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629" r:id="rId3"/>
    <p:sldId id="398" r:id="rId4"/>
    <p:sldId id="725" r:id="rId5"/>
    <p:sldId id="734" r:id="rId6"/>
    <p:sldId id="728" r:id="rId7"/>
    <p:sldId id="726" r:id="rId8"/>
    <p:sldId id="730" r:id="rId9"/>
    <p:sldId id="739" r:id="rId10"/>
    <p:sldId id="731" r:id="rId11"/>
    <p:sldId id="732" r:id="rId12"/>
    <p:sldId id="257" r:id="rId13"/>
    <p:sldId id="733" r:id="rId14"/>
    <p:sldId id="735" r:id="rId15"/>
    <p:sldId id="736" r:id="rId16"/>
    <p:sldId id="675" r:id="rId17"/>
    <p:sldId id="683" r:id="rId18"/>
    <p:sldId id="684" r:id="rId19"/>
    <p:sldId id="685" r:id="rId20"/>
    <p:sldId id="686" r:id="rId21"/>
    <p:sldId id="687" r:id="rId22"/>
    <p:sldId id="688" r:id="rId23"/>
    <p:sldId id="690" r:id="rId24"/>
    <p:sldId id="689" r:id="rId25"/>
    <p:sldId id="694" r:id="rId26"/>
    <p:sldId id="691" r:id="rId27"/>
    <p:sldId id="695" r:id="rId28"/>
    <p:sldId id="692" r:id="rId29"/>
    <p:sldId id="696" r:id="rId30"/>
    <p:sldId id="697" r:id="rId31"/>
    <p:sldId id="693" r:id="rId32"/>
    <p:sldId id="724" r:id="rId33"/>
    <p:sldId id="419" r:id="rId34"/>
    <p:sldId id="737" r:id="rId35"/>
    <p:sldId id="738" r:id="rId36"/>
    <p:sldId id="729" r:id="rId37"/>
    <p:sldId id="679" r:id="rId38"/>
    <p:sldId id="682" r:id="rId39"/>
    <p:sldId id="741" r:id="rId40"/>
    <p:sldId id="712" r:id="rId41"/>
    <p:sldId id="713" r:id="rId42"/>
    <p:sldId id="714" r:id="rId43"/>
    <p:sldId id="715" r:id="rId44"/>
    <p:sldId id="716" r:id="rId45"/>
    <p:sldId id="672" r:id="rId46"/>
    <p:sldId id="742" r:id="rId47"/>
    <p:sldId id="717" r:id="rId48"/>
    <p:sldId id="677" r:id="rId49"/>
    <p:sldId id="743" r:id="rId50"/>
    <p:sldId id="744" r:id="rId51"/>
    <p:sldId id="745" r:id="rId52"/>
    <p:sldId id="708" r:id="rId53"/>
    <p:sldId id="746" r:id="rId54"/>
    <p:sldId id="747" r:id="rId55"/>
    <p:sldId id="748" r:id="rId56"/>
    <p:sldId id="749" r:id="rId57"/>
    <p:sldId id="750" r:id="rId58"/>
    <p:sldId id="676" r:id="rId59"/>
    <p:sldId id="709" r:id="rId60"/>
    <p:sldId id="718" r:id="rId61"/>
    <p:sldId id="673" r:id="rId62"/>
    <p:sldId id="681" r:id="rId63"/>
    <p:sldId id="719" r:id="rId64"/>
    <p:sldId id="720" r:id="rId65"/>
    <p:sldId id="721" r:id="rId66"/>
    <p:sldId id="722" r:id="rId67"/>
    <p:sldId id="680" r:id="rId68"/>
    <p:sldId id="698" r:id="rId69"/>
    <p:sldId id="723"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67" autoAdjust="0"/>
  </p:normalViewPr>
  <p:slideViewPr>
    <p:cSldViewPr>
      <p:cViewPr varScale="1">
        <p:scale>
          <a:sx n="54" d="100"/>
          <a:sy n="54" d="100"/>
        </p:scale>
        <p:origin x="1148"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8/22/2025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do you do if you don’t have a question? Read through the data dictionaries here, then do some descriptive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do this section if we have time – otherwise, defer it as resources for students to use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11530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7217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notes: </a:t>
            </a:r>
          </a:p>
          <a:p>
            <a:pPr marL="171450" indent="-171450">
              <a:buFont typeface="Arial" panose="020B0604020202020204" pitchFamily="34" charset="0"/>
              <a:buChar char="•"/>
            </a:pPr>
            <a:r>
              <a:rPr lang="en-US" dirty="0"/>
              <a:t>don’t worry about citing packages or the AI appendix in your assignments (do worry about these for referee reports and final paper)</a:t>
            </a:r>
          </a:p>
          <a:p>
            <a:pPr marL="171450" indent="-171450">
              <a:buFont typeface="Arial" panose="020B0604020202020204" pitchFamily="34" charset="0"/>
              <a:buChar char="•"/>
            </a:pPr>
            <a:r>
              <a:rPr lang="en-US" dirty="0"/>
              <a:t>I have uploaded a sample referee report to </a:t>
            </a:r>
            <a:r>
              <a:rPr lang="en-US" dirty="0" err="1"/>
              <a:t>Github</a:t>
            </a:r>
            <a:r>
              <a:rPr lang="en-US" dirty="0"/>
              <a:t> – note that your research question + teams are due in two weeks (with an outline due two weeks after that), so you should commit by then to one of the two options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081378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do we have in our data? Is it what we want to measure? What could we do to fix this? (what if we had a panel where we could see initial diagnosis – would that help?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73537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 we doing the data cleaning appropriately? What about the log transform? The top-coding? How do we think about those?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9583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is where we will spend the rest of our time this semester – did we deal with bias appropriately? What kind of confounding would exist in our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on this slide is external validity – what is/is not externally valid about our sample?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0895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Some of my notes from this time around (not as huge a fan as the remix of the remix): </a:t>
            </a:r>
          </a:p>
          <a:p>
            <a:pPr marL="171450" indent="-171450">
              <a:buFont typeface="Arial" panose="020B0604020202020204" pitchFamily="34" charset="0"/>
              <a:buChar char="•"/>
            </a:pPr>
            <a:r>
              <a:rPr lang="en-US" dirty="0"/>
              <a:t>Part 1 (hip-hop and rap) Bass lines have been sampled hundreds of time – what does this mean? (write in the same language as prominent papers, use same robustness checks, don’t reinvent the wheel)</a:t>
            </a:r>
          </a:p>
          <a:p>
            <a:pPr marL="171450" indent="-171450">
              <a:buFont typeface="Arial" panose="020B0604020202020204" pitchFamily="34" charset="0"/>
              <a:buChar char="•"/>
            </a:pPr>
            <a:r>
              <a:rPr lang="en-US" dirty="0"/>
              <a:t>Lol to a whole new way to refer to “sampling” in this class</a:t>
            </a:r>
          </a:p>
          <a:p>
            <a:pPr marL="171450" indent="-171450">
              <a:buFont typeface="Arial" panose="020B0604020202020204" pitchFamily="34" charset="0"/>
              <a:buChar char="•"/>
            </a:pPr>
            <a:r>
              <a:rPr lang="en-US" dirty="0"/>
              <a:t>Remixing may seem like copying, but it’s actually something much more – it can empower you to be more creative. </a:t>
            </a:r>
          </a:p>
          <a:p>
            <a:pPr marL="171450" indent="-171450">
              <a:buFont typeface="Arial" panose="020B0604020202020204" pitchFamily="34" charset="0"/>
              <a:buChar char="•"/>
            </a:pPr>
            <a:r>
              <a:rPr lang="en-US" dirty="0"/>
              <a:t>But what is the difference between remixing and copying? “more of the same but different” – there is value in being familiar (but answering new questions, or the same questions with new ways). We don’t need to reinvent the wheel (monomyth). </a:t>
            </a:r>
          </a:p>
          <a:p>
            <a:pPr marL="171450" indent="-171450">
              <a:buFont typeface="Arial" panose="020B0604020202020204" pitchFamily="34" charset="0"/>
              <a:buChar char="•"/>
            </a:pPr>
            <a:r>
              <a:rPr lang="en-US" dirty="0"/>
              <a:t>What’s the monomyth for us? A good question + good data + good literature + good methods + good robustness checks. All written in the right package/style.</a:t>
            </a:r>
          </a:p>
          <a:p>
            <a:pPr marL="171450" indent="-171450">
              <a:buFont typeface="Arial" panose="020B0604020202020204" pitchFamily="34" charset="0"/>
              <a:buChar char="•"/>
            </a:pPr>
            <a:r>
              <a:rPr lang="en-US" dirty="0"/>
              <a:t>Part 2 (movies): borrowing from outside your genre – what field are you writing in? What methods from adjacent fields can you take (econ is great at this, in some ways). Into the </a:t>
            </a:r>
            <a:r>
              <a:rPr lang="en-US" dirty="0" err="1"/>
              <a:t>Spiderverse</a:t>
            </a:r>
            <a:r>
              <a:rPr lang="en-US" dirty="0"/>
              <a:t> was a good example (what’s original here? The combination of a lot of things!) </a:t>
            </a:r>
          </a:p>
          <a:p>
            <a:pPr marL="171450" indent="-171450">
              <a:buFont typeface="Arial" panose="020B0604020202020204" pitchFamily="34" charset="0"/>
              <a:buChar char="•"/>
            </a:pPr>
            <a:r>
              <a:rPr lang="en-US" dirty="0"/>
              <a:t>Watching the beginning of part 3 if possible might be good. (copy [apple] + combine [ford, printing press] + transform)</a:t>
            </a:r>
          </a:p>
          <a:p>
            <a:pPr marL="171450" indent="-171450">
              <a:buFont typeface="Arial" panose="020B0604020202020204" pitchFamily="34" charset="0"/>
              <a:buChar char="•"/>
            </a:pPr>
            <a:r>
              <a:rPr lang="en-US" dirty="0"/>
              <a:t>I miss the star wars bit! Can watch it here if interested.</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don’t think about these datasets anyway)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Update these slides since they are now in Lecture 2. Answer the question: what kind of descriptive evidence should I produce? What does exploratory analysis </a:t>
            </a:r>
            <a:r>
              <a:rPr lang="en-US" b="1"/>
              <a:t>look like? </a:t>
            </a:r>
            <a:r>
              <a:rPr lang="en-US"/>
              <a:t>See </a:t>
            </a:r>
            <a:r>
              <a:rPr lang="en-US" dirty="0"/>
              <a:t>“Mere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a:p>
            <a:r>
              <a:rPr lang="en-US" dirty="0"/>
              <a:t>* Ideas should be simple, and you should focus on one. People think I do this, but really I do this (start at 6minutes)</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494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9576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8/22/2025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11,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5C9AD8-FE47-EB17-7B58-4420F4B45680}"/>
              </a:ext>
            </a:extLst>
          </p:cNvPr>
          <p:cNvPicPr>
            <a:picLocks noChangeAspect="1"/>
          </p:cNvPicPr>
          <p:nvPr/>
        </p:nvPicPr>
        <p:blipFill>
          <a:blip r:embed="rId3"/>
          <a:stretch>
            <a:fillRect/>
          </a:stretch>
        </p:blipFill>
        <p:spPr>
          <a:xfrm>
            <a:off x="228600" y="1066800"/>
            <a:ext cx="5424655" cy="4114800"/>
          </a:xfrm>
          <a:prstGeom prst="rect">
            <a:avLst/>
          </a:prstGeom>
        </p:spPr>
      </p:pic>
      <p:pic>
        <p:nvPicPr>
          <p:cNvPr id="16" name="Picture 15">
            <a:extLst>
              <a:ext uri="{FF2B5EF4-FFF2-40B4-BE49-F238E27FC236}">
                <a16:creationId xmlns:a16="http://schemas.microsoft.com/office/drawing/2014/main" id="{EFEB79EF-03B7-651A-003B-D0E77B2DD094}"/>
              </a:ext>
            </a:extLst>
          </p:cNvPr>
          <p:cNvPicPr>
            <a:picLocks noChangeAspect="1"/>
          </p:cNvPicPr>
          <p:nvPr/>
        </p:nvPicPr>
        <p:blipFill>
          <a:blip r:embed="rId4"/>
          <a:stretch>
            <a:fillRect/>
          </a:stretch>
        </p:blipFill>
        <p:spPr>
          <a:xfrm>
            <a:off x="5653255" y="2590800"/>
            <a:ext cx="5446834" cy="4114800"/>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CEBCB-B824-4B4D-B641-B5E821ADB1B0}"/>
              </a:ext>
            </a:extLst>
          </p:cNvPr>
          <p:cNvPicPr>
            <a:picLocks noChangeAspect="1"/>
          </p:cNvPicPr>
          <p:nvPr/>
        </p:nvPicPr>
        <p:blipFill>
          <a:blip r:embed="rId3"/>
          <a:stretch>
            <a:fillRect/>
          </a:stretch>
        </p:blipFill>
        <p:spPr>
          <a:xfrm>
            <a:off x="283120" y="1306472"/>
            <a:ext cx="5849166" cy="5163271"/>
          </a:xfrm>
          <a:prstGeom prst="rect">
            <a:avLst/>
          </a:prstGeom>
        </p:spPr>
      </p:pic>
      <p:pic>
        <p:nvPicPr>
          <p:cNvPr id="6" name="Picture 5">
            <a:extLst>
              <a:ext uri="{FF2B5EF4-FFF2-40B4-BE49-F238E27FC236}">
                <a16:creationId xmlns:a16="http://schemas.microsoft.com/office/drawing/2014/main" id="{0FD4E21C-C713-81E2-2AC1-331DF7242E2E}"/>
              </a:ext>
            </a:extLst>
          </p:cNvPr>
          <p:cNvPicPr>
            <a:picLocks noChangeAspect="1"/>
          </p:cNvPicPr>
          <p:nvPr/>
        </p:nvPicPr>
        <p:blipFill>
          <a:blip r:embed="rId4"/>
          <a:stretch>
            <a:fillRect/>
          </a:stretch>
        </p:blipFill>
        <p:spPr>
          <a:xfrm>
            <a:off x="6332857" y="1281072"/>
            <a:ext cx="5830114" cy="512516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09269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90787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7796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6332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p:txBody>
      </p:sp>
    </p:spTree>
    <p:extLst>
      <p:ext uri="{BB962C8B-B14F-4D97-AF65-F5344CB8AC3E}">
        <p14:creationId xmlns:p14="http://schemas.microsoft.com/office/powerpoint/2010/main" val="84238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a:p>
            <a:pPr marL="514350" indent="-514350">
              <a:buFont typeface="+mj-lt"/>
              <a:buAutoNum type="arabicPeriod"/>
            </a:pPr>
            <a:r>
              <a:rPr lang="en-US" sz="2800" b="1" dirty="0">
                <a:cs typeface="Times New Roman" panose="02020603050405020304" pitchFamily="18" charset="0"/>
              </a:rPr>
              <a:t>Internal validity: </a:t>
            </a:r>
            <a:r>
              <a:rPr lang="en-US" sz="2800" dirty="0">
                <a:cs typeface="Times New Roman" panose="02020603050405020304" pitchFamily="18" charset="0"/>
              </a:rPr>
              <a:t>are your mechanisms correct?</a:t>
            </a:r>
          </a:p>
          <a:p>
            <a:pPr lvl="1"/>
            <a:r>
              <a:rPr lang="en-US" sz="2400" dirty="0">
                <a:cs typeface="Times New Roman" panose="02020603050405020304" pitchFamily="18" charset="0"/>
              </a:rPr>
              <a:t>Did you pick up the causal pathway you wanted? </a:t>
            </a:r>
          </a:p>
          <a:p>
            <a:pPr lvl="1"/>
            <a:r>
              <a:rPr lang="en-US" sz="2400" b="1" dirty="0">
                <a:cs typeface="Times New Roman" panose="02020603050405020304" pitchFamily="18" charset="0"/>
              </a:rPr>
              <a:t>Lots of threats! </a:t>
            </a:r>
          </a:p>
          <a:p>
            <a:pPr lvl="1"/>
            <a:r>
              <a:rPr lang="en-US" sz="2400" dirty="0">
                <a:cs typeface="Times New Roman" panose="02020603050405020304" pitchFamily="18" charset="0"/>
              </a:rPr>
              <a:t>Selection, omitted variable bias, attrition, seasonality, measurement error, spillovers</a:t>
            </a:r>
          </a:p>
          <a:p>
            <a:pPr lvl="1"/>
            <a:r>
              <a:rPr lang="en-US" sz="2400" dirty="0">
                <a:cs typeface="Times New Roman" panose="02020603050405020304" pitchFamily="18" charset="0"/>
              </a:rPr>
              <a:t>Each of these can affect your results </a:t>
            </a:r>
          </a:p>
        </p:txBody>
      </p:sp>
    </p:spTree>
    <p:extLst>
      <p:ext uri="{BB962C8B-B14F-4D97-AF65-F5344CB8AC3E}">
        <p14:creationId xmlns:p14="http://schemas.microsoft.com/office/powerpoint/2010/main" val="3288553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Thesis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7344</TotalTime>
  <Words>4647</Words>
  <Application>Microsoft Office PowerPoint</Application>
  <PresentationFormat>Widescreen</PresentationFormat>
  <Paragraphs>526</Paragraphs>
  <Slides>69</Slides>
  <Notes>69</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Fira Sans</vt:lpstr>
      <vt:lpstr>Symbol</vt:lpstr>
      <vt:lpstr>Times New Roman</vt:lpstr>
      <vt:lpstr>Wingdings 2</vt:lpstr>
      <vt:lpstr>View</vt:lpstr>
      <vt:lpstr>Quantitative Methods for HSR I </vt:lpstr>
      <vt:lpstr>Session Outline</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Flow of a Research Project</vt:lpstr>
      <vt:lpstr>Flow of a Research Project</vt:lpstr>
      <vt:lpstr>Prelude: Some Coding Organization</vt:lpstr>
      <vt:lpstr>Flow of a Research Project</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What are we Estimating?</vt:lpstr>
      <vt:lpstr>PowerPoint Presentation</vt:lpstr>
      <vt:lpstr>PowerPoint Presentation</vt:lpstr>
      <vt:lpstr>PowerPoint Presentation</vt:lpstr>
      <vt:lpstr>Answers are only as good as your data…and your question!</vt:lpstr>
      <vt:lpstr>Framework: Everything is a Remix </vt:lpstr>
      <vt:lpstr>So where do you find questions? </vt:lpstr>
      <vt:lpstr>Stages of Research</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Selecting a Research Design</vt:lpstr>
      <vt:lpstr>Answers are only as good as your data…and your question!</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603</cp:revision>
  <dcterms:created xsi:type="dcterms:W3CDTF">2011-01-10T00:42:42Z</dcterms:created>
  <dcterms:modified xsi:type="dcterms:W3CDTF">2025-08-22T16:39:41Z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