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9"/>
  </p:notesMasterIdLst>
  <p:sldIdLst>
    <p:sldId id="256" r:id="rId2"/>
    <p:sldId id="629" r:id="rId3"/>
    <p:sldId id="398" r:id="rId4"/>
    <p:sldId id="725" r:id="rId5"/>
    <p:sldId id="734" r:id="rId6"/>
    <p:sldId id="728" r:id="rId7"/>
    <p:sldId id="726" r:id="rId8"/>
    <p:sldId id="730" r:id="rId9"/>
    <p:sldId id="739" r:id="rId10"/>
    <p:sldId id="731" r:id="rId11"/>
    <p:sldId id="732" r:id="rId12"/>
    <p:sldId id="257" r:id="rId13"/>
    <p:sldId id="733" r:id="rId14"/>
    <p:sldId id="735" r:id="rId15"/>
    <p:sldId id="736" r:id="rId16"/>
    <p:sldId id="675" r:id="rId17"/>
    <p:sldId id="683" r:id="rId18"/>
    <p:sldId id="684" r:id="rId19"/>
    <p:sldId id="685" r:id="rId20"/>
    <p:sldId id="686" r:id="rId21"/>
    <p:sldId id="687" r:id="rId22"/>
    <p:sldId id="688" r:id="rId23"/>
    <p:sldId id="689" r:id="rId24"/>
    <p:sldId id="691" r:id="rId25"/>
    <p:sldId id="695" r:id="rId26"/>
    <p:sldId id="692" r:id="rId27"/>
    <p:sldId id="696" r:id="rId28"/>
    <p:sldId id="697" r:id="rId29"/>
    <p:sldId id="693" r:id="rId30"/>
    <p:sldId id="751" r:id="rId31"/>
    <p:sldId id="729" r:id="rId32"/>
    <p:sldId id="679" r:id="rId33"/>
    <p:sldId id="752" r:id="rId34"/>
    <p:sldId id="754" r:id="rId35"/>
    <p:sldId id="755" r:id="rId36"/>
    <p:sldId id="753" r:id="rId37"/>
    <p:sldId id="756" r:id="rId38"/>
    <p:sldId id="759" r:id="rId39"/>
    <p:sldId id="757" r:id="rId40"/>
    <p:sldId id="758" r:id="rId41"/>
    <p:sldId id="760" r:id="rId42"/>
    <p:sldId id="762" r:id="rId43"/>
    <p:sldId id="763" r:id="rId44"/>
    <p:sldId id="764" r:id="rId45"/>
    <p:sldId id="766" r:id="rId46"/>
    <p:sldId id="767" r:id="rId47"/>
    <p:sldId id="768" r:id="rId48"/>
    <p:sldId id="769" r:id="rId49"/>
    <p:sldId id="770" r:id="rId50"/>
    <p:sldId id="672" r:id="rId51"/>
    <p:sldId id="742" r:id="rId52"/>
    <p:sldId id="682" r:id="rId53"/>
    <p:sldId id="741" r:id="rId54"/>
    <p:sldId id="761" r:id="rId55"/>
    <p:sldId id="717" r:id="rId56"/>
    <p:sldId id="677" r:id="rId57"/>
    <p:sldId id="743" r:id="rId58"/>
    <p:sldId id="744" r:id="rId59"/>
    <p:sldId id="745" r:id="rId60"/>
    <p:sldId id="708" r:id="rId61"/>
    <p:sldId id="746" r:id="rId62"/>
    <p:sldId id="747" r:id="rId63"/>
    <p:sldId id="748" r:id="rId64"/>
    <p:sldId id="749" r:id="rId65"/>
    <p:sldId id="750" r:id="rId66"/>
    <p:sldId id="676" r:id="rId67"/>
    <p:sldId id="709" r:id="rId68"/>
    <p:sldId id="718" r:id="rId69"/>
    <p:sldId id="673" r:id="rId70"/>
    <p:sldId id="681" r:id="rId71"/>
    <p:sldId id="719" r:id="rId72"/>
    <p:sldId id="720" r:id="rId73"/>
    <p:sldId id="721" r:id="rId74"/>
    <p:sldId id="722" r:id="rId75"/>
    <p:sldId id="680" r:id="rId76"/>
    <p:sldId id="698" r:id="rId77"/>
    <p:sldId id="723" r:id="rId7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23"/>
    <a:srgbClr val="C7D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29" autoAdjust="0"/>
  </p:normalViewPr>
  <p:slideViewPr>
    <p:cSldViewPr>
      <p:cViewPr>
        <p:scale>
          <a:sx n="50" d="100"/>
          <a:sy n="50" d="100"/>
        </p:scale>
        <p:origin x="1284" y="24"/>
      </p:cViewPr>
      <p:guideLst>
        <p:guide orient="horz" pos="2160"/>
        <p:guide pos="3840"/>
      </p:guideLst>
    </p:cSldViewPr>
  </p:slideViewPr>
  <p:notesTextViewPr>
    <p:cViewPr>
      <p:scale>
        <a:sx n="100" d="100"/>
        <a:sy n="100" d="100"/>
      </p:scale>
      <p:origin x="0" y="-684"/>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8/28/2025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What do you do if you don’t have a question? Read through the data dictionaries here, then do some descriptive work! (next week is reading week)</a:t>
            </a:r>
          </a:p>
          <a:p>
            <a:pPr marL="0" indent="0">
              <a:buFont typeface="Arial" panose="020B0604020202020204" pitchFamily="34" charset="0"/>
              <a:buNone/>
            </a:pPr>
            <a:endParaRPr lang="en-US" dirty="0"/>
          </a:p>
          <a:p>
            <a:r>
              <a:rPr lang="en-US" dirty="0"/>
              <a:t>Logistics notes: </a:t>
            </a:r>
          </a:p>
          <a:p>
            <a:pPr marL="171450" indent="-171450">
              <a:buFont typeface="Arial" panose="020B0604020202020204" pitchFamily="34" charset="0"/>
              <a:buChar char="•"/>
            </a:pPr>
            <a:r>
              <a:rPr lang="en-US" dirty="0"/>
              <a:t>don’t worry about citing packages in your assignments (do worry about these for referee reports and final paper)</a:t>
            </a:r>
          </a:p>
          <a:p>
            <a:pPr marL="171450" indent="-171450">
              <a:buFont typeface="Arial" panose="020B0604020202020204" pitchFamily="34" charset="0"/>
              <a:buChar char="•"/>
            </a:pPr>
            <a:r>
              <a:rPr lang="en-US" dirty="0"/>
              <a:t>I have uploaded a sample referee report to </a:t>
            </a:r>
            <a:r>
              <a:rPr lang="en-US" dirty="0" err="1"/>
              <a:t>Github</a:t>
            </a:r>
            <a:r>
              <a:rPr lang="en-US" dirty="0"/>
              <a:t> – note that your research question + teams are due in two weeks (with an outline due two weeks after that), so you should commit by then to one of the two options</a:t>
            </a: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8216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98609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on folders – don’t overwrite your data! How can you construct this? How do we think about replicability? </a:t>
            </a:r>
          </a:p>
          <a:p>
            <a:pPr marL="171450" indent="-171450">
              <a:buFont typeface="Arial" panose="020B0604020202020204" pitchFamily="34" charset="0"/>
              <a:buChar char="•"/>
            </a:pPr>
            <a:r>
              <a:rPr lang="en-US" dirty="0"/>
              <a:t>Master.do file</a:t>
            </a:r>
          </a:p>
          <a:p>
            <a:pPr marL="171450" indent="-171450">
              <a:buFont typeface="Arial" panose="020B0604020202020204" pitchFamily="34" charset="0"/>
              <a:buChar char="•"/>
            </a:pPr>
            <a:r>
              <a:rPr lang="en-US" dirty="0"/>
              <a:t>GitHub</a:t>
            </a:r>
          </a:p>
          <a:p>
            <a:pPr marL="171450" indent="-171450">
              <a:buFont typeface="Arial" panose="020B0604020202020204" pitchFamily="34" charset="0"/>
              <a:buChar char="•"/>
            </a:pPr>
            <a:r>
              <a:rPr lang="en-US" dirty="0"/>
              <a:t>All results should run together (use the “here” library, for example)</a:t>
            </a:r>
          </a:p>
          <a:p>
            <a:pPr marL="171450" indent="-171450">
              <a:buFont typeface="Arial" panose="020B0604020202020204" pitchFamily="34" charset="0"/>
              <a:buChar char="•"/>
            </a:pPr>
            <a:r>
              <a:rPr lang="en-US" dirty="0"/>
              <a:t>Lots of comments! </a:t>
            </a:r>
          </a:p>
          <a:p>
            <a:pPr marL="171450" indent="-171450">
              <a:buFont typeface="Arial" panose="020B0604020202020204" pitchFamily="34" charset="0"/>
              <a:buChar char="•"/>
            </a:pPr>
            <a:r>
              <a:rPr lang="en-US" dirty="0"/>
              <a:t>Curious about more? See here: https://julianreif.com/guide/ (this is for Stata)</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skip over the main analysis – and likely skip over a lot of the real reporting here as well.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452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95912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Where would we go next?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19376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Cover this only unless you’re super behind. </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81886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402280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45521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0809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37345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6012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000000"/>
              </a:solidFill>
              <a:effectLst/>
              <a:latin typeface="Fira Sans" panose="020B05030500000200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Can you have one file that adjusts all your variables for inflation, or one file that runs regressions on multiple outcomes, etc.?</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24602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2589871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228062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6465962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16299698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09298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25049215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81245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0A4FB-F6EE-DDF2-E9AA-CB193F1185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52B636-C312-6501-48B6-E271687B9D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34EEF-1549-1782-737B-A5E2377830DA}"/>
              </a:ext>
            </a:extLst>
          </p:cNvPr>
          <p:cNvSpPr>
            <a:spLocks noGrp="1"/>
          </p:cNvSpPr>
          <p:nvPr>
            <p:ph type="body" idx="1"/>
          </p:nvPr>
        </p:nvSpPr>
        <p:spPr/>
        <p:txBody>
          <a:bodyPr/>
          <a:lstStyle/>
          <a:p>
            <a:r>
              <a:rPr lang="en-US" dirty="0"/>
              <a:t>A little bit of backwards induction here. </a:t>
            </a:r>
          </a:p>
        </p:txBody>
      </p:sp>
      <p:sp>
        <p:nvSpPr>
          <p:cNvPr id="4" name="Slide Number Placeholder 3">
            <a:extLst>
              <a:ext uri="{FF2B5EF4-FFF2-40B4-BE49-F238E27FC236}">
                <a16:creationId xmlns:a16="http://schemas.microsoft.com/office/drawing/2014/main" id="{A0E92A90-549F-5143-B328-D5DDA7235923}"/>
              </a:ext>
            </a:extLst>
          </p:cNvPr>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7072488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5061885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are remixes of this but I actually like the original here.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A5CEB-DE7B-5E78-74C5-5A247866B3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BB548-4157-3BE2-ACD7-7A618F6073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EB340-F1A3-AD0D-DE74-C6F946DBFD38}"/>
              </a:ext>
            </a:extLst>
          </p:cNvPr>
          <p:cNvSpPr>
            <a:spLocks noGrp="1"/>
          </p:cNvSpPr>
          <p:nvPr>
            <p:ph type="body" idx="1"/>
          </p:nvPr>
        </p:nvSpPr>
        <p:spPr/>
        <p:txBody>
          <a:bodyPr/>
          <a:lstStyle/>
          <a:p>
            <a:pPr marL="171450" indent="-171450">
              <a:buFont typeface="Arial" panose="020B0604020202020204" pitchFamily="34" charset="0"/>
              <a:buChar char="•"/>
            </a:pPr>
            <a:r>
              <a:rPr lang="en-US" dirty="0"/>
              <a:t>Remixing may seem like copying, but it’s actually something much more – it can empower you to be more creative. </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76E3EA8-9D37-8279-A03C-14BF07DC555E}"/>
              </a:ext>
            </a:extLst>
          </p:cNvPr>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11756333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4BE0F-F1D4-C832-0230-4F73A3186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CF8F5-9C75-0DCF-7757-28C064256E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5A052B-CDF0-0482-BCEE-80C7EAB1890B}"/>
              </a:ext>
            </a:extLst>
          </p:cNvPr>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F019FDE0-9F0F-BDF4-BD3D-8BAB3C366565}"/>
              </a:ext>
            </a:extLst>
          </p:cNvPr>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767725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0A155-7566-6410-19ED-9F79267942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C2DF5-EDAD-82EB-C936-9FBBDDA64D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BCC75C-D86D-70D1-F956-385AADDFE0B8}"/>
              </a:ext>
            </a:extLst>
          </p:cNvPr>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FB872C94-2428-9E47-73D9-57BF954A6158}"/>
              </a:ext>
            </a:extLst>
          </p:cNvPr>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5858837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E5B02-3360-FE7A-CE21-E18B4A1D81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AD240D-18F4-FC91-1A48-8C489049B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F21253-EDFA-2447-C86A-E97C547DA093}"/>
              </a:ext>
            </a:extLst>
          </p:cNvPr>
          <p:cNvSpPr>
            <a:spLocks noGrp="1"/>
          </p:cNvSpPr>
          <p:nvPr>
            <p:ph type="body" idx="1"/>
          </p:nvPr>
        </p:nvSpPr>
        <p:spPr/>
        <p:txBody>
          <a:bodyPr/>
          <a:lstStyle/>
          <a:p>
            <a:pPr marL="0" indent="0">
              <a:buFont typeface="Arial" panose="020B0604020202020204" pitchFamily="34" charset="0"/>
              <a:buNone/>
            </a:pPr>
            <a:r>
              <a:rPr lang="en-US" dirty="0"/>
              <a:t>So what makes a good contribution? Some papers take on all of these and do them well, but most don’t – they have some novelty and are standing on the shoulders of giants. We’ll cover an example in a minute.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Related question – what’s a knock-off? If you take a paper you love and only change one thing (update the data set, add a single control), you haven’t remixed. But the optimal isn’t reinvent the wheel. </a:t>
            </a:r>
          </a:p>
        </p:txBody>
      </p:sp>
      <p:sp>
        <p:nvSpPr>
          <p:cNvPr id="4" name="Slide Number Placeholder 3">
            <a:extLst>
              <a:ext uri="{FF2B5EF4-FFF2-40B4-BE49-F238E27FC236}">
                <a16:creationId xmlns:a16="http://schemas.microsoft.com/office/drawing/2014/main" id="{D6DAF6AC-E259-F410-96E6-A971FD1DC047}"/>
              </a:ext>
            </a:extLst>
          </p:cNvPr>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10621273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93781-24F7-E7EE-F54B-FA77A2D712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CEB3F-BC5A-F802-7D7E-16B01B74A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19863-43FE-1675-6C73-32E6575DFDD6}"/>
              </a:ext>
            </a:extLst>
          </p:cNvPr>
          <p:cNvSpPr>
            <a:spLocks noGrp="1"/>
          </p:cNvSpPr>
          <p:nvPr>
            <p:ph type="body" idx="1"/>
          </p:nvPr>
        </p:nvSpPr>
        <p:spPr/>
        <p:txBody>
          <a:bodyPr/>
          <a:lstStyle/>
          <a:p>
            <a:pPr marL="0" indent="0">
              <a:buFont typeface="Arial" panose="020B0604020202020204" pitchFamily="34" charset="0"/>
              <a:buNone/>
            </a:pPr>
            <a:r>
              <a:rPr lang="en-US" dirty="0"/>
              <a:t>Monomyth structure: academics have been talking about X for a long time. They’ve thought about it in these ways. Thing X is important because of Y and Z. However, academics have either been wrong about X in this way or have missed this important question about X. Answering that question (call it X’) will help discussions in ways Y’ and Z’. To answer X’, I need to do something new – I need new data, new methods, a new model, or all three. I will therefore be thinking about X’ in this way. I will be using this data to address X’. I will be using these methods to analyze my data. Then I will present my results and interpret them in the context of X, Y’, and Z’.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Adapting means knowing the methods, data, and questions being used in adjacent spaces to you. You should read research in your own field, but also read research adjacent to you (what do I do?) and news to get novel questions. If you create an echo chamber of your own work, you’ll lose your contribution. </a:t>
            </a:r>
          </a:p>
        </p:txBody>
      </p:sp>
      <p:sp>
        <p:nvSpPr>
          <p:cNvPr id="4" name="Slide Number Placeholder 3">
            <a:extLst>
              <a:ext uri="{FF2B5EF4-FFF2-40B4-BE49-F238E27FC236}">
                <a16:creationId xmlns:a16="http://schemas.microsoft.com/office/drawing/2014/main" id="{14A4593F-22AD-AFFA-58D7-9B7E4937D617}"/>
              </a:ext>
            </a:extLst>
          </p:cNvPr>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2679094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E76CE-E1A9-467E-04AA-DB93A1D657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8D5B01-DB90-3C83-6C70-872C4FFAC2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C9F37A-AB53-7B07-B225-12BD3CDC6D96}"/>
              </a:ext>
            </a:extLst>
          </p:cNvPr>
          <p:cNvSpPr>
            <a:spLocks noGrp="1"/>
          </p:cNvSpPr>
          <p:nvPr>
            <p:ph type="body" idx="1"/>
          </p:nvPr>
        </p:nvSpPr>
        <p:spPr/>
        <p:txBody>
          <a:bodyPr/>
          <a:lstStyle/>
          <a:p>
            <a:pPr marL="0" indent="0">
              <a:buFont typeface="Arial" panose="020B0604020202020204" pitchFamily="34" charset="0"/>
              <a:buNone/>
            </a:pPr>
            <a:r>
              <a:rPr lang="en-US" dirty="0"/>
              <a:t>All of the elements for your great idea may already exist – combining is a contribution! </a:t>
            </a:r>
          </a:p>
        </p:txBody>
      </p:sp>
      <p:sp>
        <p:nvSpPr>
          <p:cNvPr id="4" name="Slide Number Placeholder 3">
            <a:extLst>
              <a:ext uri="{FF2B5EF4-FFF2-40B4-BE49-F238E27FC236}">
                <a16:creationId xmlns:a16="http://schemas.microsoft.com/office/drawing/2014/main" id="{46CB234A-57AC-88AA-5F9E-EC80431965EC}"/>
              </a:ext>
            </a:extLst>
          </p:cNvPr>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0498341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DB31BA-1B4C-82D0-8D26-8FE48C4A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695DFD-C8B7-6084-3DA5-FCD21D7AC0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CE48D9-98DD-1A2F-644C-78CB8695CF5B}"/>
              </a:ext>
            </a:extLst>
          </p:cNvPr>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2601F37A-CFE4-87EA-578F-E5A3D434A714}"/>
              </a:ext>
            </a:extLst>
          </p:cNvPr>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3680172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class, try to find a bridge between publicly available data and the data you hope to use for your thesis (for MSc students, maybe think about these datasets </a:t>
            </a:r>
            <a:r>
              <a:rPr lang="en-US" i="1" dirty="0"/>
              <a:t>for your thesis)</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16932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01A6-B262-9BB3-BDD0-436BE301A1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4E82EC-C255-A503-F7E1-19714E412E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A5639-6F72-DDBD-C495-8160A9AAB9B0}"/>
              </a:ext>
            </a:extLst>
          </p:cNvPr>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70AC405C-6F36-29F9-900F-4CB597C4F6A1}"/>
              </a:ext>
            </a:extLst>
          </p:cNvPr>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5550966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0685F-CC07-510B-803F-1752A0B31E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39A0C9-CF73-94B7-D7A8-527D7E39A2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673B87-DB11-6953-35CB-F63F6C6746B4}"/>
              </a:ext>
            </a:extLst>
          </p:cNvPr>
          <p:cNvSpPr>
            <a:spLocks noGrp="1"/>
          </p:cNvSpPr>
          <p:nvPr>
            <p:ph type="body" idx="1"/>
          </p:nvPr>
        </p:nvSpPr>
        <p:spPr/>
        <p:txBody>
          <a:bodyPr/>
          <a:lstStyle/>
          <a:p>
            <a:pPr marL="0" indent="0">
              <a:buFont typeface="Arial" panose="020B0604020202020204" pitchFamily="34" charset="0"/>
              <a:buNone/>
            </a:pPr>
            <a:r>
              <a:rPr lang="en-US" dirty="0"/>
              <a:t>Here we’re skipping the part about scooping (although this is very interesting!)</a:t>
            </a:r>
          </a:p>
        </p:txBody>
      </p:sp>
      <p:sp>
        <p:nvSpPr>
          <p:cNvPr id="4" name="Slide Number Placeholder 3">
            <a:extLst>
              <a:ext uri="{FF2B5EF4-FFF2-40B4-BE49-F238E27FC236}">
                <a16:creationId xmlns:a16="http://schemas.microsoft.com/office/drawing/2014/main" id="{27C7B01E-318F-9F46-1CF4-E281C13146A7}"/>
              </a:ext>
            </a:extLst>
          </p:cNvPr>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0151673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3F54B-47DB-D7D7-5EC4-1A371DDB7F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A2DC6E-60E7-35F6-0A06-504EF107F9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9C9A6-079C-3AD1-8F90-A8BADA809877}"/>
              </a:ext>
            </a:extLst>
          </p:cNvPr>
          <p:cNvSpPr>
            <a:spLocks noGrp="1"/>
          </p:cNvSpPr>
          <p:nvPr>
            <p:ph type="body" idx="1"/>
          </p:nvPr>
        </p:nvSpPr>
        <p:spPr/>
        <p:txBody>
          <a:bodyPr/>
          <a:lstStyle/>
          <a:p>
            <a:r>
              <a:rPr lang="en-US" dirty="0"/>
              <a:t>Let’s consider this framing using a simple research question as an example: what is the effect of public coverage on health?</a:t>
            </a:r>
          </a:p>
        </p:txBody>
      </p:sp>
      <p:sp>
        <p:nvSpPr>
          <p:cNvPr id="4" name="Slide Number Placeholder 3">
            <a:extLst>
              <a:ext uri="{FF2B5EF4-FFF2-40B4-BE49-F238E27FC236}">
                <a16:creationId xmlns:a16="http://schemas.microsoft.com/office/drawing/2014/main" id="{078AE7AA-B363-B925-5018-437D278419EB}"/>
              </a:ext>
            </a:extLst>
          </p:cNvPr>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298559832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08EFE-3ED0-0440-E57D-71ABB0BC90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09D87-3627-6347-D329-A3E48FB66A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B7E2A2-0031-4B04-7D89-AC8979251C5B}"/>
              </a:ext>
            </a:extLst>
          </p:cNvPr>
          <p:cNvSpPr>
            <a:spLocks noGrp="1"/>
          </p:cNvSpPr>
          <p:nvPr>
            <p:ph type="body" idx="1"/>
          </p:nvPr>
        </p:nvSpPr>
        <p:spPr/>
        <p:txBody>
          <a:bodyPr/>
          <a:lstStyle/>
          <a:p>
            <a:pPr marL="0" indent="0">
              <a:buFont typeface="Arial" panose="020B0604020202020204" pitchFamily="34" charset="0"/>
              <a:buNone/>
            </a:pPr>
            <a:r>
              <a:rPr lang="en-US" dirty="0"/>
              <a:t>One particular concern is moral hazard: over-utilization. </a:t>
            </a:r>
          </a:p>
        </p:txBody>
      </p:sp>
      <p:sp>
        <p:nvSpPr>
          <p:cNvPr id="4" name="Slide Number Placeholder 3">
            <a:extLst>
              <a:ext uri="{FF2B5EF4-FFF2-40B4-BE49-F238E27FC236}">
                <a16:creationId xmlns:a16="http://schemas.microsoft.com/office/drawing/2014/main" id="{9436B4E3-14CB-4063-A7E4-6239B6793D16}"/>
              </a:ext>
            </a:extLst>
          </p:cNvPr>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32441998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69F9C-AE52-9211-74D6-4CAD73DA90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00F06-5FA3-687F-17F4-FFE83E2F84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DA745E-C4D2-7B5A-ECA7-A808AA59FC53}"/>
              </a:ext>
            </a:extLst>
          </p:cNvPr>
          <p:cNvSpPr>
            <a:spLocks noGrp="1"/>
          </p:cNvSpPr>
          <p:nvPr>
            <p:ph type="body" idx="1"/>
          </p:nvPr>
        </p:nvSpPr>
        <p:spPr/>
        <p:txBody>
          <a:bodyPr/>
          <a:lstStyle/>
          <a:p>
            <a:pPr marL="0" indent="0">
              <a:buFont typeface="Arial" panose="020B0604020202020204" pitchFamily="34" charset="0"/>
              <a:buNone/>
            </a:pPr>
            <a:r>
              <a:rPr lang="en-US" dirty="0"/>
              <a:t>Health outcomes improved particularly for the poorest and sickest (notably for blood pressure and vision)</a:t>
            </a:r>
          </a:p>
        </p:txBody>
      </p:sp>
      <p:sp>
        <p:nvSpPr>
          <p:cNvPr id="4" name="Slide Number Placeholder 3">
            <a:extLst>
              <a:ext uri="{FF2B5EF4-FFF2-40B4-BE49-F238E27FC236}">
                <a16:creationId xmlns:a16="http://schemas.microsoft.com/office/drawing/2014/main" id="{37002EBF-5793-FDF5-C9F9-96C46352DDCD}"/>
              </a:ext>
            </a:extLst>
          </p:cNvPr>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2437766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5049C-7962-6C60-7B3A-68D23C67E1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E59BF-B971-CB59-3224-18E244A816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819A72-9E25-9824-DA26-F985D2A31D17}"/>
              </a:ext>
            </a:extLst>
          </p:cNvPr>
          <p:cNvSpPr>
            <a:spLocks noGrp="1"/>
          </p:cNvSpPr>
          <p:nvPr>
            <p:ph type="body" idx="1"/>
          </p:nvPr>
        </p:nvSpPr>
        <p:spPr/>
        <p:txBody>
          <a:bodyPr/>
          <a:lstStyle/>
          <a:p>
            <a:pPr marL="0" indent="0">
              <a:buFont typeface="Arial" panose="020B0604020202020204" pitchFamily="34" charset="0"/>
              <a:buNone/>
            </a:pPr>
            <a:r>
              <a:rPr lang="en-US" dirty="0"/>
              <a:t>So here, the first research questions in this space take shape. Note that at first we used federalism as identifying variation, but then Paul and his coauthors look at age cutoff as a separate variation (this is before RD even existed)</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What are the issues with this work? What questions remain open? Selection (in health) and potentially endogenous policy formation – also this variation doesn’t exist forever and you can’t study a policy change 10 years later after people have had time to adjust to it. So where do we go from here? The main question is: utilization effects are robust (law of demand) but health effects are still unclear except for very targeted populations. Does coverage actually improve health on average?</a:t>
            </a:r>
          </a:p>
        </p:txBody>
      </p:sp>
      <p:sp>
        <p:nvSpPr>
          <p:cNvPr id="4" name="Slide Number Placeholder 3">
            <a:extLst>
              <a:ext uri="{FF2B5EF4-FFF2-40B4-BE49-F238E27FC236}">
                <a16:creationId xmlns:a16="http://schemas.microsoft.com/office/drawing/2014/main" id="{5EEE7738-E6AE-4E8F-78E7-B12DF3DCDB56}"/>
              </a:ext>
            </a:extLst>
          </p:cNvPr>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32154117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E7610-D6DE-6BF0-B0A5-5EDEBA99F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939B4-82C4-29CF-8A71-3BC750A123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964188-A0E4-020E-FEDA-BB1F90231EE0}"/>
              </a:ext>
            </a:extLst>
          </p:cNvPr>
          <p:cNvSpPr>
            <a:spLocks noGrp="1"/>
          </p:cNvSpPr>
          <p:nvPr>
            <p:ph type="body" idx="1"/>
          </p:nvPr>
        </p:nvSpPr>
        <p:spPr/>
        <p:txBody>
          <a:bodyPr/>
          <a:lstStyle/>
          <a:p>
            <a:pPr marL="0" indent="0">
              <a:buFont typeface="Arial" panose="020B0604020202020204" pitchFamily="34" charset="0"/>
              <a:buNone/>
            </a:pPr>
            <a:r>
              <a:rPr lang="en-US" dirty="0"/>
              <a:t>Let’s look at copying, combining, and transforming. From data, outcomes, theoretical modeling, and methods standpoints. </a:t>
            </a:r>
          </a:p>
        </p:txBody>
      </p:sp>
      <p:sp>
        <p:nvSpPr>
          <p:cNvPr id="4" name="Slide Number Placeholder 3">
            <a:extLst>
              <a:ext uri="{FF2B5EF4-FFF2-40B4-BE49-F238E27FC236}">
                <a16:creationId xmlns:a16="http://schemas.microsoft.com/office/drawing/2014/main" id="{D41E9C95-FE26-4844-ADD6-15BF7C1AE2E2}"/>
              </a:ext>
            </a:extLst>
          </p:cNvPr>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4883642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C0364-C886-72F5-7824-29A80FA88C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1789B-0A0C-6732-9C29-B89FA7CF89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2E652B-B971-64B7-6C45-7D94046B30C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Copying: literature suggests utilization effects are larger than initially thought while health effects are smaller (except in some populations). Amy’s novel take on the question that moved this forward: what about general equilibrium effects? Showed that expanding Medicare led to substantial new hospital entry and increased adoption of technology – all of which drive up spending by more than just price changes on the demand side. </a:t>
            </a:r>
          </a:p>
        </p:txBody>
      </p:sp>
      <p:sp>
        <p:nvSpPr>
          <p:cNvPr id="4" name="Slide Number Placeholder 3">
            <a:extLst>
              <a:ext uri="{FF2B5EF4-FFF2-40B4-BE49-F238E27FC236}">
                <a16:creationId xmlns:a16="http://schemas.microsoft.com/office/drawing/2014/main" id="{7D9B1102-3F58-4587-3836-B80FB83BD4FF}"/>
              </a:ext>
            </a:extLst>
          </p:cNvPr>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25920168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494D8-1B83-CAC6-4A32-5F06DC844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08A2A9-67A7-F283-DE50-CD6BBFDE6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032320-93E6-70D4-3CE1-DEB59C7541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Combining: Baicker added BP, cholesterol, HbA1c to OHIE random lottery assignment of Medicaid slots, similar to the RAND HIE (other papers link this to household finance data, etc.). Stabile’s was dissertation work (I think) – his IV was variation in tax subsidies across households. Miller finds some health effects may only appear in the long run (how does that change the research question – makes it even harder to assess!). How do you answer these really hard questions? More (novel) remixing! Movers paper borrowed from other literatures and was a clever way to assess whether moral hazard effects are driven by supply-side or demand-side. </a:t>
            </a:r>
          </a:p>
          <a:p>
            <a:pPr marL="0" indent="0">
              <a:buFont typeface="Arial" panose="020B0604020202020204" pitchFamily="34" charset="0"/>
              <a:buNone/>
            </a:pPr>
            <a:endParaRPr lang="en-US" dirty="0"/>
          </a:p>
        </p:txBody>
      </p:sp>
      <p:sp>
        <p:nvSpPr>
          <p:cNvPr id="4" name="Slide Number Placeholder 3">
            <a:extLst>
              <a:ext uri="{FF2B5EF4-FFF2-40B4-BE49-F238E27FC236}">
                <a16:creationId xmlns:a16="http://schemas.microsoft.com/office/drawing/2014/main" id="{3293A2D2-F7A3-9151-BD01-265DC2E81043}"/>
              </a:ext>
            </a:extLst>
          </p:cNvPr>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4204302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29CB0-3CE5-8917-3D02-9A62EB435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B8CC3-0643-1F02-50E5-7D1541FE3B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21F434-130C-F810-D9FD-6CFF8D4E2A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Transforming: more than we can likely cover, since this literature has sparked lots of others. Some of the transformations have been methodological, some have sparked new questions (spillovers, decomposition), some are theoretical. All are developing in tandem with new policy questions. A (not so short) list: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does coverage provide financial protections to households facing debt?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does reducing the uninsurance rate affect hospitals and supply-side financial performance?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does it affect other social science outcomes (fertility, crime, mental health, housing stability)?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In Canada, how does public coverage affect wait times, and how do you optimally “ration” care using wait times when prices are off the table?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do we encourage provider participation in public plans (what are supply side effects in Canada)?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are the equity/distributional impacts (needed better methodology before we could get here)?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Does public coverage reduce issues of job lock?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can we identify actual “flat of the curve” medicine?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And so on. </a:t>
            </a:r>
          </a:p>
        </p:txBody>
      </p:sp>
      <p:sp>
        <p:nvSpPr>
          <p:cNvPr id="4" name="Slide Number Placeholder 3">
            <a:extLst>
              <a:ext uri="{FF2B5EF4-FFF2-40B4-BE49-F238E27FC236}">
                <a16:creationId xmlns:a16="http://schemas.microsoft.com/office/drawing/2014/main" id="{C638EF65-674B-6160-236D-203CCB65E73A}"/>
              </a:ext>
            </a:extLst>
          </p:cNvPr>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281340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sample research question for today: what are the impacts of health shocks on your own spending and your spouse’s? Walk through what kinds of variables we want.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3285655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18324228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truth about all projects!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24095744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7F0CE-0095-43A3-8E09-5FBB537E5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E6E97-FD88-F08C-AC3D-A6E849C9E8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3E7D39-72FE-4CD9-6686-A6B14DDCC4E4}"/>
              </a:ext>
            </a:extLst>
          </p:cNvPr>
          <p:cNvSpPr>
            <a:spLocks noGrp="1"/>
          </p:cNvSpPr>
          <p:nvPr>
            <p:ph type="body" idx="1"/>
          </p:nvPr>
        </p:nvSpPr>
        <p:spPr/>
        <p:txBody>
          <a:bodyPr/>
          <a:lstStyle/>
          <a:p>
            <a:r>
              <a:rPr lang="en-US" dirty="0"/>
              <a:t>Setting the stage appropriately can be incredibly powerful. Recall our earlier slides on this. </a:t>
            </a:r>
          </a:p>
        </p:txBody>
      </p:sp>
      <p:sp>
        <p:nvSpPr>
          <p:cNvPr id="4" name="Slide Number Placeholder 3">
            <a:extLst>
              <a:ext uri="{FF2B5EF4-FFF2-40B4-BE49-F238E27FC236}">
                <a16:creationId xmlns:a16="http://schemas.microsoft.com/office/drawing/2014/main" id="{BF5C9932-3C38-B795-57DB-693254E422C1}"/>
              </a:ext>
            </a:extLst>
          </p:cNvPr>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288039201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55182479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1784718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6816813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148600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Limited extrapolation/external validity for one. No understanding of underlying behavior either. Example: what’s the effect of a health shock? What is the quasi-exogenous variation we are using? What’s the one-equation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19892439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Example: what’s the effect of a health shock? What is the quasi-exogenous variation we are using? What’s the counterfactual? </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15725884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7230295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21159621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Lots of spins on this we will cover</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135905108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proposal, next week you need to tell me what your question is and your team – not your method! Unless you have a good idea of one. But you do need to select a method by Nov. 1, and if you want to do a DD for example, you will need to look at the code ahead of time. I recommend talking to me about your method choices in this context! (I know there’s a tradeoff here in that you have to look ahead at resources we haven’t covered quite yet, but the value is that you get to practice applying the method most relevant to your research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this section if needed for time). Your figures and tables are valuable real estate! Treat them as such.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project is  unique! But here are some of the broad overviews for what you need to know.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84679185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a:p>
            <a:r>
              <a:rPr lang="en-US" dirty="0"/>
              <a:t>* Ideas should be simple, and you should focus on one. People think I do this, but really I do this (start at 6minutes)</a:t>
            </a:r>
          </a:p>
        </p:txBody>
      </p:sp>
      <p:sp>
        <p:nvSpPr>
          <p:cNvPr id="4" name="Slide Number Placeholder 3"/>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76</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77</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entail? Going through variables, looking at descriptive characteristics,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4940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really get bogged down in data cleaning. Use copilot, google, your old code, your friends, me…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9576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8/28/2025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8/28/2025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pum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atacentre.chass.utoronto.ca/" TargetMode="External"/><Relationship Id="rId4" Type="http://schemas.openxmlformats.org/officeDocument/2006/relationships/hyperlink" Target="https://sebastiantellotrillo.com/resources/primer-where-to-find-data"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ps.ipums.org/meps-action/variables/gro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www.axios.com/signup/vitals"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hyperlink" Target="https://postcall.ca/" TargetMode="Externa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ghlewis.github.io/schoen-data-mgmt-series-public/rslides/data_mgmt_part5.html?panelset11=rename2&amp;panelset12=str2&amp;panelset13=find-duplicates2&amp;panelset14=filter-operators2&amp;panelset15=select-to-keep2&amp;panelset16=str_remove2&amp;panelset17=class-numeric2&amp;panelset18=recode2&amp;panelset19=recode-to-na2&amp;panelset20=add-value-labels2&amp;panelset21=export-csv2#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sciencebox.org/course-materials/_slides/u2-d10-data-types/u2-d10-data-types.html#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fontScale="90000"/>
          </a:bodyPr>
          <a:lstStyle/>
          <a:p>
            <a:r>
              <a:rPr lang="en-US" dirty="0"/>
              <a:t>Quantitative Methods for HSR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5: Working with Data and Designing Research Questions </a:t>
            </a:r>
          </a:p>
          <a:p>
            <a:r>
              <a:rPr lang="en-US" sz="2400" dirty="0"/>
              <a:t>October 6, 2025</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6324600" y="1636476"/>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2. Data merging</a:t>
            </a:r>
          </a:p>
        </p:txBody>
      </p:sp>
      <p:pic>
        <p:nvPicPr>
          <p:cNvPr id="4" name="Picture 2" descr="RStudio - RStudio">
            <a:extLst>
              <a:ext uri="{FF2B5EF4-FFF2-40B4-BE49-F238E27FC236}">
                <a16:creationId xmlns:a16="http://schemas.microsoft.com/office/drawing/2014/main" id="{8FC038B8-F5B2-D819-118E-76DA808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495800" y="3626571"/>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3. Cohort Creation</a:t>
            </a:r>
          </a:p>
        </p:txBody>
      </p:sp>
      <p:pic>
        <p:nvPicPr>
          <p:cNvPr id="5" name="Picture 2" descr="RStudio - RStudio">
            <a:extLst>
              <a:ext uri="{FF2B5EF4-FFF2-40B4-BE49-F238E27FC236}">
                <a16:creationId xmlns:a16="http://schemas.microsoft.com/office/drawing/2014/main" id="{29CDD487-4295-F34F-127A-DAE6D7636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4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572000" y="5216706"/>
            <a:ext cx="38889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4. Analysis Reporting</a:t>
            </a:r>
          </a:p>
        </p:txBody>
      </p:sp>
      <p:pic>
        <p:nvPicPr>
          <p:cNvPr id="4" name="Picture 2" descr="RStudio - RStudio">
            <a:extLst>
              <a:ext uri="{FF2B5EF4-FFF2-40B4-BE49-F238E27FC236}">
                <a16:creationId xmlns:a16="http://schemas.microsoft.com/office/drawing/2014/main" id="{1736CD98-782E-262F-69E2-91884F482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0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5C9AD8-FE47-EB17-7B58-4420F4B45680}"/>
              </a:ext>
            </a:extLst>
          </p:cNvPr>
          <p:cNvPicPr>
            <a:picLocks noChangeAspect="1"/>
          </p:cNvPicPr>
          <p:nvPr/>
        </p:nvPicPr>
        <p:blipFill>
          <a:blip r:embed="rId3"/>
          <a:stretch>
            <a:fillRect/>
          </a:stretch>
        </p:blipFill>
        <p:spPr>
          <a:xfrm>
            <a:off x="228600" y="1066800"/>
            <a:ext cx="5424655" cy="4114800"/>
          </a:xfrm>
          <a:prstGeom prst="rect">
            <a:avLst/>
          </a:prstGeom>
        </p:spPr>
      </p:pic>
      <p:pic>
        <p:nvPicPr>
          <p:cNvPr id="16" name="Picture 15">
            <a:extLst>
              <a:ext uri="{FF2B5EF4-FFF2-40B4-BE49-F238E27FC236}">
                <a16:creationId xmlns:a16="http://schemas.microsoft.com/office/drawing/2014/main" id="{EFEB79EF-03B7-651A-003B-D0E77B2DD094}"/>
              </a:ext>
            </a:extLst>
          </p:cNvPr>
          <p:cNvPicPr>
            <a:picLocks noChangeAspect="1"/>
          </p:cNvPicPr>
          <p:nvPr/>
        </p:nvPicPr>
        <p:blipFill>
          <a:blip r:embed="rId4"/>
          <a:stretch>
            <a:fillRect/>
          </a:stretch>
        </p:blipFill>
        <p:spPr>
          <a:xfrm>
            <a:off x="5653255" y="2590800"/>
            <a:ext cx="5446834" cy="4114800"/>
          </a:xfrm>
          <a:prstGeom prst="rect">
            <a:avLst/>
          </a:prstGeom>
        </p:spPr>
      </p:pic>
    </p:spTree>
    <p:extLst>
      <p:ext uri="{BB962C8B-B14F-4D97-AF65-F5344CB8AC3E}">
        <p14:creationId xmlns:p14="http://schemas.microsoft.com/office/powerpoint/2010/main" val="388115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ECEBCB-B824-4B4D-B641-B5E821ADB1B0}"/>
              </a:ext>
            </a:extLst>
          </p:cNvPr>
          <p:cNvPicPr>
            <a:picLocks noChangeAspect="1"/>
          </p:cNvPicPr>
          <p:nvPr/>
        </p:nvPicPr>
        <p:blipFill>
          <a:blip r:embed="rId3"/>
          <a:stretch>
            <a:fillRect/>
          </a:stretch>
        </p:blipFill>
        <p:spPr>
          <a:xfrm>
            <a:off x="283120" y="1306472"/>
            <a:ext cx="5849166" cy="5163271"/>
          </a:xfrm>
          <a:prstGeom prst="rect">
            <a:avLst/>
          </a:prstGeom>
        </p:spPr>
      </p:pic>
      <p:pic>
        <p:nvPicPr>
          <p:cNvPr id="6" name="Picture 5">
            <a:extLst>
              <a:ext uri="{FF2B5EF4-FFF2-40B4-BE49-F238E27FC236}">
                <a16:creationId xmlns:a16="http://schemas.microsoft.com/office/drawing/2014/main" id="{0FD4E21C-C713-81E2-2AC1-331DF7242E2E}"/>
              </a:ext>
            </a:extLst>
          </p:cNvPr>
          <p:cNvPicPr>
            <a:picLocks noChangeAspect="1"/>
          </p:cNvPicPr>
          <p:nvPr/>
        </p:nvPicPr>
        <p:blipFill>
          <a:blip r:embed="rId4"/>
          <a:stretch>
            <a:fillRect/>
          </a:stretch>
        </p:blipFill>
        <p:spPr>
          <a:xfrm>
            <a:off x="6332857" y="1281072"/>
            <a:ext cx="5830114" cy="5125165"/>
          </a:xfrm>
          <a:prstGeom prst="rect">
            <a:avLst/>
          </a:prstGeom>
        </p:spPr>
      </p:pic>
    </p:spTree>
    <p:extLst>
      <p:ext uri="{BB962C8B-B14F-4D97-AF65-F5344CB8AC3E}">
        <p14:creationId xmlns:p14="http://schemas.microsoft.com/office/powerpoint/2010/main" val="429217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375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08444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1557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73606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808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114964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422724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0323182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439900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0400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7410192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98945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6175332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2059223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Finding good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C9FD9-CE39-3DC7-189D-1DD027E67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A61CB-B725-6F05-EC4D-B4056E148A14}"/>
              </a:ext>
            </a:extLst>
          </p:cNvPr>
          <p:cNvSpPr>
            <a:spLocks noGrp="1"/>
          </p:cNvSpPr>
          <p:nvPr>
            <p:ph type="ctrTitle"/>
          </p:nvPr>
        </p:nvSpPr>
        <p:spPr>
          <a:xfrm>
            <a:off x="1261872" y="758952"/>
            <a:ext cx="10549128" cy="4041648"/>
          </a:xfrm>
        </p:spPr>
        <p:txBody>
          <a:bodyPr/>
          <a:lstStyle/>
          <a:p>
            <a:r>
              <a:rPr lang="en-US" dirty="0"/>
              <a:t>Designing a Project</a:t>
            </a:r>
          </a:p>
        </p:txBody>
      </p:sp>
      <p:sp>
        <p:nvSpPr>
          <p:cNvPr id="3" name="Subtitle 2">
            <a:extLst>
              <a:ext uri="{FF2B5EF4-FFF2-40B4-BE49-F238E27FC236}">
                <a16:creationId xmlns:a16="http://schemas.microsoft.com/office/drawing/2014/main" id="{1D4C1069-2481-C6ED-904F-BF7F2F6470F3}"/>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4633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b="1"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6397952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95188-1CDB-7555-CC88-BF4109A2FF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312B2-99C9-6F5C-E9C1-BB95E588CB61}"/>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69171BB-C70C-8901-7639-2B9FB8A5BEC6}"/>
              </a:ext>
            </a:extLst>
          </p:cNvPr>
          <p:cNvSpPr>
            <a:spLocks noGrp="1"/>
          </p:cNvSpPr>
          <p:nvPr>
            <p:ph idx="1"/>
          </p:nvPr>
        </p:nvSpPr>
        <p:spPr>
          <a:xfrm>
            <a:off x="609600" y="962232"/>
            <a:ext cx="10134600" cy="5217905"/>
          </a:xfrm>
        </p:spPr>
        <p:txBody>
          <a:bodyPr>
            <a:normAutofit/>
          </a:bodyPr>
          <a:lstStyle/>
          <a:p>
            <a:pPr marL="0" indent="0">
              <a:buNone/>
            </a:pPr>
            <a:r>
              <a:rPr lang="en-US" sz="2200" dirty="0"/>
              <a:t>Sampling (in music, not statistics)</a:t>
            </a:r>
          </a:p>
          <a:p>
            <a:pPr>
              <a:buFontTx/>
              <a:buChar char="-"/>
            </a:pPr>
            <a:endParaRPr lang="en-US" sz="2200" dirty="0"/>
          </a:p>
        </p:txBody>
      </p:sp>
    </p:spTree>
    <p:extLst>
      <p:ext uri="{BB962C8B-B14F-4D97-AF65-F5344CB8AC3E}">
        <p14:creationId xmlns:p14="http://schemas.microsoft.com/office/powerpoint/2010/main" val="2405680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20E5E-BAEA-746E-B59C-D6C41F2F7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BCA98-14FA-907D-090A-C9B4596FCA25}"/>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5A66625-B9B7-4E10-B19B-08FA86E46219}"/>
              </a:ext>
            </a:extLst>
          </p:cNvPr>
          <p:cNvSpPr>
            <a:spLocks noGrp="1"/>
          </p:cNvSpPr>
          <p:nvPr>
            <p:ph idx="1"/>
          </p:nvPr>
        </p:nvSpPr>
        <p:spPr>
          <a:xfrm>
            <a:off x="609600" y="962232"/>
            <a:ext cx="10134600" cy="5217905"/>
          </a:xfrm>
        </p:spPr>
        <p:txBody>
          <a:bodyPr>
            <a:normAutofit/>
          </a:bodyPr>
          <a:lstStyle/>
          <a:p>
            <a:pPr marL="0" indent="0">
              <a:buNone/>
            </a:pPr>
            <a:r>
              <a:rPr lang="en-US" sz="2200" dirty="0"/>
              <a:t>Sampling (in music, not statistics)</a:t>
            </a:r>
          </a:p>
          <a:p>
            <a:pPr>
              <a:buFontTx/>
              <a:buChar char="-"/>
            </a:pPr>
            <a:r>
              <a:rPr lang="en-US" sz="2200" dirty="0"/>
              <a:t>Research uses the same language, structure, paragraphs, etc. </a:t>
            </a:r>
          </a:p>
          <a:p>
            <a:pPr>
              <a:buFontTx/>
              <a:buChar char="-"/>
            </a:pPr>
            <a:r>
              <a:rPr lang="en-US" sz="2200" dirty="0"/>
              <a:t>This is a case of “genre setting” – everything you produce has a genre, including your proposal, your dissertation, and your papers. You will even have to do the work of translating these across formats (e.g., when you take a dissertation chapter and make it a publishable paper). </a:t>
            </a:r>
          </a:p>
          <a:p>
            <a:pPr>
              <a:buFontTx/>
              <a:buChar char="-"/>
            </a:pPr>
            <a:r>
              <a:rPr lang="en-US" sz="2200" dirty="0"/>
              <a:t>Why do we do this? </a:t>
            </a:r>
          </a:p>
        </p:txBody>
      </p:sp>
    </p:spTree>
    <p:extLst>
      <p:ext uri="{BB962C8B-B14F-4D97-AF65-F5344CB8AC3E}">
        <p14:creationId xmlns:p14="http://schemas.microsoft.com/office/powerpoint/2010/main" val="3990539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9F704-C9EE-0827-C015-BCA727B0E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A19C7-07EF-7349-FF9B-6EF82E639CA2}"/>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2E9152B-07B7-1D4E-6610-B68A81ACA70D}"/>
              </a:ext>
            </a:extLst>
          </p:cNvPr>
          <p:cNvSpPr>
            <a:spLocks noGrp="1"/>
          </p:cNvSpPr>
          <p:nvPr>
            <p:ph idx="1"/>
          </p:nvPr>
        </p:nvSpPr>
        <p:spPr>
          <a:xfrm>
            <a:off x="609600" y="962232"/>
            <a:ext cx="10134600" cy="5217905"/>
          </a:xfrm>
        </p:spPr>
        <p:txBody>
          <a:bodyPr>
            <a:normAutofit/>
          </a:bodyPr>
          <a:lstStyle/>
          <a:p>
            <a:pPr marL="0" indent="0">
              <a:buNone/>
            </a:pPr>
            <a:r>
              <a:rPr lang="en-US" sz="2200" dirty="0"/>
              <a:t>Sampling (in music, not statistics)</a:t>
            </a:r>
          </a:p>
          <a:p>
            <a:pPr>
              <a:buFontTx/>
              <a:buChar char="-"/>
            </a:pPr>
            <a:r>
              <a:rPr lang="en-US" sz="2200" dirty="0"/>
              <a:t>Research uses the same language, structure, paragraphs, etc. </a:t>
            </a:r>
          </a:p>
          <a:p>
            <a:pPr>
              <a:buFontTx/>
              <a:buChar char="-"/>
            </a:pPr>
            <a:r>
              <a:rPr lang="en-US" sz="2200" dirty="0"/>
              <a:t>This is a case of “genre setting” – everything you produce has a genre, including your proposal, your dissertation, and your papers. You will even have to do the work of translating these across formats (e.g., when you take a dissertation chapter and make it a publishable paper). </a:t>
            </a:r>
          </a:p>
          <a:p>
            <a:pPr>
              <a:buFontTx/>
              <a:buChar char="-"/>
            </a:pPr>
            <a:r>
              <a:rPr lang="en-US" sz="2200" dirty="0"/>
              <a:t>Why do we do this? 90% to improve (efficient) readability, 10% to signal you’re legit</a:t>
            </a:r>
          </a:p>
          <a:p>
            <a:pPr>
              <a:buFontTx/>
              <a:buChar char="-"/>
            </a:pPr>
            <a:r>
              <a:rPr lang="en-US" sz="2200" dirty="0"/>
              <a:t>So what is the line between sampling and copying (Led Zeppelin)? Covers vs. knockoffs?</a:t>
            </a:r>
          </a:p>
          <a:p>
            <a:pPr>
              <a:buFontTx/>
              <a:buChar char="-"/>
            </a:pPr>
            <a:endParaRPr lang="en-US" sz="2200" dirty="0"/>
          </a:p>
        </p:txBody>
      </p:sp>
    </p:spTree>
    <p:extLst>
      <p:ext uri="{BB962C8B-B14F-4D97-AF65-F5344CB8AC3E}">
        <p14:creationId xmlns:p14="http://schemas.microsoft.com/office/powerpoint/2010/main" val="993806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5C73E-A218-5061-A670-010A2682AB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5DCA0-75D3-9272-BCDB-64FA2089D552}"/>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FFF6F7B-1F57-440F-9113-E8F38DAED85B}"/>
              </a:ext>
            </a:extLst>
          </p:cNvPr>
          <p:cNvSpPr>
            <a:spLocks noGrp="1"/>
          </p:cNvSpPr>
          <p:nvPr>
            <p:ph idx="1"/>
          </p:nvPr>
        </p:nvSpPr>
        <p:spPr>
          <a:xfrm>
            <a:off x="609600" y="962232"/>
            <a:ext cx="10134600" cy="5217905"/>
          </a:xfrm>
        </p:spPr>
        <p:txBody>
          <a:bodyPr>
            <a:normAutofit lnSpcReduction="10000"/>
          </a:bodyPr>
          <a:lstStyle/>
          <a:p>
            <a:pPr marL="0" indent="0">
              <a:buNone/>
            </a:pPr>
            <a:r>
              <a:rPr lang="en-US" sz="2200" dirty="0"/>
              <a:t>Part 1: Sampling (in music, not statistics)</a:t>
            </a:r>
          </a:p>
          <a:p>
            <a:pPr>
              <a:buFontTx/>
              <a:buChar char="-"/>
            </a:pPr>
            <a:r>
              <a:rPr lang="en-US" sz="2200" dirty="0"/>
              <a:t>Research uses the same language, structure, paragraphs, etc. </a:t>
            </a:r>
          </a:p>
          <a:p>
            <a:pPr>
              <a:buFontTx/>
              <a:buChar char="-"/>
            </a:pPr>
            <a:r>
              <a:rPr lang="en-US" sz="2200" dirty="0"/>
              <a:t>This is a case of “genre setting” – everything you produce has a genre, including your proposal, your dissertation, and your papers. You will even have to do the work of translating these across formats (e.g., when you take a dissertation chapter and make it a publishable paper). </a:t>
            </a:r>
          </a:p>
          <a:p>
            <a:pPr>
              <a:buFontTx/>
              <a:buChar char="-"/>
            </a:pPr>
            <a:r>
              <a:rPr lang="en-US" sz="2200" dirty="0"/>
              <a:t>Why do we do this? 90% to improve (efficient) readability, 10% to signal you’re legit</a:t>
            </a:r>
          </a:p>
          <a:p>
            <a:pPr>
              <a:buFontTx/>
              <a:buChar char="-"/>
            </a:pPr>
            <a:r>
              <a:rPr lang="en-US" sz="2200" dirty="0"/>
              <a:t>So what is the line between sampling and copying (Led Zeppelin)? Covers vs. knockoffs?</a:t>
            </a:r>
          </a:p>
          <a:p>
            <a:pPr lvl="1">
              <a:buFontTx/>
              <a:buChar char="-"/>
            </a:pPr>
            <a:r>
              <a:rPr lang="en-US" sz="2200" dirty="0"/>
              <a:t>Your contributions should be your own (novel mix of question, data, methods, model, and interpretation)</a:t>
            </a:r>
          </a:p>
          <a:p>
            <a:pPr lvl="1">
              <a:buFontTx/>
              <a:buChar char="-"/>
            </a:pPr>
            <a:r>
              <a:rPr lang="en-US" sz="2200" dirty="0"/>
              <a:t>Each individual piece can be adapted, but the lines should be clear.</a:t>
            </a:r>
          </a:p>
          <a:p>
            <a:pPr lvl="1">
              <a:buFontTx/>
              <a:buChar char="-"/>
            </a:pPr>
            <a:r>
              <a:rPr lang="en-US" sz="2200" dirty="0"/>
              <a:t>Plagiarism is still a sin</a:t>
            </a:r>
          </a:p>
          <a:p>
            <a:pPr>
              <a:buFontTx/>
              <a:buChar char="-"/>
            </a:pPr>
            <a:endParaRPr lang="en-US" sz="2200" dirty="0"/>
          </a:p>
        </p:txBody>
      </p:sp>
    </p:spTree>
    <p:extLst>
      <p:ext uri="{BB962C8B-B14F-4D97-AF65-F5344CB8AC3E}">
        <p14:creationId xmlns:p14="http://schemas.microsoft.com/office/powerpoint/2010/main" val="25130662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72111-40B9-6202-F694-54DCA04F9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A100A-82E2-BB26-C355-D2209CA44E99}"/>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C8416DA-4434-7389-B7F4-FCC51AEB6530}"/>
              </a:ext>
            </a:extLst>
          </p:cNvPr>
          <p:cNvSpPr>
            <a:spLocks noGrp="1"/>
          </p:cNvSpPr>
          <p:nvPr>
            <p:ph idx="1"/>
          </p:nvPr>
        </p:nvSpPr>
        <p:spPr>
          <a:xfrm>
            <a:off x="609600" y="962232"/>
            <a:ext cx="10134600" cy="5217905"/>
          </a:xfrm>
        </p:spPr>
        <p:txBody>
          <a:bodyPr>
            <a:normAutofit/>
          </a:bodyPr>
          <a:lstStyle/>
          <a:p>
            <a:pPr marL="0" indent="0">
              <a:buNone/>
            </a:pPr>
            <a:r>
              <a:rPr lang="en-US" sz="2200" dirty="0"/>
              <a:t>Part 2: film and fiction</a:t>
            </a:r>
          </a:p>
          <a:p>
            <a:pPr marL="0" indent="0">
              <a:buNone/>
            </a:pPr>
            <a:r>
              <a:rPr lang="en-US" sz="2200" dirty="0"/>
              <a:t>Let’s talk about the mechanics of a (HSR research) remix</a:t>
            </a:r>
          </a:p>
          <a:p>
            <a:pPr>
              <a:buFontTx/>
              <a:buChar char="-"/>
            </a:pPr>
            <a:r>
              <a:rPr lang="en-US" sz="2200" dirty="0"/>
              <a:t>Does “original” need to spring to mind when people think about your research? Yes and no</a:t>
            </a:r>
          </a:p>
          <a:p>
            <a:pPr>
              <a:buFontTx/>
              <a:buChar char="-"/>
            </a:pPr>
            <a:r>
              <a:rPr lang="en-US" sz="2200" dirty="0"/>
              <a:t>Remember that genre – you want to use standard elements and appropriate, transform, and subvert them as needed</a:t>
            </a:r>
          </a:p>
          <a:p>
            <a:pPr>
              <a:buFontTx/>
              <a:buChar char="-"/>
            </a:pPr>
            <a:r>
              <a:rPr lang="en-US" sz="2200" dirty="0"/>
              <a:t>Example: Star Wars</a:t>
            </a:r>
          </a:p>
          <a:p>
            <a:pPr lvl="1">
              <a:buFontTx/>
              <a:buChar char="-"/>
            </a:pPr>
            <a:r>
              <a:rPr lang="en-US" sz="2200" dirty="0"/>
              <a:t>Your dissertation chapter follows the academic monomyth structure</a:t>
            </a:r>
          </a:p>
          <a:p>
            <a:pPr lvl="1">
              <a:buFontTx/>
              <a:buChar char="-"/>
            </a:pPr>
            <a:r>
              <a:rPr lang="en-US" sz="2200" dirty="0"/>
              <a:t>There’s incredible value, though, in combining elements (soft wipes, Westerns + Kurosawa films, opening titles) – what does this look like for you?</a:t>
            </a:r>
          </a:p>
          <a:p>
            <a:pPr lvl="1">
              <a:buFontTx/>
              <a:buChar char="-"/>
            </a:pPr>
            <a:r>
              <a:rPr lang="en-US" sz="2200" dirty="0"/>
              <a:t>Creation requires influence! Originality doesn’t require isolation. </a:t>
            </a:r>
          </a:p>
          <a:p>
            <a:pPr>
              <a:buFontTx/>
              <a:buChar char="-"/>
            </a:pPr>
            <a:endParaRPr lang="en-US" sz="2200" dirty="0"/>
          </a:p>
        </p:txBody>
      </p:sp>
    </p:spTree>
    <p:extLst>
      <p:ext uri="{BB962C8B-B14F-4D97-AF65-F5344CB8AC3E}">
        <p14:creationId xmlns:p14="http://schemas.microsoft.com/office/powerpoint/2010/main" val="2411282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C5C95-161B-9D56-9092-6E005E6C5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C7623-0CA7-E400-AD37-1D88B8056DC8}"/>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417A324-F13E-BA07-6236-2426A9A8ED86}"/>
              </a:ext>
            </a:extLst>
          </p:cNvPr>
          <p:cNvSpPr>
            <a:spLocks noGrp="1"/>
          </p:cNvSpPr>
          <p:nvPr>
            <p:ph idx="1"/>
          </p:nvPr>
        </p:nvSpPr>
        <p:spPr>
          <a:xfrm>
            <a:off x="609600" y="962232"/>
            <a:ext cx="10134600" cy="5217905"/>
          </a:xfrm>
        </p:spPr>
        <p:txBody>
          <a:bodyPr>
            <a:normAutofit/>
          </a:bodyPr>
          <a:lstStyle/>
          <a:p>
            <a:pPr marL="0" indent="0">
              <a:buNone/>
            </a:pPr>
            <a:r>
              <a:rPr lang="en-US" sz="2200" dirty="0"/>
              <a:t>Part 2: film and fiction</a:t>
            </a:r>
          </a:p>
          <a:p>
            <a:pPr marL="0" indent="0">
              <a:buNone/>
            </a:pPr>
            <a:r>
              <a:rPr lang="en-US" sz="2200" dirty="0"/>
              <a:t>Let’s talk about the mechanics of a (HSR research) remix</a:t>
            </a:r>
          </a:p>
          <a:p>
            <a:pPr>
              <a:buFontTx/>
              <a:buChar char="-"/>
            </a:pPr>
            <a:r>
              <a:rPr lang="en-US" sz="2200" dirty="0"/>
              <a:t>Does “original” need to spring to mind when people think about your research? Yes and no</a:t>
            </a:r>
          </a:p>
          <a:p>
            <a:pPr>
              <a:buFontTx/>
              <a:buChar char="-"/>
            </a:pPr>
            <a:r>
              <a:rPr lang="en-US" sz="2200" dirty="0"/>
              <a:t>Remember that genre – you want to use standard elements and appropriate, transform, and subvert them as needed</a:t>
            </a:r>
          </a:p>
          <a:p>
            <a:pPr>
              <a:buFontTx/>
              <a:buChar char="-"/>
            </a:pPr>
            <a:r>
              <a:rPr lang="en-US" sz="2200" dirty="0"/>
              <a:t>Example: Star Wars</a:t>
            </a:r>
          </a:p>
          <a:p>
            <a:pPr lvl="1">
              <a:buFontTx/>
              <a:buChar char="-"/>
            </a:pPr>
            <a:r>
              <a:rPr lang="en-US" sz="2000" dirty="0"/>
              <a:t>Your dissertation chapter follows the academic monomyth structure</a:t>
            </a:r>
          </a:p>
          <a:p>
            <a:pPr lvl="1">
              <a:buFontTx/>
              <a:buChar char="-"/>
            </a:pPr>
            <a:r>
              <a:rPr lang="en-US" sz="2000" dirty="0"/>
              <a:t>There’s incredible value, though, in combining elements (soft wipes, Westerns + Kurosawa films, opening titles) – what does this look like for you?</a:t>
            </a:r>
          </a:p>
          <a:p>
            <a:pPr lvl="1">
              <a:buFontTx/>
              <a:buChar char="-"/>
            </a:pPr>
            <a:r>
              <a:rPr lang="en-US" sz="2000" dirty="0"/>
              <a:t>Creation requires influence! Originality doesn’t require isolation. </a:t>
            </a:r>
          </a:p>
          <a:p>
            <a:pPr>
              <a:buFontTx/>
              <a:buChar char="-"/>
            </a:pPr>
            <a:endParaRPr lang="en-US" sz="2200" dirty="0"/>
          </a:p>
        </p:txBody>
      </p:sp>
      <p:pic>
        <p:nvPicPr>
          <p:cNvPr id="4" name="Picture 3">
            <a:extLst>
              <a:ext uri="{FF2B5EF4-FFF2-40B4-BE49-F238E27FC236}">
                <a16:creationId xmlns:a16="http://schemas.microsoft.com/office/drawing/2014/main" id="{2AA9ED01-CD94-BCB7-3105-533200C36B47}"/>
              </a:ext>
            </a:extLst>
          </p:cNvPr>
          <p:cNvPicPr>
            <a:picLocks noChangeAspect="1"/>
          </p:cNvPicPr>
          <p:nvPr/>
        </p:nvPicPr>
        <p:blipFill>
          <a:blip r:embed="rId3"/>
          <a:stretch>
            <a:fillRect/>
          </a:stretch>
        </p:blipFill>
        <p:spPr>
          <a:xfrm>
            <a:off x="2275251" y="2671971"/>
            <a:ext cx="8773749" cy="3848637"/>
          </a:xfrm>
          <a:prstGeom prst="rect">
            <a:avLst/>
          </a:prstGeom>
        </p:spPr>
      </p:pic>
    </p:spTree>
    <p:extLst>
      <p:ext uri="{BB962C8B-B14F-4D97-AF65-F5344CB8AC3E}">
        <p14:creationId xmlns:p14="http://schemas.microsoft.com/office/powerpoint/2010/main" val="3154187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E22CC-AFBB-E69B-174B-75E12CC2E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48DC6-154D-4E20-A7E3-DBCBEABF1355}"/>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E2D44FE-D9C2-C4B4-BA30-72749CD53089}"/>
              </a:ext>
            </a:extLst>
          </p:cNvPr>
          <p:cNvSpPr>
            <a:spLocks noGrp="1"/>
          </p:cNvSpPr>
          <p:nvPr>
            <p:ph idx="1"/>
          </p:nvPr>
        </p:nvSpPr>
        <p:spPr>
          <a:xfrm>
            <a:off x="609600" y="962232"/>
            <a:ext cx="10134600" cy="5667168"/>
          </a:xfrm>
        </p:spPr>
        <p:txBody>
          <a:bodyPr>
            <a:normAutofit/>
          </a:bodyPr>
          <a:lstStyle/>
          <a:p>
            <a:pPr marL="0" indent="0">
              <a:buNone/>
            </a:pPr>
            <a:r>
              <a:rPr lang="en-US" sz="2200" dirty="0"/>
              <a:t>Part 3: copying and the elements of creativity</a:t>
            </a:r>
          </a:p>
          <a:p>
            <a:pPr>
              <a:buFontTx/>
              <a:buChar char="-"/>
            </a:pPr>
            <a:r>
              <a:rPr lang="en-US" sz="2200" dirty="0"/>
              <a:t>We can’t introduce anything new until we’re fluent in the language of our domain. Copying (emulation) is how we learn!</a:t>
            </a:r>
          </a:p>
          <a:p>
            <a:pPr>
              <a:buFontTx/>
              <a:buChar char="-"/>
            </a:pPr>
            <a:r>
              <a:rPr lang="en-US" sz="2200" dirty="0"/>
              <a:t>Your first dozen or more research ideas will likely be “derivative work” or “cover songs” (but do you really need to retype the Great Gatsby to get the feel of a novel?)</a:t>
            </a:r>
          </a:p>
          <a:p>
            <a:pPr marL="0" indent="0">
              <a:buNone/>
            </a:pPr>
            <a:r>
              <a:rPr lang="en-US" sz="2200" dirty="0"/>
              <a:t>What can you do? </a:t>
            </a:r>
          </a:p>
        </p:txBody>
      </p:sp>
    </p:spTree>
    <p:extLst>
      <p:ext uri="{BB962C8B-B14F-4D97-AF65-F5344CB8AC3E}">
        <p14:creationId xmlns:p14="http://schemas.microsoft.com/office/powerpoint/2010/main" val="280396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Answers are only as good as your data!</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F0ACE8-668A-7FAE-EEE3-846ECC270725}"/>
              </a:ext>
            </a:extLst>
          </p:cNvPr>
          <p:cNvSpPr txBox="1"/>
          <p:nvPr/>
        </p:nvSpPr>
        <p:spPr>
          <a:xfrm>
            <a:off x="609600" y="962232"/>
            <a:ext cx="4953000" cy="4493538"/>
          </a:xfrm>
          <a:prstGeom prst="rect">
            <a:avLst/>
          </a:prstGeom>
          <a:solidFill>
            <a:schemeClr val="accent3">
              <a:lumMod val="40000"/>
              <a:lumOff val="60000"/>
            </a:schemeClr>
          </a:solidFill>
        </p:spPr>
        <p:txBody>
          <a:bodyPr wrap="square" rtlCol="0">
            <a:spAutoFit/>
          </a:bodyPr>
          <a:lstStyle/>
          <a:p>
            <a:r>
              <a:rPr lang="en-US" sz="2200" b="1" u="sng" dirty="0"/>
              <a:t>Immediately Available Datasets</a:t>
            </a:r>
          </a:p>
          <a:p>
            <a:endParaRPr lang="en-US" sz="2200" b="1" u="sng" dirty="0"/>
          </a:p>
          <a:p>
            <a:pPr marL="342900" indent="-342900">
              <a:buFont typeface="Arial" panose="020B0604020202020204" pitchFamily="34" charset="0"/>
              <a:buChar char="•"/>
            </a:pPr>
            <a:r>
              <a:rPr lang="en-US" sz="2200" dirty="0"/>
              <a:t>High-quality census/health data in the US and internationally: 	</a:t>
            </a:r>
            <a:r>
              <a:rPr lang="en-US" sz="2200" dirty="0">
                <a:hlinkClick r:id="rId3"/>
              </a:rPr>
              <a:t>https://www.ipums.org/</a:t>
            </a:r>
            <a:endParaRPr lang="en-US" sz="2200" dirty="0"/>
          </a:p>
          <a:p>
            <a:pPr marL="342900" indent="-342900">
              <a:buFont typeface="Arial" panose="020B0604020202020204" pitchFamily="34" charset="0"/>
              <a:buChar char="•"/>
            </a:pPr>
            <a:r>
              <a:rPr lang="en-US" sz="2200" dirty="0">
                <a:hlinkClick r:id="rId4"/>
              </a:rPr>
              <a:t>https://sebastiantellotrillo.com/resources/primer-where-to-find-data</a:t>
            </a:r>
            <a:r>
              <a:rPr lang="en-US" sz="2200" dirty="0"/>
              <a:t> </a:t>
            </a:r>
          </a:p>
          <a:p>
            <a:pPr marL="342900" indent="-342900">
              <a:buFont typeface="Arial" panose="020B0604020202020204" pitchFamily="34" charset="0"/>
              <a:buChar char="•"/>
            </a:pPr>
            <a:r>
              <a:rPr lang="en-US" sz="2200" dirty="0"/>
              <a:t>Canadian Community Health Survey</a:t>
            </a:r>
          </a:p>
          <a:p>
            <a:pPr marL="342900" indent="-342900">
              <a:buFont typeface="Arial" panose="020B0604020202020204" pitchFamily="34" charset="0"/>
              <a:buChar char="•"/>
            </a:pPr>
            <a:r>
              <a:rPr lang="en-US" sz="2200" dirty="0">
                <a:hlinkClick r:id="rId5"/>
              </a:rPr>
              <a:t>https://datacentre.chass.utoronto.ca/</a:t>
            </a:r>
            <a:endParaRPr lang="en-US" sz="2200" dirty="0"/>
          </a:p>
          <a:p>
            <a:pPr marL="342900" indent="-342900">
              <a:buFont typeface="Arial" panose="020B0604020202020204" pitchFamily="34" charset="0"/>
              <a:buChar char="•"/>
            </a:pPr>
            <a:r>
              <a:rPr lang="en-US" sz="2200" dirty="0"/>
              <a:t>Lots of others!</a:t>
            </a:r>
          </a:p>
          <a:p>
            <a:pPr marL="342900" indent="-342900">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02301630-EBF2-9429-FDAC-D7F79000AD6F}"/>
              </a:ext>
            </a:extLst>
          </p:cNvPr>
          <p:cNvSpPr txBox="1"/>
          <p:nvPr/>
        </p:nvSpPr>
        <p:spPr>
          <a:xfrm>
            <a:off x="5865586" y="962232"/>
            <a:ext cx="4724400" cy="3477875"/>
          </a:xfrm>
          <a:prstGeom prst="rect">
            <a:avLst/>
          </a:prstGeom>
          <a:solidFill>
            <a:schemeClr val="accent2">
              <a:lumMod val="40000"/>
              <a:lumOff val="60000"/>
            </a:schemeClr>
          </a:solidFill>
        </p:spPr>
        <p:txBody>
          <a:bodyPr wrap="square" rtlCol="0">
            <a:spAutoFit/>
          </a:bodyPr>
          <a:lstStyle/>
          <a:p>
            <a:r>
              <a:rPr lang="en-US" sz="2200" b="1" u="sng" dirty="0"/>
              <a:t>Good Dissertation Datasets</a:t>
            </a:r>
          </a:p>
          <a:p>
            <a:endParaRPr lang="en-US" sz="2200" b="1" u="sng" dirty="0"/>
          </a:p>
          <a:p>
            <a:pPr marL="342900" indent="-342900">
              <a:buFont typeface="Arial" panose="020B0604020202020204" pitchFamily="34" charset="0"/>
              <a:buChar char="•"/>
            </a:pPr>
            <a:r>
              <a:rPr lang="en-US" sz="2200" dirty="0"/>
              <a:t>ICES (Ontario-level claims) </a:t>
            </a:r>
          </a:p>
          <a:p>
            <a:pPr marL="342900" indent="-342900">
              <a:buFont typeface="Arial" panose="020B0604020202020204" pitchFamily="34" charset="0"/>
              <a:buChar char="•"/>
            </a:pPr>
            <a:r>
              <a:rPr lang="en-US" sz="2200" dirty="0"/>
              <a:t>PCPOP (BC-level data, links to a lot of useful demographic data) </a:t>
            </a:r>
          </a:p>
          <a:p>
            <a:pPr marL="342900" indent="-342900">
              <a:buFont typeface="Arial" panose="020B0604020202020204" pitchFamily="34" charset="0"/>
              <a:buChar char="•"/>
            </a:pPr>
            <a:r>
              <a:rPr lang="en-US" sz="2200" dirty="0"/>
              <a:t>CIHI</a:t>
            </a:r>
          </a:p>
          <a:p>
            <a:pPr marL="342900" indent="-342900">
              <a:buFont typeface="Arial" panose="020B0604020202020204" pitchFamily="34" charset="0"/>
              <a:buChar char="•"/>
            </a:pPr>
            <a:r>
              <a:rPr lang="en-US" sz="2200" dirty="0"/>
              <a:t>Medicare FFS (US; need a sponsor)</a:t>
            </a:r>
          </a:p>
          <a:p>
            <a:pPr marL="342900" indent="-342900">
              <a:buFont typeface="Arial" panose="020B0604020202020204" pitchFamily="34" charset="0"/>
              <a:buChar char="•"/>
            </a:pPr>
            <a:r>
              <a:rPr lang="en-US" sz="2200" dirty="0"/>
              <a:t>Lots of others!</a:t>
            </a:r>
          </a:p>
        </p:txBody>
      </p:sp>
    </p:spTree>
    <p:extLst>
      <p:ext uri="{BB962C8B-B14F-4D97-AF65-F5344CB8AC3E}">
        <p14:creationId xmlns:p14="http://schemas.microsoft.com/office/powerpoint/2010/main" val="884757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4FAF1-1599-0547-7DA0-ED58B01170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04FDAF-84C9-9F8B-7DAC-B88082794E29}"/>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2AB111B-ECA2-A49A-9F54-0BCA6F2E9276}"/>
              </a:ext>
            </a:extLst>
          </p:cNvPr>
          <p:cNvSpPr>
            <a:spLocks noGrp="1"/>
          </p:cNvSpPr>
          <p:nvPr>
            <p:ph idx="1"/>
          </p:nvPr>
        </p:nvSpPr>
        <p:spPr>
          <a:xfrm>
            <a:off x="609600" y="962232"/>
            <a:ext cx="10134600" cy="5667168"/>
          </a:xfrm>
        </p:spPr>
        <p:txBody>
          <a:bodyPr>
            <a:normAutofit/>
          </a:bodyPr>
          <a:lstStyle/>
          <a:p>
            <a:pPr marL="0" indent="0">
              <a:buNone/>
            </a:pPr>
            <a:r>
              <a:rPr lang="en-US" sz="2200" dirty="0"/>
              <a:t>Part 3: copying and the elements of creativity</a:t>
            </a:r>
          </a:p>
          <a:p>
            <a:pPr>
              <a:buFontTx/>
              <a:buChar char="-"/>
            </a:pPr>
            <a:r>
              <a:rPr lang="en-US" sz="2200" dirty="0"/>
              <a:t>We can’t introduce anything new until we’re fluent in the language of our domain. Copying (emulation) is how we learn!</a:t>
            </a:r>
          </a:p>
          <a:p>
            <a:pPr>
              <a:buFontTx/>
              <a:buChar char="-"/>
            </a:pPr>
            <a:r>
              <a:rPr lang="en-US" sz="2200" dirty="0"/>
              <a:t>Your first dozen or more research ideas will likely be “derivative work” or “cover songs” (but do you really need to retype the Great Gatsby to get the feel of a novel?)</a:t>
            </a:r>
          </a:p>
          <a:p>
            <a:pPr marL="0" indent="0">
              <a:buNone/>
            </a:pPr>
            <a:r>
              <a:rPr lang="en-US" sz="2200" dirty="0"/>
              <a:t>What can you do? </a:t>
            </a:r>
          </a:p>
          <a:p>
            <a:pPr>
              <a:buFontTx/>
              <a:buChar char="-"/>
            </a:pPr>
            <a:r>
              <a:rPr lang="en-US" sz="2200" dirty="0"/>
              <a:t>Read good papers, and try to write like them! </a:t>
            </a:r>
          </a:p>
          <a:p>
            <a:pPr>
              <a:buFontTx/>
              <a:buChar char="-"/>
            </a:pPr>
            <a:r>
              <a:rPr lang="en-US" sz="2200" dirty="0"/>
              <a:t>Investigate the structure of their arguments – what level of detail? What order? What is assumed and what is explained?</a:t>
            </a:r>
          </a:p>
          <a:p>
            <a:pPr>
              <a:buFontTx/>
              <a:buChar char="-"/>
            </a:pPr>
            <a:r>
              <a:rPr lang="en-US" sz="2200" dirty="0"/>
              <a:t>Investigate the structure of their writing: “Table X presents the results. We do X, then Y, then Z. The results suggest X1 and Y1. …” </a:t>
            </a:r>
          </a:p>
          <a:p>
            <a:pPr>
              <a:buFontTx/>
              <a:buChar char="-"/>
            </a:pPr>
            <a:r>
              <a:rPr lang="en-US" sz="2200" dirty="0"/>
              <a:t>Your paper should </a:t>
            </a:r>
            <a:r>
              <a:rPr lang="en-US" sz="2200" i="1" dirty="0"/>
              <a:t>not </a:t>
            </a:r>
            <a:r>
              <a:rPr lang="en-US" sz="2200" dirty="0"/>
              <a:t>read like an op-ed, or a novel, or even a psychology article!</a:t>
            </a:r>
          </a:p>
        </p:txBody>
      </p:sp>
    </p:spTree>
    <p:extLst>
      <p:ext uri="{BB962C8B-B14F-4D97-AF65-F5344CB8AC3E}">
        <p14:creationId xmlns:p14="http://schemas.microsoft.com/office/powerpoint/2010/main" val="39519571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D272A-FCE2-7201-717C-3DA97930F2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C682F8-6596-485F-9448-644E51139F1B}"/>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1300261-7B7B-5BB5-348F-5F21962CC429}"/>
              </a:ext>
            </a:extLst>
          </p:cNvPr>
          <p:cNvSpPr>
            <a:spLocks noGrp="1"/>
          </p:cNvSpPr>
          <p:nvPr>
            <p:ph idx="1"/>
          </p:nvPr>
        </p:nvSpPr>
        <p:spPr>
          <a:xfrm>
            <a:off x="609600" y="962232"/>
            <a:ext cx="10134600" cy="5667168"/>
          </a:xfrm>
        </p:spPr>
        <p:txBody>
          <a:bodyPr>
            <a:normAutofit/>
          </a:bodyPr>
          <a:lstStyle/>
          <a:p>
            <a:pPr marL="0" indent="0">
              <a:buNone/>
            </a:pPr>
            <a:r>
              <a:rPr lang="en-US" sz="2200" dirty="0"/>
              <a:t>Part 3: copying and the elements of creativity</a:t>
            </a:r>
          </a:p>
          <a:p>
            <a:pPr>
              <a:buFontTx/>
              <a:buChar char="-"/>
            </a:pPr>
            <a:r>
              <a:rPr lang="en-US" sz="2200" dirty="0"/>
              <a:t>We can’t introduce anything new until we’re fluent in the language of our domain. Copying (emulation) is how we learn!</a:t>
            </a:r>
          </a:p>
          <a:p>
            <a:pPr>
              <a:buFontTx/>
              <a:buChar char="-"/>
            </a:pPr>
            <a:r>
              <a:rPr lang="en-US" sz="2200" dirty="0"/>
              <a:t>Your first dozen or more research ideas will likely be “derivative work” or “cover songs” (but do you really need to retype the Great Gatsby to get the feel of a novel?)</a:t>
            </a:r>
          </a:p>
          <a:p>
            <a:pPr marL="0" indent="0">
              <a:buNone/>
            </a:pPr>
            <a:r>
              <a:rPr lang="en-US" sz="2200" dirty="0"/>
              <a:t>What can you do? </a:t>
            </a:r>
          </a:p>
          <a:p>
            <a:pPr>
              <a:buFontTx/>
              <a:buChar char="-"/>
            </a:pPr>
            <a:r>
              <a:rPr lang="en-US" sz="2200" dirty="0"/>
              <a:t>Then you can start combining your own ideas with the genre and the literature</a:t>
            </a:r>
          </a:p>
          <a:p>
            <a:pPr>
              <a:buFontTx/>
              <a:buChar char="-"/>
            </a:pPr>
            <a:r>
              <a:rPr lang="en-US" sz="2200" dirty="0"/>
              <a:t>Like the Macintosh, can copy key elements while combining the computer with household appliances</a:t>
            </a:r>
          </a:p>
        </p:txBody>
      </p:sp>
    </p:spTree>
    <p:extLst>
      <p:ext uri="{BB962C8B-B14F-4D97-AF65-F5344CB8AC3E}">
        <p14:creationId xmlns:p14="http://schemas.microsoft.com/office/powerpoint/2010/main" val="21001513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53928-E3C0-4B41-7DC3-003C22A402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3ECF0-A9CC-003B-ED3E-863678954E09}"/>
              </a:ext>
            </a:extLst>
          </p:cNvPr>
          <p:cNvSpPr>
            <a:spLocks noGrp="1"/>
          </p:cNvSpPr>
          <p:nvPr>
            <p:ph type="ctrTitle"/>
          </p:nvPr>
        </p:nvSpPr>
        <p:spPr>
          <a:xfrm>
            <a:off x="1261872" y="758952"/>
            <a:ext cx="10549128" cy="4041648"/>
          </a:xfrm>
        </p:spPr>
        <p:txBody>
          <a:bodyPr/>
          <a:lstStyle/>
          <a:p>
            <a:r>
              <a:rPr lang="en-US" dirty="0"/>
              <a:t>An HSR Remix Example</a:t>
            </a:r>
          </a:p>
        </p:txBody>
      </p:sp>
      <p:sp>
        <p:nvSpPr>
          <p:cNvPr id="3" name="Subtitle 2">
            <a:extLst>
              <a:ext uri="{FF2B5EF4-FFF2-40B4-BE49-F238E27FC236}">
                <a16:creationId xmlns:a16="http://schemas.microsoft.com/office/drawing/2014/main" id="{A1A2155B-D354-F69A-430C-0E403367C9B0}"/>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923261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07A2B-3920-BFB5-6388-208256DDF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F722E-7F45-0555-3F08-99F6AA4017C1}"/>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6390CF3-9C8C-6235-01F5-A32916F29301}"/>
              </a:ext>
            </a:extLst>
          </p:cNvPr>
          <p:cNvSpPr>
            <a:spLocks noGrp="1"/>
          </p:cNvSpPr>
          <p:nvPr>
            <p:ph idx="1"/>
          </p:nvPr>
        </p:nvSpPr>
        <p:spPr>
          <a:xfrm>
            <a:off x="609600" y="962232"/>
            <a:ext cx="10134600" cy="5667168"/>
          </a:xfrm>
        </p:spPr>
        <p:txBody>
          <a:bodyPr>
            <a:normAutofit/>
          </a:bodyPr>
          <a:lstStyle/>
          <a:p>
            <a:pPr marL="0" indent="0">
              <a:buNone/>
            </a:pPr>
            <a:r>
              <a:rPr lang="en-US" sz="2200" dirty="0"/>
              <a:t>Why do we care about this question? What outcomes are important? </a:t>
            </a:r>
          </a:p>
          <a:p>
            <a:pPr marL="0" indent="0">
              <a:buNone/>
            </a:pPr>
            <a:endParaRPr lang="en-US" sz="2200" dirty="0"/>
          </a:p>
        </p:txBody>
      </p:sp>
    </p:spTree>
    <p:extLst>
      <p:ext uri="{BB962C8B-B14F-4D97-AF65-F5344CB8AC3E}">
        <p14:creationId xmlns:p14="http://schemas.microsoft.com/office/powerpoint/2010/main" val="31940002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41AE-62C7-330C-E516-A4E338F3D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0E9418-75A2-04AE-454A-CC3571C65698}"/>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0CDE6238-1712-793E-47EA-6AF3017448C5}"/>
              </a:ext>
            </a:extLst>
          </p:cNvPr>
          <p:cNvSpPr>
            <a:spLocks noGrp="1"/>
          </p:cNvSpPr>
          <p:nvPr>
            <p:ph idx="1"/>
          </p:nvPr>
        </p:nvSpPr>
        <p:spPr>
          <a:xfrm>
            <a:off x="609600" y="962232"/>
            <a:ext cx="10134600" cy="5667168"/>
          </a:xfrm>
        </p:spPr>
        <p:txBody>
          <a:bodyPr>
            <a:normAutofit/>
          </a:bodyPr>
          <a:lstStyle/>
          <a:p>
            <a:pPr marL="0" indent="0">
              <a:buNone/>
            </a:pPr>
            <a:r>
              <a:rPr lang="en-US" sz="2200" dirty="0"/>
              <a:t>1987: Rand Health Insurance Experiment </a:t>
            </a:r>
          </a:p>
          <a:p>
            <a:pPr>
              <a:buFontTx/>
              <a:buChar char="-"/>
            </a:pPr>
            <a:r>
              <a:rPr lang="en-US" sz="2200" dirty="0"/>
              <a:t>RCT assigning families to different plans with cost-sharing (shows that facing costs lowers demand for care, provides a rational for public coverage)</a:t>
            </a:r>
          </a:p>
          <a:p>
            <a:pPr marL="0" indent="0">
              <a:buNone/>
            </a:pPr>
            <a:endParaRPr lang="en-US" sz="2200" dirty="0"/>
          </a:p>
        </p:txBody>
      </p:sp>
    </p:spTree>
    <p:extLst>
      <p:ext uri="{BB962C8B-B14F-4D97-AF65-F5344CB8AC3E}">
        <p14:creationId xmlns:p14="http://schemas.microsoft.com/office/powerpoint/2010/main" val="1751651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49BDD-40DF-37D1-352A-C62D2C369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0F703-F14F-5E7A-3CDC-FCBB24FB33DA}"/>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A5D5FAC-6195-AAAC-EC9F-F6EFC7A169ED}"/>
              </a:ext>
            </a:extLst>
          </p:cNvPr>
          <p:cNvSpPr>
            <a:spLocks noGrp="1"/>
          </p:cNvSpPr>
          <p:nvPr>
            <p:ph idx="1"/>
          </p:nvPr>
        </p:nvSpPr>
        <p:spPr>
          <a:xfrm>
            <a:off x="609600" y="962232"/>
            <a:ext cx="10134600" cy="5667168"/>
          </a:xfrm>
        </p:spPr>
        <p:txBody>
          <a:bodyPr>
            <a:normAutofit/>
          </a:bodyPr>
          <a:lstStyle/>
          <a:p>
            <a:pPr marL="0" indent="0">
              <a:buNone/>
            </a:pPr>
            <a:r>
              <a:rPr lang="en-US" sz="2200" dirty="0"/>
              <a:t>1987: Rand Health Insurance Experiment </a:t>
            </a:r>
          </a:p>
          <a:p>
            <a:pPr>
              <a:buFontTx/>
              <a:buChar char="-"/>
            </a:pPr>
            <a:r>
              <a:rPr lang="en-US" sz="2200" dirty="0"/>
              <a:t>RCT assigning families to different plans with cost-sharing (shows that facing costs lowers demand for care, provides a rational for public coverage)</a:t>
            </a:r>
          </a:p>
          <a:p>
            <a:pPr>
              <a:buFontTx/>
              <a:buChar char="-"/>
            </a:pPr>
            <a:r>
              <a:rPr lang="en-US" sz="2200" dirty="0"/>
              <a:t>This led to US states taking different approaches to expanding coverage (e.g., Medicaid managed care with some cost-sharing)</a:t>
            </a:r>
          </a:p>
          <a:p>
            <a:pPr>
              <a:buFontTx/>
              <a:buChar char="-"/>
            </a:pPr>
            <a:endParaRPr lang="en-US" sz="2200" dirty="0"/>
          </a:p>
          <a:p>
            <a:pPr marL="0" indent="0">
              <a:buNone/>
            </a:pPr>
            <a:endParaRPr lang="en-US" sz="2200" dirty="0"/>
          </a:p>
        </p:txBody>
      </p:sp>
      <p:sp>
        <p:nvSpPr>
          <p:cNvPr id="4" name="Rectangle 3">
            <a:extLst>
              <a:ext uri="{FF2B5EF4-FFF2-40B4-BE49-F238E27FC236}">
                <a16:creationId xmlns:a16="http://schemas.microsoft.com/office/drawing/2014/main" id="{171E6EDC-30DF-4238-DBC0-691B51A941D4}"/>
              </a:ext>
            </a:extLst>
          </p:cNvPr>
          <p:cNvSpPr/>
          <p:nvPr/>
        </p:nvSpPr>
        <p:spPr>
          <a:xfrm>
            <a:off x="1752600" y="3124200"/>
            <a:ext cx="9144000" cy="3581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b="1" dirty="0"/>
              <a:t>Initial work</a:t>
            </a:r>
          </a:p>
          <a:p>
            <a:pPr marL="342900" indent="-342900">
              <a:buFontTx/>
              <a:buChar char="-"/>
            </a:pPr>
            <a:r>
              <a:rPr lang="en-US" sz="2200" dirty="0"/>
              <a:t>Currie and Gruber (1996, QJE) – leveraged that variation in simple regressions to look at children’s health outcomes and utilization (difference in differences)</a:t>
            </a:r>
          </a:p>
          <a:p>
            <a:pPr marL="285750" indent="-285750">
              <a:buFontTx/>
              <a:buChar char="-"/>
            </a:pPr>
            <a:r>
              <a:rPr lang="en-US" sz="2200" dirty="0"/>
              <a:t>Hanratty (1996, AER) – studied the same question (infant health outcomes) in Canada with a different population and identifying variation (staggered adoption of NHI)</a:t>
            </a:r>
          </a:p>
          <a:p>
            <a:pPr marL="285750" indent="-285750">
              <a:buFontTx/>
              <a:buChar char="-"/>
            </a:pPr>
            <a:r>
              <a:rPr lang="en-US" sz="2200" dirty="0"/>
              <a:t>Grootendorst, O’Brien &amp; Anderson (1997, </a:t>
            </a:r>
            <a:r>
              <a:rPr lang="en-US" sz="2200" i="1" dirty="0"/>
              <a:t>Medical Care</a:t>
            </a:r>
            <a:r>
              <a:rPr lang="en-US" sz="2200" dirty="0"/>
              <a:t>) – rather than infant/child health, use the new ODB to study effect on seniors (what’s the new variation?)</a:t>
            </a:r>
          </a:p>
          <a:p>
            <a:pPr algn="ctr"/>
            <a:endParaRPr lang="en-US" dirty="0"/>
          </a:p>
        </p:txBody>
      </p:sp>
    </p:spTree>
    <p:extLst>
      <p:ext uri="{BB962C8B-B14F-4D97-AF65-F5344CB8AC3E}">
        <p14:creationId xmlns:p14="http://schemas.microsoft.com/office/powerpoint/2010/main" val="16296673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DF2FF-F2ED-CFDD-69B7-17A83A5DC0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60DC6-5D91-518D-727B-3763937C2E4A}"/>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F3E35AF-4EEC-2812-5190-E90F3D118C50}"/>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FEC488FB-BA48-65ED-49AC-11A1E1D67DD6}"/>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spTree>
    <p:extLst>
      <p:ext uri="{BB962C8B-B14F-4D97-AF65-F5344CB8AC3E}">
        <p14:creationId xmlns:p14="http://schemas.microsoft.com/office/powerpoint/2010/main" val="34539927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5D0AC-3221-DC68-A2DB-F347EDA83F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83646-8A0C-144B-A894-5546CA8A3221}"/>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E7439E4-CC42-DC1F-9291-2EA572537509}"/>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669724E0-3993-4829-BC28-2631DF667C04}"/>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cxnSp>
        <p:nvCxnSpPr>
          <p:cNvPr id="6" name="Straight Arrow Connector 5">
            <a:extLst>
              <a:ext uri="{FF2B5EF4-FFF2-40B4-BE49-F238E27FC236}">
                <a16:creationId xmlns:a16="http://schemas.microsoft.com/office/drawing/2014/main" id="{74416CEA-81E6-C79A-31A0-6B9D351A47E2}"/>
              </a:ext>
            </a:extLst>
          </p:cNvPr>
          <p:cNvCxnSpPr>
            <a:cxnSpLocks/>
            <a:stCxn id="3" idx="2"/>
            <a:endCxn id="7" idx="0"/>
          </p:cNvCxnSpPr>
          <p:nvPr/>
        </p:nvCxnSpPr>
        <p:spPr>
          <a:xfrm flipH="1">
            <a:off x="1920240" y="1587072"/>
            <a:ext cx="39090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6B1407F4-388B-81EE-6840-2B08B613C74D}"/>
              </a:ext>
            </a:extLst>
          </p:cNvPr>
          <p:cNvSpPr/>
          <p:nvPr/>
        </p:nvSpPr>
        <p:spPr>
          <a:xfrm>
            <a:off x="182880" y="1981200"/>
            <a:ext cx="3474720" cy="48768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Copying</a:t>
            </a:r>
          </a:p>
          <a:p>
            <a:pPr marL="285750" indent="-285750">
              <a:buFontTx/>
              <a:buChar char="-"/>
            </a:pPr>
            <a:r>
              <a:rPr lang="en-US" dirty="0">
                <a:solidFill>
                  <a:sysClr val="windowText" lastClr="000000"/>
                </a:solidFill>
              </a:rPr>
              <a:t>Tamblyn et al., JAMA (2001) looking at QC </a:t>
            </a:r>
            <a:r>
              <a:rPr lang="en-US" i="1" dirty="0">
                <a:solidFill>
                  <a:sysClr val="windowText" lastClr="000000"/>
                </a:solidFill>
              </a:rPr>
              <a:t>adding </a:t>
            </a:r>
            <a:r>
              <a:rPr lang="en-US" dirty="0">
                <a:solidFill>
                  <a:sysClr val="windowText" lastClr="000000"/>
                </a:solidFill>
              </a:rPr>
              <a:t>cost-sharing to Rx coverage </a:t>
            </a:r>
          </a:p>
          <a:p>
            <a:pPr marL="285750" indent="-285750">
              <a:buFontTx/>
              <a:buChar char="-"/>
            </a:pPr>
            <a:r>
              <a:rPr lang="en-US" dirty="0">
                <a:solidFill>
                  <a:sysClr val="windowText" lastClr="000000"/>
                </a:solidFill>
              </a:rPr>
              <a:t>Grossman et al. copied in Taiwan (never published)</a:t>
            </a:r>
          </a:p>
          <a:p>
            <a:pPr marL="285750" indent="-285750">
              <a:buFontTx/>
              <a:buChar char="-"/>
            </a:pPr>
            <a:r>
              <a:rPr lang="en-US" dirty="0" err="1">
                <a:solidFill>
                  <a:sysClr val="windowText" lastClr="000000"/>
                </a:solidFill>
              </a:rPr>
              <a:t>Kozyrskyj</a:t>
            </a:r>
            <a:r>
              <a:rPr lang="en-US" dirty="0">
                <a:solidFill>
                  <a:sysClr val="windowText" lastClr="000000"/>
                </a:solidFill>
              </a:rPr>
              <a:t> et al., (2001, CMAJ) did the same thing in Manitoba</a:t>
            </a:r>
          </a:p>
          <a:p>
            <a:pPr marL="285750" indent="-285750">
              <a:buFontTx/>
              <a:buChar char="-"/>
            </a:pPr>
            <a:r>
              <a:rPr lang="en-US" dirty="0">
                <a:solidFill>
                  <a:sysClr val="windowText" lastClr="000000"/>
                </a:solidFill>
              </a:rPr>
              <a:t>Finkelstein (2007, QJE) used introduction of Medicare in US (same method but new variation based on pre-Medicare insurance coverage)</a:t>
            </a:r>
          </a:p>
          <a:p>
            <a:pPr marL="285750" indent="-285750">
              <a:buFontTx/>
              <a:buChar char="-"/>
            </a:pPr>
            <a:r>
              <a:rPr lang="en-US" dirty="0">
                <a:solidFill>
                  <a:sysClr val="windowText" lastClr="000000"/>
                </a:solidFill>
              </a:rPr>
              <a:t>Card, Dobkin, and Maestas (2008, QJE) do the same as Grootendorst but in the US</a:t>
            </a:r>
          </a:p>
        </p:txBody>
      </p:sp>
    </p:spTree>
    <p:extLst>
      <p:ext uri="{BB962C8B-B14F-4D97-AF65-F5344CB8AC3E}">
        <p14:creationId xmlns:p14="http://schemas.microsoft.com/office/powerpoint/2010/main" val="1702568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0F964-9508-039F-727E-341C105CE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CE849-2BC0-AD78-B7CB-313A0510C874}"/>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2CE3BF9-0DF4-9B95-3B05-34EFBC01A1B7}"/>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26110330-5A9D-1296-AF67-B050CA0FC7EB}"/>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cxnSp>
        <p:nvCxnSpPr>
          <p:cNvPr id="6" name="Straight Arrow Connector 5">
            <a:extLst>
              <a:ext uri="{FF2B5EF4-FFF2-40B4-BE49-F238E27FC236}">
                <a16:creationId xmlns:a16="http://schemas.microsoft.com/office/drawing/2014/main" id="{6D7D9784-5920-0FF0-99B1-FBEA4DCD242F}"/>
              </a:ext>
            </a:extLst>
          </p:cNvPr>
          <p:cNvCxnSpPr>
            <a:cxnSpLocks/>
            <a:stCxn id="3" idx="2"/>
            <a:endCxn id="7" idx="0"/>
          </p:cNvCxnSpPr>
          <p:nvPr/>
        </p:nvCxnSpPr>
        <p:spPr>
          <a:xfrm flipH="1">
            <a:off x="1920240" y="1587072"/>
            <a:ext cx="39090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4DC9BD8-3171-08D6-B35E-9D2C2A33E8A8}"/>
              </a:ext>
            </a:extLst>
          </p:cNvPr>
          <p:cNvSpPr/>
          <p:nvPr/>
        </p:nvSpPr>
        <p:spPr>
          <a:xfrm>
            <a:off x="182880" y="1981200"/>
            <a:ext cx="3474720" cy="48768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Copying</a:t>
            </a:r>
          </a:p>
          <a:p>
            <a:pPr marL="285750" indent="-285750">
              <a:buFontTx/>
              <a:buChar char="-"/>
            </a:pPr>
            <a:r>
              <a:rPr lang="en-US" dirty="0">
                <a:solidFill>
                  <a:sysClr val="windowText" lastClr="000000"/>
                </a:solidFill>
              </a:rPr>
              <a:t>Tamblyn et al., JAMA (2001) looking at QC </a:t>
            </a:r>
            <a:r>
              <a:rPr lang="en-US" i="1" dirty="0">
                <a:solidFill>
                  <a:sysClr val="windowText" lastClr="000000"/>
                </a:solidFill>
              </a:rPr>
              <a:t>adding </a:t>
            </a:r>
            <a:r>
              <a:rPr lang="en-US" dirty="0">
                <a:solidFill>
                  <a:sysClr val="windowText" lastClr="000000"/>
                </a:solidFill>
              </a:rPr>
              <a:t>cost-sharing to Rx coverage </a:t>
            </a:r>
          </a:p>
          <a:p>
            <a:pPr marL="285750" indent="-285750">
              <a:buFontTx/>
              <a:buChar char="-"/>
            </a:pPr>
            <a:r>
              <a:rPr lang="en-US" dirty="0">
                <a:solidFill>
                  <a:sysClr val="windowText" lastClr="000000"/>
                </a:solidFill>
              </a:rPr>
              <a:t>Grossman et al. copied in Taiwan (never published)</a:t>
            </a:r>
          </a:p>
          <a:p>
            <a:pPr marL="285750" indent="-285750">
              <a:buFontTx/>
              <a:buChar char="-"/>
            </a:pPr>
            <a:r>
              <a:rPr lang="en-US" dirty="0" err="1">
                <a:solidFill>
                  <a:sysClr val="windowText" lastClr="000000"/>
                </a:solidFill>
              </a:rPr>
              <a:t>Kozyrskyj</a:t>
            </a:r>
            <a:r>
              <a:rPr lang="en-US" dirty="0">
                <a:solidFill>
                  <a:sysClr val="windowText" lastClr="000000"/>
                </a:solidFill>
              </a:rPr>
              <a:t> et al., (2001, CMAJ) did the same thing in Manitoba</a:t>
            </a:r>
          </a:p>
          <a:p>
            <a:pPr marL="285750" indent="-285750">
              <a:buFontTx/>
              <a:buChar char="-"/>
            </a:pPr>
            <a:r>
              <a:rPr lang="en-US" dirty="0">
                <a:solidFill>
                  <a:sysClr val="windowText" lastClr="000000"/>
                </a:solidFill>
              </a:rPr>
              <a:t>Finkelstein (2007, QJE) used introduction of Medicare in US (same method but new variation based on pre-Medicare insurance coverage)</a:t>
            </a:r>
          </a:p>
          <a:p>
            <a:pPr marL="285750" indent="-285750">
              <a:buFontTx/>
              <a:buChar char="-"/>
            </a:pPr>
            <a:r>
              <a:rPr lang="en-US" dirty="0">
                <a:solidFill>
                  <a:sysClr val="windowText" lastClr="000000"/>
                </a:solidFill>
              </a:rPr>
              <a:t>Card, Dobkin, and Maestas (2008, QJE) do the same as Grootendorst but in the US</a:t>
            </a:r>
          </a:p>
        </p:txBody>
      </p:sp>
      <p:sp>
        <p:nvSpPr>
          <p:cNvPr id="8" name="Rectangle 7">
            <a:extLst>
              <a:ext uri="{FF2B5EF4-FFF2-40B4-BE49-F238E27FC236}">
                <a16:creationId xmlns:a16="http://schemas.microsoft.com/office/drawing/2014/main" id="{B6AE60D4-655E-70A9-45A0-A4C0BE51DBBA}"/>
              </a:ext>
            </a:extLst>
          </p:cNvPr>
          <p:cNvSpPr/>
          <p:nvPr/>
        </p:nvSpPr>
        <p:spPr>
          <a:xfrm>
            <a:off x="3916680" y="1981200"/>
            <a:ext cx="3474720" cy="48768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Combining</a:t>
            </a:r>
          </a:p>
          <a:p>
            <a:pPr marL="285750" indent="-285750">
              <a:buFontTx/>
              <a:buChar char="-"/>
            </a:pPr>
            <a:r>
              <a:rPr lang="en-US" dirty="0">
                <a:solidFill>
                  <a:sysClr val="windowText" lastClr="000000"/>
                </a:solidFill>
              </a:rPr>
              <a:t>Baicker et al. (2013, NEJM) used the Oregon HIE </a:t>
            </a:r>
            <a:r>
              <a:rPr lang="en-US" i="1" dirty="0">
                <a:solidFill>
                  <a:sysClr val="windowText" lastClr="000000"/>
                </a:solidFill>
              </a:rPr>
              <a:t>with biomarkers </a:t>
            </a:r>
            <a:r>
              <a:rPr lang="en-US" dirty="0">
                <a:solidFill>
                  <a:sysClr val="windowText" lastClr="000000"/>
                </a:solidFill>
              </a:rPr>
              <a:t>to more directly measure health </a:t>
            </a:r>
            <a:r>
              <a:rPr lang="en-US" dirty="0" err="1">
                <a:solidFill>
                  <a:sysClr val="windowText" lastClr="000000"/>
                </a:solidFill>
              </a:rPr>
              <a:t>effectsStabile</a:t>
            </a:r>
            <a:r>
              <a:rPr lang="en-US" dirty="0">
                <a:solidFill>
                  <a:sysClr val="windowText" lastClr="000000"/>
                </a:solidFill>
              </a:rPr>
              <a:t> (2001, CJE) examined how government subsidies to private insurance led to takeup and moral hazard: </a:t>
            </a:r>
          </a:p>
          <a:p>
            <a:pPr marL="742950" lvl="1" indent="-285750">
              <a:buFontTx/>
              <a:buChar char="-"/>
            </a:pPr>
            <a:r>
              <a:rPr lang="en-US" dirty="0">
                <a:solidFill>
                  <a:sysClr val="windowText" lastClr="000000"/>
                </a:solidFill>
              </a:rPr>
              <a:t>Unique spin</a:t>
            </a:r>
          </a:p>
          <a:p>
            <a:pPr marL="742950" lvl="1" indent="-285750">
              <a:buFontTx/>
              <a:buChar char="-"/>
            </a:pPr>
            <a:r>
              <a:rPr lang="en-US" dirty="0">
                <a:solidFill>
                  <a:sysClr val="windowText" lastClr="000000"/>
                </a:solidFill>
              </a:rPr>
              <a:t>IV drawn from public/labor econ</a:t>
            </a:r>
          </a:p>
          <a:p>
            <a:pPr marL="285750" indent="-285750">
              <a:buFontTx/>
              <a:buChar char="-"/>
            </a:pPr>
            <a:r>
              <a:rPr lang="en-US" dirty="0">
                <a:solidFill>
                  <a:sysClr val="windowText" lastClr="000000"/>
                </a:solidFill>
              </a:rPr>
              <a:t>Miller et al., (2021 QJE) linked ACA expansion data to death records to track </a:t>
            </a:r>
            <a:r>
              <a:rPr lang="en-US" i="1" dirty="0">
                <a:solidFill>
                  <a:sysClr val="windowText" lastClr="000000"/>
                </a:solidFill>
              </a:rPr>
              <a:t>long-run </a:t>
            </a:r>
            <a:r>
              <a:rPr lang="en-US" dirty="0">
                <a:solidFill>
                  <a:sysClr val="windowText" lastClr="000000"/>
                </a:solidFill>
              </a:rPr>
              <a:t>mortality effects</a:t>
            </a:r>
            <a:endParaRPr lang="en-US" b="1" u="sng" dirty="0">
              <a:solidFill>
                <a:sysClr val="windowText" lastClr="000000"/>
              </a:solidFill>
            </a:endParaRPr>
          </a:p>
        </p:txBody>
      </p:sp>
      <p:cxnSp>
        <p:nvCxnSpPr>
          <p:cNvPr id="11" name="Straight Arrow Connector 10">
            <a:extLst>
              <a:ext uri="{FF2B5EF4-FFF2-40B4-BE49-F238E27FC236}">
                <a16:creationId xmlns:a16="http://schemas.microsoft.com/office/drawing/2014/main" id="{4FB66FDB-58E8-43CD-FC47-43CDF1B515B8}"/>
              </a:ext>
            </a:extLst>
          </p:cNvPr>
          <p:cNvCxnSpPr>
            <a:cxnSpLocks/>
            <a:stCxn id="3" idx="2"/>
            <a:endCxn id="8" idx="0"/>
          </p:cNvCxnSpPr>
          <p:nvPr/>
        </p:nvCxnSpPr>
        <p:spPr>
          <a:xfrm flipH="1">
            <a:off x="5654040" y="1587072"/>
            <a:ext cx="1752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6436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BF976-7710-AF0C-C478-E156ADF92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FFBE1-825A-E07D-7641-C89064D0BED7}"/>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Copying and Transforming Additional Work</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A7B36E5-45ED-E20E-5114-F20F77961FAD}"/>
              </a:ext>
            </a:extLst>
          </p:cNvPr>
          <p:cNvSpPr>
            <a:spLocks noGrp="1"/>
          </p:cNvSpPr>
          <p:nvPr>
            <p:ph idx="1"/>
          </p:nvPr>
        </p:nvSpPr>
        <p:spPr>
          <a:xfrm>
            <a:off x="609600" y="962232"/>
            <a:ext cx="10134600" cy="5667168"/>
          </a:xfrm>
        </p:spPr>
        <p:txBody>
          <a:bodyPr>
            <a:normAutofit/>
          </a:bodyPr>
          <a:lstStyle/>
          <a:p>
            <a:pPr>
              <a:buFontTx/>
              <a:buChar char="-"/>
            </a:pPr>
            <a:endParaRPr lang="en-US" sz="2200" dirty="0"/>
          </a:p>
          <a:p>
            <a:pPr marL="0" indent="0">
              <a:buNone/>
            </a:pPr>
            <a:endParaRPr lang="en-US" sz="2200" dirty="0"/>
          </a:p>
        </p:txBody>
      </p:sp>
      <p:sp>
        <p:nvSpPr>
          <p:cNvPr id="3" name="Rectangle 2">
            <a:extLst>
              <a:ext uri="{FF2B5EF4-FFF2-40B4-BE49-F238E27FC236}">
                <a16:creationId xmlns:a16="http://schemas.microsoft.com/office/drawing/2014/main" id="{899B2A6A-AC25-D962-CD08-674EA10D6529}"/>
              </a:ext>
            </a:extLst>
          </p:cNvPr>
          <p:cNvSpPr/>
          <p:nvPr/>
        </p:nvSpPr>
        <p:spPr>
          <a:xfrm>
            <a:off x="4419600" y="1053672"/>
            <a:ext cx="2819400" cy="533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t>Initial work</a:t>
            </a:r>
          </a:p>
        </p:txBody>
      </p:sp>
      <p:cxnSp>
        <p:nvCxnSpPr>
          <p:cNvPr id="6" name="Straight Arrow Connector 5">
            <a:extLst>
              <a:ext uri="{FF2B5EF4-FFF2-40B4-BE49-F238E27FC236}">
                <a16:creationId xmlns:a16="http://schemas.microsoft.com/office/drawing/2014/main" id="{5CF8BBA5-3DC0-4F74-17D6-26884DEE2081}"/>
              </a:ext>
            </a:extLst>
          </p:cNvPr>
          <p:cNvCxnSpPr>
            <a:cxnSpLocks/>
            <a:stCxn id="3" idx="2"/>
            <a:endCxn id="7" idx="0"/>
          </p:cNvCxnSpPr>
          <p:nvPr/>
        </p:nvCxnSpPr>
        <p:spPr>
          <a:xfrm flipH="1">
            <a:off x="1920240" y="1587072"/>
            <a:ext cx="39090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87A0175-F3A4-B718-13E6-D8C56C2E44AD}"/>
              </a:ext>
            </a:extLst>
          </p:cNvPr>
          <p:cNvSpPr/>
          <p:nvPr/>
        </p:nvSpPr>
        <p:spPr>
          <a:xfrm>
            <a:off x="182880" y="1981200"/>
            <a:ext cx="3474720" cy="4876800"/>
          </a:xfrm>
          <a:prstGeom prst="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Copying</a:t>
            </a:r>
          </a:p>
          <a:p>
            <a:pPr marL="285750" indent="-285750">
              <a:buFontTx/>
              <a:buChar char="-"/>
            </a:pPr>
            <a:r>
              <a:rPr lang="en-US" dirty="0">
                <a:solidFill>
                  <a:sysClr val="windowText" lastClr="000000"/>
                </a:solidFill>
              </a:rPr>
              <a:t>Tamblyn et al., JAMA (2001) looking at QC </a:t>
            </a:r>
            <a:r>
              <a:rPr lang="en-US" i="1" dirty="0">
                <a:solidFill>
                  <a:sysClr val="windowText" lastClr="000000"/>
                </a:solidFill>
              </a:rPr>
              <a:t>adding </a:t>
            </a:r>
            <a:r>
              <a:rPr lang="en-US" dirty="0">
                <a:solidFill>
                  <a:sysClr val="windowText" lastClr="000000"/>
                </a:solidFill>
              </a:rPr>
              <a:t>cost-sharing to Rx coverage </a:t>
            </a:r>
          </a:p>
          <a:p>
            <a:pPr marL="285750" indent="-285750">
              <a:buFontTx/>
              <a:buChar char="-"/>
            </a:pPr>
            <a:r>
              <a:rPr lang="en-US" dirty="0">
                <a:solidFill>
                  <a:sysClr val="windowText" lastClr="000000"/>
                </a:solidFill>
              </a:rPr>
              <a:t>Grossman et al. copied in Taiwan (never published)</a:t>
            </a:r>
          </a:p>
          <a:p>
            <a:pPr marL="285750" indent="-285750">
              <a:buFontTx/>
              <a:buChar char="-"/>
            </a:pPr>
            <a:r>
              <a:rPr lang="en-US" dirty="0" err="1">
                <a:solidFill>
                  <a:sysClr val="windowText" lastClr="000000"/>
                </a:solidFill>
              </a:rPr>
              <a:t>Kozyrskyj</a:t>
            </a:r>
            <a:r>
              <a:rPr lang="en-US" dirty="0">
                <a:solidFill>
                  <a:sysClr val="windowText" lastClr="000000"/>
                </a:solidFill>
              </a:rPr>
              <a:t> et al., (2001, CMAJ) did the same thing in Manitoba</a:t>
            </a:r>
          </a:p>
          <a:p>
            <a:pPr marL="285750" indent="-285750">
              <a:buFontTx/>
              <a:buChar char="-"/>
            </a:pPr>
            <a:r>
              <a:rPr lang="en-US" dirty="0">
                <a:solidFill>
                  <a:sysClr val="windowText" lastClr="000000"/>
                </a:solidFill>
              </a:rPr>
              <a:t>Finkelstein (2007, QJE) used introduction of Medicare in US (same method but new variation based on pre-Medicare insurance coverage)</a:t>
            </a:r>
          </a:p>
          <a:p>
            <a:pPr marL="285750" indent="-285750">
              <a:buFontTx/>
              <a:buChar char="-"/>
            </a:pPr>
            <a:r>
              <a:rPr lang="en-US" dirty="0">
                <a:solidFill>
                  <a:sysClr val="windowText" lastClr="000000"/>
                </a:solidFill>
              </a:rPr>
              <a:t>Card, Dobkin, and Maestas (2008, QJE) do the same as Grootendorst but in the US</a:t>
            </a:r>
          </a:p>
        </p:txBody>
      </p:sp>
      <p:sp>
        <p:nvSpPr>
          <p:cNvPr id="8" name="Rectangle 7">
            <a:extLst>
              <a:ext uri="{FF2B5EF4-FFF2-40B4-BE49-F238E27FC236}">
                <a16:creationId xmlns:a16="http://schemas.microsoft.com/office/drawing/2014/main" id="{8EE2B7CF-48C7-2073-EC92-6FC8BE99733C}"/>
              </a:ext>
            </a:extLst>
          </p:cNvPr>
          <p:cNvSpPr/>
          <p:nvPr/>
        </p:nvSpPr>
        <p:spPr>
          <a:xfrm>
            <a:off x="3916680" y="1981200"/>
            <a:ext cx="3474720" cy="4876800"/>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Combining</a:t>
            </a:r>
          </a:p>
          <a:p>
            <a:pPr marL="285750" indent="-285750">
              <a:buFontTx/>
              <a:buChar char="-"/>
            </a:pPr>
            <a:r>
              <a:rPr lang="en-US" dirty="0">
                <a:solidFill>
                  <a:sysClr val="windowText" lastClr="000000"/>
                </a:solidFill>
              </a:rPr>
              <a:t>Baicker et al. (2013, NEJM) used the Oregon HIE </a:t>
            </a:r>
            <a:r>
              <a:rPr lang="en-US" i="1" dirty="0">
                <a:solidFill>
                  <a:sysClr val="windowText" lastClr="000000"/>
                </a:solidFill>
              </a:rPr>
              <a:t>with biomarkers </a:t>
            </a:r>
            <a:r>
              <a:rPr lang="en-US" dirty="0">
                <a:solidFill>
                  <a:sysClr val="windowText" lastClr="000000"/>
                </a:solidFill>
              </a:rPr>
              <a:t>to more directly measure health </a:t>
            </a:r>
            <a:r>
              <a:rPr lang="en-US" dirty="0" err="1">
                <a:solidFill>
                  <a:sysClr val="windowText" lastClr="000000"/>
                </a:solidFill>
              </a:rPr>
              <a:t>effectsStabile</a:t>
            </a:r>
            <a:r>
              <a:rPr lang="en-US" dirty="0">
                <a:solidFill>
                  <a:sysClr val="windowText" lastClr="000000"/>
                </a:solidFill>
              </a:rPr>
              <a:t> (2001, CJE) examined how government subsidies to private insurance led to takeup and moral hazard: </a:t>
            </a:r>
          </a:p>
          <a:p>
            <a:pPr marL="742950" lvl="1" indent="-285750">
              <a:buFontTx/>
              <a:buChar char="-"/>
            </a:pPr>
            <a:r>
              <a:rPr lang="en-US" dirty="0">
                <a:solidFill>
                  <a:sysClr val="windowText" lastClr="000000"/>
                </a:solidFill>
              </a:rPr>
              <a:t>Unique spin</a:t>
            </a:r>
          </a:p>
          <a:p>
            <a:pPr marL="742950" lvl="1" indent="-285750">
              <a:buFontTx/>
              <a:buChar char="-"/>
            </a:pPr>
            <a:r>
              <a:rPr lang="en-US" dirty="0">
                <a:solidFill>
                  <a:sysClr val="windowText" lastClr="000000"/>
                </a:solidFill>
              </a:rPr>
              <a:t>IV drawn from public/labor econ</a:t>
            </a:r>
          </a:p>
          <a:p>
            <a:pPr marL="285750" indent="-285750">
              <a:buFontTx/>
              <a:buChar char="-"/>
            </a:pPr>
            <a:r>
              <a:rPr lang="en-US" dirty="0">
                <a:solidFill>
                  <a:sysClr val="windowText" lastClr="000000"/>
                </a:solidFill>
              </a:rPr>
              <a:t>Miller et al., (2021 QJE) linked ACA expansion data to death records to track </a:t>
            </a:r>
            <a:r>
              <a:rPr lang="en-US" i="1" dirty="0">
                <a:solidFill>
                  <a:sysClr val="windowText" lastClr="000000"/>
                </a:solidFill>
              </a:rPr>
              <a:t>long-run </a:t>
            </a:r>
            <a:r>
              <a:rPr lang="en-US" dirty="0">
                <a:solidFill>
                  <a:sysClr val="windowText" lastClr="000000"/>
                </a:solidFill>
              </a:rPr>
              <a:t>mortality effects</a:t>
            </a:r>
            <a:endParaRPr lang="en-US" b="1" u="sng" dirty="0">
              <a:solidFill>
                <a:sysClr val="windowText" lastClr="000000"/>
              </a:solidFill>
            </a:endParaRPr>
          </a:p>
        </p:txBody>
      </p:sp>
      <p:sp>
        <p:nvSpPr>
          <p:cNvPr id="9" name="Rectangle 8">
            <a:extLst>
              <a:ext uri="{FF2B5EF4-FFF2-40B4-BE49-F238E27FC236}">
                <a16:creationId xmlns:a16="http://schemas.microsoft.com/office/drawing/2014/main" id="{C3983EB4-C84E-A1F1-F4E1-104663F6BBF3}"/>
              </a:ext>
            </a:extLst>
          </p:cNvPr>
          <p:cNvSpPr/>
          <p:nvPr/>
        </p:nvSpPr>
        <p:spPr>
          <a:xfrm>
            <a:off x="7650480" y="1981200"/>
            <a:ext cx="3474720" cy="4876800"/>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u="sng" dirty="0">
                <a:solidFill>
                  <a:sysClr val="windowText" lastClr="000000"/>
                </a:solidFill>
              </a:rPr>
              <a:t>Transforming</a:t>
            </a:r>
          </a:p>
          <a:p>
            <a:pPr marL="285750" indent="-285750">
              <a:buFontTx/>
              <a:buChar char="-"/>
            </a:pPr>
            <a:r>
              <a:rPr lang="en-US" dirty="0">
                <a:solidFill>
                  <a:sysClr val="windowText" lastClr="000000"/>
                </a:solidFill>
              </a:rPr>
              <a:t>Novel methodology (Hattab et al., 2024 use causal ML; </a:t>
            </a:r>
            <a:r>
              <a:rPr lang="en-US" dirty="0" err="1">
                <a:solidFill>
                  <a:sysClr val="windowText" lastClr="000000"/>
                </a:solidFill>
              </a:rPr>
              <a:t>Borusyak</a:t>
            </a:r>
            <a:r>
              <a:rPr lang="en-US" dirty="0">
                <a:solidFill>
                  <a:sysClr val="windowText" lastClr="000000"/>
                </a:solidFill>
              </a:rPr>
              <a:t> and Hull (WP) counterfactual shocks)</a:t>
            </a:r>
          </a:p>
          <a:p>
            <a:pPr marL="285750" indent="-285750">
              <a:buFontTx/>
              <a:buChar char="-"/>
            </a:pPr>
            <a:r>
              <a:rPr lang="en-US" dirty="0">
                <a:solidFill>
                  <a:sysClr val="windowText" lastClr="000000"/>
                </a:solidFill>
              </a:rPr>
              <a:t>Finkelstein, Gentzkow, and Williams (2016 QJE) used patient migration within US to decompose effects (more supply than demand)</a:t>
            </a:r>
          </a:p>
          <a:p>
            <a:pPr marL="285750" indent="-285750">
              <a:buFontTx/>
              <a:buChar char="-"/>
            </a:pPr>
            <a:r>
              <a:rPr lang="en-US" dirty="0">
                <a:solidFill>
                  <a:sysClr val="windowText" lastClr="000000"/>
                </a:solidFill>
              </a:rPr>
              <a:t>Developing theory to explain this (a whole lot)</a:t>
            </a:r>
          </a:p>
          <a:p>
            <a:pPr marL="285750" indent="-285750">
              <a:buFontTx/>
              <a:buChar char="-"/>
            </a:pPr>
            <a:r>
              <a:rPr lang="en-US" dirty="0">
                <a:solidFill>
                  <a:sysClr val="windowText" lastClr="000000"/>
                </a:solidFill>
              </a:rPr>
              <a:t>Grossman, Tello Trillo, and Willage (WP) study spillovers within households</a:t>
            </a:r>
          </a:p>
          <a:p>
            <a:pPr marL="285750" indent="-285750">
              <a:buFontTx/>
              <a:buChar char="-"/>
            </a:pPr>
            <a:r>
              <a:rPr lang="en-US" dirty="0">
                <a:solidFill>
                  <a:sysClr val="windowText" lastClr="000000"/>
                </a:solidFill>
              </a:rPr>
              <a:t>Next set of policy-relevant questions: so many</a:t>
            </a:r>
          </a:p>
        </p:txBody>
      </p:sp>
      <p:cxnSp>
        <p:nvCxnSpPr>
          <p:cNvPr id="11" name="Straight Arrow Connector 10">
            <a:extLst>
              <a:ext uri="{FF2B5EF4-FFF2-40B4-BE49-F238E27FC236}">
                <a16:creationId xmlns:a16="http://schemas.microsoft.com/office/drawing/2014/main" id="{DA75E354-C640-E306-6055-1F34397BD7FF}"/>
              </a:ext>
            </a:extLst>
          </p:cNvPr>
          <p:cNvCxnSpPr>
            <a:cxnSpLocks/>
            <a:stCxn id="3" idx="2"/>
            <a:endCxn id="8" idx="0"/>
          </p:cNvCxnSpPr>
          <p:nvPr/>
        </p:nvCxnSpPr>
        <p:spPr>
          <a:xfrm flipH="1">
            <a:off x="5654040" y="1587072"/>
            <a:ext cx="17526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8D4248E-8D81-D52F-9CF8-086DA5759BB6}"/>
              </a:ext>
            </a:extLst>
          </p:cNvPr>
          <p:cNvCxnSpPr>
            <a:cxnSpLocks/>
            <a:stCxn id="3" idx="2"/>
            <a:endCxn id="9" idx="0"/>
          </p:cNvCxnSpPr>
          <p:nvPr/>
        </p:nvCxnSpPr>
        <p:spPr>
          <a:xfrm>
            <a:off x="5829300" y="1587072"/>
            <a:ext cx="3558540" cy="39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397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Cohort: MEPS (</a:t>
            </a:r>
            <a:r>
              <a:rPr lang="en-US" sz="3600" dirty="0">
                <a:cs typeface="Times New Roman" panose="02020603050405020304" pitchFamily="18" charset="0"/>
                <a:hlinkClick r:id="rId3"/>
              </a:rPr>
              <a:t>Link</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73ECC0-3F84-B71B-5F94-7DE3CABDAA2B}"/>
              </a:ext>
            </a:extLst>
          </p:cNvPr>
          <p:cNvPicPr>
            <a:picLocks noChangeAspect="1"/>
          </p:cNvPicPr>
          <p:nvPr/>
        </p:nvPicPr>
        <p:blipFill>
          <a:blip r:embed="rId4"/>
          <a:stretch>
            <a:fillRect/>
          </a:stretch>
        </p:blipFill>
        <p:spPr>
          <a:xfrm>
            <a:off x="265683" y="1254981"/>
            <a:ext cx="11188301" cy="2678706"/>
          </a:xfrm>
          <a:prstGeom prst="rect">
            <a:avLst/>
          </a:prstGeom>
        </p:spPr>
      </p:pic>
      <p:pic>
        <p:nvPicPr>
          <p:cNvPr id="8" name="Picture 7">
            <a:extLst>
              <a:ext uri="{FF2B5EF4-FFF2-40B4-BE49-F238E27FC236}">
                <a16:creationId xmlns:a16="http://schemas.microsoft.com/office/drawing/2014/main" id="{FC814DDC-395B-B6A4-8E54-B00C91ABA9A3}"/>
              </a:ext>
            </a:extLst>
          </p:cNvPr>
          <p:cNvPicPr>
            <a:picLocks noChangeAspect="1"/>
          </p:cNvPicPr>
          <p:nvPr/>
        </p:nvPicPr>
        <p:blipFill>
          <a:blip r:embed="rId5"/>
          <a:stretch>
            <a:fillRect/>
          </a:stretch>
        </p:blipFill>
        <p:spPr>
          <a:xfrm>
            <a:off x="0" y="4627659"/>
            <a:ext cx="12192000" cy="1950720"/>
          </a:xfrm>
          <a:prstGeom prst="rect">
            <a:avLst/>
          </a:prstGeom>
        </p:spPr>
      </p:pic>
    </p:spTree>
    <p:extLst>
      <p:ext uri="{BB962C8B-B14F-4D97-AF65-F5344CB8AC3E}">
        <p14:creationId xmlns:p14="http://schemas.microsoft.com/office/powerpoint/2010/main" val="65526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b="1" dirty="0">
                <a:cs typeface="Times New Roman" panose="02020603050405020304" pitchFamily="18" charset="0"/>
              </a:rPr>
              <a:t>Research designs: where we’re headed</a:t>
            </a:r>
          </a:p>
        </p:txBody>
      </p:sp>
    </p:spTree>
    <p:extLst>
      <p:ext uri="{BB962C8B-B14F-4D97-AF65-F5344CB8AC3E}">
        <p14:creationId xmlns:p14="http://schemas.microsoft.com/office/powerpoint/2010/main" val="1280337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So where do you find questions?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Reading papers is a good start, but not everything! </a:t>
            </a:r>
          </a:p>
          <a:p>
            <a:pPr lvl="1"/>
            <a:r>
              <a:rPr lang="en-US" sz="2600" dirty="0">
                <a:cs typeface="Times New Roman" panose="02020603050405020304" pitchFamily="18" charset="0"/>
              </a:rPr>
              <a:t>You don’t want to get caught in an echo chamber</a:t>
            </a:r>
          </a:p>
          <a:p>
            <a:r>
              <a:rPr lang="en-US" sz="2800" dirty="0">
                <a:cs typeface="Times New Roman" panose="02020603050405020304" pitchFamily="18" charset="0"/>
              </a:rPr>
              <a:t>Come to seminars! </a:t>
            </a:r>
          </a:p>
          <a:p>
            <a:pPr lvl="1"/>
            <a:r>
              <a:rPr lang="en-US" sz="2600" dirty="0">
                <a:cs typeface="Times New Roman" panose="02020603050405020304" pitchFamily="18" charset="0"/>
              </a:rPr>
              <a:t>Go see the big names when they come in </a:t>
            </a:r>
          </a:p>
          <a:p>
            <a:pPr lvl="1"/>
            <a:r>
              <a:rPr lang="en-US" sz="2600" dirty="0">
                <a:cs typeface="Times New Roman" panose="02020603050405020304" pitchFamily="18" charset="0"/>
              </a:rPr>
              <a:t>But also go see the works in progress, what your peers are working on, your faculty, etc. </a:t>
            </a:r>
          </a:p>
          <a:p>
            <a:pPr lvl="1"/>
            <a:r>
              <a:rPr lang="en-US" sz="2600" dirty="0">
                <a:cs typeface="Times New Roman" panose="02020603050405020304" pitchFamily="18" charset="0"/>
              </a:rPr>
              <a:t>Try to go to talks outside your field</a:t>
            </a:r>
          </a:p>
          <a:p>
            <a:r>
              <a:rPr lang="en-US" sz="2800" dirty="0">
                <a:cs typeface="Times New Roman" panose="02020603050405020304" pitchFamily="18" charset="0"/>
              </a:rPr>
              <a:t>Subscribe to newsletters</a:t>
            </a:r>
          </a:p>
          <a:p>
            <a:pPr lvl="1"/>
            <a:r>
              <a:rPr lang="en-US" sz="2600" dirty="0">
                <a:cs typeface="Times New Roman" panose="02020603050405020304" pitchFamily="18" charset="0"/>
              </a:rPr>
              <a:t>Academic journals, sure</a:t>
            </a:r>
          </a:p>
          <a:p>
            <a:pPr lvl="1"/>
            <a:r>
              <a:rPr lang="en-US" sz="2600" dirty="0">
                <a:cs typeface="Times New Roman" panose="02020603050405020304" pitchFamily="18" charset="0"/>
              </a:rPr>
              <a:t>But also things like: </a:t>
            </a:r>
            <a:r>
              <a:rPr lang="en-US" sz="2600" dirty="0">
                <a:cs typeface="Times New Roman" panose="02020603050405020304" pitchFamily="18" charset="0"/>
                <a:hlinkClick r:id="rId3"/>
              </a:rPr>
              <a:t>Axios Vitals</a:t>
            </a:r>
            <a:r>
              <a:rPr lang="en-US" sz="2600" dirty="0">
                <a:cs typeface="Times New Roman" panose="02020603050405020304" pitchFamily="18" charset="0"/>
              </a:rPr>
              <a:t>, </a:t>
            </a:r>
            <a:r>
              <a:rPr lang="en-US" sz="2600" dirty="0" err="1">
                <a:cs typeface="Times New Roman" panose="02020603050405020304" pitchFamily="18" charset="0"/>
                <a:hlinkClick r:id="rId4"/>
              </a:rPr>
              <a:t>Postcall</a:t>
            </a:r>
            <a:r>
              <a:rPr lang="en-US" sz="2600" dirty="0">
                <a:cs typeface="Times New Roman" panose="02020603050405020304" pitchFamily="18" charset="0"/>
              </a:rPr>
              <a:t>, etc. </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14395141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0CBD1B4-835B-05AF-EF76-A49A2BB18B6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B646F90-1E1A-6789-551E-B5CEF9274BA6}"/>
              </a:ext>
            </a:extLst>
          </p:cNvPr>
          <p:cNvPicPr>
            <a:picLocks noChangeAspect="1"/>
          </p:cNvPicPr>
          <p:nvPr/>
        </p:nvPicPr>
        <p:blipFill>
          <a:blip r:embed="rId3"/>
          <a:stretch>
            <a:fillRect/>
          </a:stretch>
        </p:blipFill>
        <p:spPr>
          <a:xfrm>
            <a:off x="304800" y="962232"/>
            <a:ext cx="8305800" cy="5856654"/>
          </a:xfrm>
          <a:prstGeom prst="rect">
            <a:avLst/>
          </a:prstGeom>
        </p:spPr>
      </p:pic>
    </p:spTree>
    <p:extLst>
      <p:ext uri="{BB962C8B-B14F-4D97-AF65-F5344CB8AC3E}">
        <p14:creationId xmlns:p14="http://schemas.microsoft.com/office/powerpoint/2010/main" val="111188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2DFC1-75AB-AC6B-239B-8E58BDB81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FC111-D0D5-7B7A-6856-6DBE514BDF72}"/>
              </a:ext>
            </a:extLst>
          </p:cNvPr>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6B7C119-402F-1938-AE40-B976944AB0EF}"/>
              </a:ext>
            </a:extLst>
          </p:cNvPr>
          <p:cNvSpPr>
            <a:spLocks noGrp="1"/>
          </p:cNvSpPr>
          <p:nvPr>
            <p:ph idx="1"/>
          </p:nvPr>
        </p:nvSpPr>
        <p:spPr>
          <a:xfrm>
            <a:off x="609600" y="1143000"/>
            <a:ext cx="9247632" cy="5037137"/>
          </a:xfrm>
        </p:spPr>
        <p:txBody>
          <a:bodyPr>
            <a:normAutofit/>
          </a:bodyPr>
          <a:lstStyle/>
          <a:p>
            <a:pPr marL="0" indent="0">
              <a:buNone/>
            </a:pPr>
            <a:r>
              <a:rPr lang="en-US" sz="2400" dirty="0"/>
              <a:t>Follow the genre!</a:t>
            </a:r>
          </a:p>
          <a:p>
            <a:pPr>
              <a:buFontTx/>
              <a:buChar char="-"/>
            </a:pPr>
            <a:r>
              <a:rPr lang="en-US" sz="2400" dirty="0"/>
              <a:t>Motivate your question</a:t>
            </a:r>
          </a:p>
          <a:p>
            <a:pPr>
              <a:buFontTx/>
              <a:buChar char="-"/>
            </a:pPr>
            <a:r>
              <a:rPr lang="en-US" sz="2400" dirty="0"/>
              <a:t>Descriptive evidence (don’t underestimate its importance!)</a:t>
            </a:r>
          </a:p>
          <a:p>
            <a:pPr>
              <a:buFontTx/>
              <a:buChar char="-"/>
            </a:pPr>
            <a:r>
              <a:rPr lang="en-US" sz="2400" dirty="0"/>
              <a:t>Give us a framework to think about your results (model, an ideal experiment, etc.)</a:t>
            </a:r>
          </a:p>
          <a:p>
            <a:pPr>
              <a:buFontTx/>
              <a:buChar char="-"/>
            </a:pPr>
            <a:r>
              <a:rPr lang="en-US" sz="2400" dirty="0"/>
              <a:t>Clearly present your data sources + methods</a:t>
            </a:r>
          </a:p>
          <a:p>
            <a:pPr>
              <a:buFontTx/>
              <a:buChar char="-"/>
            </a:pPr>
            <a:r>
              <a:rPr lang="en-US" sz="2400" dirty="0"/>
              <a:t>Focus on identification assumptions, threats, and robustness in methods</a:t>
            </a:r>
          </a:p>
          <a:p>
            <a:pPr>
              <a:buFontTx/>
              <a:buChar char="-"/>
            </a:pPr>
            <a:r>
              <a:rPr lang="en-US" sz="2400" dirty="0"/>
              <a:t>Then present and discuss results </a:t>
            </a:r>
          </a:p>
        </p:txBody>
      </p:sp>
    </p:spTree>
    <p:extLst>
      <p:ext uri="{BB962C8B-B14F-4D97-AF65-F5344CB8AC3E}">
        <p14:creationId xmlns:p14="http://schemas.microsoft.com/office/powerpoint/2010/main" val="339727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8200" y="6112612"/>
            <a:ext cx="3697514" cy="624840"/>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152400" y="838200"/>
            <a:ext cx="8305800" cy="5844823"/>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Approaches either rest on you having a DAG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or a good source of exogenous variation to identify data generating processes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a:t>
            </a:r>
          </a:p>
          <a:p>
            <a:r>
              <a:rPr lang="en-US" sz="2800" dirty="0">
                <a:cs typeface="Times New Roman" panose="02020603050405020304" pitchFamily="18" charset="0"/>
              </a:rPr>
              <a:t>Examples of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matching, controlling, IPW</a:t>
            </a:r>
          </a:p>
          <a:p>
            <a:pPr lvl="1"/>
            <a:r>
              <a:rPr lang="en-US" sz="2400" dirty="0">
                <a:cs typeface="Times New Roman" panose="02020603050405020304" pitchFamily="18" charset="0"/>
              </a:rPr>
              <a:t>Requires a</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big assumption</a:t>
            </a:r>
            <a:r>
              <a:rPr lang="en-US" sz="2400" dirty="0">
                <a:cs typeface="Times New Roman" panose="02020603050405020304" pitchFamily="18" charset="0"/>
              </a:rPr>
              <a:t> about your DAG (and selection on </a:t>
            </a:r>
            <a:r>
              <a:rPr lang="en-US" sz="2400" dirty="0" err="1">
                <a:cs typeface="Times New Roman" panose="02020603050405020304" pitchFamily="18" charset="0"/>
              </a:rPr>
              <a:t>unobservables</a:t>
            </a:r>
            <a:r>
              <a:rPr lang="en-US" sz="2400" dirty="0">
                <a:cs typeface="Times New Roman" panose="02020603050405020304" pitchFamily="18" charset="0"/>
              </a:rPr>
              <a:t>)</a:t>
            </a:r>
          </a:p>
          <a:p>
            <a:pPr lvl="1"/>
            <a:r>
              <a:rPr lang="en-US" sz="2400" dirty="0">
                <a:cs typeface="Times New Roman" panose="02020603050405020304" pitchFamily="18" charset="0"/>
              </a:rPr>
              <a:t>Can go as far as structural model approaches</a:t>
            </a:r>
          </a:p>
          <a:p>
            <a:r>
              <a:rPr lang="en-US" sz="2800" dirty="0">
                <a:cs typeface="Times New Roman" panose="02020603050405020304" pitchFamily="18" charset="0"/>
              </a:rPr>
              <a:t>Examples of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RCT, DID, IV</a:t>
            </a:r>
          </a:p>
          <a:p>
            <a:pPr lvl="1"/>
            <a:r>
              <a:rPr lang="en-US" sz="2400" dirty="0">
                <a:cs typeface="Times New Roman" panose="02020603050405020304" pitchFamily="18" charset="0"/>
              </a:rPr>
              <a:t>Need a </a:t>
            </a:r>
            <a:r>
              <a:rPr lang="en-US" sz="2400" b="1" dirty="0">
                <a:solidFill>
                  <a:schemeClr val="accent2">
                    <a:lumMod val="75000"/>
                  </a:schemeClr>
                </a:solidFill>
                <a:cs typeface="Times New Roman" panose="02020603050405020304" pitchFamily="18" charset="0"/>
              </a:rPr>
              <a:t>specific</a:t>
            </a:r>
            <a:r>
              <a:rPr lang="en-US" sz="2400" dirty="0">
                <a:cs typeface="Times New Roman" panose="02020603050405020304" pitchFamily="18" charset="0"/>
              </a:rPr>
              <a:t> set of data and </a:t>
            </a:r>
            <a:r>
              <a:rPr lang="en-US" sz="2400" b="1" dirty="0">
                <a:solidFill>
                  <a:schemeClr val="accent2">
                    <a:lumMod val="75000"/>
                  </a:schemeClr>
                </a:solidFill>
                <a:cs typeface="Times New Roman" panose="02020603050405020304" pitchFamily="18" charset="0"/>
              </a:rPr>
              <a:t>circumstances</a:t>
            </a:r>
            <a:r>
              <a:rPr lang="en-US" sz="2400" dirty="0">
                <a:cs typeface="Times New Roman" panose="02020603050405020304" pitchFamily="18" charset="0"/>
              </a:rPr>
              <a:t> (policy change, instrument)</a:t>
            </a:r>
          </a:p>
          <a:p>
            <a:pPr lvl="1"/>
            <a:r>
              <a:rPr lang="en-US" sz="2400" dirty="0">
                <a:cs typeface="Times New Roman" panose="02020603050405020304" pitchFamily="18" charset="0"/>
              </a:rPr>
              <a:t>Still making assumptions about an underlying model! But minimizing the set of assumptions and making them more transparent</a:t>
            </a:r>
          </a:p>
          <a:p>
            <a:pPr lvl="1"/>
            <a:r>
              <a:rPr lang="en-US" sz="2400" dirty="0">
                <a:cs typeface="Times New Roman" panose="02020603050405020304" pitchFamily="18" charset="0"/>
              </a:rPr>
              <a:t>Typically relies on what’s referred to as </a:t>
            </a:r>
            <a:r>
              <a:rPr lang="en-US" sz="2400" u="sng" dirty="0">
                <a:cs typeface="Times New Roman" panose="02020603050405020304" pitchFamily="18" charset="0"/>
              </a:rPr>
              <a:t>quasi-random variation</a:t>
            </a:r>
          </a:p>
          <a:p>
            <a:pPr lvl="1"/>
            <a:r>
              <a:rPr lang="en-US" sz="2400" b="1" u="sng" dirty="0">
                <a:cs typeface="Times New Roman" panose="02020603050405020304" pitchFamily="18" charset="0"/>
              </a:rPr>
              <a:t>This is where we’re headed</a:t>
            </a:r>
          </a:p>
          <a:p>
            <a:endParaRPr lang="en-US" sz="28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Why models? Why not models?  </a:t>
            </a: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Economic studies almost always have a “working model” </a:t>
            </a:r>
          </a:p>
          <a:p>
            <a:pPr lvl="1"/>
            <a:r>
              <a:rPr lang="en-US" sz="2600" dirty="0">
                <a:cs typeface="Times New Roman" panose="02020603050405020304" pitchFamily="18" charset="0"/>
              </a:rPr>
              <a:t>Can be as complicated as a formal microeconomic theory model</a:t>
            </a:r>
          </a:p>
          <a:p>
            <a:pPr lvl="1"/>
            <a:r>
              <a:rPr lang="en-US" sz="2600" dirty="0">
                <a:cs typeface="Times New Roman" panose="02020603050405020304" pitchFamily="18" charset="0"/>
              </a:rPr>
              <a:t>Or as simple as an OLS regression equation</a:t>
            </a:r>
          </a:p>
          <a:p>
            <a:r>
              <a:rPr lang="en-US" sz="2800" dirty="0">
                <a:cs typeface="Times New Roman" panose="02020603050405020304" pitchFamily="18" charset="0"/>
              </a:rPr>
              <a:t>But this framework specifies: </a:t>
            </a:r>
          </a:p>
          <a:p>
            <a:pPr lvl="1"/>
            <a:r>
              <a:rPr lang="en-US" sz="2600" dirty="0">
                <a:cs typeface="Times New Roman" panose="02020603050405020304" pitchFamily="18" charset="0"/>
              </a:rPr>
              <a:t>Whose behavior we are modeling</a:t>
            </a:r>
          </a:p>
          <a:p>
            <a:pPr lvl="1"/>
            <a:r>
              <a:rPr lang="en-US" sz="2600" dirty="0">
                <a:cs typeface="Times New Roman" panose="02020603050405020304" pitchFamily="18" charset="0"/>
              </a:rPr>
              <a:t>Under what constraints</a:t>
            </a:r>
          </a:p>
          <a:p>
            <a:pPr lvl="1"/>
            <a:r>
              <a:rPr lang="en-US" sz="2600" dirty="0">
                <a:cs typeface="Times New Roman" panose="02020603050405020304" pitchFamily="18" charset="0"/>
              </a:rPr>
              <a:t>With what sets of </a:t>
            </a:r>
            <a:r>
              <a:rPr lang="en-US" sz="2600" b="1" dirty="0">
                <a:cs typeface="Times New Roman" panose="02020603050405020304" pitchFamily="18" charset="0"/>
              </a:rPr>
              <a:t>endogenous</a:t>
            </a:r>
            <a:r>
              <a:rPr lang="en-US" sz="2600" dirty="0">
                <a:cs typeface="Times New Roman" panose="02020603050405020304" pitchFamily="18" charset="0"/>
              </a:rPr>
              <a:t> and </a:t>
            </a:r>
            <a:r>
              <a:rPr lang="en-US" sz="2600" b="1" dirty="0">
                <a:cs typeface="Times New Roman" panose="02020603050405020304" pitchFamily="18" charset="0"/>
              </a:rPr>
              <a:t>exogenous </a:t>
            </a:r>
            <a:r>
              <a:rPr lang="en-US" sz="2600" dirty="0">
                <a:cs typeface="Times New Roman" panose="02020603050405020304" pitchFamily="18" charset="0"/>
              </a:rPr>
              <a:t>variables (for now, choices vs. circumstances)</a:t>
            </a:r>
          </a:p>
          <a:p>
            <a:pPr lvl="1"/>
            <a:r>
              <a:rPr lang="en-US" sz="2600" dirty="0">
                <a:cs typeface="Times New Roman" panose="02020603050405020304" pitchFamily="18" charset="0"/>
              </a:rPr>
              <a:t>With what set of </a:t>
            </a:r>
            <a:r>
              <a:rPr lang="en-US" sz="2600" b="1" dirty="0">
                <a:cs typeface="Times New Roman" panose="02020603050405020304" pitchFamily="18" charset="0"/>
              </a:rPr>
              <a:t>observed data</a:t>
            </a:r>
          </a:p>
          <a:p>
            <a:r>
              <a:rPr lang="en-US" sz="2800" dirty="0">
                <a:cs typeface="Times New Roman" panose="02020603050405020304" pitchFamily="18" charset="0"/>
              </a:rPr>
              <a:t>Working models require “suspension of disbelief” and narrowing of focus (no model is perfect!) but must also capture the question at hand</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36905113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u="sng" dirty="0">
                    <a:cs typeface="Times New Roman" panose="02020603050405020304" pitchFamily="18" charset="0"/>
                  </a:rPr>
                  <a:t>Explicit, approximation</a:t>
                </a:r>
              </a:p>
              <a:p>
                <a:pPr marL="274320" lvl="1" indent="0">
                  <a:buNone/>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Suppose we have some relationship between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𝑋</m:t>
                    </m:r>
                  </m:oMath>
                </a14:m>
                <a:r>
                  <a:rPr lang="en-US" sz="2600" dirty="0">
                    <a:cs typeface="Times New Roman" panose="02020603050405020304" pitchFamily="18" charset="0"/>
                  </a:rPr>
                  <a:t> and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𝑌</m:t>
                    </m:r>
                  </m:oMath>
                </a14:m>
                <a:r>
                  <a:rPr lang="en-US" sz="2600" dirty="0">
                    <a:cs typeface="Times New Roman" panose="02020603050405020304" pitchFamily="18" charset="0"/>
                  </a:rPr>
                  <a:t> as </a:t>
                </a: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m:rPr>
                            <m:sty m:val="p"/>
                          </m:rPr>
                          <a:rPr lang="en-US" sz="2600" b="0" i="0" smtClean="0">
                            <a:latin typeface="Cambria Math" panose="02040503050406030204" pitchFamily="18" charset="0"/>
                            <a:cs typeface="Times New Roman" panose="02020603050405020304" pitchFamily="18" charset="0"/>
                          </a:rPr>
                          <m:t>Y</m:t>
                        </m:r>
                      </m:e>
                      <m:sub>
                        <m:r>
                          <m:rPr>
                            <m:sty m:val="p"/>
                          </m:rPr>
                          <a:rPr lang="en-US" sz="2600" b="0" i="0" smtClean="0">
                            <a:latin typeface="Cambria Math" panose="02040503050406030204" pitchFamily="18" charset="0"/>
                            <a:cs typeface="Times New Roman" panose="02020603050405020304" pitchFamily="18" charset="0"/>
                          </a:rPr>
                          <m:t>i</m:t>
                        </m:r>
                      </m:sub>
                    </m:sSub>
                    <m:r>
                      <a:rPr lang="en-US" sz="2600" b="0" i="0"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𝑓</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oMath>
                </a14:m>
                <a:r>
                  <a:rPr lang="en-US" sz="2600" dirty="0">
                    <a:cs typeface="Times New Roman" panose="02020603050405020304" pitchFamily="18" charset="0"/>
                  </a:rPr>
                  <a:t>.</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Given our data, we write down instead</a:t>
                </a:r>
              </a:p>
              <a:p>
                <a:pPr marL="274320" lvl="1" indent="0" algn="ctr">
                  <a:buNone/>
                </a:pP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𝜀</m:t>
                        </m:r>
                      </m:e>
                      <m:sub>
                        <m:r>
                          <a:rPr lang="en-US" sz="2600" b="0" i="1" smtClean="0">
                            <a:latin typeface="Cambria Math" panose="02040503050406030204" pitchFamily="18" charset="0"/>
                            <a:cs typeface="Times New Roman" panose="02020603050405020304" pitchFamily="18" charset="0"/>
                          </a:rPr>
                          <m:t>𝑖</m:t>
                        </m:r>
                      </m:sub>
                    </m:sSub>
                  </m:oMath>
                </a14:m>
                <a:r>
                  <a:rPr lang="en-US" sz="2600" dirty="0">
                    <a:cs typeface="Times New Roman" panose="02020603050405020304" pitchFamily="18" charset="0"/>
                  </a:rPr>
                  <a:t>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What are we limiting here? What are we able to test? </a:t>
                </a:r>
              </a:p>
              <a:p>
                <a:pPr lvl="1"/>
                <a:r>
                  <a:rPr lang="en-US" sz="2600" dirty="0">
                    <a:cs typeface="Times New Roman" panose="02020603050405020304" pitchFamily="18" charset="0"/>
                  </a:rPr>
                  <a:t>Common DGP </a:t>
                </a:r>
              </a:p>
              <a:p>
                <a:pPr lvl="1"/>
                <a:r>
                  <a:rPr lang="en-US" sz="2600" dirty="0">
                    <a:cs typeface="Times New Roman" panose="02020603050405020304" pitchFamily="18" charset="0"/>
                  </a:rPr>
                  <a:t>Simple functional form</a:t>
                </a:r>
              </a:p>
              <a:p>
                <a:pPr lvl="1"/>
                <a:r>
                  <a:rPr lang="en-US" sz="2600" dirty="0">
                    <a:cs typeface="Times New Roman" panose="02020603050405020304" pitchFamily="18" charset="0"/>
                  </a:rPr>
                  <a:t>Can test general predictions and/or falsification tests </a:t>
                </a:r>
                <a:r>
                  <a:rPr lang="en-US" sz="2600" u="sng" dirty="0">
                    <a:cs typeface="Times New Roman" panose="02020603050405020304" pitchFamily="18" charset="0"/>
                  </a:rPr>
                  <a:t>based only on correlations</a:t>
                </a:r>
              </a:p>
              <a:p>
                <a:pPr lvl="1"/>
                <a:r>
                  <a:rPr lang="en-US" sz="2600" dirty="0">
                    <a:cs typeface="Times New Roman" panose="02020603050405020304" pitchFamily="18" charset="0"/>
                  </a:rPr>
                  <a:t>Have we said anything about causality? </a:t>
                </a:r>
              </a:p>
              <a:p>
                <a:pPr marL="274320" lvl="1" indent="0">
                  <a:buNone/>
                </a:pPr>
                <a:endParaRPr lang="en-US" sz="26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t="-1779" b="-11269"/>
                </a:stretch>
              </a:blipFill>
            </p:spPr>
            <p:txBody>
              <a:bodyPr/>
              <a:lstStyle/>
              <a:p>
                <a:r>
                  <a:rPr lang="en-US">
                    <a:noFill/>
                  </a:rPr>
                  <a:t> </a:t>
                </a:r>
              </a:p>
            </p:txBody>
          </p:sp>
        </mc:Fallback>
      </mc:AlternateContent>
    </p:spTree>
    <p:extLst>
      <p:ext uri="{BB962C8B-B14F-4D97-AF65-F5344CB8AC3E}">
        <p14:creationId xmlns:p14="http://schemas.microsoft.com/office/powerpoint/2010/main" val="15425432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u="sng" dirty="0">
                <a:cs typeface="Times New Roman" panose="02020603050405020304" pitchFamily="18" charset="0"/>
              </a:rPr>
              <a:t>Explicit, (more) exact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We could go to the other extreme, and set a full model (e.g., structural model) </a:t>
            </a:r>
          </a:p>
          <a:p>
            <a:pPr lvl="1"/>
            <a:r>
              <a:rPr lang="en-US" sz="2600" dirty="0">
                <a:cs typeface="Times New Roman" panose="02020603050405020304" pitchFamily="18" charset="0"/>
              </a:rPr>
              <a:t>Specify the complete data generating process (e.g., all utility functions for each individual-outcome pair + unobserved heterogeneity in tastes) </a:t>
            </a:r>
          </a:p>
          <a:p>
            <a:pPr lvl="1"/>
            <a:r>
              <a:rPr lang="en-US" sz="2600" dirty="0">
                <a:cs typeface="Times New Roman" panose="02020603050405020304" pitchFamily="18" charset="0"/>
              </a:rPr>
              <a:t>Doing so yields a fully-specified (over-specified) demand system that identifies many parameters</a:t>
            </a:r>
          </a:p>
          <a:p>
            <a:pPr lvl="1"/>
            <a:r>
              <a:rPr lang="en-US" sz="2600" dirty="0">
                <a:cs typeface="Times New Roman" panose="02020603050405020304" pitchFamily="18" charset="0"/>
              </a:rPr>
              <a:t>Estimation is extremely complicated</a:t>
            </a:r>
          </a:p>
          <a:p>
            <a:pPr lvl="1"/>
            <a:r>
              <a:rPr lang="en-US" sz="2600" dirty="0">
                <a:cs typeface="Times New Roman" panose="02020603050405020304" pitchFamily="18" charset="0"/>
              </a:rPr>
              <a:t>Each identified parameter requires a unique identifying assumption – strong set of assumptions! </a:t>
            </a:r>
          </a:p>
        </p:txBody>
      </p:sp>
    </p:spTree>
    <p:extLst>
      <p:ext uri="{BB962C8B-B14F-4D97-AF65-F5344CB8AC3E}">
        <p14:creationId xmlns:p14="http://schemas.microsoft.com/office/powerpoint/2010/main" val="203501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Working with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689462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US">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 – why design-based?</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dirty="0">
                <a:cs typeface="Times New Roman" panose="02020603050405020304" pitchFamily="18" charset="0"/>
              </a:rPr>
              <a:t>Explicit, (more) exact</a:t>
            </a:r>
          </a:p>
          <a:p>
            <a:pPr marL="788670" lvl="1" indent="-514350">
              <a:buFont typeface="+mj-lt"/>
              <a:buAutoNum type="arabicPeriod"/>
            </a:pPr>
            <a:r>
              <a:rPr lang="en-US" sz="2600" u="sng" dirty="0">
                <a:cs typeface="Times New Roman" panose="02020603050405020304" pitchFamily="18" charset="0"/>
              </a:rPr>
              <a:t>Implicit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So frequently, we do something that’s more in the middle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Rather than specify a behavioral model explicitly, we focus on a single causal relationship and identify it using quasi-exogenous variation: </a:t>
            </a:r>
          </a:p>
          <a:p>
            <a:pPr lvl="1"/>
            <a:r>
              <a:rPr lang="en-US" sz="2600" dirty="0">
                <a:cs typeface="Times New Roman" panose="02020603050405020304" pitchFamily="18" charset="0"/>
              </a:rPr>
              <a:t>What is the effect of job training on employment/income? Find a state that randomized people to take job training and evaluate their outcomes relative to a control state</a:t>
            </a:r>
          </a:p>
          <a:p>
            <a:pPr lvl="1"/>
            <a:r>
              <a:rPr lang="en-US" sz="2600" dirty="0">
                <a:cs typeface="Times New Roman" panose="02020603050405020304" pitchFamily="18" charset="0"/>
              </a:rPr>
              <a:t>What are the advantages/disadvantages of this? </a:t>
            </a:r>
          </a:p>
        </p:txBody>
      </p:sp>
    </p:spTree>
    <p:extLst>
      <p:ext uri="{BB962C8B-B14F-4D97-AF65-F5344CB8AC3E}">
        <p14:creationId xmlns:p14="http://schemas.microsoft.com/office/powerpoint/2010/main" val="4230878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So what do we get from design-based inference?</a:t>
            </a:r>
          </a:p>
        </p:txBody>
      </p:sp>
      <p:sp>
        <p:nvSpPr>
          <p:cNvPr id="3" name="Content Placeholder 2"/>
          <p:cNvSpPr>
            <a:spLocks noGrp="1"/>
          </p:cNvSpPr>
          <p:nvPr>
            <p:ph idx="1"/>
          </p:nvPr>
        </p:nvSpPr>
        <p:spPr>
          <a:xfrm>
            <a:off x="609601" y="1066801"/>
            <a:ext cx="10015390" cy="5141388"/>
          </a:xfrm>
        </p:spPr>
        <p:txBody>
          <a:bodyPr>
            <a:noAutofit/>
          </a:bodyPr>
          <a:lstStyle/>
          <a:p>
            <a:pPr marL="274320" lvl="1" indent="0">
              <a:buNone/>
            </a:pPr>
            <a:r>
              <a:rPr lang="en-US" sz="2600" b="1" dirty="0">
                <a:cs typeface="Times New Roman" panose="02020603050405020304" pitchFamily="18" charset="0"/>
              </a:rPr>
              <a:t>Counterfactuals and causality</a:t>
            </a:r>
          </a:p>
          <a:p>
            <a:pPr lvl="1"/>
            <a:r>
              <a:rPr lang="en-US" sz="2600" dirty="0">
                <a:cs typeface="Times New Roman" panose="02020603050405020304" pitchFamily="18" charset="0"/>
              </a:rPr>
              <a:t>In many ways, the identification </a:t>
            </a:r>
            <a:r>
              <a:rPr lang="en-US" sz="2600" i="1" dirty="0">
                <a:cs typeface="Times New Roman" panose="02020603050405020304" pitchFamily="18" charset="0"/>
              </a:rPr>
              <a:t>becomes</a:t>
            </a:r>
            <a:r>
              <a:rPr lang="en-US" sz="2600" dirty="0">
                <a:cs typeface="Times New Roman" panose="02020603050405020304" pitchFamily="18" charset="0"/>
              </a:rPr>
              <a:t> the research design</a:t>
            </a:r>
          </a:p>
          <a:p>
            <a:pPr lvl="1"/>
            <a:r>
              <a:rPr lang="en-US" sz="2600" dirty="0">
                <a:cs typeface="Times New Roman" panose="02020603050405020304" pitchFamily="18" charset="0"/>
              </a:rPr>
              <a:t>It defines the counterfactual estimation when the design is credible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Descriptive + Causal Evidence</a:t>
            </a:r>
          </a:p>
          <a:p>
            <a:pPr lvl="1"/>
            <a:r>
              <a:rPr lang="en-US" sz="2600" dirty="0">
                <a:cs typeface="Times New Roman" panose="02020603050405020304" pitchFamily="18" charset="0"/>
              </a:rPr>
              <a:t>Without a full structural approach, many papers become “storytelling” </a:t>
            </a:r>
          </a:p>
          <a:p>
            <a:pPr lvl="1"/>
            <a:r>
              <a:rPr lang="en-US" sz="2600" dirty="0">
                <a:cs typeface="Times New Roman" panose="02020603050405020304" pitchFamily="18" charset="0"/>
              </a:rPr>
              <a:t>You present a set of descriptive + causal evidence, sometimes under the umbrella of a formal model (“applied theory”) and sometimes just as a narrative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Replicability </a:t>
            </a:r>
          </a:p>
          <a:p>
            <a:pPr lvl="1"/>
            <a:r>
              <a:rPr lang="en-US" sz="2600" dirty="0">
                <a:cs typeface="Times New Roman" panose="02020603050405020304" pitchFamily="18" charset="0"/>
              </a:rPr>
              <a:t>Credible replication of your own results</a:t>
            </a:r>
          </a:p>
          <a:p>
            <a:pPr lvl="1"/>
            <a:r>
              <a:rPr lang="en-US" sz="2600" dirty="0">
                <a:cs typeface="Times New Roman" panose="02020603050405020304" pitchFamily="18" charset="0"/>
              </a:rPr>
              <a:t>Credible replication of results in other contexts/data/etc.</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03409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I don’t have a good natural control group for estimation? </a:t>
            </a:r>
          </a:p>
        </p:txBody>
      </p:sp>
      <p:cxnSp>
        <p:nvCxnSpPr>
          <p:cNvPr id="16" name="Straight Arrow Connector 15">
            <a:extLst>
              <a:ext uri="{FF2B5EF4-FFF2-40B4-BE49-F238E27FC236}">
                <a16:creationId xmlns:a16="http://schemas.microsoft.com/office/drawing/2014/main" id="{1D74EAEA-E157-672D-4705-05266E6706A8}"/>
              </a:ext>
            </a:extLst>
          </p:cNvPr>
          <p:cNvCxnSpPr>
            <a:stCxn id="14" idx="1"/>
            <a:endCxn id="4" idx="3"/>
          </p:cNvCxnSpPr>
          <p:nvPr/>
        </p:nvCxnSpPr>
        <p:spPr>
          <a:xfrm flipH="1" flipV="1">
            <a:off x="6683826" y="1260246"/>
            <a:ext cx="707574" cy="1200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457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the behavior I’m trying to measure is “manipulable” (endogenous)? </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a:endCxn id="5" idx="3"/>
          </p:cNvCxnSpPr>
          <p:nvPr/>
        </p:nvCxnSpPr>
        <p:spPr>
          <a:xfrm flipH="1" flipV="1">
            <a:off x="6683826" y="2090433"/>
            <a:ext cx="707574" cy="3701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428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How can I measure differences arising from policy changes?</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p:cNvCxnSpPr>
          <p:nvPr/>
        </p:nvCxnSpPr>
        <p:spPr>
          <a:xfrm flipH="1">
            <a:off x="6781800" y="2460575"/>
            <a:ext cx="609600" cy="31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361E457-4380-4ED7-7C7C-08E0429C7210}"/>
              </a:ext>
            </a:extLst>
          </p:cNvPr>
          <p:cNvCxnSpPr>
            <a:cxnSpLocks/>
            <a:stCxn id="14" idx="1"/>
            <a:endCxn id="10" idx="3"/>
          </p:cNvCxnSpPr>
          <p:nvPr/>
        </p:nvCxnSpPr>
        <p:spPr>
          <a:xfrm flipH="1">
            <a:off x="6683826" y="2460575"/>
            <a:ext cx="707574" cy="1196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2475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rotWithShape="1">
          <a:blip r:embed="rId3"/>
          <a:srcRect t="16178"/>
          <a:stretch/>
        </p:blipFill>
        <p:spPr>
          <a:xfrm>
            <a:off x="381000" y="1904999"/>
            <a:ext cx="10459910" cy="3776977"/>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do we get the identification?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066801"/>
            <a:ext cx="9786790" cy="5141388"/>
          </a:xfrm>
        </p:spPr>
        <p:txBody>
          <a:bodyPr>
            <a:noAutofit/>
          </a:bodyPr>
          <a:lstStyle/>
          <a:p>
            <a:r>
              <a:rPr lang="en-US" sz="2600" dirty="0">
                <a:cs typeface="Times New Roman" panose="02020603050405020304" pitchFamily="18" charset="0"/>
              </a:rPr>
              <a:t>So what are the </a:t>
            </a:r>
            <a:r>
              <a:rPr lang="en-US" sz="2600" b="1" dirty="0">
                <a:solidFill>
                  <a:schemeClr val="accent2">
                    <a:lumMod val="75000"/>
                  </a:schemeClr>
                </a:solidFill>
                <a:cs typeface="Times New Roman" panose="02020603050405020304" pitchFamily="18" charset="0"/>
              </a:rPr>
              <a:t>specific</a:t>
            </a:r>
            <a:r>
              <a:rPr lang="en-US" sz="2600" dirty="0">
                <a:cs typeface="Times New Roman" panose="02020603050405020304" pitchFamily="18" charset="0"/>
              </a:rPr>
              <a:t> data and </a:t>
            </a:r>
            <a:r>
              <a:rPr lang="en-US" sz="2600" b="1" dirty="0">
                <a:solidFill>
                  <a:schemeClr val="accent2">
                    <a:lumMod val="75000"/>
                  </a:schemeClr>
                </a:solidFill>
                <a:cs typeface="Times New Roman" panose="02020603050405020304" pitchFamily="18" charset="0"/>
              </a:rPr>
              <a:t>circumstances</a:t>
            </a:r>
            <a:r>
              <a:rPr lang="en-US" sz="2600" dirty="0">
                <a:cs typeface="Times New Roman" panose="02020603050405020304" pitchFamily="18" charset="0"/>
              </a:rPr>
              <a:t> we need to answer a question? </a:t>
            </a:r>
          </a:p>
          <a:p>
            <a:pPr marL="0" indent="0">
              <a:buNone/>
            </a:pPr>
            <a:r>
              <a:rPr lang="en-US" sz="2600" dirty="0">
                <a:cs typeface="Times New Roman" panose="02020603050405020304" pitchFamily="18" charset="0"/>
              </a:rPr>
              <a:t>The method you use will depend on the </a:t>
            </a:r>
            <a:r>
              <a:rPr lang="en-US" sz="2600" b="1" dirty="0">
                <a:solidFill>
                  <a:schemeClr val="accent3">
                    <a:lumMod val="75000"/>
                  </a:schemeClr>
                </a:solidFill>
                <a:cs typeface="Times New Roman" panose="02020603050405020304" pitchFamily="18" charset="0"/>
              </a:rPr>
              <a:t>variation you have</a:t>
            </a:r>
            <a:r>
              <a:rPr lang="en-US" sz="2600" dirty="0">
                <a:cs typeface="Times New Roman" panose="02020603050405020304" pitchFamily="18" charset="0"/>
              </a:rPr>
              <a:t> </a:t>
            </a:r>
          </a:p>
          <a:p>
            <a:pPr lvl="1"/>
            <a:r>
              <a:rPr lang="en-US" sz="2600" dirty="0">
                <a:cs typeface="Times New Roman" panose="02020603050405020304" pitchFamily="18" charset="0"/>
              </a:rPr>
              <a:t>Variation across units? </a:t>
            </a:r>
          </a:p>
          <a:p>
            <a:pPr lvl="1"/>
            <a:r>
              <a:rPr lang="en-US" sz="2600" dirty="0">
                <a:cs typeface="Times New Roman" panose="02020603050405020304" pitchFamily="18" charset="0"/>
              </a:rPr>
              <a:t>Across time? </a:t>
            </a:r>
          </a:p>
          <a:p>
            <a:pPr lvl="1"/>
            <a:r>
              <a:rPr lang="en-US" sz="2600" dirty="0">
                <a:cs typeface="Times New Roman" panose="02020603050405020304" pitchFamily="18" charset="0"/>
              </a:rPr>
              <a:t>Policy changes</a:t>
            </a:r>
          </a:p>
          <a:p>
            <a:pPr lvl="1"/>
            <a:r>
              <a:rPr lang="en-US" sz="2600" dirty="0">
                <a:cs typeface="Times New Roman" panose="02020603050405020304" pitchFamily="18" charset="0"/>
              </a:rPr>
              <a:t>Weird policy rules?</a:t>
            </a:r>
          </a:p>
          <a:p>
            <a:pPr lvl="1"/>
            <a:r>
              <a:rPr lang="en-US" sz="2600" dirty="0">
                <a:cs typeface="Times New Roman" panose="02020603050405020304" pitchFamily="18" charset="0"/>
              </a:rPr>
              <a:t>Instruments? </a:t>
            </a:r>
          </a:p>
          <a:p>
            <a:endParaRPr lang="en-US" sz="26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74620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2324100" y="1974729"/>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1. Data cleaning</a:t>
            </a:r>
          </a:p>
        </p:txBody>
      </p:sp>
      <p:pic>
        <p:nvPicPr>
          <p:cNvPr id="4" name="Picture 2" descr="RStudio - RStudio">
            <a:extLst>
              <a:ext uri="{FF2B5EF4-FFF2-40B4-BE49-F238E27FC236}">
                <a16:creationId xmlns:a16="http://schemas.microsoft.com/office/drawing/2014/main" id="{9359B0BD-680E-A614-254B-C0EB24137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3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439400" cy="624840"/>
          </a:xfrm>
        </p:spPr>
        <p:txBody>
          <a:bodyPr>
            <a:noAutofit/>
          </a:bodyPr>
          <a:lstStyle/>
          <a:p>
            <a:r>
              <a:rPr lang="en-US" sz="3600" dirty="0">
                <a:cs typeface="Times New Roman" panose="02020603050405020304" pitchFamily="18" charset="0"/>
              </a:rPr>
              <a:t>Other Data Cleaning Resources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C7968A-CECE-9A22-956A-384FDEE85820}"/>
              </a:ext>
            </a:extLst>
          </p:cNvPr>
          <p:cNvSpPr txBox="1"/>
          <p:nvPr/>
        </p:nvSpPr>
        <p:spPr>
          <a:xfrm>
            <a:off x="381000" y="853440"/>
            <a:ext cx="10134600" cy="1862048"/>
          </a:xfrm>
          <a:prstGeom prst="rect">
            <a:avLst/>
          </a:prstGeom>
          <a:noFill/>
        </p:spPr>
        <p:txBody>
          <a:bodyPr wrap="square" rtlCol="0">
            <a:spAutoFit/>
          </a:bodyPr>
          <a:lstStyle/>
          <a:p>
            <a:pPr marL="342900" indent="-342900">
              <a:buFont typeface="Arial" panose="020B0604020202020204" pitchFamily="34" charset="0"/>
              <a:buChar char="•"/>
            </a:pPr>
            <a:r>
              <a:rPr lang="en-US" sz="2300" dirty="0"/>
              <a:t>Reading in datasets, initializing new variables, and other useful tips: </a:t>
            </a:r>
            <a:r>
              <a:rPr lang="en-US" sz="2300" dirty="0">
                <a:hlinkClick r:id="rId3"/>
              </a:rPr>
              <a:t>Data Management Overview</a:t>
            </a:r>
            <a:endParaRPr lang="en-US" sz="2300" dirty="0"/>
          </a:p>
          <a:p>
            <a:pPr marL="342900" indent="-342900">
              <a:buFont typeface="Arial" panose="020B0604020202020204" pitchFamily="34" charset="0"/>
              <a:buChar char="•"/>
            </a:pPr>
            <a:r>
              <a:rPr lang="en-US" sz="2300" dirty="0"/>
              <a:t>Dealing with different data types: </a:t>
            </a:r>
            <a:r>
              <a:rPr lang="en-US" sz="2300" dirty="0">
                <a:hlinkClick r:id="rId4"/>
              </a:rPr>
              <a:t>https://datasciencebox.org/course-materials/_slides/u2-d10-data-types/u2-d10-data-types.html#1</a:t>
            </a:r>
            <a:endParaRPr lang="en-US" sz="2300" dirty="0"/>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35451175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7600</TotalTime>
  <Words>6332</Words>
  <Application>Microsoft Office PowerPoint</Application>
  <PresentationFormat>Widescreen</PresentationFormat>
  <Paragraphs>628</Paragraphs>
  <Slides>77</Slides>
  <Notes>77</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77</vt:i4>
      </vt:variant>
    </vt:vector>
  </HeadingPairs>
  <TitlesOfParts>
    <vt:vector size="85" baseType="lpstr">
      <vt:lpstr>Arial</vt:lpstr>
      <vt:lpstr>Calibri</vt:lpstr>
      <vt:lpstr>Cambria Math</vt:lpstr>
      <vt:lpstr>Fira Sans</vt:lpstr>
      <vt:lpstr>Symbol</vt:lpstr>
      <vt:lpstr>Times New Roman</vt:lpstr>
      <vt:lpstr>Wingdings 2</vt:lpstr>
      <vt:lpstr>View</vt:lpstr>
      <vt:lpstr>Quantitative Methods for HSR I </vt:lpstr>
      <vt:lpstr>Session Outline</vt:lpstr>
      <vt:lpstr>Finding good data</vt:lpstr>
      <vt:lpstr>Answers are only as good as your data!</vt:lpstr>
      <vt:lpstr>Example Cohort: MEPS (Link) </vt:lpstr>
      <vt:lpstr>Working with data</vt:lpstr>
      <vt:lpstr>Flow of a Research Project</vt:lpstr>
      <vt:lpstr>Flow of a Research Project</vt:lpstr>
      <vt:lpstr>Other Data Cleaning Resources</vt:lpstr>
      <vt:lpstr>Flow of a Research Project</vt:lpstr>
      <vt:lpstr>Flow of a Research Project</vt:lpstr>
      <vt:lpstr>Prelude: Some Coding Organization</vt:lpstr>
      <vt:lpstr>Flow of a Research Project</vt:lpstr>
      <vt:lpstr>How do we interpret results? </vt:lpstr>
      <vt:lpstr>How do we interpret results? </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Principles of Clean Code</vt:lpstr>
      <vt:lpstr>Principles of Clean Code</vt:lpstr>
      <vt:lpstr>Principles of Clean Code: Task Management Software</vt:lpstr>
      <vt:lpstr>Principles of Clean Code</vt:lpstr>
      <vt:lpstr>Unit Testing </vt:lpstr>
      <vt:lpstr>Unit Testing </vt:lpstr>
      <vt:lpstr>Principles of Clean Code</vt:lpstr>
      <vt:lpstr>Designing a Project</vt:lpstr>
      <vt:lpstr>Answers are only as good as your data…and your question!</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Framework: Everything is a Remix </vt:lpstr>
      <vt:lpstr>An HSR Remix Example</vt:lpstr>
      <vt:lpstr>Framework: Everything is a Remix </vt:lpstr>
      <vt:lpstr>Framework: Everything is a Remix </vt:lpstr>
      <vt:lpstr>Framework: Everything is a Remix </vt:lpstr>
      <vt:lpstr>Copying and Transforming Additional Work</vt:lpstr>
      <vt:lpstr>Copying and Transforming Additional Work</vt:lpstr>
      <vt:lpstr>Copying and Transforming Additional Work</vt:lpstr>
      <vt:lpstr>Copying and Transforming Additional Work</vt:lpstr>
      <vt:lpstr>Selecting a Research Design</vt:lpstr>
      <vt:lpstr>Answers are only as good as your data…and your question!</vt:lpstr>
      <vt:lpstr>So where do you find questions? </vt:lpstr>
      <vt:lpstr>Stages of Research</vt:lpstr>
      <vt:lpstr>Stages of Research</vt:lpstr>
      <vt:lpstr>How do you pick a method? </vt:lpstr>
      <vt:lpstr>Model vs. Design-based Approaches</vt:lpstr>
      <vt:lpstr>Why models? Why not models?  </vt:lpstr>
      <vt:lpstr>Three Examples of Models</vt:lpstr>
      <vt:lpstr>Three Examples of Models</vt:lpstr>
      <vt:lpstr>Relying on Theoretical Frameworks</vt:lpstr>
      <vt:lpstr>Three Examples of Models – why design-based?</vt:lpstr>
      <vt:lpstr>So what do we get from design-based inference?</vt:lpstr>
      <vt:lpstr>What kinds of methods will we cover? </vt:lpstr>
      <vt:lpstr>What kinds of methods will we cover? </vt:lpstr>
      <vt:lpstr>What kinds of methods will we cover? </vt:lpstr>
      <vt:lpstr>How do you pick a method? </vt:lpstr>
      <vt:lpstr>Choosing an Empirical Strategy</vt:lpstr>
      <vt:lpstr>Where do we get the identification?</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611</cp:revision>
  <dcterms:created xsi:type="dcterms:W3CDTF">2011-01-10T00:42:42Z</dcterms:created>
  <dcterms:modified xsi:type="dcterms:W3CDTF">2025-08-28T14:46:42Z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