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notesMasterIdLst>
    <p:notesMasterId r:id="rId60"/>
  </p:notesMasterIdLst>
  <p:sldIdLst>
    <p:sldId id="256" r:id="rId2"/>
    <p:sldId id="520" r:id="rId3"/>
    <p:sldId id="398" r:id="rId4"/>
    <p:sldId id="590" r:id="rId5"/>
    <p:sldId id="591" r:id="rId6"/>
    <p:sldId id="592" r:id="rId7"/>
    <p:sldId id="647" r:id="rId8"/>
    <p:sldId id="648" r:id="rId9"/>
    <p:sldId id="595" r:id="rId10"/>
    <p:sldId id="649" r:id="rId11"/>
    <p:sldId id="593" r:id="rId12"/>
    <p:sldId id="650" r:id="rId13"/>
    <p:sldId id="651" r:id="rId14"/>
    <p:sldId id="596" r:id="rId15"/>
    <p:sldId id="609" r:id="rId16"/>
    <p:sldId id="605" r:id="rId17"/>
    <p:sldId id="610" r:id="rId18"/>
    <p:sldId id="598" r:id="rId19"/>
    <p:sldId id="640" r:id="rId20"/>
    <p:sldId id="603" r:id="rId21"/>
    <p:sldId id="607" r:id="rId22"/>
    <p:sldId id="604" r:id="rId23"/>
    <p:sldId id="613" r:id="rId24"/>
    <p:sldId id="606" r:id="rId25"/>
    <p:sldId id="634" r:id="rId26"/>
    <p:sldId id="652" r:id="rId27"/>
    <p:sldId id="589" r:id="rId28"/>
    <p:sldId id="614" r:id="rId29"/>
    <p:sldId id="636" r:id="rId30"/>
    <p:sldId id="637" r:id="rId31"/>
    <p:sldId id="638" r:id="rId32"/>
    <p:sldId id="639" r:id="rId33"/>
    <p:sldId id="635" r:id="rId34"/>
    <p:sldId id="616" r:id="rId35"/>
    <p:sldId id="615" r:id="rId36"/>
    <p:sldId id="617" r:id="rId37"/>
    <p:sldId id="633" r:id="rId38"/>
    <p:sldId id="618" r:id="rId39"/>
    <p:sldId id="619" r:id="rId40"/>
    <p:sldId id="620" r:id="rId41"/>
    <p:sldId id="622" r:id="rId42"/>
    <p:sldId id="641" r:id="rId43"/>
    <p:sldId id="642" r:id="rId44"/>
    <p:sldId id="643" r:id="rId45"/>
    <p:sldId id="644" r:id="rId46"/>
    <p:sldId id="645" r:id="rId47"/>
    <p:sldId id="646" r:id="rId48"/>
    <p:sldId id="653" r:id="rId49"/>
    <p:sldId id="624" r:id="rId50"/>
    <p:sldId id="625" r:id="rId51"/>
    <p:sldId id="629" r:id="rId52"/>
    <p:sldId id="630" r:id="rId53"/>
    <p:sldId id="628" r:id="rId54"/>
    <p:sldId id="626" r:id="rId55"/>
    <p:sldId id="627" r:id="rId56"/>
    <p:sldId id="631" r:id="rId57"/>
    <p:sldId id="632" r:id="rId58"/>
    <p:sldId id="586" r:id="rId59"/>
  </p:sldIdLst>
  <p:sldSz cx="12192000" cy="6858000"/>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82479" autoAdjust="0"/>
  </p:normalViewPr>
  <p:slideViewPr>
    <p:cSldViewPr>
      <p:cViewPr varScale="1">
        <p:scale>
          <a:sx n="52" d="100"/>
          <a:sy n="52" d="100"/>
        </p:scale>
        <p:origin x="1204" y="48"/>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07T14:37:21.065"/>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2289 1,'0'0,"-14"1,-161 14,-500 37,-6-46,434-22,-187-4,372 23,62-3</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07T14:37:45.530"/>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2097 324,'0'0,"0"0,-294-2,-327-45,429 12,-220-71,188 44,-83-10,305 72,1 0,-1 1,1-1,0 0,-1 1,1-1,-1 1,1-1,0 1,0 0,-1 0,1-1,0 1,0 0,0 0,0 0,0 0,0 0,0 0,0 1,0-1,0 0,0 2,-16 31,17-34</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07T14:37:49.519"/>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1,'18'3,"1233"201,14-105,395-86,-1262-18,127-17,201 3,-364 36,606 10,-95-80,239-18,-914 62,288-20,543-13,68 12,-1015 24,-43 5,1-3,64-13,-105 17,1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07T14:37:55.081"/>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8629 1,'0'0,"0"0,0 0,0 0,0 0,0 0,0 0,0 0,0 0,0 0,0 0,-15 0,-576 22,-700 9,392-9,63 0,365-31,-299 3,-988 19,1365-41,-58-1,-139 30,233 1,295-3,-73 3,125-1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6725"/>
          </a:xfrm>
          <a:prstGeom prst="rect">
            <a:avLst/>
          </a:prstGeom>
        </p:spPr>
        <p:txBody>
          <a:bodyPr vert="horz" lIns="91440" tIns="45720" rIns="91440" bIns="45720" rtlCol="0"/>
          <a:lstStyle>
            <a:lvl1pPr algn="r">
              <a:defRPr sz="1200"/>
            </a:lvl1pPr>
          </a:lstStyle>
          <a:p>
            <a:fld id="{EF911157-0FC2-4F06-8D61-FD647FE4E19D}" type="datetimeFigureOut">
              <a:rPr lang="en-US" smtClean="0"/>
              <a:t>11/25/2024</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73575"/>
            <a:ext cx="5607050" cy="366077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6725"/>
          </a:xfrm>
          <a:prstGeom prst="rect">
            <a:avLst/>
          </a:prstGeom>
        </p:spPr>
        <p:txBody>
          <a:bodyPr vert="horz" lIns="91440" tIns="45720" rIns="91440" bIns="45720" rtlCol="0" anchor="b"/>
          <a:lstStyle>
            <a:lvl1pPr algn="r">
              <a:defRPr sz="1200"/>
            </a:lvl1pPr>
          </a:lstStyle>
          <a:p>
            <a:fld id="{4AF79E1B-2C51-4B9B-8EA4-26DE9E345AFF}" type="slidenum">
              <a:rPr lang="en-US" smtClean="0"/>
              <a:t>‹#›</a:t>
            </a:fld>
            <a:endParaRPr lang="en-US"/>
          </a:p>
        </p:txBody>
      </p:sp>
    </p:spTree>
    <p:extLst>
      <p:ext uri="{BB962C8B-B14F-4D97-AF65-F5344CB8AC3E}">
        <p14:creationId xmlns:p14="http://schemas.microsoft.com/office/powerpoint/2010/main" val="8367260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aeaweb.org/articles?id=10.1257/jep.15.4.143"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7550" y="1162050"/>
            <a:ext cx="5575300" cy="3136900"/>
          </a:xfrm>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Announcement: we will do course evaluations sometime in the next lecture – please bring your laptop and your critiques! I will also post presentation orders this week so people can prepare. Something to add: </a:t>
            </a:r>
            <a:r>
              <a:rPr lang="en-US" sz="1800" u="sng" dirty="0">
                <a:solidFill>
                  <a:srgbClr val="0000FF"/>
                </a:solidFill>
                <a:effectLst/>
                <a:latin typeface="Calibri" panose="020F0502020204030204" pitchFamily="34" charset="0"/>
                <a:ea typeface="Times New Roman" panose="02020603050405020304" pitchFamily="18" charset="0"/>
                <a:cs typeface="Times New Roman" panose="02020603050405020304" pitchFamily="18" charset="0"/>
                <a:hlinkClick r:id="rId3"/>
              </a:rPr>
              <a:t>https://www.aeaweb.org/articles?id=10.1257/jep.15.4.143</a:t>
            </a:r>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1</a:t>
            </a:fld>
            <a:endParaRPr lang="en-US"/>
          </a:p>
        </p:txBody>
      </p:sp>
    </p:spTree>
    <p:extLst>
      <p:ext uri="{BB962C8B-B14F-4D97-AF65-F5344CB8AC3E}">
        <p14:creationId xmlns:p14="http://schemas.microsoft.com/office/powerpoint/2010/main" val="36117099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Add guide to synthetic controls to papers in folder (McClelland and Gault). In machine learning, this is called the “training” of the synthetic control. Note that training the model takes a minute to run so start it and come back to subsequent slides. </a:t>
            </a:r>
          </a:p>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11</a:t>
            </a:fld>
            <a:endParaRPr lang="en-US"/>
          </a:p>
        </p:txBody>
      </p:sp>
    </p:spTree>
    <p:extLst>
      <p:ext uri="{BB962C8B-B14F-4D97-AF65-F5344CB8AC3E}">
        <p14:creationId xmlns:p14="http://schemas.microsoft.com/office/powerpoint/2010/main" val="3177662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Who’s the donor pool here? What variables: </a:t>
            </a:r>
            <a:r>
              <a:rPr lang="en-US" dirty="0" err="1"/>
              <a:t>GDPper</a:t>
            </a:r>
            <a:r>
              <a:rPr lang="en-US" dirty="0"/>
              <a:t> capita, education, and urbanization (and lagged infant mortality)</a:t>
            </a:r>
          </a:p>
        </p:txBody>
      </p:sp>
      <p:sp>
        <p:nvSpPr>
          <p:cNvPr id="4" name="Slide Number Placeholder 3"/>
          <p:cNvSpPr>
            <a:spLocks noGrp="1"/>
          </p:cNvSpPr>
          <p:nvPr>
            <p:ph type="sldNum" sz="quarter" idx="5"/>
          </p:nvPr>
        </p:nvSpPr>
        <p:spPr/>
        <p:txBody>
          <a:bodyPr/>
          <a:lstStyle/>
          <a:p>
            <a:fld id="{4AF79E1B-2C51-4B9B-8EA4-26DE9E345AFF}" type="slidenum">
              <a:rPr lang="en-US" smtClean="0"/>
              <a:t>12</a:t>
            </a:fld>
            <a:endParaRPr lang="en-US"/>
          </a:p>
        </p:txBody>
      </p:sp>
    </p:spTree>
    <p:extLst>
      <p:ext uri="{BB962C8B-B14F-4D97-AF65-F5344CB8AC3E}">
        <p14:creationId xmlns:p14="http://schemas.microsoft.com/office/powerpoint/2010/main" val="16615261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2F6F3C-63F6-5271-A1FB-09EA18128E1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8877D88-85B1-7C66-8ABA-753716F3DF5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65AE040-B671-CA82-5F4A-B78F4BD19ECE}"/>
              </a:ext>
            </a:extLst>
          </p:cNvPr>
          <p:cNvSpPr>
            <a:spLocks noGrp="1"/>
          </p:cNvSpPr>
          <p:nvPr>
            <p:ph type="body" idx="1"/>
          </p:nvPr>
        </p:nvSpPr>
        <p:spPr/>
        <p:txBody>
          <a:bodyPr/>
          <a:lstStyle/>
          <a:p>
            <a:r>
              <a:rPr lang="en-US" dirty="0"/>
              <a:t>Who’s the donor pool here? What variables: </a:t>
            </a:r>
            <a:r>
              <a:rPr lang="en-US" dirty="0" err="1"/>
              <a:t>GDPper</a:t>
            </a:r>
            <a:r>
              <a:rPr lang="en-US" dirty="0"/>
              <a:t> capita, education, and urbanization (and lagged infant mortality)</a:t>
            </a:r>
          </a:p>
        </p:txBody>
      </p:sp>
      <p:sp>
        <p:nvSpPr>
          <p:cNvPr id="4" name="Slide Number Placeholder 3">
            <a:extLst>
              <a:ext uri="{FF2B5EF4-FFF2-40B4-BE49-F238E27FC236}">
                <a16:creationId xmlns:a16="http://schemas.microsoft.com/office/drawing/2014/main" id="{7846A36D-DEBF-EEFE-C2B7-1741503ED22A}"/>
              </a:ext>
            </a:extLst>
          </p:cNvPr>
          <p:cNvSpPr>
            <a:spLocks noGrp="1"/>
          </p:cNvSpPr>
          <p:nvPr>
            <p:ph type="sldNum" sz="quarter" idx="5"/>
          </p:nvPr>
        </p:nvSpPr>
        <p:spPr/>
        <p:txBody>
          <a:bodyPr/>
          <a:lstStyle/>
          <a:p>
            <a:fld id="{4AF79E1B-2C51-4B9B-8EA4-26DE9E345AFF}" type="slidenum">
              <a:rPr lang="en-US" smtClean="0"/>
              <a:t>13</a:t>
            </a:fld>
            <a:endParaRPr lang="en-US"/>
          </a:p>
        </p:txBody>
      </p:sp>
    </p:spTree>
    <p:extLst>
      <p:ext uri="{BB962C8B-B14F-4D97-AF65-F5344CB8AC3E}">
        <p14:creationId xmlns:p14="http://schemas.microsoft.com/office/powerpoint/2010/main" val="29981850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73A3C"/>
                </a:solidFill>
                <a:effectLst/>
                <a:latin typeface="Lato" panose="020F0502020204030203" pitchFamily="34" charset="0"/>
              </a:rPr>
              <a:t>Synthetic controls precludes extrapolation by using </a:t>
            </a:r>
            <a:r>
              <a:rPr lang="en-US" b="0" i="1" dirty="0">
                <a:solidFill>
                  <a:srgbClr val="373A3C"/>
                </a:solidFill>
                <a:effectLst/>
                <a:latin typeface="Lato" panose="020F0502020204030203" pitchFamily="34" charset="0"/>
              </a:rPr>
              <a:t>interpolation </a:t>
            </a:r>
            <a:r>
              <a:rPr lang="en-US" b="0" i="0" dirty="0">
                <a:solidFill>
                  <a:srgbClr val="373A3C"/>
                </a:solidFill>
                <a:effectLst/>
                <a:latin typeface="Lato" panose="020F0502020204030203" pitchFamily="34" charset="0"/>
              </a:rPr>
              <a:t>instead: the estimated effect is based on a comparison between some outcome in a given year and a counterfactual in the same year. Since the counterfactuals are a </a:t>
            </a:r>
            <a:r>
              <a:rPr lang="en-US" b="1" i="0" dirty="0">
                <a:solidFill>
                  <a:srgbClr val="373A3C"/>
                </a:solidFill>
                <a:effectLst/>
                <a:latin typeface="Lato" panose="020F0502020204030203" pitchFamily="34" charset="0"/>
              </a:rPr>
              <a:t>convex hull </a:t>
            </a:r>
            <a:r>
              <a:rPr lang="en-US" b="0" i="0" dirty="0">
                <a:solidFill>
                  <a:srgbClr val="373A3C"/>
                </a:solidFill>
                <a:effectLst/>
                <a:latin typeface="Lato" panose="020F0502020204030203" pitchFamily="34" charset="0"/>
              </a:rPr>
              <a:t>of control group units, the counterfactual is based on where data actually is, as opposed to extrapolating beyond the support of the data.</a:t>
            </a:r>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14</a:t>
            </a:fld>
            <a:endParaRPr lang="en-US"/>
          </a:p>
        </p:txBody>
      </p:sp>
    </p:spTree>
    <p:extLst>
      <p:ext uri="{BB962C8B-B14F-4D97-AF65-F5344CB8AC3E}">
        <p14:creationId xmlns:p14="http://schemas.microsoft.com/office/powerpoint/2010/main" val="33496822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73A3C"/>
                </a:solidFill>
                <a:effectLst/>
                <a:latin typeface="Lato" panose="020F0502020204030203" pitchFamily="34" charset="0"/>
              </a:rPr>
              <a:t>Weight constraints: nonnegative weights and sum to 1. </a:t>
            </a:r>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15</a:t>
            </a:fld>
            <a:endParaRPr lang="en-US"/>
          </a:p>
        </p:txBody>
      </p:sp>
    </p:spTree>
    <p:extLst>
      <p:ext uri="{BB962C8B-B14F-4D97-AF65-F5344CB8AC3E}">
        <p14:creationId xmlns:p14="http://schemas.microsoft.com/office/powerpoint/2010/main" val="26885871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are the differences between the 0s and the dashes? Talk about the RMSPE here – how can we do inference on this? “To gauge the meaningfulness of our results, we use these reported RMSPE against those that emerge from placebo tests. These tests repeat the synthetic exercise for each country in our donor pools using 1959 as the treatment year. We then calculate the ratio of post-treatment RMSPE to pretreatment RMSPE and expecting it to be smaller for donor countries than for Cuba given that these other countries experience no treatment”</a:t>
            </a:r>
          </a:p>
        </p:txBody>
      </p:sp>
      <p:sp>
        <p:nvSpPr>
          <p:cNvPr id="4" name="Slide Number Placeholder 3"/>
          <p:cNvSpPr>
            <a:spLocks noGrp="1"/>
          </p:cNvSpPr>
          <p:nvPr>
            <p:ph type="sldNum" sz="quarter" idx="5"/>
          </p:nvPr>
        </p:nvSpPr>
        <p:spPr/>
        <p:txBody>
          <a:bodyPr/>
          <a:lstStyle/>
          <a:p>
            <a:fld id="{4AF79E1B-2C51-4B9B-8EA4-26DE9E345AFF}" type="slidenum">
              <a:rPr lang="en-US" smtClean="0"/>
              <a:t>16</a:t>
            </a:fld>
            <a:endParaRPr lang="en-US"/>
          </a:p>
        </p:txBody>
      </p:sp>
    </p:spTree>
    <p:extLst>
      <p:ext uri="{BB962C8B-B14F-4D97-AF65-F5344CB8AC3E}">
        <p14:creationId xmlns:p14="http://schemas.microsoft.com/office/powerpoint/2010/main" val="15962685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Just like in matching, want to show balance in covariates as well – especially for the lagged DV outcomes (see McClelland and Gault)</a:t>
            </a:r>
          </a:p>
        </p:txBody>
      </p:sp>
      <p:sp>
        <p:nvSpPr>
          <p:cNvPr id="4" name="Slide Number Placeholder 3"/>
          <p:cNvSpPr>
            <a:spLocks noGrp="1"/>
          </p:cNvSpPr>
          <p:nvPr>
            <p:ph type="sldNum" sz="quarter" idx="5"/>
          </p:nvPr>
        </p:nvSpPr>
        <p:spPr/>
        <p:txBody>
          <a:bodyPr/>
          <a:lstStyle/>
          <a:p>
            <a:fld id="{4AF79E1B-2C51-4B9B-8EA4-26DE9E345AFF}" type="slidenum">
              <a:rPr lang="en-US" smtClean="0"/>
              <a:t>17</a:t>
            </a:fld>
            <a:endParaRPr lang="en-US"/>
          </a:p>
        </p:txBody>
      </p:sp>
    </p:spTree>
    <p:extLst>
      <p:ext uri="{BB962C8B-B14F-4D97-AF65-F5344CB8AC3E}">
        <p14:creationId xmlns:p14="http://schemas.microsoft.com/office/powerpoint/2010/main" val="615667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Look at pre-trends, then differences following policy enforcement. </a:t>
            </a:r>
          </a:p>
        </p:txBody>
      </p:sp>
      <p:sp>
        <p:nvSpPr>
          <p:cNvPr id="4" name="Slide Number Placeholder 3"/>
          <p:cNvSpPr>
            <a:spLocks noGrp="1"/>
          </p:cNvSpPr>
          <p:nvPr>
            <p:ph type="sldNum" sz="quarter" idx="5"/>
          </p:nvPr>
        </p:nvSpPr>
        <p:spPr/>
        <p:txBody>
          <a:bodyPr/>
          <a:lstStyle/>
          <a:p>
            <a:fld id="{4AF79E1B-2C51-4B9B-8EA4-26DE9E345AFF}" type="slidenum">
              <a:rPr lang="en-US" smtClean="0"/>
              <a:t>18</a:t>
            </a:fld>
            <a:endParaRPr lang="en-US"/>
          </a:p>
        </p:txBody>
      </p:sp>
    </p:spTree>
    <p:extLst>
      <p:ext uri="{BB962C8B-B14F-4D97-AF65-F5344CB8AC3E}">
        <p14:creationId xmlns:p14="http://schemas.microsoft.com/office/powerpoint/2010/main" val="36632322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Look at pre-trends, then differences following policy enforcement. What’s the treatment effect here? How do we interpret it?</a:t>
            </a:r>
          </a:p>
        </p:txBody>
      </p:sp>
      <p:sp>
        <p:nvSpPr>
          <p:cNvPr id="4" name="Slide Number Placeholder 3"/>
          <p:cNvSpPr>
            <a:spLocks noGrp="1"/>
          </p:cNvSpPr>
          <p:nvPr>
            <p:ph type="sldNum" sz="quarter" idx="5"/>
          </p:nvPr>
        </p:nvSpPr>
        <p:spPr/>
        <p:txBody>
          <a:bodyPr/>
          <a:lstStyle/>
          <a:p>
            <a:fld id="{4AF79E1B-2C51-4B9B-8EA4-26DE9E345AFF}" type="slidenum">
              <a:rPr lang="en-US" smtClean="0"/>
              <a:t>19</a:t>
            </a:fld>
            <a:endParaRPr lang="en-US"/>
          </a:p>
        </p:txBody>
      </p:sp>
    </p:spTree>
    <p:extLst>
      <p:ext uri="{BB962C8B-B14F-4D97-AF65-F5344CB8AC3E}">
        <p14:creationId xmlns:p14="http://schemas.microsoft.com/office/powerpoint/2010/main" val="425549155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RBI is a whole topic, happy to explore that in more detail with students who are interested (see Nick/Scott’s textbooks). It’s like bootstrapping. </a:t>
            </a:r>
          </a:p>
        </p:txBody>
      </p:sp>
      <p:sp>
        <p:nvSpPr>
          <p:cNvPr id="4" name="Slide Number Placeholder 3"/>
          <p:cNvSpPr>
            <a:spLocks noGrp="1"/>
          </p:cNvSpPr>
          <p:nvPr>
            <p:ph type="sldNum" sz="quarter" idx="5"/>
          </p:nvPr>
        </p:nvSpPr>
        <p:spPr/>
        <p:txBody>
          <a:bodyPr/>
          <a:lstStyle/>
          <a:p>
            <a:fld id="{4AF79E1B-2C51-4B9B-8EA4-26DE9E345AFF}" type="slidenum">
              <a:rPr lang="en-US" smtClean="0"/>
              <a:t>20</a:t>
            </a:fld>
            <a:endParaRPr lang="en-US"/>
          </a:p>
        </p:txBody>
      </p:sp>
    </p:spTree>
    <p:extLst>
      <p:ext uri="{BB962C8B-B14F-4D97-AF65-F5344CB8AC3E}">
        <p14:creationId xmlns:p14="http://schemas.microsoft.com/office/powerpoint/2010/main" val="5687651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2</a:t>
            </a:fld>
            <a:endParaRPr lang="en-US"/>
          </a:p>
        </p:txBody>
      </p:sp>
    </p:spTree>
    <p:extLst>
      <p:ext uri="{BB962C8B-B14F-4D97-AF65-F5344CB8AC3E}">
        <p14:creationId xmlns:p14="http://schemas.microsoft.com/office/powerpoint/2010/main" val="76582661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(1), you drop your actually treated observation and work only with the other donor pool states. Construct a new synthetic OR, WV, DC, etc. Then check what percentile your actual effect is in the “null distribution” you have created. Obviously, these work better if you have many units in the donor pool. </a:t>
            </a:r>
          </a:p>
        </p:txBody>
      </p:sp>
      <p:sp>
        <p:nvSpPr>
          <p:cNvPr id="4" name="Slide Number Placeholder 3"/>
          <p:cNvSpPr>
            <a:spLocks noGrp="1"/>
          </p:cNvSpPr>
          <p:nvPr>
            <p:ph type="sldNum" sz="quarter" idx="5"/>
          </p:nvPr>
        </p:nvSpPr>
        <p:spPr/>
        <p:txBody>
          <a:bodyPr/>
          <a:lstStyle/>
          <a:p>
            <a:fld id="{4AF79E1B-2C51-4B9B-8EA4-26DE9E345AFF}" type="slidenum">
              <a:rPr lang="en-US" smtClean="0"/>
              <a:t>21</a:t>
            </a:fld>
            <a:endParaRPr lang="en-US"/>
          </a:p>
        </p:txBody>
      </p:sp>
    </p:spTree>
    <p:extLst>
      <p:ext uri="{BB962C8B-B14F-4D97-AF65-F5344CB8AC3E}">
        <p14:creationId xmlns:p14="http://schemas.microsoft.com/office/powerpoint/2010/main" val="327579521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Running this is why the code before took a while – other placebos are mentioned in the code. How do we interpret this figure? </a:t>
            </a:r>
          </a:p>
        </p:txBody>
      </p:sp>
      <p:sp>
        <p:nvSpPr>
          <p:cNvPr id="4" name="Slide Number Placeholder 3"/>
          <p:cNvSpPr>
            <a:spLocks noGrp="1"/>
          </p:cNvSpPr>
          <p:nvPr>
            <p:ph type="sldNum" sz="quarter" idx="5"/>
          </p:nvPr>
        </p:nvSpPr>
        <p:spPr/>
        <p:txBody>
          <a:bodyPr/>
          <a:lstStyle/>
          <a:p>
            <a:fld id="{4AF79E1B-2C51-4B9B-8EA4-26DE9E345AFF}" type="slidenum">
              <a:rPr lang="en-US" smtClean="0"/>
              <a:t>22</a:t>
            </a:fld>
            <a:endParaRPr lang="en-US"/>
          </a:p>
        </p:txBody>
      </p:sp>
    </p:spTree>
    <p:extLst>
      <p:ext uri="{BB962C8B-B14F-4D97-AF65-F5344CB8AC3E}">
        <p14:creationId xmlns:p14="http://schemas.microsoft.com/office/powerpoint/2010/main" val="100701356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essence of randomization inference – no code, can you figure this out yourself? Basically, how much does the post-treatment stand out from the pre-treatment fit?</a:t>
            </a:r>
          </a:p>
        </p:txBody>
      </p:sp>
      <p:sp>
        <p:nvSpPr>
          <p:cNvPr id="4" name="Slide Number Placeholder 3"/>
          <p:cNvSpPr>
            <a:spLocks noGrp="1"/>
          </p:cNvSpPr>
          <p:nvPr>
            <p:ph type="sldNum" sz="quarter" idx="5"/>
          </p:nvPr>
        </p:nvSpPr>
        <p:spPr/>
        <p:txBody>
          <a:bodyPr/>
          <a:lstStyle/>
          <a:p>
            <a:fld id="{4AF79E1B-2C51-4B9B-8EA4-26DE9E345AFF}" type="slidenum">
              <a:rPr lang="en-US" smtClean="0"/>
              <a:t>23</a:t>
            </a:fld>
            <a:endParaRPr lang="en-US"/>
          </a:p>
        </p:txBody>
      </p:sp>
    </p:spTree>
    <p:extLst>
      <p:ext uri="{BB962C8B-B14F-4D97-AF65-F5344CB8AC3E}">
        <p14:creationId xmlns:p14="http://schemas.microsoft.com/office/powerpoint/2010/main" val="243981071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note on matching on outcome: </a:t>
            </a:r>
            <a:r>
              <a:rPr lang="en-US" sz="1200" b="0" i="0" dirty="0">
                <a:solidFill>
                  <a:srgbClr val="222222"/>
                </a:solidFill>
                <a:effectLst/>
                <a:latin typeface="Source Sans Pro" panose="020B0503030403020204" pitchFamily="34" charset="0"/>
              </a:rPr>
              <a:t>Plus, other methods like difference-in-differences also use information about pre-treatment outcomes to produce their estimate. They just do so in less obvious ways. </a:t>
            </a:r>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24</a:t>
            </a:fld>
            <a:endParaRPr lang="en-US"/>
          </a:p>
        </p:txBody>
      </p:sp>
    </p:spTree>
    <p:extLst>
      <p:ext uri="{BB962C8B-B14F-4D97-AF65-F5344CB8AC3E}">
        <p14:creationId xmlns:p14="http://schemas.microsoft.com/office/powerpoint/2010/main" val="54139465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25</a:t>
            </a:fld>
            <a:endParaRPr lang="en-US"/>
          </a:p>
        </p:txBody>
      </p:sp>
    </p:spTree>
    <p:extLst>
      <p:ext uri="{BB962C8B-B14F-4D97-AF65-F5344CB8AC3E}">
        <p14:creationId xmlns:p14="http://schemas.microsoft.com/office/powerpoint/2010/main" val="147503314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 new study claimed to find “clear evidence” for the serotonin hypothesis of depression (</a:t>
            </a:r>
            <a:r>
              <a:rPr lang="en-CA" b="0" i="0" dirty="0">
                <a:solidFill>
                  <a:srgbClr val="4D5156"/>
                </a:solidFill>
                <a:effectLst/>
                <a:latin typeface="Roboto" panose="02000000000000000000" pitchFamily="2" charset="0"/>
              </a:rPr>
              <a:t>deficit in brain serotonin causes depression)</a:t>
            </a:r>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28</a:t>
            </a:fld>
            <a:endParaRPr lang="en-US"/>
          </a:p>
        </p:txBody>
      </p:sp>
    </p:spTree>
    <p:extLst>
      <p:ext uri="{BB962C8B-B14F-4D97-AF65-F5344CB8AC3E}">
        <p14:creationId xmlns:p14="http://schemas.microsoft.com/office/powerpoint/2010/main" val="53432655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Small sample size, simple regression (is this causal? Could be because it’s an RCT! But other issues abound)</a:t>
            </a:r>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29</a:t>
            </a:fld>
            <a:endParaRPr lang="en-US"/>
          </a:p>
        </p:txBody>
      </p:sp>
    </p:spTree>
    <p:extLst>
      <p:ext uri="{BB962C8B-B14F-4D97-AF65-F5344CB8AC3E}">
        <p14:creationId xmlns:p14="http://schemas.microsoft.com/office/powerpoint/2010/main" val="288042936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Average indicates the treatment effect</a:t>
            </a:r>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30</a:t>
            </a:fld>
            <a:endParaRPr lang="en-US"/>
          </a:p>
        </p:txBody>
      </p:sp>
    </p:spTree>
    <p:extLst>
      <p:ext uri="{BB962C8B-B14F-4D97-AF65-F5344CB8AC3E}">
        <p14:creationId xmlns:p14="http://schemas.microsoft.com/office/powerpoint/2010/main" val="110033852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It’s all outliers!</a:t>
            </a:r>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31</a:t>
            </a:fld>
            <a:endParaRPr lang="en-US"/>
          </a:p>
        </p:txBody>
      </p:sp>
    </p:spTree>
    <p:extLst>
      <p:ext uri="{BB962C8B-B14F-4D97-AF65-F5344CB8AC3E}">
        <p14:creationId xmlns:p14="http://schemas.microsoft.com/office/powerpoint/2010/main" val="230762035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So what could be done instead? Measure effects across </a:t>
            </a:r>
            <a:r>
              <a:rPr lang="en-CA"/>
              <a:t>the distribution ! </a:t>
            </a:r>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32</a:t>
            </a:fld>
            <a:endParaRPr lang="en-US"/>
          </a:p>
        </p:txBody>
      </p:sp>
    </p:spTree>
    <p:extLst>
      <p:ext uri="{BB962C8B-B14F-4D97-AF65-F5344CB8AC3E}">
        <p14:creationId xmlns:p14="http://schemas.microsoft.com/office/powerpoint/2010/main" val="37082554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 people say synthetic control, but I like the plural – reminds me of the construction of the control group</a:t>
            </a:r>
          </a:p>
        </p:txBody>
      </p:sp>
      <p:sp>
        <p:nvSpPr>
          <p:cNvPr id="4" name="Slide Number Placeholder 3"/>
          <p:cNvSpPr>
            <a:spLocks noGrp="1"/>
          </p:cNvSpPr>
          <p:nvPr>
            <p:ph type="sldNum" sz="quarter" idx="5"/>
          </p:nvPr>
        </p:nvSpPr>
        <p:spPr/>
        <p:txBody>
          <a:bodyPr/>
          <a:lstStyle/>
          <a:p>
            <a:fld id="{4AF79E1B-2C51-4B9B-8EA4-26DE9E345AFF}" type="slidenum">
              <a:rPr lang="en-US" smtClean="0"/>
              <a:t>3</a:t>
            </a:fld>
            <a:endParaRPr lang="en-US"/>
          </a:p>
        </p:txBody>
      </p:sp>
    </p:spTree>
    <p:extLst>
      <p:ext uri="{BB962C8B-B14F-4D97-AF65-F5344CB8AC3E}">
        <p14:creationId xmlns:p14="http://schemas.microsoft.com/office/powerpoint/2010/main" val="336609526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Couldn’t find a good figure for CA but is similar</a:t>
            </a:r>
          </a:p>
        </p:txBody>
      </p:sp>
      <p:sp>
        <p:nvSpPr>
          <p:cNvPr id="4" name="Slide Number Placeholder 3"/>
          <p:cNvSpPr>
            <a:spLocks noGrp="1"/>
          </p:cNvSpPr>
          <p:nvPr>
            <p:ph type="sldNum" sz="quarter" idx="5"/>
          </p:nvPr>
        </p:nvSpPr>
        <p:spPr/>
        <p:txBody>
          <a:bodyPr/>
          <a:lstStyle/>
          <a:p>
            <a:fld id="{4AF79E1B-2C51-4B9B-8EA4-26DE9E345AFF}" type="slidenum">
              <a:rPr lang="en-US" smtClean="0"/>
              <a:t>33</a:t>
            </a:fld>
            <a:endParaRPr lang="en-US"/>
          </a:p>
        </p:txBody>
      </p:sp>
    </p:spTree>
    <p:extLst>
      <p:ext uri="{BB962C8B-B14F-4D97-AF65-F5344CB8AC3E}">
        <p14:creationId xmlns:p14="http://schemas.microsoft.com/office/powerpoint/2010/main" val="410452675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Econometrically, we may be concerned that our estimates are biased if we aren’t correcting for the distributions. Policy wise, we may care a lot more about nudging the median spender than the mean, or about super-utilizers, or disparities in the bottom quintile of income, etc. </a:t>
            </a:r>
          </a:p>
        </p:txBody>
      </p:sp>
      <p:sp>
        <p:nvSpPr>
          <p:cNvPr id="4" name="Slide Number Placeholder 3"/>
          <p:cNvSpPr>
            <a:spLocks noGrp="1"/>
          </p:cNvSpPr>
          <p:nvPr>
            <p:ph type="sldNum" sz="quarter" idx="5"/>
          </p:nvPr>
        </p:nvSpPr>
        <p:spPr/>
        <p:txBody>
          <a:bodyPr/>
          <a:lstStyle/>
          <a:p>
            <a:fld id="{4AF79E1B-2C51-4B9B-8EA4-26DE9E345AFF}" type="slidenum">
              <a:rPr lang="en-US" smtClean="0"/>
              <a:t>34</a:t>
            </a:fld>
            <a:endParaRPr lang="en-US"/>
          </a:p>
        </p:txBody>
      </p:sp>
    </p:spTree>
    <p:extLst>
      <p:ext uri="{BB962C8B-B14F-4D97-AF65-F5344CB8AC3E}">
        <p14:creationId xmlns:p14="http://schemas.microsoft.com/office/powerpoint/2010/main" val="303754201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Notice that 1, 3, and 4 are very similar. We won’t spend a lot of time on (2) today (example: want to assign people into risk categories and estimate separately based on risk; this is a two-step model like a hurdle model). (1) you have to specify a target quantile and run T regressions; (3) and (4) come from a single estimation</a:t>
            </a:r>
          </a:p>
        </p:txBody>
      </p:sp>
      <p:sp>
        <p:nvSpPr>
          <p:cNvPr id="4" name="Slide Number Placeholder 3"/>
          <p:cNvSpPr>
            <a:spLocks noGrp="1"/>
          </p:cNvSpPr>
          <p:nvPr>
            <p:ph type="sldNum" sz="quarter" idx="5"/>
          </p:nvPr>
        </p:nvSpPr>
        <p:spPr/>
        <p:txBody>
          <a:bodyPr/>
          <a:lstStyle/>
          <a:p>
            <a:fld id="{4AF79E1B-2C51-4B9B-8EA4-26DE9E345AFF}" type="slidenum">
              <a:rPr lang="en-US" smtClean="0"/>
              <a:t>35</a:t>
            </a:fld>
            <a:endParaRPr lang="en-US"/>
          </a:p>
        </p:txBody>
      </p:sp>
    </p:spTree>
    <p:extLst>
      <p:ext uri="{BB962C8B-B14F-4D97-AF65-F5344CB8AC3E}">
        <p14:creationId xmlns:p14="http://schemas.microsoft.com/office/powerpoint/2010/main" val="48115674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targets the conditional mean by setting beta to minimize the average deviations from the regression line (sum of squared errors). Note graph shows homogenous impact across a distribution (e.g., effect of education on wages, across distribution of wages) (treated is solid, control counterfactual is dashed)</a:t>
            </a:r>
          </a:p>
        </p:txBody>
      </p:sp>
      <p:sp>
        <p:nvSpPr>
          <p:cNvPr id="4" name="Slide Number Placeholder 3"/>
          <p:cNvSpPr>
            <a:spLocks noGrp="1"/>
          </p:cNvSpPr>
          <p:nvPr>
            <p:ph type="sldNum" sz="quarter" idx="5"/>
          </p:nvPr>
        </p:nvSpPr>
        <p:spPr/>
        <p:txBody>
          <a:bodyPr/>
          <a:lstStyle/>
          <a:p>
            <a:fld id="{4AF79E1B-2C51-4B9B-8EA4-26DE9E345AFF}" type="slidenum">
              <a:rPr lang="en-US" smtClean="0"/>
              <a:t>36</a:t>
            </a:fld>
            <a:endParaRPr lang="en-US"/>
          </a:p>
        </p:txBody>
      </p:sp>
    </p:spTree>
    <p:extLst>
      <p:ext uri="{BB962C8B-B14F-4D97-AF65-F5344CB8AC3E}">
        <p14:creationId xmlns:p14="http://schemas.microsoft.com/office/powerpoint/2010/main" val="388376923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if effect differs across distribution? So effect of education on income is  greatest for those already at </a:t>
            </a:r>
            <a:r>
              <a:rPr lang="en-US" dirty="0" err="1"/>
              <a:t>th</a:t>
            </a:r>
            <a:r>
              <a:rPr lang="en-US" dirty="0"/>
              <a:t> </a:t>
            </a:r>
            <a:r>
              <a:rPr lang="en-US" dirty="0" err="1"/>
              <a:t>etop</a:t>
            </a:r>
            <a:r>
              <a:rPr lang="en-US" dirty="0"/>
              <a:t> of the distribution.</a:t>
            </a:r>
          </a:p>
        </p:txBody>
      </p:sp>
      <p:sp>
        <p:nvSpPr>
          <p:cNvPr id="4" name="Slide Number Placeholder 3"/>
          <p:cNvSpPr>
            <a:spLocks noGrp="1"/>
          </p:cNvSpPr>
          <p:nvPr>
            <p:ph type="sldNum" sz="quarter" idx="5"/>
          </p:nvPr>
        </p:nvSpPr>
        <p:spPr/>
        <p:txBody>
          <a:bodyPr/>
          <a:lstStyle/>
          <a:p>
            <a:fld id="{4AF79E1B-2C51-4B9B-8EA4-26DE9E345AFF}" type="slidenum">
              <a:rPr lang="en-US" smtClean="0"/>
              <a:t>37</a:t>
            </a:fld>
            <a:endParaRPr lang="en-US"/>
          </a:p>
        </p:txBody>
      </p:sp>
    </p:spTree>
    <p:extLst>
      <p:ext uri="{BB962C8B-B14F-4D97-AF65-F5344CB8AC3E}">
        <p14:creationId xmlns:p14="http://schemas.microsoft.com/office/powerpoint/2010/main" val="181815855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Quantile: splits the distribution into the bottom tau% and the remainder of the distribution. Quantiles and percentiles are codefined; the median, for example, is the 50</a:t>
            </a:r>
            <a:r>
              <a:rPr lang="en-US" baseline="30000" dirty="0"/>
              <a:t>th</a:t>
            </a:r>
            <a:r>
              <a:rPr lang="en-US" dirty="0"/>
              <a:t> percentile. So targeting a quantile lets you target any point in a distribution (or, multiple points)</a:t>
            </a:r>
          </a:p>
        </p:txBody>
      </p:sp>
      <p:sp>
        <p:nvSpPr>
          <p:cNvPr id="4" name="Slide Number Placeholder 3"/>
          <p:cNvSpPr>
            <a:spLocks noGrp="1"/>
          </p:cNvSpPr>
          <p:nvPr>
            <p:ph type="sldNum" sz="quarter" idx="5"/>
          </p:nvPr>
        </p:nvSpPr>
        <p:spPr/>
        <p:txBody>
          <a:bodyPr/>
          <a:lstStyle/>
          <a:p>
            <a:fld id="{4AF79E1B-2C51-4B9B-8EA4-26DE9E345AFF}" type="slidenum">
              <a:rPr lang="en-US" smtClean="0"/>
              <a:t>38</a:t>
            </a:fld>
            <a:endParaRPr lang="en-US"/>
          </a:p>
        </p:txBody>
      </p:sp>
    </p:spTree>
    <p:extLst>
      <p:ext uri="{BB962C8B-B14F-4D97-AF65-F5344CB8AC3E}">
        <p14:creationId xmlns:p14="http://schemas.microsoft.com/office/powerpoint/2010/main" val="163131087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LAD = least absolute deviation. How is this different than the traditional OLS? Median regression is actually older than OLS! (</a:t>
            </a:r>
            <a:r>
              <a:rPr lang="en-US" dirty="0" err="1"/>
              <a:t>Boscovitch</a:t>
            </a:r>
            <a:r>
              <a:rPr lang="en-US" dirty="0"/>
              <a:t> 1760; OLS in 1789 by Laplace)</a:t>
            </a:r>
          </a:p>
        </p:txBody>
      </p:sp>
      <p:sp>
        <p:nvSpPr>
          <p:cNvPr id="4" name="Slide Number Placeholder 3"/>
          <p:cNvSpPr>
            <a:spLocks noGrp="1"/>
          </p:cNvSpPr>
          <p:nvPr>
            <p:ph type="sldNum" sz="quarter" idx="5"/>
          </p:nvPr>
        </p:nvSpPr>
        <p:spPr/>
        <p:txBody>
          <a:bodyPr/>
          <a:lstStyle/>
          <a:p>
            <a:fld id="{4AF79E1B-2C51-4B9B-8EA4-26DE9E345AFF}" type="slidenum">
              <a:rPr lang="en-US" smtClean="0"/>
              <a:t>39</a:t>
            </a:fld>
            <a:endParaRPr lang="en-US"/>
          </a:p>
        </p:txBody>
      </p:sp>
    </p:spTree>
    <p:extLst>
      <p:ext uri="{BB962C8B-B14F-4D97-AF65-F5344CB8AC3E}">
        <p14:creationId xmlns:p14="http://schemas.microsoft.com/office/powerpoint/2010/main" val="176345085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in the brackets is called the “check function” that sorts observations into above/below a sample quantile. </a:t>
            </a:r>
          </a:p>
        </p:txBody>
      </p:sp>
      <p:sp>
        <p:nvSpPr>
          <p:cNvPr id="4" name="Slide Number Placeholder 3"/>
          <p:cNvSpPr>
            <a:spLocks noGrp="1"/>
          </p:cNvSpPr>
          <p:nvPr>
            <p:ph type="sldNum" sz="quarter" idx="5"/>
          </p:nvPr>
        </p:nvSpPr>
        <p:spPr/>
        <p:txBody>
          <a:bodyPr/>
          <a:lstStyle/>
          <a:p>
            <a:fld id="{4AF79E1B-2C51-4B9B-8EA4-26DE9E345AFF}" type="slidenum">
              <a:rPr lang="en-US" smtClean="0"/>
              <a:t>40</a:t>
            </a:fld>
            <a:endParaRPr lang="en-US"/>
          </a:p>
        </p:txBody>
      </p:sp>
    </p:spTree>
    <p:extLst>
      <p:ext uri="{BB962C8B-B14F-4D97-AF65-F5344CB8AC3E}">
        <p14:creationId xmlns:p14="http://schemas.microsoft.com/office/powerpoint/2010/main" val="165278116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Technically, this interpretation requires a rank invariance condition (e.g., if you give everyone treatment, the ordering of individuals will stay the same). </a:t>
            </a:r>
          </a:p>
        </p:txBody>
      </p:sp>
      <p:sp>
        <p:nvSpPr>
          <p:cNvPr id="4" name="Slide Number Placeholder 3"/>
          <p:cNvSpPr>
            <a:spLocks noGrp="1"/>
          </p:cNvSpPr>
          <p:nvPr>
            <p:ph type="sldNum" sz="quarter" idx="5"/>
          </p:nvPr>
        </p:nvSpPr>
        <p:spPr/>
        <p:txBody>
          <a:bodyPr/>
          <a:lstStyle/>
          <a:p>
            <a:fld id="{4AF79E1B-2C51-4B9B-8EA4-26DE9E345AFF}" type="slidenum">
              <a:rPr lang="en-US" smtClean="0"/>
              <a:t>41</a:t>
            </a:fld>
            <a:endParaRPr lang="en-US"/>
          </a:p>
        </p:txBody>
      </p:sp>
    </p:spTree>
    <p:extLst>
      <p:ext uri="{BB962C8B-B14F-4D97-AF65-F5344CB8AC3E}">
        <p14:creationId xmlns:p14="http://schemas.microsoft.com/office/powerpoint/2010/main" val="152061514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 paper in </a:t>
            </a:r>
            <a:r>
              <a:rPr lang="en-US" dirty="0" err="1"/>
              <a:t>Github</a:t>
            </a:r>
            <a:r>
              <a:rPr lang="en-US" dirty="0"/>
              <a:t> repo. Why are the quantile effects important here? </a:t>
            </a:r>
          </a:p>
        </p:txBody>
      </p:sp>
      <p:sp>
        <p:nvSpPr>
          <p:cNvPr id="4" name="Slide Number Placeholder 3"/>
          <p:cNvSpPr>
            <a:spLocks noGrp="1"/>
          </p:cNvSpPr>
          <p:nvPr>
            <p:ph type="sldNum" sz="quarter" idx="5"/>
          </p:nvPr>
        </p:nvSpPr>
        <p:spPr/>
        <p:txBody>
          <a:bodyPr/>
          <a:lstStyle/>
          <a:p>
            <a:fld id="{4AF79E1B-2C51-4B9B-8EA4-26DE9E345AFF}" type="slidenum">
              <a:rPr lang="en-US" smtClean="0"/>
              <a:t>42</a:t>
            </a:fld>
            <a:endParaRPr lang="en-US"/>
          </a:p>
        </p:txBody>
      </p:sp>
    </p:spTree>
    <p:extLst>
      <p:ext uri="{BB962C8B-B14F-4D97-AF65-F5344CB8AC3E}">
        <p14:creationId xmlns:p14="http://schemas.microsoft.com/office/powerpoint/2010/main" val="18080822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Lots of reason to assume that other control regions might not be satisfactory (what do you think?)</a:t>
            </a:r>
          </a:p>
        </p:txBody>
      </p:sp>
      <p:sp>
        <p:nvSpPr>
          <p:cNvPr id="4" name="Slide Number Placeholder 3"/>
          <p:cNvSpPr>
            <a:spLocks noGrp="1"/>
          </p:cNvSpPr>
          <p:nvPr>
            <p:ph type="sldNum" sz="quarter" idx="5"/>
          </p:nvPr>
        </p:nvSpPr>
        <p:spPr/>
        <p:txBody>
          <a:bodyPr/>
          <a:lstStyle/>
          <a:p>
            <a:fld id="{4AF79E1B-2C51-4B9B-8EA4-26DE9E345AFF}" type="slidenum">
              <a:rPr lang="en-US" smtClean="0"/>
              <a:t>4</a:t>
            </a:fld>
            <a:endParaRPr lang="en-US"/>
          </a:p>
        </p:txBody>
      </p:sp>
    </p:spTree>
    <p:extLst>
      <p:ext uri="{BB962C8B-B14F-4D97-AF65-F5344CB8AC3E}">
        <p14:creationId xmlns:p14="http://schemas.microsoft.com/office/powerpoint/2010/main" val="205179312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Notice the mean effects are very noisy. </a:t>
            </a:r>
          </a:p>
        </p:txBody>
      </p:sp>
      <p:sp>
        <p:nvSpPr>
          <p:cNvPr id="4" name="Slide Number Placeholder 3"/>
          <p:cNvSpPr>
            <a:spLocks noGrp="1"/>
          </p:cNvSpPr>
          <p:nvPr>
            <p:ph type="sldNum" sz="quarter" idx="5"/>
          </p:nvPr>
        </p:nvSpPr>
        <p:spPr/>
        <p:txBody>
          <a:bodyPr/>
          <a:lstStyle/>
          <a:p>
            <a:fld id="{4AF79E1B-2C51-4B9B-8EA4-26DE9E345AFF}" type="slidenum">
              <a:rPr lang="en-US" smtClean="0"/>
              <a:t>43</a:t>
            </a:fld>
            <a:endParaRPr lang="en-US"/>
          </a:p>
        </p:txBody>
      </p:sp>
    </p:spTree>
    <p:extLst>
      <p:ext uri="{BB962C8B-B14F-4D97-AF65-F5344CB8AC3E}">
        <p14:creationId xmlns:p14="http://schemas.microsoft.com/office/powerpoint/2010/main" val="157425309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Notice the mean effects are very noisy. </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AF79E1B-2C51-4B9B-8EA4-26DE9E345AF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541944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did they pick these quantiles? Should we be concerned about this? </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AF79E1B-2C51-4B9B-8EA4-26DE9E345AF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0063570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here there are lots of outcomes, but no quantiles – why not? </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AF79E1B-2C51-4B9B-8EA4-26DE9E345AF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8711679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might be one reason why there’s no real quantile regression for outstanding </a:t>
            </a:r>
            <a:r>
              <a:rPr lang="en-US" dirty="0" err="1"/>
              <a:t>bils</a:t>
            </a:r>
            <a:r>
              <a:rPr lang="en-US" dirty="0"/>
              <a:t> – they go away!</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AF79E1B-2C51-4B9B-8EA4-26DE9E345AF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5106987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165BA6-9954-E607-5C28-ED50F696826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D605A4A-FD5A-DB22-3E9A-2289AFEE960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9DDAF32-F85E-8D6F-91E9-9EC924D3AA2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94F95F9-CBB1-4E92-BFC3-D0E1028A95F4}"/>
              </a:ext>
            </a:extLst>
          </p:cNvPr>
          <p:cNvSpPr>
            <a:spLocks noGrp="1"/>
          </p:cNvSpPr>
          <p:nvPr>
            <p:ph type="sldNum" sz="quarter" idx="5"/>
          </p:nvPr>
        </p:nvSpPr>
        <p:spPr/>
        <p:txBody>
          <a:bodyPr/>
          <a:lstStyle/>
          <a:p>
            <a:fld id="{4AF79E1B-2C51-4B9B-8EA4-26DE9E345AFF}" type="slidenum">
              <a:rPr lang="en-US" smtClean="0"/>
              <a:t>48</a:t>
            </a:fld>
            <a:endParaRPr lang="en-US"/>
          </a:p>
        </p:txBody>
      </p:sp>
    </p:spTree>
    <p:extLst>
      <p:ext uri="{BB962C8B-B14F-4D97-AF65-F5344CB8AC3E}">
        <p14:creationId xmlns:p14="http://schemas.microsoft.com/office/powerpoint/2010/main" val="172542977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that </a:t>
            </a:r>
            <a:r>
              <a:rPr lang="en-US" b="0" i="0" dirty="0">
                <a:solidFill>
                  <a:srgbClr val="002A5C"/>
                </a:solidFill>
                <a:effectLst/>
                <a:latin typeface="Graphik @FontFace"/>
              </a:rPr>
              <a:t>Zahra </a:t>
            </a:r>
            <a:r>
              <a:rPr lang="en-US" b="0" i="0" dirty="0" err="1">
                <a:solidFill>
                  <a:srgbClr val="002A5C"/>
                </a:solidFill>
                <a:effectLst/>
                <a:latin typeface="Graphik @FontFace"/>
              </a:rPr>
              <a:t>Shakeri</a:t>
            </a:r>
            <a:r>
              <a:rPr lang="en-US" b="0" i="0" dirty="0">
                <a:solidFill>
                  <a:srgbClr val="002A5C"/>
                </a:solidFill>
                <a:effectLst/>
                <a:latin typeface="Graphik @FontFace"/>
              </a:rPr>
              <a:t> is developing machine learning and data visualization courses for IHPME; I highly recommend looking into these and / or reaching out to her if you are interested in some of these methods. </a:t>
            </a:r>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49</a:t>
            </a:fld>
            <a:endParaRPr lang="en-US"/>
          </a:p>
        </p:txBody>
      </p:sp>
    </p:spTree>
    <p:extLst>
      <p:ext uri="{BB962C8B-B14F-4D97-AF65-F5344CB8AC3E}">
        <p14:creationId xmlns:p14="http://schemas.microsoft.com/office/powerpoint/2010/main" val="318508609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Goal: functional form with no restrictions on what f() looks like (i.e., not linear). I did add some notes on nonparametric regression to the </a:t>
            </a:r>
            <a:r>
              <a:rPr lang="en-US" dirty="0" err="1"/>
              <a:t>Github</a:t>
            </a:r>
            <a:r>
              <a:rPr lang="en-US" dirty="0"/>
              <a:t>, but there are whole textbooks you can use. </a:t>
            </a:r>
          </a:p>
        </p:txBody>
      </p:sp>
      <p:sp>
        <p:nvSpPr>
          <p:cNvPr id="4" name="Slide Number Placeholder 3"/>
          <p:cNvSpPr>
            <a:spLocks noGrp="1"/>
          </p:cNvSpPr>
          <p:nvPr>
            <p:ph type="sldNum" sz="quarter" idx="5"/>
          </p:nvPr>
        </p:nvSpPr>
        <p:spPr/>
        <p:txBody>
          <a:bodyPr/>
          <a:lstStyle/>
          <a:p>
            <a:fld id="{4AF79E1B-2C51-4B9B-8EA4-26DE9E345AFF}" type="slidenum">
              <a:rPr lang="en-US" smtClean="0"/>
              <a:t>50</a:t>
            </a:fld>
            <a:endParaRPr lang="en-US"/>
          </a:p>
        </p:txBody>
      </p:sp>
    </p:spTree>
    <p:extLst>
      <p:ext uri="{BB962C8B-B14F-4D97-AF65-F5344CB8AC3E}">
        <p14:creationId xmlns:p14="http://schemas.microsoft.com/office/powerpoint/2010/main" val="323873527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lots of choices for nonparametric regression! Could be its own course. On (1) note that this is the bias-variance tradeoff; (2) is the choice of kernel; and (3) is the curse of dimensionality</a:t>
            </a:r>
          </a:p>
        </p:txBody>
      </p:sp>
      <p:sp>
        <p:nvSpPr>
          <p:cNvPr id="4" name="Slide Number Placeholder 3"/>
          <p:cNvSpPr>
            <a:spLocks noGrp="1"/>
          </p:cNvSpPr>
          <p:nvPr>
            <p:ph type="sldNum" sz="quarter" idx="5"/>
          </p:nvPr>
        </p:nvSpPr>
        <p:spPr/>
        <p:txBody>
          <a:bodyPr/>
          <a:lstStyle/>
          <a:p>
            <a:fld id="{4AF79E1B-2C51-4B9B-8EA4-26DE9E345AFF}" type="slidenum">
              <a:rPr lang="en-US" smtClean="0"/>
              <a:t>51</a:t>
            </a:fld>
            <a:endParaRPr lang="en-US"/>
          </a:p>
        </p:txBody>
      </p:sp>
    </p:spTree>
    <p:extLst>
      <p:ext uri="{BB962C8B-B14F-4D97-AF65-F5344CB8AC3E}">
        <p14:creationId xmlns:p14="http://schemas.microsoft.com/office/powerpoint/2010/main" val="76065255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focal point varies across bins. </a:t>
            </a:r>
          </a:p>
        </p:txBody>
      </p:sp>
      <p:sp>
        <p:nvSpPr>
          <p:cNvPr id="4" name="Slide Number Placeholder 3"/>
          <p:cNvSpPr>
            <a:spLocks noGrp="1"/>
          </p:cNvSpPr>
          <p:nvPr>
            <p:ph type="sldNum" sz="quarter" idx="5"/>
          </p:nvPr>
        </p:nvSpPr>
        <p:spPr/>
        <p:txBody>
          <a:bodyPr/>
          <a:lstStyle/>
          <a:p>
            <a:fld id="{4AF79E1B-2C51-4B9B-8EA4-26DE9E345AFF}" type="slidenum">
              <a:rPr lang="en-US" smtClean="0"/>
              <a:t>52</a:t>
            </a:fld>
            <a:endParaRPr lang="en-US"/>
          </a:p>
        </p:txBody>
      </p:sp>
    </p:spTree>
    <p:extLst>
      <p:ext uri="{BB962C8B-B14F-4D97-AF65-F5344CB8AC3E}">
        <p14:creationId xmlns:p14="http://schemas.microsoft.com/office/powerpoint/2010/main" val="9647666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are matching on any covariates and on pre-trends (so that the parallel trends assumption is satisfied). If the weighted average were just one unit, it would be simple DID. What would it have to be for synthetic control to mimic generalized DID? </a:t>
            </a:r>
          </a:p>
          <a:p>
            <a:r>
              <a:rPr lang="en-US" dirty="0"/>
              <a:t>Note also: the method is different from matching because we are trying to </a:t>
            </a:r>
            <a:r>
              <a:rPr lang="en-US" i="1" dirty="0"/>
              <a:t>close </a:t>
            </a:r>
            <a:r>
              <a:rPr lang="en-US" i="0" dirty="0"/>
              <a:t>gaps, not account for propensity of treatment! Explicitly more involved than matching</a:t>
            </a:r>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5</a:t>
            </a:fld>
            <a:endParaRPr lang="en-US"/>
          </a:p>
        </p:txBody>
      </p:sp>
    </p:spTree>
    <p:extLst>
      <p:ext uri="{BB962C8B-B14F-4D97-AF65-F5344CB8AC3E}">
        <p14:creationId xmlns:p14="http://schemas.microsoft.com/office/powerpoint/2010/main" val="216096067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Goal: functional form with no restrictions on what f() looks like (i.e., not linear)</a:t>
            </a:r>
          </a:p>
        </p:txBody>
      </p:sp>
      <p:sp>
        <p:nvSpPr>
          <p:cNvPr id="4" name="Slide Number Placeholder 3"/>
          <p:cNvSpPr>
            <a:spLocks noGrp="1"/>
          </p:cNvSpPr>
          <p:nvPr>
            <p:ph type="sldNum" sz="quarter" idx="5"/>
          </p:nvPr>
        </p:nvSpPr>
        <p:spPr/>
        <p:txBody>
          <a:bodyPr/>
          <a:lstStyle/>
          <a:p>
            <a:fld id="{4AF79E1B-2C51-4B9B-8EA4-26DE9E345AFF}" type="slidenum">
              <a:rPr lang="en-US" smtClean="0"/>
              <a:t>53</a:t>
            </a:fld>
            <a:endParaRPr lang="en-US"/>
          </a:p>
        </p:txBody>
      </p:sp>
    </p:spTree>
    <p:extLst>
      <p:ext uri="{BB962C8B-B14F-4D97-AF65-F5344CB8AC3E}">
        <p14:creationId xmlns:p14="http://schemas.microsoft.com/office/powerpoint/2010/main" val="104455731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there isn’t much difference between CDE and nonparametric regression – we are looking either for prediction of y given x (moments) or functional form F(x), but those are obviously intertwined. The difference is that there are additional </a:t>
            </a:r>
            <a:r>
              <a:rPr lang="en-US" b="1" dirty="0"/>
              <a:t>methods </a:t>
            </a:r>
            <a:r>
              <a:rPr lang="en-US" b="0" dirty="0"/>
              <a:t>in this literature that are useful. </a:t>
            </a:r>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54</a:t>
            </a:fld>
            <a:endParaRPr lang="en-US"/>
          </a:p>
        </p:txBody>
      </p:sp>
    </p:spTree>
    <p:extLst>
      <p:ext uri="{BB962C8B-B14F-4D97-AF65-F5344CB8AC3E}">
        <p14:creationId xmlns:p14="http://schemas.microsoft.com/office/powerpoint/2010/main" val="150651975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55</a:t>
            </a:fld>
            <a:endParaRPr lang="en-US"/>
          </a:p>
        </p:txBody>
      </p:sp>
    </p:spTree>
    <p:extLst>
      <p:ext uri="{BB962C8B-B14F-4D97-AF65-F5344CB8AC3E}">
        <p14:creationId xmlns:p14="http://schemas.microsoft.com/office/powerpoint/2010/main" val="71716634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Cut-points – rules for how to bin data in order to assign prediction (e.g., if we’re predicting expenses, at what age do expenses go down (2?) and then up again (50?). Once we’ve done that cut, what’s the next best way to cut – by sex (older men versus older women)? And so on.)</a:t>
            </a:r>
          </a:p>
        </p:txBody>
      </p:sp>
      <p:sp>
        <p:nvSpPr>
          <p:cNvPr id="4" name="Slide Number Placeholder 3"/>
          <p:cNvSpPr>
            <a:spLocks noGrp="1"/>
          </p:cNvSpPr>
          <p:nvPr>
            <p:ph type="sldNum" sz="quarter" idx="5"/>
          </p:nvPr>
        </p:nvSpPr>
        <p:spPr/>
        <p:txBody>
          <a:bodyPr/>
          <a:lstStyle/>
          <a:p>
            <a:fld id="{4AF79E1B-2C51-4B9B-8EA4-26DE9E345AFF}" type="slidenum">
              <a:rPr lang="en-US" smtClean="0"/>
              <a:t>56</a:t>
            </a:fld>
            <a:endParaRPr lang="en-US"/>
          </a:p>
        </p:txBody>
      </p:sp>
    </p:spTree>
    <p:extLst>
      <p:ext uri="{BB962C8B-B14F-4D97-AF65-F5344CB8AC3E}">
        <p14:creationId xmlns:p14="http://schemas.microsoft.com/office/powerpoint/2010/main" val="204061180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Neurons are similar to trees</a:t>
            </a:r>
          </a:p>
        </p:txBody>
      </p:sp>
      <p:sp>
        <p:nvSpPr>
          <p:cNvPr id="4" name="Slide Number Placeholder 3"/>
          <p:cNvSpPr>
            <a:spLocks noGrp="1"/>
          </p:cNvSpPr>
          <p:nvPr>
            <p:ph type="sldNum" sz="quarter" idx="5"/>
          </p:nvPr>
        </p:nvSpPr>
        <p:spPr/>
        <p:txBody>
          <a:bodyPr/>
          <a:lstStyle/>
          <a:p>
            <a:fld id="{4AF79E1B-2C51-4B9B-8EA4-26DE9E345AFF}" type="slidenum">
              <a:rPr lang="en-US" smtClean="0"/>
              <a:t>57</a:t>
            </a:fld>
            <a:endParaRPr lang="en-US"/>
          </a:p>
        </p:txBody>
      </p:sp>
    </p:spTree>
    <p:extLst>
      <p:ext uri="{BB962C8B-B14F-4D97-AF65-F5344CB8AC3E}">
        <p14:creationId xmlns:p14="http://schemas.microsoft.com/office/powerpoint/2010/main" val="81731111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cs typeface="Times New Roman" panose="02020603050405020304" pitchFamily="18" charset="0"/>
              </a:rPr>
              <a:t>Lots of ways to estimate distributional effects!</a:t>
            </a:r>
          </a:p>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58</a:t>
            </a:fld>
            <a:endParaRPr lang="en-US"/>
          </a:p>
        </p:txBody>
      </p:sp>
    </p:spTree>
    <p:extLst>
      <p:ext uri="{BB962C8B-B14F-4D97-AF65-F5344CB8AC3E}">
        <p14:creationId xmlns:p14="http://schemas.microsoft.com/office/powerpoint/2010/main" val="20834994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6</a:t>
            </a:fld>
            <a:endParaRPr lang="en-US"/>
          </a:p>
        </p:txBody>
      </p:sp>
    </p:spTree>
    <p:extLst>
      <p:ext uri="{BB962C8B-B14F-4D97-AF65-F5344CB8AC3E}">
        <p14:creationId xmlns:p14="http://schemas.microsoft.com/office/powerpoint/2010/main" val="39970835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What’s our question here? </a:t>
            </a:r>
          </a:p>
        </p:txBody>
      </p:sp>
      <p:sp>
        <p:nvSpPr>
          <p:cNvPr id="4" name="Slide Number Placeholder 3"/>
          <p:cNvSpPr>
            <a:spLocks noGrp="1"/>
          </p:cNvSpPr>
          <p:nvPr>
            <p:ph type="sldNum" sz="quarter" idx="5"/>
          </p:nvPr>
        </p:nvSpPr>
        <p:spPr/>
        <p:txBody>
          <a:bodyPr/>
          <a:lstStyle/>
          <a:p>
            <a:fld id="{4AF79E1B-2C51-4B9B-8EA4-26DE9E345AFF}" type="slidenum">
              <a:rPr lang="en-US" smtClean="0"/>
              <a:t>7</a:t>
            </a:fld>
            <a:endParaRPr lang="en-US"/>
          </a:p>
        </p:txBody>
      </p:sp>
    </p:spTree>
    <p:extLst>
      <p:ext uri="{BB962C8B-B14F-4D97-AF65-F5344CB8AC3E}">
        <p14:creationId xmlns:p14="http://schemas.microsoft.com/office/powerpoint/2010/main" val="11473072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does this tell us about our ideal control group? </a:t>
            </a:r>
          </a:p>
        </p:txBody>
      </p:sp>
      <p:sp>
        <p:nvSpPr>
          <p:cNvPr id="4" name="Slide Number Placeholder 3"/>
          <p:cNvSpPr>
            <a:spLocks noGrp="1"/>
          </p:cNvSpPr>
          <p:nvPr>
            <p:ph type="sldNum" sz="quarter" idx="5"/>
          </p:nvPr>
        </p:nvSpPr>
        <p:spPr/>
        <p:txBody>
          <a:bodyPr/>
          <a:lstStyle/>
          <a:p>
            <a:fld id="{4AF79E1B-2C51-4B9B-8EA4-26DE9E345AFF}" type="slidenum">
              <a:rPr lang="en-US" smtClean="0"/>
              <a:t>9</a:t>
            </a:fld>
            <a:endParaRPr lang="en-US"/>
          </a:p>
        </p:txBody>
      </p:sp>
    </p:spTree>
    <p:extLst>
      <p:ext uri="{BB962C8B-B14F-4D97-AF65-F5344CB8AC3E}">
        <p14:creationId xmlns:p14="http://schemas.microsoft.com/office/powerpoint/2010/main" val="18066875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want to go from this to this. How? </a:t>
            </a:r>
          </a:p>
        </p:txBody>
      </p:sp>
      <p:sp>
        <p:nvSpPr>
          <p:cNvPr id="4" name="Slide Number Placeholder 3"/>
          <p:cNvSpPr>
            <a:spLocks noGrp="1"/>
          </p:cNvSpPr>
          <p:nvPr>
            <p:ph type="sldNum" sz="quarter" idx="5"/>
          </p:nvPr>
        </p:nvSpPr>
        <p:spPr/>
        <p:txBody>
          <a:bodyPr/>
          <a:lstStyle/>
          <a:p>
            <a:fld id="{4AF79E1B-2C51-4B9B-8EA4-26DE9E345AFF}" type="slidenum">
              <a:rPr lang="en-US" smtClean="0"/>
              <a:t>10</a:t>
            </a:fld>
            <a:endParaRPr lang="en-US"/>
          </a:p>
        </p:txBody>
      </p:sp>
    </p:spTree>
    <p:extLst>
      <p:ext uri="{BB962C8B-B14F-4D97-AF65-F5344CB8AC3E}">
        <p14:creationId xmlns:p14="http://schemas.microsoft.com/office/powerpoint/2010/main" val="14125494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0972D05C-DCFB-4BB6-B49C-AC126BF3ED2C}" type="datetimeFigureOut">
              <a:rPr lang="en-US" smtClean="0"/>
              <a:pPr/>
              <a:t>11/25/2024</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D55C3209-28DC-43DB-92C2-2AB8D1DA00B1}" type="slidenum">
              <a:rPr lang="en-US" smtClean="0"/>
              <a:pPr/>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6941254"/>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72D05C-DCFB-4BB6-B49C-AC126BF3ED2C}" type="datetimeFigureOut">
              <a:rPr lang="en-US" smtClean="0"/>
              <a:pPr/>
              <a:t>11/25/2024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38107662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72D05C-DCFB-4BB6-B49C-AC126BF3ED2C}" type="datetimeFigureOut">
              <a:rPr lang="en-US" smtClean="0"/>
              <a:pPr/>
              <a:t>11/25/2024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3908046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72D05C-DCFB-4BB6-B49C-AC126BF3ED2C}" type="datetimeFigureOut">
              <a:rPr lang="en-US" smtClean="0"/>
              <a:pPr/>
              <a:t>11/25/2024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2422212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72D05C-DCFB-4BB6-B49C-AC126BF3ED2C}" type="datetimeFigureOut">
              <a:rPr lang="en-US" smtClean="0"/>
              <a:pPr/>
              <a:t>11/25/2024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064797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972D05C-DCFB-4BB6-B49C-AC126BF3ED2C}" type="datetimeFigureOut">
              <a:rPr lang="en-US" smtClean="0"/>
              <a:pPr/>
              <a:t>11/25/2024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0468441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Times New Roman" panose="02020603050405020304" pitchFamily="18"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dirty="0"/>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972D05C-DCFB-4BB6-B49C-AC126BF3ED2C}" type="datetimeFigureOut">
              <a:rPr lang="en-US" smtClean="0"/>
              <a:pPr/>
              <a:t>11/25/2024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15981615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972D05C-DCFB-4BB6-B49C-AC126BF3ED2C}" type="datetimeFigureOut">
              <a:rPr lang="en-US" smtClean="0"/>
              <a:pPr/>
              <a:t>11/25/2024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8101677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72D05C-DCFB-4BB6-B49C-AC126BF3ED2C}" type="datetimeFigureOut">
              <a:rPr lang="en-US" smtClean="0"/>
              <a:pPr/>
              <a:t>11/25/2024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645120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72D05C-DCFB-4BB6-B49C-AC126BF3ED2C}" type="datetimeFigureOut">
              <a:rPr lang="en-US" smtClean="0"/>
              <a:pPr/>
              <a:t>11/25/2024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162882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72D05C-DCFB-4BB6-B49C-AC126BF3ED2C}" type="datetimeFigureOut">
              <a:rPr lang="en-US" smtClean="0"/>
              <a:pPr/>
              <a:t>11/25/2024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9644337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latin typeface="Times New Roman" panose="02020603050405020304" pitchFamily="18" charset="0"/>
              </a:defRPr>
            </a:lvl1pPr>
          </a:lstStyle>
          <a:p>
            <a:fld id="{0972D05C-DCFB-4BB6-B49C-AC126BF3ED2C}" type="datetimeFigureOut">
              <a:rPr lang="en-US" smtClean="0"/>
              <a:pPr/>
              <a:t>11/25/2024</a:t>
            </a:fld>
            <a:endParaRPr lang="en-US" dirty="0"/>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latin typeface="Times New Roman" panose="02020603050405020304" pitchFamily="18" charset="0"/>
              </a:defRPr>
            </a:lvl1pPr>
          </a:lstStyle>
          <a:p>
            <a:endParaRPr lang="en-US" dirty="0"/>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latin typeface="Times New Roman" panose="02020603050405020304" pitchFamily="18" charset="0"/>
              </a:defRPr>
            </a:lvl1pPr>
          </a:lstStyle>
          <a:p>
            <a:fld id="{D55C3209-28DC-43DB-92C2-2AB8D1DA00B1}" type="slidenum">
              <a:rPr lang="en-US" smtClean="0"/>
              <a:pPr/>
              <a:t>‹#›</a:t>
            </a:fld>
            <a:endParaRPr lang="en-US" dirty="0"/>
          </a:p>
        </p:txBody>
      </p:sp>
    </p:spTree>
    <p:extLst>
      <p:ext uri="{BB962C8B-B14F-4D97-AF65-F5344CB8AC3E}">
        <p14:creationId xmlns:p14="http://schemas.microsoft.com/office/powerpoint/2010/main" val="3753244356"/>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Times New Roman" panose="02020603050405020304" pitchFamily="18" charset="0"/>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16.png"/></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hyperlink" Target="https://www.youtube.com/watch?v=nKzNp-qpE-I&amp;ab_channel=BradyNeal-CausalInference"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130.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9.xml.rels><?xml version="1.0" encoding="UTF-8" standalone="yes"?>
<Relationships xmlns="http://schemas.openxmlformats.org/package/2006/relationships"><Relationship Id="rId8" Type="http://schemas.openxmlformats.org/officeDocument/2006/relationships/image" Target="../media/image170.png"/><Relationship Id="rId3" Type="http://schemas.openxmlformats.org/officeDocument/2006/relationships/image" Target="../media/image130.png"/><Relationship Id="rId7" Type="http://schemas.openxmlformats.org/officeDocument/2006/relationships/customXml" Target="../ink/ink2.xml"/><Relationship Id="rId12" Type="http://schemas.openxmlformats.org/officeDocument/2006/relationships/image" Target="../media/image190.pn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162.png"/><Relationship Id="rId11" Type="http://schemas.openxmlformats.org/officeDocument/2006/relationships/customXml" Target="../ink/ink4.xml"/><Relationship Id="rId5" Type="http://schemas.openxmlformats.org/officeDocument/2006/relationships/customXml" Target="../ink/ink1.xml"/><Relationship Id="rId10" Type="http://schemas.openxmlformats.org/officeDocument/2006/relationships/image" Target="../media/image180.png"/><Relationship Id="rId4" Type="http://schemas.openxmlformats.org/officeDocument/2006/relationships/image" Target="../media/image20.png"/><Relationship Id="rId9" Type="http://schemas.openxmlformats.org/officeDocument/2006/relationships/customXml" Target="../ink/ink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30.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31.xml.rels><?xml version="1.0" encoding="UTF-8" standalone="yes"?>
<Relationships xmlns="http://schemas.openxmlformats.org/package/2006/relationships"><Relationship Id="rId3" Type="http://schemas.openxmlformats.org/officeDocument/2006/relationships/image" Target="../media/image130.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3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41.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150.png"/></Relationships>
</file>

<file path=ppt/slides/_rels/slide37.xml.rels><?xml version="1.0" encoding="UTF-8" standalone="yes"?>
<Relationships xmlns="http://schemas.openxmlformats.org/package/2006/relationships"><Relationship Id="rId3" Type="http://schemas.openxmlformats.org/officeDocument/2006/relationships/image" Target="../media/image161.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3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160.png"/></Relationships>
</file>

<file path=ppt/slides/_rels/slide3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40.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50.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60.png"/><Relationship Id="rId2" Type="http://schemas.openxmlformats.org/officeDocument/2006/relationships/notesSlide" Target="../notesSlides/notesSlide49.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5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20.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30.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240.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2209800"/>
            <a:ext cx="10668000" cy="1894362"/>
          </a:xfrm>
        </p:spPr>
        <p:txBody>
          <a:bodyPr>
            <a:normAutofit/>
          </a:bodyPr>
          <a:lstStyle/>
          <a:p>
            <a:r>
              <a:rPr lang="en-US" dirty="0"/>
              <a:t>Quant Methods in HSR I </a:t>
            </a:r>
          </a:p>
        </p:txBody>
      </p:sp>
      <p:sp>
        <p:nvSpPr>
          <p:cNvPr id="3" name="Subtitle 2"/>
          <p:cNvSpPr>
            <a:spLocks noGrp="1"/>
          </p:cNvSpPr>
          <p:nvPr>
            <p:ph type="subTitle" idx="1"/>
          </p:nvPr>
        </p:nvSpPr>
        <p:spPr>
          <a:xfrm>
            <a:off x="914400" y="4191000"/>
            <a:ext cx="10439400" cy="1981200"/>
          </a:xfrm>
        </p:spPr>
        <p:txBody>
          <a:bodyPr>
            <a:noAutofit/>
          </a:bodyPr>
          <a:lstStyle/>
          <a:p>
            <a:r>
              <a:rPr lang="en-US" sz="2400" dirty="0"/>
              <a:t>Lecture 10: Synthetic Control and Quantile Regression </a:t>
            </a:r>
          </a:p>
          <a:p>
            <a:r>
              <a:rPr lang="en-US" sz="2400" dirty="0"/>
              <a:t>November 29, 2022</a:t>
            </a:r>
          </a:p>
          <a:p>
            <a:endParaRPr lang="en-US" sz="2400" dirty="0"/>
          </a:p>
          <a:p>
            <a:r>
              <a:rPr lang="en-US" sz="2400" dirty="0"/>
              <a:t>HAD5744 </a:t>
            </a:r>
            <a:r>
              <a:rPr lang="en-US" sz="2400" dirty="0">
                <a:sym typeface="Symbol" panose="05050102010706020507" pitchFamily="18" charset="2"/>
              </a:rPr>
              <a:t> </a:t>
            </a:r>
            <a:r>
              <a:rPr lang="en-US" sz="2400" dirty="0"/>
              <a:t>Alex Hoagland, Ph.D.</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1" name="Rectangle 1030">
            <a:extLst>
              <a:ext uri="{FF2B5EF4-FFF2-40B4-BE49-F238E27FC236}">
                <a16:creationId xmlns:a16="http://schemas.microsoft.com/office/drawing/2014/main" id="{5D5E0904-721C-4D68-9EB8-1C9752E329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useBgFill="1">
        <p:nvSpPr>
          <p:cNvPr id="1033" name="Rectangle 1032">
            <a:extLst>
              <a:ext uri="{FF2B5EF4-FFF2-40B4-BE49-F238E27FC236}">
                <a16:creationId xmlns:a16="http://schemas.microsoft.com/office/drawing/2014/main" id="{D0CDF5D3-7220-42A0-9D37-ECF3BF283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0"/>
            <a:ext cx="10835640" cy="5105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035" name="Rectangle 1034">
            <a:extLst>
              <a:ext uri="{FF2B5EF4-FFF2-40B4-BE49-F238E27FC236}">
                <a16:creationId xmlns:a16="http://schemas.microsoft.com/office/drawing/2014/main" id="{64BC717F-58B3-4A4E-BC3B-1B11323AD5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5105400"/>
            <a:ext cx="10835640" cy="1752600"/>
          </a:xfrm>
          <a:prstGeom prst="rect">
            <a:avLst/>
          </a:prstGeom>
          <a:solidFill>
            <a:srgbClr val="353537"/>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68541E8F-7392-45FD-F9DF-CAA66418350F}"/>
              </a:ext>
            </a:extLst>
          </p:cNvPr>
          <p:cNvSpPr>
            <a:spLocks noGrp="1"/>
          </p:cNvSpPr>
          <p:nvPr>
            <p:ph type="title"/>
          </p:nvPr>
        </p:nvSpPr>
        <p:spPr>
          <a:xfrm>
            <a:off x="944183" y="5181600"/>
            <a:ext cx="10156435" cy="1076324"/>
          </a:xfrm>
        </p:spPr>
        <p:txBody>
          <a:bodyPr vert="horz" lIns="91440" tIns="45720" rIns="91440" bIns="45720" rtlCol="0" anchor="b">
            <a:normAutofit/>
          </a:bodyPr>
          <a:lstStyle/>
          <a:p>
            <a:pPr>
              <a:lnSpc>
                <a:spcPct val="85000"/>
              </a:lnSpc>
            </a:pPr>
            <a:r>
              <a:rPr lang="en-US" sz="5400">
                <a:solidFill>
                  <a:srgbClr val="FFFFFF"/>
                </a:solidFill>
                <a:latin typeface="+mj-lt"/>
              </a:rPr>
              <a:t>Synthetic Control </a:t>
            </a:r>
          </a:p>
        </p:txBody>
      </p:sp>
      <p:sp>
        <p:nvSpPr>
          <p:cNvPr id="1037" name="Rectangle 1036">
            <a:extLst>
              <a:ext uri="{FF2B5EF4-FFF2-40B4-BE49-F238E27FC236}">
                <a16:creationId xmlns:a16="http://schemas.microsoft.com/office/drawing/2014/main" id="{1EE75710-64C5-4CA8-8A7C-82EE4125C9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rgbClr val="6F6F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9" name="Rectangle 1038">
            <a:extLst>
              <a:ext uri="{FF2B5EF4-FFF2-40B4-BE49-F238E27FC236}">
                <a16:creationId xmlns:a16="http://schemas.microsoft.com/office/drawing/2014/main" id="{435050B1-74E1-4A81-923D-0F5971A3BC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899160" cy="6858000"/>
          </a:xfrm>
          <a:prstGeom prst="rect">
            <a:avLst/>
          </a:prstGeom>
          <a:solidFill>
            <a:srgbClr val="3535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3">
            <a:extLst>
              <a:ext uri="{FF2B5EF4-FFF2-40B4-BE49-F238E27FC236}">
                <a16:creationId xmlns:a16="http://schemas.microsoft.com/office/drawing/2014/main" id="{0B527F62-8BEB-15D1-A297-BB5ECEF57316}"/>
              </a:ext>
            </a:extLst>
          </p:cNvPr>
          <p:cNvSpPr>
            <a:spLocks noGrp="1"/>
          </p:cNvSpPr>
          <p:nvPr>
            <p:ph idx="1"/>
          </p:nvPr>
        </p:nvSpPr>
        <p:spPr/>
        <p:txBody>
          <a:bodyPr/>
          <a:lstStyle/>
          <a:p>
            <a:endParaRPr lang="en-US" dirty="0"/>
          </a:p>
        </p:txBody>
      </p:sp>
      <p:pic>
        <p:nvPicPr>
          <p:cNvPr id="1028" name="Picture 4">
            <a:extLst>
              <a:ext uri="{FF2B5EF4-FFF2-40B4-BE49-F238E27FC236}">
                <a16:creationId xmlns:a16="http://schemas.microsoft.com/office/drawing/2014/main" id="{5F50DFC4-955C-3CC3-B460-E27D6497B44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7200" y="449626"/>
            <a:ext cx="5832348" cy="388823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ABAD13ED-7A37-4CD1-F3F2-FB386196AC7D}"/>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260216" y="302768"/>
            <a:ext cx="5832348" cy="38882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35905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Step 1: Selection of “Donor Pool” &amp; Matching Variables</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1" y="1066801"/>
            <a:ext cx="10210800" cy="5141388"/>
          </a:xfrm>
        </p:spPr>
        <p:txBody>
          <a:bodyPr>
            <a:noAutofit/>
          </a:bodyPr>
          <a:lstStyle/>
          <a:p>
            <a:pPr marL="0" indent="0">
              <a:buNone/>
            </a:pPr>
            <a:r>
              <a:rPr lang="en-US" sz="2400" dirty="0">
                <a:cs typeface="Times New Roman" panose="02020603050405020304" pitchFamily="18" charset="0"/>
              </a:rPr>
              <a:t>To get around the problem: </a:t>
            </a:r>
            <a:r>
              <a:rPr lang="en-US" sz="2400" b="1" dirty="0">
                <a:solidFill>
                  <a:schemeClr val="accent2">
                    <a:lumMod val="75000"/>
                  </a:schemeClr>
                </a:solidFill>
                <a:cs typeface="Times New Roman" panose="02020603050405020304" pitchFamily="18" charset="0"/>
              </a:rPr>
              <a:t>throw in the kitchen sink! (this time it’s okay)</a:t>
            </a:r>
          </a:p>
          <a:p>
            <a:r>
              <a:rPr lang="en-US" sz="2400" dirty="0">
                <a:cs typeface="Times New Roman" panose="02020603050405020304" pitchFamily="18" charset="0"/>
              </a:rPr>
              <a:t>Main advantage: data-driven way to construct weighted average </a:t>
            </a:r>
          </a:p>
          <a:p>
            <a:pPr lvl="1"/>
            <a:r>
              <a:rPr lang="en-US" sz="2400" dirty="0">
                <a:cs typeface="Times New Roman" panose="02020603050405020304" pitchFamily="18" charset="0"/>
              </a:rPr>
              <a:t>Researcher doesn’t choose weights</a:t>
            </a:r>
          </a:p>
          <a:p>
            <a:r>
              <a:rPr lang="en-US" sz="2400" dirty="0">
                <a:cs typeface="Times New Roman" panose="02020603050405020304" pitchFamily="18" charset="0"/>
              </a:rPr>
              <a:t>Researcher chooses: </a:t>
            </a:r>
          </a:p>
          <a:p>
            <a:pPr marL="731520" lvl="1" indent="-457200">
              <a:buFont typeface="+mj-lt"/>
              <a:buAutoNum type="arabicPeriod"/>
            </a:pPr>
            <a:r>
              <a:rPr lang="en-US" sz="2400" b="1" dirty="0">
                <a:cs typeface="Times New Roman" panose="02020603050405020304" pitchFamily="18" charset="0"/>
              </a:rPr>
              <a:t>Donor pool</a:t>
            </a:r>
            <a:r>
              <a:rPr lang="en-US" sz="2400" dirty="0">
                <a:cs typeface="Times New Roman" panose="02020603050405020304" pitchFamily="18" charset="0"/>
              </a:rPr>
              <a:t>: possible states for control group                                   (algorithm may assign weight 0)</a:t>
            </a:r>
          </a:p>
          <a:p>
            <a:pPr marL="731520" lvl="1" indent="-457200">
              <a:buFont typeface="+mj-lt"/>
              <a:buAutoNum type="arabicPeriod"/>
            </a:pPr>
            <a:r>
              <a:rPr lang="en-US" sz="2400" b="1" dirty="0">
                <a:cs typeface="Times New Roman" panose="02020603050405020304" pitchFamily="18" charset="0"/>
              </a:rPr>
              <a:t>Matching variables: </a:t>
            </a:r>
            <a:r>
              <a:rPr lang="en-US" sz="2400" dirty="0">
                <a:cs typeface="Times New Roman" panose="02020603050405020304" pitchFamily="18" charset="0"/>
              </a:rPr>
              <a:t>should include pre-treatment trends + any other covariates</a:t>
            </a:r>
          </a:p>
          <a:p>
            <a:pPr marL="731520" lvl="1" indent="-457200">
              <a:buFont typeface="+mj-lt"/>
              <a:buAutoNum type="arabicPeriod"/>
            </a:pPr>
            <a:r>
              <a:rPr lang="en-US" sz="2400" dirty="0">
                <a:cs typeface="Times New Roman" panose="02020603050405020304" pitchFamily="18" charset="0"/>
              </a:rPr>
              <a:t>McClelland and Gault has a nice guide to how to implement this</a:t>
            </a:r>
          </a:p>
          <a:p>
            <a:pPr marL="731520" lvl="1" indent="-457200">
              <a:buFont typeface="+mj-lt"/>
              <a:buAutoNum type="arabicPeriod"/>
            </a:pPr>
            <a:endParaRPr lang="en-US" sz="2400" dirty="0">
              <a:cs typeface="Times New Roman" panose="02020603050405020304" pitchFamily="18" charset="0"/>
            </a:endParaRPr>
          </a:p>
        </p:txBody>
      </p:sp>
      <p:pic>
        <p:nvPicPr>
          <p:cNvPr id="4" name="Picture 2" descr="RStudio - RStudio">
            <a:extLst>
              <a:ext uri="{FF2B5EF4-FFF2-40B4-BE49-F238E27FC236}">
                <a16:creationId xmlns:a16="http://schemas.microsoft.com/office/drawing/2014/main" id="{A70FB6BD-0680-C292-FC29-B23BC31D43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27629" y="5209968"/>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89216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CBAD82-A8E4-2001-755D-0C3747F37308}"/>
              </a:ext>
            </a:extLst>
          </p:cNvPr>
          <p:cNvSpPr>
            <a:spLocks noGrp="1"/>
          </p:cNvSpPr>
          <p:nvPr>
            <p:ph type="title"/>
          </p:nvPr>
        </p:nvSpPr>
        <p:spPr>
          <a:xfrm>
            <a:off x="381000" y="365760"/>
            <a:ext cx="10573512" cy="548640"/>
          </a:xfrm>
        </p:spPr>
        <p:txBody>
          <a:bodyPr>
            <a:normAutofit fontScale="90000"/>
          </a:bodyPr>
          <a:lstStyle/>
          <a:p>
            <a:r>
              <a:rPr lang="en-US" dirty="0"/>
              <a:t>Step 1 Example: Case Study </a:t>
            </a:r>
          </a:p>
        </p:txBody>
      </p:sp>
      <p:sp>
        <p:nvSpPr>
          <p:cNvPr id="3" name="Content Placeholder 2">
            <a:extLst>
              <a:ext uri="{FF2B5EF4-FFF2-40B4-BE49-F238E27FC236}">
                <a16:creationId xmlns:a16="http://schemas.microsoft.com/office/drawing/2014/main" id="{6BEA7A6E-58AB-0B48-5157-19BABCC61202}"/>
              </a:ext>
            </a:extLst>
          </p:cNvPr>
          <p:cNvSpPr>
            <a:spLocks noGrp="1"/>
          </p:cNvSpPr>
          <p:nvPr>
            <p:ph idx="1"/>
          </p:nvPr>
        </p:nvSpPr>
        <p:spPr>
          <a:xfrm>
            <a:off x="457200" y="914400"/>
            <a:ext cx="10497312" cy="5265737"/>
          </a:xfrm>
        </p:spPr>
        <p:txBody>
          <a:bodyPr>
            <a:normAutofit/>
          </a:bodyPr>
          <a:lstStyle/>
          <a:p>
            <a:r>
              <a:rPr lang="en-US" sz="2200" dirty="0"/>
              <a:t>Unit of observation: Measure at the country-year level (panel data!) </a:t>
            </a:r>
          </a:p>
          <a:p>
            <a:r>
              <a:rPr lang="en-US" sz="2200" dirty="0"/>
              <a:t>Match from 1946 (first year of data) to 1958 (last year pre-treatment) </a:t>
            </a:r>
          </a:p>
          <a:p>
            <a:r>
              <a:rPr lang="en-US" sz="2200" dirty="0"/>
              <a:t>Exclude countries without “similar economic processes” to Cuba (what does this mean? What do you think about how they handle it?) </a:t>
            </a:r>
          </a:p>
          <a:p>
            <a:pPr lvl="1"/>
            <a:r>
              <a:rPr lang="en-US" sz="2000" dirty="0"/>
              <a:t>Two sets of controls: Latin American countries and all Western countries (why?) </a:t>
            </a:r>
          </a:p>
          <a:p>
            <a:r>
              <a:rPr lang="en-US" sz="2200" dirty="0"/>
              <a:t>What variables are included? </a:t>
            </a:r>
          </a:p>
        </p:txBody>
      </p:sp>
    </p:spTree>
    <p:extLst>
      <p:ext uri="{BB962C8B-B14F-4D97-AF65-F5344CB8AC3E}">
        <p14:creationId xmlns:p14="http://schemas.microsoft.com/office/powerpoint/2010/main" val="34226249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D1A6DC-3B7C-303C-B24E-7BA78D33D51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91BE010-7FCC-307F-E337-BB96CEA91AA5}"/>
              </a:ext>
            </a:extLst>
          </p:cNvPr>
          <p:cNvSpPr>
            <a:spLocks noGrp="1"/>
          </p:cNvSpPr>
          <p:nvPr>
            <p:ph type="title"/>
          </p:nvPr>
        </p:nvSpPr>
        <p:spPr>
          <a:xfrm>
            <a:off x="381000" y="365760"/>
            <a:ext cx="10573512" cy="548640"/>
          </a:xfrm>
        </p:spPr>
        <p:txBody>
          <a:bodyPr>
            <a:normAutofit fontScale="90000"/>
          </a:bodyPr>
          <a:lstStyle/>
          <a:p>
            <a:r>
              <a:rPr lang="en-US" dirty="0"/>
              <a:t>Step 1 Example: Case Study </a:t>
            </a:r>
          </a:p>
        </p:txBody>
      </p:sp>
      <p:sp>
        <p:nvSpPr>
          <p:cNvPr id="3" name="Content Placeholder 2">
            <a:extLst>
              <a:ext uri="{FF2B5EF4-FFF2-40B4-BE49-F238E27FC236}">
                <a16:creationId xmlns:a16="http://schemas.microsoft.com/office/drawing/2014/main" id="{8096427C-70C2-F546-1460-D4C449C34075}"/>
              </a:ext>
            </a:extLst>
          </p:cNvPr>
          <p:cNvSpPr>
            <a:spLocks noGrp="1"/>
          </p:cNvSpPr>
          <p:nvPr>
            <p:ph idx="1"/>
          </p:nvPr>
        </p:nvSpPr>
        <p:spPr>
          <a:xfrm>
            <a:off x="457200" y="914400"/>
            <a:ext cx="10497312" cy="5265737"/>
          </a:xfrm>
        </p:spPr>
        <p:txBody>
          <a:bodyPr>
            <a:normAutofit/>
          </a:bodyPr>
          <a:lstStyle/>
          <a:p>
            <a:r>
              <a:rPr lang="en-US" sz="2200" dirty="0"/>
              <a:t>Unit of observation: Measure at the country-year level (panel data!) </a:t>
            </a:r>
          </a:p>
          <a:p>
            <a:r>
              <a:rPr lang="en-US" sz="2200" dirty="0"/>
              <a:t>Match from 1946 (first year of data) to 1958 (last year pre-treatment) </a:t>
            </a:r>
          </a:p>
          <a:p>
            <a:r>
              <a:rPr lang="en-US" sz="2200" dirty="0"/>
              <a:t>Exclude countries without “similar economic processes” to Cuba (what does this mean? What do you think about how they handle it?) </a:t>
            </a:r>
          </a:p>
          <a:p>
            <a:pPr lvl="1"/>
            <a:r>
              <a:rPr lang="en-US" sz="2000" dirty="0"/>
              <a:t>Two sets of controls: Latin American countries and all Western countries (why?) </a:t>
            </a:r>
          </a:p>
          <a:p>
            <a:r>
              <a:rPr lang="en-US" sz="2200" dirty="0"/>
              <a:t>What variables are included? </a:t>
            </a:r>
          </a:p>
        </p:txBody>
      </p:sp>
      <p:pic>
        <p:nvPicPr>
          <p:cNvPr id="5" name="Picture 4">
            <a:extLst>
              <a:ext uri="{FF2B5EF4-FFF2-40B4-BE49-F238E27FC236}">
                <a16:creationId xmlns:a16="http://schemas.microsoft.com/office/drawing/2014/main" id="{F8A063B5-500E-82FE-5BBC-416A0F2F66D7}"/>
              </a:ext>
            </a:extLst>
          </p:cNvPr>
          <p:cNvPicPr>
            <a:picLocks noChangeAspect="1"/>
          </p:cNvPicPr>
          <p:nvPr/>
        </p:nvPicPr>
        <p:blipFill>
          <a:blip r:embed="rId3"/>
          <a:stretch>
            <a:fillRect/>
          </a:stretch>
        </p:blipFill>
        <p:spPr>
          <a:xfrm>
            <a:off x="2971800" y="3476153"/>
            <a:ext cx="8249801" cy="3381847"/>
          </a:xfrm>
          <a:prstGeom prst="rect">
            <a:avLst/>
          </a:prstGeom>
        </p:spPr>
      </p:pic>
    </p:spTree>
    <p:extLst>
      <p:ext uri="{BB962C8B-B14F-4D97-AF65-F5344CB8AC3E}">
        <p14:creationId xmlns:p14="http://schemas.microsoft.com/office/powerpoint/2010/main" val="41978832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Step 2: Construction of Synthetic Cuba</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1" y="1066801"/>
            <a:ext cx="10015390" cy="5141388"/>
          </a:xfrm>
        </p:spPr>
        <p:txBody>
          <a:bodyPr>
            <a:noAutofit/>
          </a:bodyPr>
          <a:lstStyle/>
          <a:p>
            <a:r>
              <a:rPr lang="en-US" sz="2400" dirty="0">
                <a:cs typeface="Times New Roman" panose="02020603050405020304" pitchFamily="18" charset="0"/>
              </a:rPr>
              <a:t>Synthetic Cuba is generated from </a:t>
            </a:r>
            <a:r>
              <a:rPr lang="en-US" sz="2400" b="1" dirty="0">
                <a:cs typeface="Times New Roman" panose="02020603050405020304" pitchFamily="18" charset="0"/>
              </a:rPr>
              <a:t>a convex hull </a:t>
            </a:r>
            <a:r>
              <a:rPr lang="en-US" sz="2400" dirty="0">
                <a:cs typeface="Times New Roman" panose="02020603050405020304" pitchFamily="18" charset="0"/>
              </a:rPr>
              <a:t>of control states</a:t>
            </a:r>
          </a:p>
          <a:p>
            <a:pPr lvl="1"/>
            <a:r>
              <a:rPr lang="en-US" sz="2400" dirty="0">
                <a:cs typeface="Times New Roman" panose="02020603050405020304" pitchFamily="18" charset="0"/>
              </a:rPr>
              <a:t>Requires some amount of comparability (can’t compare Cuba to Mars)</a:t>
            </a:r>
          </a:p>
          <a:p>
            <a:pPr lvl="1"/>
            <a:r>
              <a:rPr lang="en-US" sz="2400" u="sng" dirty="0">
                <a:solidFill>
                  <a:schemeClr val="accent3">
                    <a:lumMod val="75000"/>
                  </a:schemeClr>
                </a:solidFill>
                <a:cs typeface="Times New Roman" panose="02020603050405020304" pitchFamily="18" charset="0"/>
              </a:rPr>
              <a:t>Weighted average of bad controls will still be…bad controls</a:t>
            </a:r>
          </a:p>
          <a:p>
            <a:endParaRPr lang="en-US" sz="2400" dirty="0">
              <a:cs typeface="Times New Roman" panose="02020603050405020304" pitchFamily="18" charset="0"/>
            </a:endParaRPr>
          </a:p>
        </p:txBody>
      </p:sp>
    </p:spTree>
    <p:extLst>
      <p:ext uri="{BB962C8B-B14F-4D97-AF65-F5344CB8AC3E}">
        <p14:creationId xmlns:p14="http://schemas.microsoft.com/office/powerpoint/2010/main" val="30318121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Step 2: Construction of Synthetic Cuba</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685801" y="1066801"/>
                <a:ext cx="9939190" cy="5141388"/>
              </a:xfrm>
            </p:spPr>
            <p:txBody>
              <a:bodyPr>
                <a:noAutofit/>
              </a:bodyPr>
              <a:lstStyle/>
              <a:p>
                <a:r>
                  <a:rPr lang="en-US" sz="2400" dirty="0">
                    <a:cs typeface="Times New Roman" panose="02020603050405020304" pitchFamily="18" charset="0"/>
                  </a:rPr>
                  <a:t>Synthetic Cuba is generated from </a:t>
                </a:r>
                <a:r>
                  <a:rPr lang="en-US" sz="2400" b="1" dirty="0">
                    <a:cs typeface="Times New Roman" panose="02020603050405020304" pitchFamily="18" charset="0"/>
                  </a:rPr>
                  <a:t>a convex hull </a:t>
                </a:r>
                <a:r>
                  <a:rPr lang="en-US" sz="2400" dirty="0">
                    <a:cs typeface="Times New Roman" panose="02020603050405020304" pitchFamily="18" charset="0"/>
                  </a:rPr>
                  <a:t>of control states</a:t>
                </a:r>
              </a:p>
              <a:p>
                <a:pPr lvl="1"/>
                <a:r>
                  <a:rPr lang="en-US" sz="2400" dirty="0">
                    <a:cs typeface="Times New Roman" panose="02020603050405020304" pitchFamily="18" charset="0"/>
                  </a:rPr>
                  <a:t>Requires some amount of comparability (can’t compare Cuba to Mars)</a:t>
                </a:r>
              </a:p>
              <a:p>
                <a:r>
                  <a:rPr lang="en-US" sz="2400" dirty="0">
                    <a:cs typeface="Times New Roman" panose="02020603050405020304" pitchFamily="18" charset="0"/>
                  </a:rPr>
                  <a:t>Goal of model: choose weights </a:t>
                </a:r>
                <a14:m>
                  <m:oMath xmlns:m="http://schemas.openxmlformats.org/officeDocument/2006/math">
                    <m:sSub>
                      <m:sSubPr>
                        <m:ctrlPr>
                          <a:rPr lang="en-US" sz="2400" b="0" i="1" smtClean="0">
                            <a:latin typeface="Cambria Math" panose="02040503050406030204" pitchFamily="18" charset="0"/>
                            <a:cs typeface="Times New Roman" panose="02020603050405020304" pitchFamily="18" charset="0"/>
                          </a:rPr>
                        </m:ctrlPr>
                      </m:sSubPr>
                      <m:e>
                        <m:d>
                          <m:dPr>
                            <m:begChr m:val="{"/>
                            <m:endChr m:val="}"/>
                            <m:ctrlPr>
                              <a:rPr lang="en-US" sz="2400" b="0" i="1" smtClean="0">
                                <a:latin typeface="Cambria Math" panose="02040503050406030204" pitchFamily="18" charset="0"/>
                                <a:cs typeface="Times New Roman" panose="02020603050405020304" pitchFamily="18" charset="0"/>
                              </a:rPr>
                            </m:ctrlPr>
                          </m:dPr>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𝑤</m:t>
                                </m:r>
                              </m:e>
                              <m:sub>
                                <m:r>
                                  <a:rPr lang="en-US" sz="2400" b="0" i="1" smtClean="0">
                                    <a:latin typeface="Cambria Math" panose="02040503050406030204" pitchFamily="18" charset="0"/>
                                    <a:cs typeface="Times New Roman" panose="02020603050405020304" pitchFamily="18" charset="0"/>
                                  </a:rPr>
                                  <m:t>𝑗</m:t>
                                </m:r>
                              </m:sub>
                            </m:sSub>
                          </m:e>
                        </m:d>
                      </m:e>
                      <m:sub>
                        <m:r>
                          <a:rPr lang="en-US" sz="2400" b="0" i="1" smtClean="0">
                            <a:latin typeface="Cambria Math" panose="02040503050406030204" pitchFamily="18" charset="0"/>
                            <a:cs typeface="Times New Roman" panose="02020603050405020304" pitchFamily="18" charset="0"/>
                          </a:rPr>
                          <m:t>𝑗</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𝐽</m:t>
                        </m:r>
                      </m:sub>
                    </m:sSub>
                  </m:oMath>
                </a14:m>
                <a:r>
                  <a:rPr lang="en-US" sz="2400" dirty="0">
                    <a:cs typeface="Times New Roman" panose="02020603050405020304" pitchFamily="18" charset="0"/>
                  </a:rPr>
                  <a:t>for comparison states/variables</a:t>
                </a:r>
              </a:p>
              <a:p>
                <a:pPr marL="0" indent="0">
                  <a:buNone/>
                </a:pPr>
                <a14:m>
                  <m:oMathPara xmlns:m="http://schemas.openxmlformats.org/officeDocument/2006/math">
                    <m:oMathParaPr>
                      <m:jc m:val="centerGroup"/>
                    </m:oMathParaPr>
                    <m:oMath xmlns:m="http://schemas.openxmlformats.org/officeDocument/2006/math">
                      <m:func>
                        <m:funcPr>
                          <m:ctrlPr>
                            <a:rPr lang="en-US" sz="2400" b="0" i="1" smtClean="0">
                              <a:latin typeface="Cambria Math" panose="02040503050406030204" pitchFamily="18" charset="0"/>
                              <a:cs typeface="Times New Roman" panose="02020603050405020304" pitchFamily="18" charset="0"/>
                            </a:rPr>
                          </m:ctrlPr>
                        </m:funcPr>
                        <m:fName>
                          <m:sSubSup>
                            <m:sSubSupPr>
                              <m:ctrlPr>
                                <a:rPr lang="en-US" sz="2400" b="0" i="1" smtClean="0">
                                  <a:latin typeface="Cambria Math" panose="02040503050406030204" pitchFamily="18" charset="0"/>
                                  <a:cs typeface="Times New Roman" panose="02020603050405020304" pitchFamily="18" charset="0"/>
                                </a:rPr>
                              </m:ctrlPr>
                            </m:sSubSupPr>
                            <m:e>
                              <m:r>
                                <m:rPr>
                                  <m:sty m:val="p"/>
                                </m:rPr>
                                <a:rPr lang="en-US" sz="2400" b="0" i="0" smtClean="0">
                                  <a:latin typeface="Cambria Math" panose="02040503050406030204" pitchFamily="18" charset="0"/>
                                  <a:cs typeface="Times New Roman" panose="02020603050405020304" pitchFamily="18" charset="0"/>
                                </a:rPr>
                                <m:t>w</m:t>
                              </m:r>
                            </m:e>
                            <m:sub>
                              <m:r>
                                <m:rPr>
                                  <m:sty m:val="p"/>
                                </m:rPr>
                                <a:rPr lang="en-US" sz="2400" b="0" i="0" smtClean="0">
                                  <a:latin typeface="Cambria Math" panose="02040503050406030204" pitchFamily="18" charset="0"/>
                                  <a:cs typeface="Times New Roman" panose="02020603050405020304" pitchFamily="18" charset="0"/>
                                </a:rPr>
                                <m:t>j</m:t>
                              </m:r>
                            </m:sub>
                            <m:sup>
                              <m:r>
                                <a:rPr lang="en-US" sz="2400" b="0" i="0" smtClean="0">
                                  <a:latin typeface="Cambria Math" panose="02040503050406030204" pitchFamily="18" charset="0"/>
                                  <a:cs typeface="Times New Roman" panose="02020603050405020304" pitchFamily="18" charset="0"/>
                                </a:rPr>
                                <m:t>∗</m:t>
                              </m:r>
                            </m:sup>
                          </m:sSubSup>
                          <m:r>
                            <a:rPr lang="en-US" sz="2400" b="0" i="0" smtClean="0">
                              <a:latin typeface="Cambria Math" panose="02040503050406030204" pitchFamily="18" charset="0"/>
                              <a:cs typeface="Times New Roman" panose="02020603050405020304" pitchFamily="18" charset="0"/>
                            </a:rPr>
                            <m:t>= </m:t>
                          </m:r>
                          <m:r>
                            <m:rPr>
                              <m:sty m:val="p"/>
                            </m:rPr>
                            <a:rPr lang="en-US" sz="2400" b="0" i="0" smtClean="0">
                              <a:latin typeface="Cambria Math" panose="02040503050406030204" pitchFamily="18" charset="0"/>
                              <a:cs typeface="Times New Roman" panose="02020603050405020304" pitchFamily="18" charset="0"/>
                            </a:rPr>
                            <m:t>argmin</m:t>
                          </m:r>
                        </m:fName>
                        <m:e>
                          <m:d>
                            <m:dPr>
                              <m:begChr m:val="|"/>
                              <m:endChr m:val="|"/>
                              <m:ctrlPr>
                                <a:rPr lang="en-US" sz="2400" b="0" i="1" smtClean="0">
                                  <a:latin typeface="Cambria Math" panose="02040503050406030204" pitchFamily="18" charset="0"/>
                                  <a:cs typeface="Times New Roman" panose="02020603050405020304" pitchFamily="18" charset="0"/>
                                </a:rPr>
                              </m:ctrlPr>
                            </m:dPr>
                            <m:e>
                              <m:d>
                                <m:dPr>
                                  <m:begChr m:val="|"/>
                                  <m:endChr m:val="|"/>
                                  <m:ctrlPr>
                                    <a:rPr lang="en-US" sz="2400" b="0" i="1" smtClean="0">
                                      <a:latin typeface="Cambria Math" panose="02040503050406030204" pitchFamily="18" charset="0"/>
                                      <a:cs typeface="Times New Roman" panose="02020603050405020304" pitchFamily="18" charset="0"/>
                                    </a:rPr>
                                  </m:ctrlPr>
                                </m:dPr>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𝑋</m:t>
                                      </m:r>
                                    </m:e>
                                    <m:sub>
                                      <m:r>
                                        <a:rPr lang="en-US" sz="2400" b="0" i="1" smtClean="0">
                                          <a:latin typeface="Cambria Math" panose="02040503050406030204" pitchFamily="18" charset="0"/>
                                          <a:cs typeface="Times New Roman" panose="02020603050405020304" pitchFamily="18" charset="0"/>
                                        </a:rPr>
                                        <m:t>1</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𝑋</m:t>
                                      </m:r>
                                    </m:e>
                                    <m:sub>
                                      <m:r>
                                        <a:rPr lang="en-US" sz="2400" b="0" i="1" smtClean="0">
                                          <a:latin typeface="Cambria Math" panose="02040503050406030204" pitchFamily="18" charset="0"/>
                                          <a:cs typeface="Times New Roman" panose="02020603050405020304" pitchFamily="18" charset="0"/>
                                        </a:rPr>
                                        <m:t>0</m:t>
                                      </m:r>
                                    </m:sub>
                                  </m:sSub>
                                  <m:r>
                                    <a:rPr lang="en-US" sz="2400" b="0" i="1" smtClean="0">
                                      <a:latin typeface="Cambria Math" panose="02040503050406030204" pitchFamily="18" charset="0"/>
                                      <a:cs typeface="Times New Roman" panose="02020603050405020304" pitchFamily="18" charset="0"/>
                                    </a:rPr>
                                    <m:t>𝑊</m:t>
                                  </m:r>
                                </m:e>
                              </m:d>
                            </m:e>
                          </m:d>
                        </m:e>
                      </m:func>
                      <m:r>
                        <a:rPr lang="en-US" sz="2400" b="0" i="0" smtClean="0">
                          <a:latin typeface="Cambria Math" panose="02040503050406030204" pitchFamily="18" charset="0"/>
                          <a:cs typeface="Times New Roman" panose="02020603050405020304" pitchFamily="18" charset="0"/>
                        </a:rPr>
                        <m:t> </m:t>
                      </m:r>
                      <m:r>
                        <m:rPr>
                          <m:sty m:val="p"/>
                        </m:rPr>
                        <a:rPr lang="en-US" sz="2400" b="0" i="0" smtClean="0">
                          <a:latin typeface="Cambria Math" panose="02040503050406030204" pitchFamily="18" charset="0"/>
                          <a:cs typeface="Times New Roman" panose="02020603050405020304" pitchFamily="18" charset="0"/>
                        </a:rPr>
                        <m:t>s</m:t>
                      </m:r>
                      <m:r>
                        <a:rPr lang="en-US" sz="2400" b="0" i="0" smtClean="0">
                          <a:latin typeface="Cambria Math" panose="02040503050406030204" pitchFamily="18" charset="0"/>
                          <a:cs typeface="Times New Roman" panose="02020603050405020304" pitchFamily="18" charset="0"/>
                        </a:rPr>
                        <m:t>.</m:t>
                      </m:r>
                      <m:r>
                        <m:rPr>
                          <m:sty m:val="p"/>
                        </m:rPr>
                        <a:rPr lang="en-US" sz="2400" b="0" i="0" smtClean="0">
                          <a:latin typeface="Cambria Math" panose="02040503050406030204" pitchFamily="18" charset="0"/>
                          <a:cs typeface="Times New Roman" panose="02020603050405020304" pitchFamily="18" charset="0"/>
                        </a:rPr>
                        <m:t>t</m:t>
                      </m:r>
                      <m:r>
                        <a:rPr lang="en-US" sz="2400" b="0" i="0" smtClean="0">
                          <a:latin typeface="Cambria Math" panose="02040503050406030204" pitchFamily="18" charset="0"/>
                          <a:cs typeface="Times New Roman" panose="02020603050405020304" pitchFamily="18" charset="0"/>
                        </a:rPr>
                        <m:t>. </m:t>
                      </m:r>
                      <m:sSub>
                        <m:sSubPr>
                          <m:ctrlPr>
                            <a:rPr lang="en-US" sz="2400" b="0" i="1" smtClean="0">
                              <a:latin typeface="Cambria Math" panose="02040503050406030204" pitchFamily="18" charset="0"/>
                              <a:cs typeface="Times New Roman" panose="02020603050405020304" pitchFamily="18" charset="0"/>
                            </a:rPr>
                          </m:ctrlPr>
                        </m:sSubPr>
                        <m:e>
                          <m:r>
                            <m:rPr>
                              <m:sty m:val="p"/>
                            </m:rPr>
                            <a:rPr lang="en-US" sz="2400" b="0" i="0" smtClean="0">
                              <a:latin typeface="Cambria Math" panose="02040503050406030204" pitchFamily="18" charset="0"/>
                              <a:cs typeface="Times New Roman" panose="02020603050405020304" pitchFamily="18" charset="0"/>
                            </a:rPr>
                            <m:t>w</m:t>
                          </m:r>
                        </m:e>
                        <m:sub>
                          <m:r>
                            <m:rPr>
                              <m:sty m:val="p"/>
                            </m:rPr>
                            <a:rPr lang="en-US" sz="2400" b="0" i="0" smtClean="0">
                              <a:latin typeface="Cambria Math" panose="02040503050406030204" pitchFamily="18" charset="0"/>
                              <a:cs typeface="Times New Roman" panose="02020603050405020304" pitchFamily="18" charset="0"/>
                            </a:rPr>
                            <m:t>j</m:t>
                          </m:r>
                        </m:sub>
                      </m:sSub>
                      <m:r>
                        <a:rPr lang="en-US" sz="2400" b="0" i="1" smtClean="0">
                          <a:latin typeface="Cambria Math" panose="02040503050406030204" pitchFamily="18" charset="0"/>
                          <a:cs typeface="Times New Roman" panose="02020603050405020304" pitchFamily="18" charset="0"/>
                        </a:rPr>
                        <m:t>≥0, </m:t>
                      </m:r>
                      <m:nary>
                        <m:naryPr>
                          <m:chr m:val="∑"/>
                          <m:supHide m:val="on"/>
                          <m:ctrlPr>
                            <a:rPr lang="en-US" sz="2400" b="0" i="1" smtClean="0">
                              <a:latin typeface="Cambria Math" panose="02040503050406030204" pitchFamily="18" charset="0"/>
                              <a:cs typeface="Times New Roman" panose="02020603050405020304" pitchFamily="18" charset="0"/>
                            </a:rPr>
                          </m:ctrlPr>
                        </m:naryPr>
                        <m:sub>
                          <m:r>
                            <a:rPr lang="en-US" sz="2400" b="0" i="1" smtClean="0">
                              <a:latin typeface="Cambria Math" panose="02040503050406030204" pitchFamily="18" charset="0"/>
                              <a:cs typeface="Times New Roman" panose="02020603050405020304" pitchFamily="18" charset="0"/>
                            </a:rPr>
                            <m:t>𝑗</m:t>
                          </m:r>
                        </m:sub>
                        <m:sup/>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𝑤</m:t>
                              </m:r>
                            </m:e>
                            <m:sub>
                              <m:r>
                                <a:rPr lang="en-US" sz="2400" b="0" i="1" smtClean="0">
                                  <a:latin typeface="Cambria Math" panose="02040503050406030204" pitchFamily="18" charset="0"/>
                                  <a:cs typeface="Times New Roman" panose="02020603050405020304" pitchFamily="18" charset="0"/>
                                </a:rPr>
                                <m:t>𝑗</m:t>
                              </m:r>
                            </m:sub>
                          </m:sSub>
                          <m:r>
                            <a:rPr lang="en-US" sz="2400" b="0" i="1" smtClean="0">
                              <a:latin typeface="Cambria Math" panose="02040503050406030204" pitchFamily="18" charset="0"/>
                              <a:cs typeface="Times New Roman" panose="02020603050405020304" pitchFamily="18" charset="0"/>
                            </a:rPr>
                            <m:t>=1</m:t>
                          </m:r>
                        </m:e>
                      </m:nary>
                    </m:oMath>
                  </m:oMathPara>
                </a14:m>
                <a:endParaRPr lang="en-US" sz="2400" dirty="0">
                  <a:cs typeface="Times New Roman" panose="02020603050405020304" pitchFamily="18" charset="0"/>
                </a:endParaRPr>
              </a:p>
              <a:p>
                <a:r>
                  <a:rPr lang="en-US" sz="2400" dirty="0">
                    <a:cs typeface="Times New Roman" panose="02020603050405020304" pitchFamily="18" charset="0"/>
                  </a:rPr>
                  <a:t>Then, model causal effect as </a:t>
                </a:r>
              </a:p>
              <a:p>
                <a:pPr marL="0" indent="0">
                  <a:buNone/>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𝑌</m:t>
                          </m:r>
                        </m:e>
                        <m:sub>
                          <m:r>
                            <a:rPr lang="en-US" sz="2400" b="0" i="1" smtClean="0">
                              <a:latin typeface="Cambria Math" panose="02040503050406030204" pitchFamily="18" charset="0"/>
                              <a:cs typeface="Times New Roman" panose="02020603050405020304" pitchFamily="18" charset="0"/>
                            </a:rPr>
                            <m:t>1</m:t>
                          </m:r>
                          <m:r>
                            <a:rPr lang="en-US" sz="2400" b="0" i="1" smtClean="0">
                              <a:latin typeface="Cambria Math" panose="02040503050406030204" pitchFamily="18" charset="0"/>
                              <a:cs typeface="Times New Roman" panose="02020603050405020304" pitchFamily="18" charset="0"/>
                            </a:rPr>
                            <m:t>𝑡</m:t>
                          </m:r>
                        </m:sub>
                      </m:sSub>
                      <m:r>
                        <a:rPr lang="en-US" sz="2400" b="0" i="1" smtClean="0">
                          <a:latin typeface="Cambria Math" panose="02040503050406030204" pitchFamily="18" charset="0"/>
                          <a:cs typeface="Times New Roman" panose="02020603050405020304" pitchFamily="18" charset="0"/>
                        </a:rPr>
                        <m:t>−</m:t>
                      </m:r>
                      <m:nary>
                        <m:naryPr>
                          <m:chr m:val="∑"/>
                          <m:supHide m:val="on"/>
                          <m:ctrlPr>
                            <a:rPr lang="en-US" sz="2400" b="0" i="1" smtClean="0">
                              <a:latin typeface="Cambria Math" panose="02040503050406030204" pitchFamily="18" charset="0"/>
                              <a:cs typeface="Times New Roman" panose="02020603050405020304" pitchFamily="18" charset="0"/>
                            </a:rPr>
                          </m:ctrlPr>
                        </m:naryPr>
                        <m:sub>
                          <m:r>
                            <a:rPr lang="en-US" sz="2400" b="0" i="1" smtClean="0">
                              <a:latin typeface="Cambria Math" panose="02040503050406030204" pitchFamily="18" charset="0"/>
                              <a:cs typeface="Times New Roman" panose="02020603050405020304" pitchFamily="18" charset="0"/>
                            </a:rPr>
                            <m:t>𝑗</m:t>
                          </m:r>
                        </m:sub>
                        <m:sup/>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𝑤</m:t>
                              </m:r>
                            </m:e>
                            <m:sub>
                              <m:r>
                                <a:rPr lang="en-US" sz="2400" b="0" i="1" smtClean="0">
                                  <a:latin typeface="Cambria Math" panose="02040503050406030204" pitchFamily="18" charset="0"/>
                                  <a:cs typeface="Times New Roman" panose="02020603050405020304" pitchFamily="18" charset="0"/>
                                </a:rPr>
                                <m:t>𝑗</m:t>
                              </m:r>
                            </m:sub>
                          </m:sSub>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𝑌</m:t>
                              </m:r>
                            </m:e>
                            <m:sub>
                              <m:r>
                                <a:rPr lang="en-US" sz="2400" b="0" i="1" smtClean="0">
                                  <a:latin typeface="Cambria Math" panose="02040503050406030204" pitchFamily="18" charset="0"/>
                                  <a:cs typeface="Times New Roman" panose="02020603050405020304" pitchFamily="18" charset="0"/>
                                </a:rPr>
                                <m:t>𝑗𝑡</m:t>
                              </m:r>
                            </m:sub>
                          </m:sSub>
                        </m:e>
                      </m:nary>
                    </m:oMath>
                  </m:oMathPara>
                </a14:m>
                <a:endParaRPr lang="en-US" sz="2400" dirty="0">
                  <a:cs typeface="Times New Roman" panose="02020603050405020304" pitchFamily="18" charset="0"/>
                </a:endParaRPr>
              </a:p>
              <a:p>
                <a:pPr marL="0" indent="0">
                  <a:buNone/>
                </a:pPr>
                <a:r>
                  <a:rPr lang="en-US" sz="2400" dirty="0">
                    <a:cs typeface="Times New Roman" panose="02020603050405020304" pitchFamily="18" charset="0"/>
                  </a:rPr>
                  <a:t>Based on weights</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685801" y="1066801"/>
                <a:ext cx="9939190" cy="5141388"/>
              </a:xfrm>
              <a:blipFill>
                <a:blip r:embed="rId3"/>
                <a:stretch>
                  <a:fillRect l="-982" t="-1305"/>
                </a:stretch>
              </a:blipFill>
            </p:spPr>
            <p:txBody>
              <a:bodyPr/>
              <a:lstStyle/>
              <a:p>
                <a:r>
                  <a:rPr lang="en-US">
                    <a:noFill/>
                  </a:rPr>
                  <a:t> </a:t>
                </a:r>
              </a:p>
            </p:txBody>
          </p:sp>
        </mc:Fallback>
      </mc:AlternateContent>
    </p:spTree>
    <p:extLst>
      <p:ext uri="{BB962C8B-B14F-4D97-AF65-F5344CB8AC3E}">
        <p14:creationId xmlns:p14="http://schemas.microsoft.com/office/powerpoint/2010/main" val="13093339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9197" y="609600"/>
            <a:ext cx="10439400" cy="624840"/>
          </a:xfrm>
        </p:spPr>
        <p:txBody>
          <a:bodyPr>
            <a:noAutofit/>
          </a:bodyPr>
          <a:lstStyle/>
          <a:p>
            <a:r>
              <a:rPr lang="en-US" sz="3600" dirty="0">
                <a:cs typeface="Times New Roman" panose="02020603050405020304" pitchFamily="18" charset="0"/>
              </a:rPr>
              <a:t>Step 2: Construction of </a:t>
            </a:r>
            <a:br>
              <a:rPr lang="en-US" sz="3600" dirty="0">
                <a:cs typeface="Times New Roman" panose="02020603050405020304" pitchFamily="18" charset="0"/>
              </a:rPr>
            </a:br>
            <a:r>
              <a:rPr lang="en-US" sz="3600" dirty="0">
                <a:cs typeface="Times New Roman" panose="02020603050405020304" pitchFamily="18" charset="0"/>
              </a:rPr>
              <a:t>Synthetic Cuba</a:t>
            </a:r>
            <a:endParaRPr lang="en-US" sz="3600" dirty="0">
              <a:latin typeface="Times New Roman" panose="02020603050405020304" pitchFamily="18" charset="0"/>
              <a:cs typeface="Times New Roman" panose="02020603050405020304" pitchFamily="18" charset="0"/>
            </a:endParaRPr>
          </a:p>
        </p:txBody>
      </p:sp>
      <p:pic>
        <p:nvPicPr>
          <p:cNvPr id="6" name="Content Placeholder 5">
            <a:extLst>
              <a:ext uri="{FF2B5EF4-FFF2-40B4-BE49-F238E27FC236}">
                <a16:creationId xmlns:a16="http://schemas.microsoft.com/office/drawing/2014/main" id="{7C47BF1E-146E-2F85-0F4B-1200B915DA27}"/>
              </a:ext>
            </a:extLst>
          </p:cNvPr>
          <p:cNvPicPr>
            <a:picLocks noGrp="1" noChangeAspect="1"/>
          </p:cNvPicPr>
          <p:nvPr>
            <p:ph idx="1"/>
          </p:nvPr>
        </p:nvPicPr>
        <p:blipFill>
          <a:blip r:embed="rId3"/>
          <a:stretch>
            <a:fillRect/>
          </a:stretch>
        </p:blipFill>
        <p:spPr>
          <a:xfrm>
            <a:off x="7314603" y="75545"/>
            <a:ext cx="3734397" cy="6630055"/>
          </a:xfrm>
        </p:spPr>
      </p:pic>
    </p:spTree>
    <p:extLst>
      <p:ext uri="{BB962C8B-B14F-4D97-AF65-F5344CB8AC3E}">
        <p14:creationId xmlns:p14="http://schemas.microsoft.com/office/powerpoint/2010/main" val="14236153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Step 2: Construction of Synthetic Cuba</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199" y="4343399"/>
            <a:ext cx="9405791" cy="1864789"/>
          </a:xfrm>
        </p:spPr>
        <p:txBody>
          <a:bodyPr>
            <a:noAutofit/>
          </a:bodyPr>
          <a:lstStyle/>
          <a:p>
            <a:r>
              <a:rPr lang="en-US" sz="2200" dirty="0">
                <a:cs typeface="Times New Roman" panose="02020603050405020304" pitchFamily="18" charset="0"/>
              </a:rPr>
              <a:t>Balance table! Compare with before. Where are the matches the best/worst?</a:t>
            </a:r>
          </a:p>
        </p:txBody>
      </p:sp>
      <p:pic>
        <p:nvPicPr>
          <p:cNvPr id="7" name="Picture 6">
            <a:extLst>
              <a:ext uri="{FF2B5EF4-FFF2-40B4-BE49-F238E27FC236}">
                <a16:creationId xmlns:a16="http://schemas.microsoft.com/office/drawing/2014/main" id="{427BFD41-3D26-E718-84E6-0E062D3BD654}"/>
              </a:ext>
            </a:extLst>
          </p:cNvPr>
          <p:cNvPicPr>
            <a:picLocks noChangeAspect="1"/>
          </p:cNvPicPr>
          <p:nvPr/>
        </p:nvPicPr>
        <p:blipFill>
          <a:blip r:embed="rId3"/>
          <a:stretch>
            <a:fillRect/>
          </a:stretch>
        </p:blipFill>
        <p:spPr>
          <a:xfrm>
            <a:off x="0" y="982827"/>
            <a:ext cx="11060068" cy="3096057"/>
          </a:xfrm>
          <a:prstGeom prst="rect">
            <a:avLst/>
          </a:prstGeom>
        </p:spPr>
      </p:pic>
    </p:spTree>
    <p:extLst>
      <p:ext uri="{BB962C8B-B14F-4D97-AF65-F5344CB8AC3E}">
        <p14:creationId xmlns:p14="http://schemas.microsoft.com/office/powerpoint/2010/main" val="16825611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Results: OH vs. Synthetic OH</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199" y="1066801"/>
            <a:ext cx="9405791" cy="5141388"/>
          </a:xfrm>
        </p:spPr>
        <p:txBody>
          <a:bodyPr>
            <a:noAutofit/>
          </a:bodyPr>
          <a:lstStyle/>
          <a:p>
            <a:endParaRPr lang="en-US" sz="2000" dirty="0">
              <a:cs typeface="Times New Roman" panose="02020603050405020304" pitchFamily="18" charset="0"/>
            </a:endParaRPr>
          </a:p>
        </p:txBody>
      </p:sp>
      <p:pic>
        <p:nvPicPr>
          <p:cNvPr id="5" name="Picture 4">
            <a:extLst>
              <a:ext uri="{FF2B5EF4-FFF2-40B4-BE49-F238E27FC236}">
                <a16:creationId xmlns:a16="http://schemas.microsoft.com/office/drawing/2014/main" id="{85552748-0453-CEF0-FFDD-DF0800368E18}"/>
              </a:ext>
            </a:extLst>
          </p:cNvPr>
          <p:cNvPicPr>
            <a:picLocks noChangeAspect="1"/>
          </p:cNvPicPr>
          <p:nvPr/>
        </p:nvPicPr>
        <p:blipFill>
          <a:blip r:embed="rId3"/>
          <a:stretch>
            <a:fillRect/>
          </a:stretch>
        </p:blipFill>
        <p:spPr>
          <a:xfrm>
            <a:off x="2133600" y="233231"/>
            <a:ext cx="6973273" cy="6287377"/>
          </a:xfrm>
          <a:prstGeom prst="rect">
            <a:avLst/>
          </a:prstGeom>
        </p:spPr>
      </p:pic>
      <p:pic>
        <p:nvPicPr>
          <p:cNvPr id="7" name="Picture 2" descr="RStudio - RStudio">
            <a:extLst>
              <a:ext uri="{FF2B5EF4-FFF2-40B4-BE49-F238E27FC236}">
                <a16:creationId xmlns:a16="http://schemas.microsoft.com/office/drawing/2014/main" id="{4A071FE8-ADBE-02FF-D711-A06ADF3A889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27629" y="5209968"/>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71780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Results: OH vs. Synthetic OH</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199" y="1066801"/>
            <a:ext cx="9405791" cy="5141388"/>
          </a:xfrm>
        </p:spPr>
        <p:txBody>
          <a:bodyPr>
            <a:noAutofit/>
          </a:bodyPr>
          <a:lstStyle/>
          <a:p>
            <a:endParaRPr lang="en-US" sz="2000" dirty="0">
              <a:cs typeface="Times New Roman" panose="02020603050405020304" pitchFamily="18" charset="0"/>
            </a:endParaRPr>
          </a:p>
        </p:txBody>
      </p:sp>
      <p:pic>
        <p:nvPicPr>
          <p:cNvPr id="7" name="Picture 2" descr="RStudio - RStudio">
            <a:extLst>
              <a:ext uri="{FF2B5EF4-FFF2-40B4-BE49-F238E27FC236}">
                <a16:creationId xmlns:a16="http://schemas.microsoft.com/office/drawing/2014/main" id="{315FB1F3-1A47-6A1E-B2D2-2A254BD9A81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27629" y="5209968"/>
            <a:ext cx="1371600" cy="13716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112B12D6-330B-3AA8-E75C-4F6C36891A50}"/>
              </a:ext>
            </a:extLst>
          </p:cNvPr>
          <p:cNvPicPr>
            <a:picLocks noChangeAspect="1"/>
          </p:cNvPicPr>
          <p:nvPr/>
        </p:nvPicPr>
        <p:blipFill>
          <a:blip r:embed="rId4"/>
          <a:stretch>
            <a:fillRect/>
          </a:stretch>
        </p:blipFill>
        <p:spPr>
          <a:xfrm>
            <a:off x="2141638" y="337392"/>
            <a:ext cx="6773762" cy="6673557"/>
          </a:xfrm>
          <a:prstGeom prst="rect">
            <a:avLst/>
          </a:prstGeom>
        </p:spPr>
      </p:pic>
      <p:sp>
        <p:nvSpPr>
          <p:cNvPr id="8" name="TextBox 7">
            <a:extLst>
              <a:ext uri="{FF2B5EF4-FFF2-40B4-BE49-F238E27FC236}">
                <a16:creationId xmlns:a16="http://schemas.microsoft.com/office/drawing/2014/main" id="{846BF8A5-99CE-1DFA-62D2-4457736EC7D5}"/>
              </a:ext>
            </a:extLst>
          </p:cNvPr>
          <p:cNvSpPr txBox="1"/>
          <p:nvPr/>
        </p:nvSpPr>
        <p:spPr>
          <a:xfrm>
            <a:off x="8429123" y="2492053"/>
            <a:ext cx="2682145" cy="646331"/>
          </a:xfrm>
          <a:prstGeom prst="rect">
            <a:avLst/>
          </a:prstGeom>
          <a:noFill/>
        </p:spPr>
        <p:txBody>
          <a:bodyPr wrap="none" rtlCol="0">
            <a:spAutoFit/>
          </a:bodyPr>
          <a:lstStyle/>
          <a:p>
            <a:r>
              <a:rPr lang="en-US" b="1" dirty="0">
                <a:solidFill>
                  <a:srgbClr val="FF0000"/>
                </a:solidFill>
              </a:rPr>
              <a:t>Estimated (dynamic)</a:t>
            </a:r>
          </a:p>
          <a:p>
            <a:r>
              <a:rPr lang="en-US" b="1" dirty="0">
                <a:solidFill>
                  <a:srgbClr val="FF0000"/>
                </a:solidFill>
              </a:rPr>
              <a:t> treatment effect</a:t>
            </a:r>
          </a:p>
        </p:txBody>
      </p:sp>
      <p:cxnSp>
        <p:nvCxnSpPr>
          <p:cNvPr id="9" name="Straight Arrow Connector 8">
            <a:extLst>
              <a:ext uri="{FF2B5EF4-FFF2-40B4-BE49-F238E27FC236}">
                <a16:creationId xmlns:a16="http://schemas.microsoft.com/office/drawing/2014/main" id="{3722BC1A-8133-77F2-3B35-274B413263C9}"/>
              </a:ext>
            </a:extLst>
          </p:cNvPr>
          <p:cNvCxnSpPr>
            <a:cxnSpLocks/>
          </p:cNvCxnSpPr>
          <p:nvPr/>
        </p:nvCxnSpPr>
        <p:spPr>
          <a:xfrm>
            <a:off x="6156918" y="2418666"/>
            <a:ext cx="0" cy="990600"/>
          </a:xfrm>
          <a:prstGeom prst="straightConnector1">
            <a:avLst/>
          </a:prstGeom>
          <a:ln w="381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446264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Last Time: Difference-in-Differences</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1" y="1066801"/>
            <a:ext cx="10515600" cy="5141388"/>
          </a:xfrm>
        </p:spPr>
        <p:txBody>
          <a:bodyPr>
            <a:noAutofit/>
          </a:bodyPr>
          <a:lstStyle/>
          <a:p>
            <a:r>
              <a:rPr lang="en-US" sz="2400" dirty="0">
                <a:cs typeface="Times New Roman" panose="02020603050405020304" pitchFamily="18" charset="0"/>
              </a:rPr>
              <a:t>Exploration of </a:t>
            </a:r>
            <a:r>
              <a:rPr lang="en-US" sz="2400" b="1" dirty="0">
                <a:cs typeface="Times New Roman" panose="02020603050405020304" pitchFamily="18" charset="0"/>
              </a:rPr>
              <a:t>quasi-experiments </a:t>
            </a:r>
            <a:r>
              <a:rPr lang="en-US" sz="2400" dirty="0">
                <a:cs typeface="Times New Roman" panose="02020603050405020304" pitchFamily="18" charset="0"/>
              </a:rPr>
              <a:t>to assess policy effects</a:t>
            </a:r>
          </a:p>
          <a:p>
            <a:pPr lvl="1"/>
            <a:r>
              <a:rPr lang="en-US" sz="2400" dirty="0">
                <a:cs typeface="Times New Roman" panose="02020603050405020304" pitchFamily="18" charset="0"/>
              </a:rPr>
              <a:t>Especially useful with decentralized policies and good data collection</a:t>
            </a:r>
          </a:p>
          <a:p>
            <a:r>
              <a:rPr lang="en-US" sz="2400" dirty="0">
                <a:cs typeface="Times New Roman" panose="02020603050405020304" pitchFamily="18" charset="0"/>
              </a:rPr>
              <a:t>DID is a classic tool in the policy evaluation toolkit (possibly </a:t>
            </a:r>
            <a:r>
              <a:rPr lang="en-US" sz="2400" i="1" dirty="0">
                <a:cs typeface="Times New Roman" panose="02020603050405020304" pitchFamily="18" charset="0"/>
              </a:rPr>
              <a:t>the </a:t>
            </a:r>
            <a:r>
              <a:rPr lang="en-US" sz="2400" dirty="0">
                <a:cs typeface="Times New Roman" panose="02020603050405020304" pitchFamily="18" charset="0"/>
              </a:rPr>
              <a:t>tool)</a:t>
            </a:r>
          </a:p>
          <a:p>
            <a:r>
              <a:rPr lang="en-US" sz="2400" dirty="0">
                <a:cs typeface="Times New Roman" panose="02020603050405020304" pitchFamily="18" charset="0"/>
              </a:rPr>
              <a:t>Its assumptions aren’t too strong: </a:t>
            </a:r>
          </a:p>
          <a:p>
            <a:pPr lvl="1"/>
            <a:r>
              <a:rPr lang="en-US" sz="2400" dirty="0">
                <a:cs typeface="Times New Roman" panose="02020603050405020304" pitchFamily="18" charset="0"/>
              </a:rPr>
              <a:t>Parallel trends</a:t>
            </a:r>
          </a:p>
          <a:p>
            <a:pPr lvl="1"/>
            <a:r>
              <a:rPr lang="en-US" sz="2400" dirty="0">
                <a:cs typeface="Times New Roman" panose="02020603050405020304" pitchFamily="18" charset="0"/>
              </a:rPr>
              <a:t>Homogeneous treatment effects (in at least one dimension) </a:t>
            </a:r>
          </a:p>
          <a:p>
            <a:r>
              <a:rPr lang="en-US" sz="2400" dirty="0">
                <a:cs typeface="Times New Roman" panose="02020603050405020304" pitchFamily="18" charset="0"/>
              </a:rPr>
              <a:t>Can puts lots of bells and whistles on it but need to be careful about contamination across multiple specifications. </a:t>
            </a:r>
          </a:p>
          <a:p>
            <a:pPr marL="0" indent="0">
              <a:buNone/>
            </a:pPr>
            <a:r>
              <a:rPr lang="en-US" sz="2400" b="1" dirty="0">
                <a:solidFill>
                  <a:schemeClr val="accent2">
                    <a:lumMod val="75000"/>
                  </a:schemeClr>
                </a:solidFill>
                <a:cs typeface="Times New Roman" panose="02020603050405020304" pitchFamily="18" charset="0"/>
              </a:rPr>
              <a:t>This time: </a:t>
            </a:r>
          </a:p>
          <a:p>
            <a:pPr lvl="1"/>
            <a:r>
              <a:rPr lang="en-US" sz="2400" dirty="0">
                <a:cs typeface="Times New Roman" panose="02020603050405020304" pitchFamily="18" charset="0"/>
              </a:rPr>
              <a:t>Can we build our own control group? (</a:t>
            </a:r>
            <a:r>
              <a:rPr lang="en-US" sz="2400" b="1" dirty="0">
                <a:cs typeface="Times New Roman" panose="02020603050405020304" pitchFamily="18" charset="0"/>
              </a:rPr>
              <a:t>Synthetic controls</a:t>
            </a:r>
            <a:r>
              <a:rPr lang="en-US" sz="2400" dirty="0">
                <a:cs typeface="Times New Roman" panose="02020603050405020304" pitchFamily="18" charset="0"/>
              </a:rPr>
              <a:t>)</a:t>
            </a:r>
          </a:p>
          <a:p>
            <a:pPr lvl="1"/>
            <a:r>
              <a:rPr lang="en-US" sz="2400" dirty="0">
                <a:cs typeface="Times New Roman" panose="02020603050405020304" pitchFamily="18" charset="0"/>
              </a:rPr>
              <a:t>Can we recover heterogeneous treatment effects? (</a:t>
            </a:r>
            <a:r>
              <a:rPr lang="en-US" sz="2400" b="1" dirty="0">
                <a:cs typeface="Times New Roman" panose="02020603050405020304" pitchFamily="18" charset="0"/>
              </a:rPr>
              <a:t>Quantile regression</a:t>
            </a:r>
            <a:r>
              <a:rPr lang="en-US" sz="2400" dirty="0">
                <a:cs typeface="Times New Roman" panose="02020603050405020304" pitchFamily="18" charset="0"/>
              </a:rPr>
              <a:t>)</a:t>
            </a:r>
          </a:p>
          <a:p>
            <a:endParaRPr lang="en-US" sz="2400" dirty="0">
              <a:cs typeface="Times New Roman" panose="02020603050405020304" pitchFamily="18" charset="0"/>
            </a:endParaRPr>
          </a:p>
        </p:txBody>
      </p:sp>
    </p:spTree>
    <p:extLst>
      <p:ext uri="{BB962C8B-B14F-4D97-AF65-F5344CB8AC3E}">
        <p14:creationId xmlns:p14="http://schemas.microsoft.com/office/powerpoint/2010/main" val="9819443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Inference: Are these results significant?</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1" y="1066801"/>
            <a:ext cx="10015390" cy="5141388"/>
          </a:xfrm>
        </p:spPr>
        <p:txBody>
          <a:bodyPr>
            <a:noAutofit/>
          </a:bodyPr>
          <a:lstStyle/>
          <a:p>
            <a:r>
              <a:rPr lang="en-US" sz="2400" dirty="0">
                <a:cs typeface="Times New Roman" panose="02020603050405020304" pitchFamily="18" charset="0"/>
              </a:rPr>
              <a:t>These results aren’t like others we’ve been focusing on</a:t>
            </a:r>
          </a:p>
          <a:p>
            <a:pPr lvl="1"/>
            <a:r>
              <a:rPr lang="en-US" sz="2400" dirty="0">
                <a:cs typeface="Times New Roman" panose="02020603050405020304" pitchFamily="18" charset="0"/>
              </a:rPr>
              <a:t>Where are the stars? </a:t>
            </a:r>
          </a:p>
          <a:p>
            <a:r>
              <a:rPr lang="en-US" sz="2400" dirty="0">
                <a:cs typeface="Times New Roman" panose="02020603050405020304" pitchFamily="18" charset="0"/>
              </a:rPr>
              <a:t>We can still do inference! Using </a:t>
            </a:r>
            <a:r>
              <a:rPr lang="en-US" sz="2400" b="1" dirty="0">
                <a:cs typeface="Times New Roman" panose="02020603050405020304" pitchFamily="18" charset="0"/>
              </a:rPr>
              <a:t>randomization-based inference</a:t>
            </a:r>
          </a:p>
          <a:p>
            <a:pPr lvl="1"/>
            <a:r>
              <a:rPr lang="en-US" sz="2400" dirty="0">
                <a:cs typeface="Times New Roman" panose="02020603050405020304" pitchFamily="18" charset="0"/>
              </a:rPr>
              <a:t>Relies heavily on </a:t>
            </a:r>
            <a:r>
              <a:rPr lang="en-US" sz="2400" b="1" dirty="0">
                <a:cs typeface="Times New Roman" panose="02020603050405020304" pitchFamily="18" charset="0"/>
              </a:rPr>
              <a:t>placebo tests: </a:t>
            </a:r>
            <a:r>
              <a:rPr lang="en-US" sz="2400" dirty="0">
                <a:cs typeface="Times New Roman" panose="02020603050405020304" pitchFamily="18" charset="0"/>
              </a:rPr>
              <a:t>how does estimate change if </a:t>
            </a:r>
            <a:r>
              <a:rPr lang="en-US" sz="2400" i="1" dirty="0">
                <a:cs typeface="Times New Roman" panose="02020603050405020304" pitchFamily="18" charset="0"/>
              </a:rPr>
              <a:t>I</a:t>
            </a:r>
            <a:r>
              <a:rPr lang="en-US" sz="2400" dirty="0">
                <a:cs typeface="Times New Roman" panose="02020603050405020304" pitchFamily="18" charset="0"/>
              </a:rPr>
              <a:t> introduce sampling variation?</a:t>
            </a:r>
          </a:p>
        </p:txBody>
      </p:sp>
    </p:spTree>
    <p:extLst>
      <p:ext uri="{BB962C8B-B14F-4D97-AF65-F5344CB8AC3E}">
        <p14:creationId xmlns:p14="http://schemas.microsoft.com/office/powerpoint/2010/main" val="11799632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Inference: Are these results significant?</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1" y="1107012"/>
            <a:ext cx="10015390" cy="5141388"/>
          </a:xfrm>
        </p:spPr>
        <p:txBody>
          <a:bodyPr>
            <a:noAutofit/>
          </a:bodyPr>
          <a:lstStyle/>
          <a:p>
            <a:r>
              <a:rPr lang="en-US" sz="2400" dirty="0">
                <a:cs typeface="Times New Roman" panose="02020603050405020304" pitchFamily="18" charset="0"/>
              </a:rPr>
              <a:t>These results aren’t like others we’ve been focusing on</a:t>
            </a:r>
          </a:p>
          <a:p>
            <a:pPr lvl="1"/>
            <a:r>
              <a:rPr lang="en-US" sz="2400" dirty="0">
                <a:cs typeface="Times New Roman" panose="02020603050405020304" pitchFamily="18" charset="0"/>
              </a:rPr>
              <a:t>Where are the stars? </a:t>
            </a:r>
          </a:p>
          <a:p>
            <a:r>
              <a:rPr lang="en-US" sz="2400" dirty="0">
                <a:cs typeface="Times New Roman" panose="02020603050405020304" pitchFamily="18" charset="0"/>
              </a:rPr>
              <a:t>We can still do inference! Using </a:t>
            </a:r>
            <a:r>
              <a:rPr lang="en-US" sz="2400" b="1" dirty="0">
                <a:cs typeface="Times New Roman" panose="02020603050405020304" pitchFamily="18" charset="0"/>
              </a:rPr>
              <a:t>randomization-based inference</a:t>
            </a:r>
          </a:p>
          <a:p>
            <a:pPr lvl="1"/>
            <a:r>
              <a:rPr lang="en-US" sz="2400" dirty="0">
                <a:cs typeface="Times New Roman" panose="02020603050405020304" pitchFamily="18" charset="0"/>
              </a:rPr>
              <a:t>Relies heavily on </a:t>
            </a:r>
            <a:r>
              <a:rPr lang="en-US" sz="2400" b="1" dirty="0">
                <a:cs typeface="Times New Roman" panose="02020603050405020304" pitchFamily="18" charset="0"/>
              </a:rPr>
              <a:t>placebo tests</a:t>
            </a:r>
            <a:r>
              <a:rPr lang="en-US" sz="2400" dirty="0">
                <a:cs typeface="Times New Roman" panose="02020603050405020304" pitchFamily="18" charset="0"/>
              </a:rPr>
              <a:t> – how does my estimate change if I introduce sampling variation? </a:t>
            </a:r>
          </a:p>
          <a:p>
            <a:pPr marL="0" indent="0">
              <a:buNone/>
            </a:pPr>
            <a:r>
              <a:rPr lang="en-US" sz="2600" dirty="0">
                <a:cs typeface="Times New Roman" panose="02020603050405020304" pitchFamily="18" charset="0"/>
              </a:rPr>
              <a:t>In the context of synthetic control: </a:t>
            </a:r>
          </a:p>
          <a:p>
            <a:pPr marL="457200" indent="-457200">
              <a:buFont typeface="+mj-lt"/>
              <a:buAutoNum type="arabicPeriod"/>
            </a:pPr>
            <a:r>
              <a:rPr lang="en-US" sz="2400" dirty="0">
                <a:cs typeface="Times New Roman" panose="02020603050405020304" pitchFamily="18" charset="0"/>
              </a:rPr>
              <a:t>Pretend that each unit in the “donor pool” is treated, compare effects</a:t>
            </a:r>
          </a:p>
          <a:p>
            <a:pPr marL="457200" indent="-457200">
              <a:buFont typeface="+mj-lt"/>
              <a:buAutoNum type="arabicPeriod"/>
            </a:pPr>
            <a:r>
              <a:rPr lang="en-US" sz="2400" dirty="0">
                <a:cs typeface="Times New Roman" panose="02020603050405020304" pitchFamily="18" charset="0"/>
              </a:rPr>
              <a:t>Vary the timing of treatment, compare effects</a:t>
            </a:r>
          </a:p>
        </p:txBody>
      </p:sp>
    </p:spTree>
    <p:extLst>
      <p:ext uri="{BB962C8B-B14F-4D97-AF65-F5344CB8AC3E}">
        <p14:creationId xmlns:p14="http://schemas.microsoft.com/office/powerpoint/2010/main" val="42606309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C521ADE-0748-AF9B-C09F-DC3798152949}"/>
              </a:ext>
            </a:extLst>
          </p:cNvPr>
          <p:cNvPicPr>
            <a:picLocks noChangeAspect="1"/>
          </p:cNvPicPr>
          <p:nvPr/>
        </p:nvPicPr>
        <p:blipFill>
          <a:blip r:embed="rId3"/>
          <a:stretch>
            <a:fillRect/>
          </a:stretch>
        </p:blipFill>
        <p:spPr>
          <a:xfrm>
            <a:off x="0" y="809283"/>
            <a:ext cx="6139540" cy="6048717"/>
          </a:xfrm>
          <a:prstGeom prst="rect">
            <a:avLst/>
          </a:prstGeom>
        </p:spPr>
      </p:pic>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Inference: Are these results significant?</a:t>
            </a:r>
            <a:endParaRPr lang="en-US" sz="3600" dirty="0">
              <a:latin typeface="Times New Roman" panose="02020603050405020304" pitchFamily="18" charset="0"/>
              <a:cs typeface="Times New Roman" panose="02020603050405020304" pitchFamily="18" charset="0"/>
            </a:endParaRPr>
          </a:p>
        </p:txBody>
      </p:sp>
      <p:pic>
        <p:nvPicPr>
          <p:cNvPr id="8" name="Content Placeholder 7">
            <a:extLst>
              <a:ext uri="{FF2B5EF4-FFF2-40B4-BE49-F238E27FC236}">
                <a16:creationId xmlns:a16="http://schemas.microsoft.com/office/drawing/2014/main" id="{52ABD71A-1F86-1120-6D45-CC95CA363F36}"/>
              </a:ext>
            </a:extLst>
          </p:cNvPr>
          <p:cNvPicPr>
            <a:picLocks noGrp="1" noChangeAspect="1"/>
          </p:cNvPicPr>
          <p:nvPr>
            <p:ph idx="1"/>
          </p:nvPr>
        </p:nvPicPr>
        <p:blipFill>
          <a:blip r:embed="rId4"/>
          <a:stretch>
            <a:fillRect/>
          </a:stretch>
        </p:blipFill>
        <p:spPr>
          <a:xfrm>
            <a:off x="5896236" y="1066800"/>
            <a:ext cx="5990964" cy="5141913"/>
          </a:xfrm>
        </p:spPr>
      </p:pic>
      <p:pic>
        <p:nvPicPr>
          <p:cNvPr id="9" name="Picture 2" descr="RStudio - RStudio">
            <a:extLst>
              <a:ext uri="{FF2B5EF4-FFF2-40B4-BE49-F238E27FC236}">
                <a16:creationId xmlns:a16="http://schemas.microsoft.com/office/drawing/2014/main" id="{15685E45-71B4-4D09-1705-513E3B5FE69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288454" y="5791199"/>
            <a:ext cx="1103313" cy="11033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9853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From Figure to Test Statistic: Are the results significant?</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199" y="1066801"/>
            <a:ext cx="9405791" cy="5141388"/>
          </a:xfrm>
        </p:spPr>
        <p:txBody>
          <a:bodyPr>
            <a:noAutofit/>
          </a:bodyPr>
          <a:lstStyle/>
          <a:p>
            <a:endParaRPr lang="en-US" sz="2400" dirty="0">
              <a:cs typeface="Times New Roman" panose="02020603050405020304" pitchFamily="18" charset="0"/>
            </a:endParaRPr>
          </a:p>
        </p:txBody>
      </p:sp>
      <p:pic>
        <p:nvPicPr>
          <p:cNvPr id="6" name="Picture 5">
            <a:extLst>
              <a:ext uri="{FF2B5EF4-FFF2-40B4-BE49-F238E27FC236}">
                <a16:creationId xmlns:a16="http://schemas.microsoft.com/office/drawing/2014/main" id="{57EBE800-37EC-4DFA-D8BB-6600B99ACEBC}"/>
              </a:ext>
            </a:extLst>
          </p:cNvPr>
          <p:cNvPicPr>
            <a:picLocks noChangeAspect="1"/>
          </p:cNvPicPr>
          <p:nvPr/>
        </p:nvPicPr>
        <p:blipFill>
          <a:blip r:embed="rId3"/>
          <a:stretch>
            <a:fillRect/>
          </a:stretch>
        </p:blipFill>
        <p:spPr>
          <a:xfrm>
            <a:off x="640466" y="962232"/>
            <a:ext cx="7863840" cy="5904381"/>
          </a:xfrm>
          <a:prstGeom prst="rect">
            <a:avLst/>
          </a:prstGeom>
        </p:spPr>
      </p:pic>
    </p:spTree>
    <p:extLst>
      <p:ext uri="{BB962C8B-B14F-4D97-AF65-F5344CB8AC3E}">
        <p14:creationId xmlns:p14="http://schemas.microsoft.com/office/powerpoint/2010/main" val="19397991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Synthetic Control in Practice</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1" y="1066801"/>
            <a:ext cx="10015390" cy="5141388"/>
          </a:xfrm>
        </p:spPr>
        <p:txBody>
          <a:bodyPr>
            <a:noAutofit/>
          </a:bodyPr>
          <a:lstStyle/>
          <a:p>
            <a:r>
              <a:rPr lang="en-US" sz="2400" dirty="0">
                <a:cs typeface="Times New Roman" panose="02020603050405020304" pitchFamily="18" charset="0"/>
              </a:rPr>
              <a:t>Relies on a </a:t>
            </a:r>
            <a:r>
              <a:rPr lang="en-US" sz="2400" b="1" dirty="0">
                <a:cs typeface="Times New Roman" panose="02020603050405020304" pitchFamily="18" charset="0"/>
              </a:rPr>
              <a:t>long pre-treatment time series </a:t>
            </a:r>
            <a:r>
              <a:rPr lang="en-US" sz="2400" dirty="0">
                <a:cs typeface="Times New Roman" panose="02020603050405020304" pitchFamily="18" charset="0"/>
              </a:rPr>
              <a:t>to establish good control</a:t>
            </a:r>
          </a:p>
          <a:p>
            <a:r>
              <a:rPr lang="en-US" sz="2400" dirty="0">
                <a:cs typeface="Times New Roman" panose="02020603050405020304" pitchFamily="18" charset="0"/>
              </a:rPr>
              <a:t>Follow guidelines in McClelland and Gault (2017)</a:t>
            </a:r>
          </a:p>
          <a:p>
            <a:r>
              <a:rPr lang="en-US" sz="2400" dirty="0">
                <a:cs typeface="Times New Roman" panose="02020603050405020304" pitchFamily="18" charset="0"/>
              </a:rPr>
              <a:t>Want solid economic argument for which donor states you include</a:t>
            </a:r>
          </a:p>
          <a:p>
            <a:pPr lvl="1"/>
            <a:r>
              <a:rPr lang="en-US" sz="2200" dirty="0">
                <a:cs typeface="Times New Roman" panose="02020603050405020304" pitchFamily="18" charset="0"/>
              </a:rPr>
              <a:t>At the least, your results should be robust to slight changes in donor pool</a:t>
            </a:r>
          </a:p>
          <a:p>
            <a:r>
              <a:rPr lang="en-US" sz="2400" dirty="0">
                <a:cs typeface="Times New Roman" panose="02020603050405020304" pitchFamily="18" charset="0"/>
              </a:rPr>
              <a:t>Current developments (augmented SC, etc.) deal with some strict requirements (fit on pre-treatment trends, etc.) </a:t>
            </a:r>
          </a:p>
          <a:p>
            <a:endParaRPr lang="en-US" sz="1050" dirty="0">
              <a:cs typeface="Times New Roman" panose="02020603050405020304" pitchFamily="18" charset="0"/>
            </a:endParaRPr>
          </a:p>
          <a:p>
            <a:pPr marL="0" indent="0">
              <a:buNone/>
            </a:pPr>
            <a:r>
              <a:rPr lang="en-US" sz="2800" dirty="0">
                <a:solidFill>
                  <a:schemeClr val="accent2">
                    <a:lumMod val="75000"/>
                  </a:schemeClr>
                </a:solidFill>
                <a:cs typeface="Times New Roman" panose="02020603050405020304" pitchFamily="18" charset="0"/>
              </a:rPr>
              <a:t>Some drawbacks of the method: </a:t>
            </a:r>
          </a:p>
          <a:p>
            <a:r>
              <a:rPr lang="en-US" sz="2400" b="0" i="0" dirty="0">
                <a:solidFill>
                  <a:srgbClr val="222222"/>
                </a:solidFill>
                <a:effectLst/>
                <a:cs typeface="Times New Roman" panose="02020603050405020304" pitchFamily="18" charset="0"/>
              </a:rPr>
              <a:t>Tends to overfit any noise in the outcome variable </a:t>
            </a:r>
          </a:p>
          <a:p>
            <a:r>
              <a:rPr lang="en-US" sz="2400" dirty="0">
                <a:solidFill>
                  <a:srgbClr val="222222"/>
                </a:solidFill>
                <a:cs typeface="Times New Roman" panose="02020603050405020304" pitchFamily="18" charset="0"/>
              </a:rPr>
              <a:t>Matching on the outcome variable – is that allowed? </a:t>
            </a:r>
          </a:p>
        </p:txBody>
      </p:sp>
    </p:spTree>
    <p:extLst>
      <p:ext uri="{BB962C8B-B14F-4D97-AF65-F5344CB8AC3E}">
        <p14:creationId xmlns:p14="http://schemas.microsoft.com/office/powerpoint/2010/main" val="39126862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391399" y="645106"/>
            <a:ext cx="3563112" cy="650294"/>
          </a:xfrm>
        </p:spPr>
        <p:txBody>
          <a:bodyPr>
            <a:normAutofit fontScale="90000"/>
          </a:bodyPr>
          <a:lstStyle/>
          <a:p>
            <a:r>
              <a:rPr lang="en-US" dirty="0">
                <a:cs typeface="Times New Roman" panose="02020603050405020304" pitchFamily="18" charset="0"/>
              </a:rPr>
              <a:t>Additional Help</a:t>
            </a:r>
            <a:endParaRPr lang="en-US"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0C592E84-F181-A1A0-FF67-389261A36400}"/>
              </a:ext>
            </a:extLst>
          </p:cNvPr>
          <p:cNvPicPr>
            <a:picLocks noChangeAspect="1"/>
          </p:cNvPicPr>
          <p:nvPr/>
        </p:nvPicPr>
        <p:blipFill rotWithShape="1">
          <a:blip r:embed="rId3"/>
          <a:srcRect l="2240" r="4619" b="1"/>
          <a:stretch/>
        </p:blipFill>
        <p:spPr>
          <a:xfrm>
            <a:off x="266846" y="645106"/>
            <a:ext cx="7086600" cy="5535031"/>
          </a:xfrm>
          <a:prstGeom prst="rect">
            <a:avLst/>
          </a:prstGeom>
        </p:spPr>
      </p:pic>
      <p:sp>
        <p:nvSpPr>
          <p:cNvPr id="3" name="Content Placeholder 2"/>
          <p:cNvSpPr>
            <a:spLocks noGrp="1"/>
          </p:cNvSpPr>
          <p:nvPr>
            <p:ph idx="1"/>
          </p:nvPr>
        </p:nvSpPr>
        <p:spPr>
          <a:xfrm>
            <a:off x="7391399" y="1295400"/>
            <a:ext cx="3601065" cy="4884737"/>
          </a:xfrm>
        </p:spPr>
        <p:txBody>
          <a:bodyPr>
            <a:normAutofit/>
          </a:bodyPr>
          <a:lstStyle/>
          <a:p>
            <a:r>
              <a:rPr lang="en-US" sz="2400" b="0" i="0" dirty="0">
                <a:effectLst/>
                <a:cs typeface="Times New Roman" panose="02020603050405020304" pitchFamily="18" charset="0"/>
              </a:rPr>
              <a:t>Nice </a:t>
            </a:r>
            <a:r>
              <a:rPr lang="en-US" sz="2400" b="0" i="1" dirty="0">
                <a:effectLst/>
                <a:cs typeface="Times New Roman" panose="02020603050405020304" pitchFamily="18" charset="0"/>
              </a:rPr>
              <a:t>Journal of Economic Literature </a:t>
            </a:r>
            <a:r>
              <a:rPr lang="en-US" sz="2400" b="0" dirty="0">
                <a:effectLst/>
                <a:cs typeface="Times New Roman" panose="02020603050405020304" pitchFamily="18" charset="0"/>
              </a:rPr>
              <a:t>guide</a:t>
            </a:r>
            <a:endParaRPr lang="en-US" sz="2400" b="0" i="0" dirty="0">
              <a:effectLst/>
              <a:cs typeface="Times New Roman" panose="02020603050405020304" pitchFamily="18" charset="0"/>
            </a:endParaRPr>
          </a:p>
          <a:p>
            <a:r>
              <a:rPr lang="en-US" sz="2400" dirty="0">
                <a:cs typeface="Times New Roman" panose="02020603050405020304" pitchFamily="18" charset="0"/>
              </a:rPr>
              <a:t>Video presentation: </a:t>
            </a:r>
            <a:r>
              <a:rPr lang="en-US" sz="2400" dirty="0">
                <a:cs typeface="Times New Roman" panose="02020603050405020304" pitchFamily="18" charset="0"/>
                <a:hlinkClick r:id="rId4"/>
              </a:rPr>
              <a:t>https://www.youtube.com/watch?v=nKzNp-qpE-I&amp;ab_channel=BradyNeal-CausalInference</a:t>
            </a:r>
            <a:r>
              <a:rPr lang="en-US" sz="2400" dirty="0">
                <a:cs typeface="Times New Roman" panose="02020603050405020304" pitchFamily="18" charset="0"/>
              </a:rPr>
              <a:t> </a:t>
            </a:r>
            <a:endParaRPr lang="en-US" sz="2400" b="0" i="0" dirty="0">
              <a:effectLst/>
              <a:cs typeface="Times New Roman" panose="02020603050405020304" pitchFamily="18" charset="0"/>
            </a:endParaRPr>
          </a:p>
        </p:txBody>
      </p:sp>
    </p:spTree>
    <p:extLst>
      <p:ext uri="{BB962C8B-B14F-4D97-AF65-F5344CB8AC3E}">
        <p14:creationId xmlns:p14="http://schemas.microsoft.com/office/powerpoint/2010/main" val="41482536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A16BF-43C7-2669-A83C-537A3280FBB3}"/>
              </a:ext>
            </a:extLst>
          </p:cNvPr>
          <p:cNvSpPr>
            <a:spLocks noGrp="1"/>
          </p:cNvSpPr>
          <p:nvPr>
            <p:ph type="title"/>
          </p:nvPr>
        </p:nvSpPr>
        <p:spPr/>
        <p:txBody>
          <a:bodyPr/>
          <a:lstStyle/>
          <a:p>
            <a:r>
              <a:rPr lang="en-US" dirty="0">
                <a:latin typeface="Aptos" panose="020B0004020202020204" pitchFamily="34" charset="0"/>
              </a:rPr>
              <a:t>Mini Referee Report	</a:t>
            </a:r>
          </a:p>
        </p:txBody>
      </p:sp>
      <p:sp>
        <p:nvSpPr>
          <p:cNvPr id="3" name="Content Placeholder 2">
            <a:extLst>
              <a:ext uri="{FF2B5EF4-FFF2-40B4-BE49-F238E27FC236}">
                <a16:creationId xmlns:a16="http://schemas.microsoft.com/office/drawing/2014/main" id="{0F7900C9-79D5-0726-E388-4308BE77BA59}"/>
              </a:ext>
            </a:extLst>
          </p:cNvPr>
          <p:cNvSpPr>
            <a:spLocks noGrp="1"/>
          </p:cNvSpPr>
          <p:nvPr>
            <p:ph idx="1"/>
          </p:nvPr>
        </p:nvSpPr>
        <p:spPr/>
        <p:txBody>
          <a:bodyPr>
            <a:normAutofit/>
          </a:bodyPr>
          <a:lstStyle/>
          <a:p>
            <a:r>
              <a:rPr lang="en-US" sz="2400" dirty="0">
                <a:latin typeface="Aptos" panose="020B0004020202020204" pitchFamily="34" charset="0"/>
                <a:cs typeface="Aparajita" panose="02020603050405020304" pitchFamily="18" charset="0"/>
              </a:rPr>
              <a:t>What do you like about the paper? </a:t>
            </a:r>
          </a:p>
          <a:p>
            <a:r>
              <a:rPr lang="en-US" sz="2400" dirty="0">
                <a:latin typeface="Aptos" panose="020B0004020202020204" pitchFamily="34" charset="0"/>
                <a:cs typeface="Aparajita" panose="02020603050405020304" pitchFamily="18" charset="0"/>
              </a:rPr>
              <a:t>What about the field experiments? Value added? </a:t>
            </a:r>
          </a:p>
          <a:p>
            <a:r>
              <a:rPr lang="en-US" sz="2400" dirty="0">
                <a:latin typeface="Aptos" panose="020B0004020202020204" pitchFamily="34" charset="0"/>
                <a:cs typeface="Aparajita" panose="02020603050405020304" pitchFamily="18" charset="0"/>
              </a:rPr>
              <a:t>Major concerns, etc.?</a:t>
            </a:r>
          </a:p>
          <a:p>
            <a:r>
              <a:rPr lang="en-US" sz="2400" dirty="0">
                <a:latin typeface="Aptos" panose="020B0004020202020204" pitchFamily="34" charset="0"/>
                <a:cs typeface="Aparajita" panose="02020603050405020304" pitchFamily="18" charset="0"/>
              </a:rPr>
              <a:t>This hasn’t been published – why do you think that is? </a:t>
            </a:r>
          </a:p>
        </p:txBody>
      </p:sp>
    </p:spTree>
    <p:extLst>
      <p:ext uri="{BB962C8B-B14F-4D97-AF65-F5344CB8AC3E}">
        <p14:creationId xmlns:p14="http://schemas.microsoft.com/office/powerpoint/2010/main" val="37418576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93EDF-660D-4391-A114-A6C54268E445}"/>
              </a:ext>
            </a:extLst>
          </p:cNvPr>
          <p:cNvSpPr>
            <a:spLocks noGrp="1"/>
          </p:cNvSpPr>
          <p:nvPr>
            <p:ph type="ctrTitle"/>
          </p:nvPr>
        </p:nvSpPr>
        <p:spPr>
          <a:xfrm>
            <a:off x="1261872" y="758952"/>
            <a:ext cx="10549128" cy="4041648"/>
          </a:xfrm>
        </p:spPr>
        <p:txBody>
          <a:bodyPr/>
          <a:lstStyle/>
          <a:p>
            <a:r>
              <a:rPr lang="en-US" dirty="0"/>
              <a:t>Quantile Regression</a:t>
            </a:r>
          </a:p>
        </p:txBody>
      </p:sp>
      <p:sp>
        <p:nvSpPr>
          <p:cNvPr id="3" name="Subtitle 2">
            <a:extLst>
              <a:ext uri="{FF2B5EF4-FFF2-40B4-BE49-F238E27FC236}">
                <a16:creationId xmlns:a16="http://schemas.microsoft.com/office/drawing/2014/main" id="{9A7FADE3-4D7C-4B3A-B023-71CD85AECCCB}"/>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3468640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When can the average treatment effect be misleading?</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762001" y="1066801"/>
                <a:ext cx="9862990" cy="5141388"/>
              </a:xfrm>
            </p:spPr>
            <p:txBody>
              <a:bodyPr>
                <a:noAutofit/>
              </a:bodyPr>
              <a:lstStyle/>
              <a:p>
                <a:r>
                  <a:rPr lang="en-US" sz="2400" dirty="0">
                    <a:solidFill>
                      <a:srgbClr val="222222"/>
                    </a:solidFill>
                    <a:cs typeface="Times New Roman" panose="02020603050405020304" pitchFamily="18" charset="0"/>
                  </a:rPr>
                  <a:t>Does a single </a:t>
                </a:r>
                <a14:m>
                  <m:oMath xmlns:m="http://schemas.openxmlformats.org/officeDocument/2006/math">
                    <m:r>
                      <a:rPr lang="en-CA" sz="2400" b="0" i="1" smtClean="0">
                        <a:solidFill>
                          <a:srgbClr val="222222"/>
                        </a:solidFill>
                        <a:latin typeface="Cambria Math" panose="02040503050406030204" pitchFamily="18" charset="0"/>
                        <a:cs typeface="Times New Roman" panose="02020603050405020304" pitchFamily="18" charset="0"/>
                      </a:rPr>
                      <m:t>𝛿</m:t>
                    </m:r>
                  </m:oMath>
                </a14:m>
                <a:r>
                  <a:rPr lang="en-US" sz="2400" dirty="0">
                    <a:solidFill>
                      <a:srgbClr val="222222"/>
                    </a:solidFill>
                    <a:cs typeface="Times New Roman" panose="02020603050405020304" pitchFamily="18" charset="0"/>
                  </a:rPr>
                  <a:t> work for a full distribution?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762001" y="1066801"/>
                <a:ext cx="9862990" cy="5141388"/>
              </a:xfrm>
              <a:blipFill>
                <a:blip r:embed="rId3"/>
                <a:stretch>
                  <a:fillRect l="-433" t="-1305"/>
                </a:stretch>
              </a:blipFill>
            </p:spPr>
            <p:txBody>
              <a:bodyPr/>
              <a:lstStyle/>
              <a:p>
                <a:r>
                  <a:rPr lang="en-CA">
                    <a:noFill/>
                  </a:rPr>
                  <a:t> </a:t>
                </a:r>
              </a:p>
            </p:txBody>
          </p:sp>
        </mc:Fallback>
      </mc:AlternateContent>
      <p:pic>
        <p:nvPicPr>
          <p:cNvPr id="6" name="Picture 5">
            <a:extLst>
              <a:ext uri="{FF2B5EF4-FFF2-40B4-BE49-F238E27FC236}">
                <a16:creationId xmlns:a16="http://schemas.microsoft.com/office/drawing/2014/main" id="{AD6950F9-214A-83EA-38F3-6B95BD3C5195}"/>
              </a:ext>
            </a:extLst>
          </p:cNvPr>
          <p:cNvPicPr>
            <a:picLocks noChangeAspect="1"/>
          </p:cNvPicPr>
          <p:nvPr/>
        </p:nvPicPr>
        <p:blipFill>
          <a:blip r:embed="rId4"/>
          <a:stretch>
            <a:fillRect/>
          </a:stretch>
        </p:blipFill>
        <p:spPr>
          <a:xfrm>
            <a:off x="914400" y="1600200"/>
            <a:ext cx="7830643" cy="3324689"/>
          </a:xfrm>
          <a:prstGeom prst="rect">
            <a:avLst/>
          </a:prstGeom>
        </p:spPr>
      </p:pic>
    </p:spTree>
    <p:extLst>
      <p:ext uri="{BB962C8B-B14F-4D97-AF65-F5344CB8AC3E}">
        <p14:creationId xmlns:p14="http://schemas.microsoft.com/office/powerpoint/2010/main" val="1140352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When can the average treatment effect be misleading?</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762001" y="1066801"/>
                <a:ext cx="9862990" cy="5141388"/>
              </a:xfrm>
            </p:spPr>
            <p:txBody>
              <a:bodyPr>
                <a:noAutofit/>
              </a:bodyPr>
              <a:lstStyle/>
              <a:p>
                <a:r>
                  <a:rPr lang="en-US" sz="2400" dirty="0">
                    <a:solidFill>
                      <a:srgbClr val="222222"/>
                    </a:solidFill>
                    <a:cs typeface="Times New Roman" panose="02020603050405020304" pitchFamily="18" charset="0"/>
                  </a:rPr>
                  <a:t>Does a single </a:t>
                </a:r>
                <a14:m>
                  <m:oMath xmlns:m="http://schemas.openxmlformats.org/officeDocument/2006/math">
                    <m:r>
                      <a:rPr lang="en-CA" sz="2400" b="0" i="1" smtClean="0">
                        <a:solidFill>
                          <a:srgbClr val="222222"/>
                        </a:solidFill>
                        <a:latin typeface="Cambria Math" panose="02040503050406030204" pitchFamily="18" charset="0"/>
                        <a:cs typeface="Times New Roman" panose="02020603050405020304" pitchFamily="18" charset="0"/>
                      </a:rPr>
                      <m:t>𝛿</m:t>
                    </m:r>
                  </m:oMath>
                </a14:m>
                <a:r>
                  <a:rPr lang="en-US" sz="2400" dirty="0">
                    <a:solidFill>
                      <a:srgbClr val="222222"/>
                    </a:solidFill>
                    <a:cs typeface="Times New Roman" panose="02020603050405020304" pitchFamily="18" charset="0"/>
                  </a:rPr>
                  <a:t> work for a full distribution?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762001" y="1066801"/>
                <a:ext cx="9862990" cy="5141388"/>
              </a:xfrm>
              <a:blipFill>
                <a:blip r:embed="rId3"/>
                <a:stretch>
                  <a:fillRect l="-433" t="-1305"/>
                </a:stretch>
              </a:blipFill>
            </p:spPr>
            <p:txBody>
              <a:bodyPr/>
              <a:lstStyle/>
              <a:p>
                <a:r>
                  <a:rPr lang="en-CA">
                    <a:noFill/>
                  </a:rPr>
                  <a:t> </a:t>
                </a:r>
              </a:p>
            </p:txBody>
          </p:sp>
        </mc:Fallback>
      </mc:AlternateContent>
      <p:pic>
        <p:nvPicPr>
          <p:cNvPr id="5" name="Picture 4">
            <a:extLst>
              <a:ext uri="{FF2B5EF4-FFF2-40B4-BE49-F238E27FC236}">
                <a16:creationId xmlns:a16="http://schemas.microsoft.com/office/drawing/2014/main" id="{327F74FA-FD99-EE9B-C67F-FFD4D4AEA58E}"/>
              </a:ext>
            </a:extLst>
          </p:cNvPr>
          <p:cNvPicPr>
            <a:picLocks noChangeAspect="1"/>
          </p:cNvPicPr>
          <p:nvPr/>
        </p:nvPicPr>
        <p:blipFill>
          <a:blip r:embed="rId4"/>
          <a:stretch>
            <a:fillRect/>
          </a:stretch>
        </p:blipFill>
        <p:spPr>
          <a:xfrm>
            <a:off x="731521" y="1676400"/>
            <a:ext cx="10385777" cy="3048000"/>
          </a:xfrm>
          <a:prstGeom prst="rect">
            <a:avLst/>
          </a:prstGeom>
        </p:spPr>
      </p:pic>
      <mc:AlternateContent xmlns:mc="http://schemas.openxmlformats.org/markup-compatibility/2006" xmlns:p14="http://schemas.microsoft.com/office/powerpoint/2010/main">
        <mc:Choice Requires="p14">
          <p:contentPart p14:bwMode="auto" r:id="rId5">
            <p14:nvContentPartPr>
              <p14:cNvPr id="8" name="Ink 7">
                <a:extLst>
                  <a:ext uri="{FF2B5EF4-FFF2-40B4-BE49-F238E27FC236}">
                    <a16:creationId xmlns:a16="http://schemas.microsoft.com/office/drawing/2014/main" id="{D5D1A2D7-20CE-80D4-7509-A7565A0E07E1}"/>
                  </a:ext>
                </a:extLst>
              </p14:cNvPr>
              <p14:cNvContentPartPr/>
              <p14:nvPr/>
            </p14:nvContentPartPr>
            <p14:xfrm>
              <a:off x="963606" y="2247992"/>
              <a:ext cx="824040" cy="27360"/>
            </p14:xfrm>
          </p:contentPart>
        </mc:Choice>
        <mc:Fallback xmlns="">
          <p:pic>
            <p:nvPicPr>
              <p:cNvPr id="8" name="Ink 7">
                <a:extLst>
                  <a:ext uri="{FF2B5EF4-FFF2-40B4-BE49-F238E27FC236}">
                    <a16:creationId xmlns:a16="http://schemas.microsoft.com/office/drawing/2014/main" id="{D5D1A2D7-20CE-80D4-7509-A7565A0E07E1}"/>
                  </a:ext>
                </a:extLst>
              </p:cNvPr>
              <p:cNvPicPr/>
              <p:nvPr/>
            </p:nvPicPr>
            <p:blipFill>
              <a:blip r:embed="rId6"/>
              <a:stretch>
                <a:fillRect/>
              </a:stretch>
            </p:blipFill>
            <p:spPr>
              <a:xfrm>
                <a:off x="909966" y="2140352"/>
                <a:ext cx="931680" cy="243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9" name="Ink 8">
                <a:extLst>
                  <a:ext uri="{FF2B5EF4-FFF2-40B4-BE49-F238E27FC236}">
                    <a16:creationId xmlns:a16="http://schemas.microsoft.com/office/drawing/2014/main" id="{B089058A-FACC-8738-CE7B-3F18472DE0F9}"/>
                  </a:ext>
                </a:extLst>
              </p14:cNvPr>
              <p14:cNvContentPartPr/>
              <p14:nvPr/>
            </p14:nvContentPartPr>
            <p14:xfrm>
              <a:off x="8806566" y="2102912"/>
              <a:ext cx="754920" cy="117000"/>
            </p14:xfrm>
          </p:contentPart>
        </mc:Choice>
        <mc:Fallback xmlns="">
          <p:pic>
            <p:nvPicPr>
              <p:cNvPr id="9" name="Ink 8">
                <a:extLst>
                  <a:ext uri="{FF2B5EF4-FFF2-40B4-BE49-F238E27FC236}">
                    <a16:creationId xmlns:a16="http://schemas.microsoft.com/office/drawing/2014/main" id="{B089058A-FACC-8738-CE7B-3F18472DE0F9}"/>
                  </a:ext>
                </a:extLst>
              </p:cNvPr>
              <p:cNvPicPr/>
              <p:nvPr/>
            </p:nvPicPr>
            <p:blipFill>
              <a:blip r:embed="rId8"/>
              <a:stretch>
                <a:fillRect/>
              </a:stretch>
            </p:blipFill>
            <p:spPr>
              <a:xfrm>
                <a:off x="8752926" y="1994912"/>
                <a:ext cx="862560" cy="33264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0" name="Ink 9">
                <a:extLst>
                  <a:ext uri="{FF2B5EF4-FFF2-40B4-BE49-F238E27FC236}">
                    <a16:creationId xmlns:a16="http://schemas.microsoft.com/office/drawing/2014/main" id="{755E3557-320A-59CB-7F50-FA14A1B7B674}"/>
                  </a:ext>
                </a:extLst>
              </p14:cNvPr>
              <p14:cNvContentPartPr/>
              <p14:nvPr/>
            </p14:nvContentPartPr>
            <p14:xfrm>
              <a:off x="4379646" y="3905432"/>
              <a:ext cx="4404240" cy="115560"/>
            </p14:xfrm>
          </p:contentPart>
        </mc:Choice>
        <mc:Fallback xmlns="">
          <p:pic>
            <p:nvPicPr>
              <p:cNvPr id="10" name="Ink 9">
                <a:extLst>
                  <a:ext uri="{FF2B5EF4-FFF2-40B4-BE49-F238E27FC236}">
                    <a16:creationId xmlns:a16="http://schemas.microsoft.com/office/drawing/2014/main" id="{755E3557-320A-59CB-7F50-FA14A1B7B674}"/>
                  </a:ext>
                </a:extLst>
              </p:cNvPr>
              <p:cNvPicPr/>
              <p:nvPr/>
            </p:nvPicPr>
            <p:blipFill>
              <a:blip r:embed="rId10"/>
              <a:stretch>
                <a:fillRect/>
              </a:stretch>
            </p:blipFill>
            <p:spPr>
              <a:xfrm>
                <a:off x="4325646" y="3797792"/>
                <a:ext cx="4511880" cy="3312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1" name="Ink 10">
                <a:extLst>
                  <a:ext uri="{FF2B5EF4-FFF2-40B4-BE49-F238E27FC236}">
                    <a16:creationId xmlns:a16="http://schemas.microsoft.com/office/drawing/2014/main" id="{4F0821AF-5948-4C93-7A7C-FFAA3FDA38A0}"/>
                  </a:ext>
                </a:extLst>
              </p14:cNvPr>
              <p14:cNvContentPartPr/>
              <p14:nvPr/>
            </p14:nvContentPartPr>
            <p14:xfrm>
              <a:off x="2417286" y="3112712"/>
              <a:ext cx="3106440" cy="35640"/>
            </p14:xfrm>
          </p:contentPart>
        </mc:Choice>
        <mc:Fallback xmlns="">
          <p:pic>
            <p:nvPicPr>
              <p:cNvPr id="11" name="Ink 10">
                <a:extLst>
                  <a:ext uri="{FF2B5EF4-FFF2-40B4-BE49-F238E27FC236}">
                    <a16:creationId xmlns:a16="http://schemas.microsoft.com/office/drawing/2014/main" id="{4F0821AF-5948-4C93-7A7C-FFAA3FDA38A0}"/>
                  </a:ext>
                </a:extLst>
              </p:cNvPr>
              <p:cNvPicPr/>
              <p:nvPr/>
            </p:nvPicPr>
            <p:blipFill>
              <a:blip r:embed="rId12"/>
              <a:stretch>
                <a:fillRect/>
              </a:stretch>
            </p:blipFill>
            <p:spPr>
              <a:xfrm>
                <a:off x="2363286" y="3005072"/>
                <a:ext cx="3214080" cy="251280"/>
              </a:xfrm>
              <a:prstGeom prst="rect">
                <a:avLst/>
              </a:prstGeom>
            </p:spPr>
          </p:pic>
        </mc:Fallback>
      </mc:AlternateContent>
    </p:spTree>
    <p:extLst>
      <p:ext uri="{BB962C8B-B14F-4D97-AF65-F5344CB8AC3E}">
        <p14:creationId xmlns:p14="http://schemas.microsoft.com/office/powerpoint/2010/main" val="8199049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93EDF-660D-4391-A114-A6C54268E445}"/>
              </a:ext>
            </a:extLst>
          </p:cNvPr>
          <p:cNvSpPr>
            <a:spLocks noGrp="1"/>
          </p:cNvSpPr>
          <p:nvPr>
            <p:ph type="ctrTitle"/>
          </p:nvPr>
        </p:nvSpPr>
        <p:spPr>
          <a:xfrm>
            <a:off x="1261872" y="758952"/>
            <a:ext cx="10549128" cy="4041648"/>
          </a:xfrm>
        </p:spPr>
        <p:txBody>
          <a:bodyPr/>
          <a:lstStyle/>
          <a:p>
            <a:r>
              <a:rPr lang="en-US" dirty="0"/>
              <a:t>Synthetic Controls </a:t>
            </a:r>
          </a:p>
        </p:txBody>
      </p:sp>
      <p:sp>
        <p:nvSpPr>
          <p:cNvPr id="3" name="Subtitle 2">
            <a:extLst>
              <a:ext uri="{FF2B5EF4-FFF2-40B4-BE49-F238E27FC236}">
                <a16:creationId xmlns:a16="http://schemas.microsoft.com/office/drawing/2014/main" id="{9A7FADE3-4D7C-4B3A-B023-71CD85AECCCB}"/>
              </a:ext>
            </a:extLst>
          </p:cNvPr>
          <p:cNvSpPr>
            <a:spLocks noGrp="1"/>
          </p:cNvSpPr>
          <p:nvPr>
            <p:ph type="subTitle" idx="1"/>
          </p:nvPr>
        </p:nvSpPr>
        <p:spPr/>
        <p:txBody>
          <a:bodyPr>
            <a:normAutofit/>
          </a:bodyPr>
          <a:lstStyle/>
          <a:p>
            <a:endParaRPr lang="en-US" sz="4400" dirty="0"/>
          </a:p>
        </p:txBody>
      </p:sp>
    </p:spTree>
    <p:extLst>
      <p:ext uri="{BB962C8B-B14F-4D97-AF65-F5344CB8AC3E}">
        <p14:creationId xmlns:p14="http://schemas.microsoft.com/office/powerpoint/2010/main" val="29539107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When can the average treatment effect be misleading?</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762001" y="1066801"/>
                <a:ext cx="9862990" cy="5141388"/>
              </a:xfrm>
            </p:spPr>
            <p:txBody>
              <a:bodyPr>
                <a:noAutofit/>
              </a:bodyPr>
              <a:lstStyle/>
              <a:p>
                <a:r>
                  <a:rPr lang="en-US" sz="2400" dirty="0">
                    <a:solidFill>
                      <a:srgbClr val="222222"/>
                    </a:solidFill>
                    <a:cs typeface="Times New Roman" panose="02020603050405020304" pitchFamily="18" charset="0"/>
                  </a:rPr>
                  <a:t>Does a single </a:t>
                </a:r>
                <a14:m>
                  <m:oMath xmlns:m="http://schemas.openxmlformats.org/officeDocument/2006/math">
                    <m:r>
                      <a:rPr lang="en-CA" sz="2400" b="0" i="1" smtClean="0">
                        <a:solidFill>
                          <a:srgbClr val="222222"/>
                        </a:solidFill>
                        <a:latin typeface="Cambria Math" panose="02040503050406030204" pitchFamily="18" charset="0"/>
                        <a:cs typeface="Times New Roman" panose="02020603050405020304" pitchFamily="18" charset="0"/>
                      </a:rPr>
                      <m:t>𝛿</m:t>
                    </m:r>
                  </m:oMath>
                </a14:m>
                <a:r>
                  <a:rPr lang="en-US" sz="2400" dirty="0">
                    <a:solidFill>
                      <a:srgbClr val="222222"/>
                    </a:solidFill>
                    <a:cs typeface="Times New Roman" panose="02020603050405020304" pitchFamily="18" charset="0"/>
                  </a:rPr>
                  <a:t> work for a full distribution?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762001" y="1066801"/>
                <a:ext cx="9862990" cy="5141388"/>
              </a:xfrm>
              <a:blipFill>
                <a:blip r:embed="rId3"/>
                <a:stretch>
                  <a:fillRect l="-433" t="-1305"/>
                </a:stretch>
              </a:blipFill>
            </p:spPr>
            <p:txBody>
              <a:bodyPr/>
              <a:lstStyle/>
              <a:p>
                <a:r>
                  <a:rPr lang="en-CA">
                    <a:noFill/>
                  </a:rPr>
                  <a:t> </a:t>
                </a:r>
              </a:p>
            </p:txBody>
          </p:sp>
        </mc:Fallback>
      </mc:AlternateContent>
      <p:pic>
        <p:nvPicPr>
          <p:cNvPr id="6" name="Picture 5">
            <a:extLst>
              <a:ext uri="{FF2B5EF4-FFF2-40B4-BE49-F238E27FC236}">
                <a16:creationId xmlns:a16="http://schemas.microsoft.com/office/drawing/2014/main" id="{395DD740-2919-79AF-1EA2-7EB5058BA28B}"/>
              </a:ext>
            </a:extLst>
          </p:cNvPr>
          <p:cNvPicPr>
            <a:picLocks noChangeAspect="1"/>
          </p:cNvPicPr>
          <p:nvPr/>
        </p:nvPicPr>
        <p:blipFill>
          <a:blip r:embed="rId4"/>
          <a:stretch>
            <a:fillRect/>
          </a:stretch>
        </p:blipFill>
        <p:spPr>
          <a:xfrm>
            <a:off x="786866" y="1523999"/>
            <a:ext cx="4775734" cy="4796497"/>
          </a:xfrm>
          <a:prstGeom prst="rect">
            <a:avLst/>
          </a:prstGeom>
        </p:spPr>
      </p:pic>
    </p:spTree>
    <p:extLst>
      <p:ext uri="{BB962C8B-B14F-4D97-AF65-F5344CB8AC3E}">
        <p14:creationId xmlns:p14="http://schemas.microsoft.com/office/powerpoint/2010/main" val="7743518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When can the average treatment effect be misleading?</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762001" y="1066801"/>
                <a:ext cx="9862990" cy="5141388"/>
              </a:xfrm>
            </p:spPr>
            <p:txBody>
              <a:bodyPr>
                <a:noAutofit/>
              </a:bodyPr>
              <a:lstStyle/>
              <a:p>
                <a:r>
                  <a:rPr lang="en-US" sz="2400" dirty="0">
                    <a:solidFill>
                      <a:srgbClr val="222222"/>
                    </a:solidFill>
                    <a:cs typeface="Times New Roman" panose="02020603050405020304" pitchFamily="18" charset="0"/>
                  </a:rPr>
                  <a:t>Does a single </a:t>
                </a:r>
                <a14:m>
                  <m:oMath xmlns:m="http://schemas.openxmlformats.org/officeDocument/2006/math">
                    <m:r>
                      <a:rPr lang="en-CA" sz="2400" b="0" i="1" smtClean="0">
                        <a:solidFill>
                          <a:srgbClr val="222222"/>
                        </a:solidFill>
                        <a:latin typeface="Cambria Math" panose="02040503050406030204" pitchFamily="18" charset="0"/>
                        <a:cs typeface="Times New Roman" panose="02020603050405020304" pitchFamily="18" charset="0"/>
                      </a:rPr>
                      <m:t>𝛿</m:t>
                    </m:r>
                  </m:oMath>
                </a14:m>
                <a:r>
                  <a:rPr lang="en-US" sz="2400" dirty="0">
                    <a:solidFill>
                      <a:srgbClr val="222222"/>
                    </a:solidFill>
                    <a:cs typeface="Times New Roman" panose="02020603050405020304" pitchFamily="18" charset="0"/>
                  </a:rPr>
                  <a:t> work for a full distribution?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762001" y="1066801"/>
                <a:ext cx="9862990" cy="5141388"/>
              </a:xfrm>
              <a:blipFill>
                <a:blip r:embed="rId3"/>
                <a:stretch>
                  <a:fillRect l="-433" t="-1305"/>
                </a:stretch>
              </a:blipFill>
            </p:spPr>
            <p:txBody>
              <a:bodyPr/>
              <a:lstStyle/>
              <a:p>
                <a:r>
                  <a:rPr lang="en-CA">
                    <a:noFill/>
                  </a:rPr>
                  <a:t> </a:t>
                </a:r>
              </a:p>
            </p:txBody>
          </p:sp>
        </mc:Fallback>
      </mc:AlternateContent>
      <p:pic>
        <p:nvPicPr>
          <p:cNvPr id="5" name="Picture 4">
            <a:extLst>
              <a:ext uri="{FF2B5EF4-FFF2-40B4-BE49-F238E27FC236}">
                <a16:creationId xmlns:a16="http://schemas.microsoft.com/office/drawing/2014/main" id="{E122A4E9-C3F8-4EF1-9EC8-FBD0703B092F}"/>
              </a:ext>
            </a:extLst>
          </p:cNvPr>
          <p:cNvPicPr>
            <a:picLocks noChangeAspect="1"/>
          </p:cNvPicPr>
          <p:nvPr/>
        </p:nvPicPr>
        <p:blipFill>
          <a:blip r:embed="rId4"/>
          <a:stretch>
            <a:fillRect/>
          </a:stretch>
        </p:blipFill>
        <p:spPr>
          <a:xfrm>
            <a:off x="628048" y="1426823"/>
            <a:ext cx="5696745" cy="5134692"/>
          </a:xfrm>
          <a:prstGeom prst="rect">
            <a:avLst/>
          </a:prstGeom>
        </p:spPr>
      </p:pic>
    </p:spTree>
    <p:extLst>
      <p:ext uri="{BB962C8B-B14F-4D97-AF65-F5344CB8AC3E}">
        <p14:creationId xmlns:p14="http://schemas.microsoft.com/office/powerpoint/2010/main" val="16705798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29605" y="838200"/>
            <a:ext cx="5919395" cy="624840"/>
          </a:xfrm>
        </p:spPr>
        <p:txBody>
          <a:bodyPr>
            <a:noAutofit/>
          </a:bodyPr>
          <a:lstStyle/>
          <a:p>
            <a:r>
              <a:rPr lang="en-US" sz="3600" dirty="0">
                <a:cs typeface="Times New Roman" panose="02020603050405020304" pitchFamily="18" charset="0"/>
              </a:rPr>
              <a:t>What should we do instead?</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62001" y="1066801"/>
            <a:ext cx="9862990" cy="5141388"/>
          </a:xfrm>
        </p:spPr>
        <p:txBody>
          <a:bodyPr>
            <a:noAutofit/>
          </a:bodyPr>
          <a:lstStyle/>
          <a:p>
            <a:endParaRPr lang="en-US" sz="2400" dirty="0">
              <a:solidFill>
                <a:srgbClr val="222222"/>
              </a:solidFill>
              <a:cs typeface="Times New Roman" panose="02020603050405020304" pitchFamily="18" charset="0"/>
            </a:endParaRPr>
          </a:p>
        </p:txBody>
      </p:sp>
      <p:pic>
        <p:nvPicPr>
          <p:cNvPr id="6" name="Picture 5">
            <a:extLst>
              <a:ext uri="{FF2B5EF4-FFF2-40B4-BE49-F238E27FC236}">
                <a16:creationId xmlns:a16="http://schemas.microsoft.com/office/drawing/2014/main" id="{C7ED6457-035A-BAD2-CF25-C8D2DF4651D0}"/>
              </a:ext>
            </a:extLst>
          </p:cNvPr>
          <p:cNvPicPr>
            <a:picLocks noChangeAspect="1"/>
          </p:cNvPicPr>
          <p:nvPr/>
        </p:nvPicPr>
        <p:blipFill>
          <a:blip r:embed="rId3"/>
          <a:stretch>
            <a:fillRect/>
          </a:stretch>
        </p:blipFill>
        <p:spPr>
          <a:xfrm>
            <a:off x="304800" y="4011"/>
            <a:ext cx="8458200" cy="12022524"/>
          </a:xfrm>
          <a:prstGeom prst="rect">
            <a:avLst/>
          </a:prstGeom>
        </p:spPr>
      </p:pic>
    </p:spTree>
    <p:extLst>
      <p:ext uri="{BB962C8B-B14F-4D97-AF65-F5344CB8AC3E}">
        <p14:creationId xmlns:p14="http://schemas.microsoft.com/office/powerpoint/2010/main" val="156573423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How can we </a:t>
            </a:r>
            <a:r>
              <a:rPr lang="en-US" sz="3600" b="1" dirty="0">
                <a:cs typeface="Times New Roman" panose="02020603050405020304" pitchFamily="18" charset="0"/>
              </a:rPr>
              <a:t>measure </a:t>
            </a:r>
            <a:r>
              <a:rPr lang="en-US" sz="3600" dirty="0">
                <a:cs typeface="Times New Roman" panose="02020603050405020304" pitchFamily="18" charset="0"/>
              </a:rPr>
              <a:t>heterogeneous treatment effects?</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199" y="1066801"/>
            <a:ext cx="9405791" cy="5141388"/>
          </a:xfrm>
        </p:spPr>
        <p:txBody>
          <a:bodyPr>
            <a:noAutofit/>
          </a:bodyPr>
          <a:lstStyle/>
          <a:p>
            <a:pPr marL="0" indent="0">
              <a:buNone/>
            </a:pPr>
            <a:r>
              <a:rPr lang="en-US" sz="2400" dirty="0">
                <a:solidFill>
                  <a:srgbClr val="222222"/>
                </a:solidFill>
                <a:cs typeface="Times New Roman" panose="02020603050405020304" pitchFamily="18" charset="0"/>
              </a:rPr>
              <a:t>We frequently work with </a:t>
            </a:r>
            <a:r>
              <a:rPr lang="en-US" sz="2400" b="1" dirty="0">
                <a:solidFill>
                  <a:srgbClr val="222222"/>
                </a:solidFill>
                <a:cs typeface="Times New Roman" panose="02020603050405020304" pitchFamily="18" charset="0"/>
              </a:rPr>
              <a:t>very skewed distributions </a:t>
            </a:r>
            <a:r>
              <a:rPr lang="en-US" sz="2400" dirty="0">
                <a:solidFill>
                  <a:srgbClr val="222222"/>
                </a:solidFill>
                <a:cs typeface="Times New Roman" panose="02020603050405020304" pitchFamily="18" charset="0"/>
              </a:rPr>
              <a:t>in our data</a:t>
            </a:r>
          </a:p>
          <a:p>
            <a:r>
              <a:rPr lang="en-US" sz="2400" dirty="0">
                <a:solidFill>
                  <a:srgbClr val="222222"/>
                </a:solidFill>
                <a:cs typeface="Times New Roman" panose="02020603050405020304" pitchFamily="18" charset="0"/>
              </a:rPr>
              <a:t>How does this affect our econometrics? </a:t>
            </a:r>
          </a:p>
          <a:p>
            <a:r>
              <a:rPr lang="en-US" sz="2400" dirty="0">
                <a:solidFill>
                  <a:srgbClr val="222222"/>
                </a:solidFill>
                <a:cs typeface="Times New Roman" panose="02020603050405020304" pitchFamily="18" charset="0"/>
              </a:rPr>
              <a:t>How does this affect our policy? </a:t>
            </a:r>
          </a:p>
        </p:txBody>
      </p:sp>
      <p:pic>
        <p:nvPicPr>
          <p:cNvPr id="5" name="Picture 4">
            <a:extLst>
              <a:ext uri="{FF2B5EF4-FFF2-40B4-BE49-F238E27FC236}">
                <a16:creationId xmlns:a16="http://schemas.microsoft.com/office/drawing/2014/main" id="{C0FCE4F7-48AB-B9DB-BF8E-853124F7E01D}"/>
              </a:ext>
            </a:extLst>
          </p:cNvPr>
          <p:cNvPicPr>
            <a:picLocks noChangeAspect="1"/>
          </p:cNvPicPr>
          <p:nvPr/>
        </p:nvPicPr>
        <p:blipFill>
          <a:blip r:embed="rId3"/>
          <a:stretch>
            <a:fillRect/>
          </a:stretch>
        </p:blipFill>
        <p:spPr>
          <a:xfrm>
            <a:off x="1229809" y="1537752"/>
            <a:ext cx="8229600" cy="4742779"/>
          </a:xfrm>
          <a:prstGeom prst="rect">
            <a:avLst/>
          </a:prstGeom>
        </p:spPr>
      </p:pic>
    </p:spTree>
    <p:extLst>
      <p:ext uri="{BB962C8B-B14F-4D97-AF65-F5344CB8AC3E}">
        <p14:creationId xmlns:p14="http://schemas.microsoft.com/office/powerpoint/2010/main" val="64384291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How can we </a:t>
            </a:r>
            <a:r>
              <a:rPr lang="en-US" sz="3600" b="1" dirty="0">
                <a:cs typeface="Times New Roman" panose="02020603050405020304" pitchFamily="18" charset="0"/>
              </a:rPr>
              <a:t>measure </a:t>
            </a:r>
            <a:r>
              <a:rPr lang="en-US" sz="3600" dirty="0">
                <a:cs typeface="Times New Roman" panose="02020603050405020304" pitchFamily="18" charset="0"/>
              </a:rPr>
              <a:t>heterogeneous treatment effects?</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199" y="1066801"/>
            <a:ext cx="9405791" cy="5141388"/>
          </a:xfrm>
        </p:spPr>
        <p:txBody>
          <a:bodyPr>
            <a:noAutofit/>
          </a:bodyPr>
          <a:lstStyle/>
          <a:p>
            <a:pPr marL="0" indent="0">
              <a:buNone/>
            </a:pPr>
            <a:r>
              <a:rPr lang="en-US" sz="2400" dirty="0">
                <a:solidFill>
                  <a:srgbClr val="222222"/>
                </a:solidFill>
                <a:cs typeface="Times New Roman" panose="02020603050405020304" pitchFamily="18" charset="0"/>
              </a:rPr>
              <a:t>We frequently work with </a:t>
            </a:r>
            <a:r>
              <a:rPr lang="en-US" sz="2400" b="1" dirty="0">
                <a:solidFill>
                  <a:srgbClr val="222222"/>
                </a:solidFill>
                <a:cs typeface="Times New Roman" panose="02020603050405020304" pitchFamily="18" charset="0"/>
              </a:rPr>
              <a:t>very skewed distributions </a:t>
            </a:r>
            <a:r>
              <a:rPr lang="en-US" sz="2400" dirty="0">
                <a:solidFill>
                  <a:srgbClr val="222222"/>
                </a:solidFill>
                <a:cs typeface="Times New Roman" panose="02020603050405020304" pitchFamily="18" charset="0"/>
              </a:rPr>
              <a:t>in our data</a:t>
            </a:r>
          </a:p>
          <a:p>
            <a:r>
              <a:rPr lang="en-US" sz="2400" dirty="0">
                <a:solidFill>
                  <a:srgbClr val="222222"/>
                </a:solidFill>
                <a:cs typeface="Times New Roman" panose="02020603050405020304" pitchFamily="18" charset="0"/>
              </a:rPr>
              <a:t>How does this affect our econometrics? </a:t>
            </a:r>
          </a:p>
          <a:p>
            <a:r>
              <a:rPr lang="en-US" sz="2400" dirty="0">
                <a:solidFill>
                  <a:srgbClr val="222222"/>
                </a:solidFill>
                <a:cs typeface="Times New Roman" panose="02020603050405020304" pitchFamily="18" charset="0"/>
              </a:rPr>
              <a:t>How does this affect our policy? </a:t>
            </a:r>
          </a:p>
          <a:p>
            <a:endParaRPr lang="en-US" sz="2400" dirty="0">
              <a:solidFill>
                <a:srgbClr val="222222"/>
              </a:solidFill>
              <a:cs typeface="Times New Roman" panose="02020603050405020304" pitchFamily="18" charset="0"/>
            </a:endParaRPr>
          </a:p>
          <a:p>
            <a:pPr marL="0" indent="0">
              <a:buNone/>
            </a:pPr>
            <a:r>
              <a:rPr lang="en-US" sz="2800" dirty="0">
                <a:solidFill>
                  <a:srgbClr val="222222"/>
                </a:solidFill>
                <a:cs typeface="Times New Roman" panose="02020603050405020304" pitchFamily="18" charset="0"/>
              </a:rPr>
              <a:t>Fortunately, there are </a:t>
            </a:r>
            <a:r>
              <a:rPr lang="en-US" sz="2800" b="1" dirty="0">
                <a:solidFill>
                  <a:schemeClr val="accent2">
                    <a:lumMod val="75000"/>
                  </a:schemeClr>
                </a:solidFill>
                <a:cs typeface="Times New Roman" panose="02020603050405020304" pitchFamily="18" charset="0"/>
              </a:rPr>
              <a:t>econometric techniques </a:t>
            </a:r>
            <a:r>
              <a:rPr lang="en-US" sz="2800" dirty="0">
                <a:solidFill>
                  <a:srgbClr val="222222"/>
                </a:solidFill>
                <a:cs typeface="Times New Roman" panose="02020603050405020304" pitchFamily="18" charset="0"/>
              </a:rPr>
              <a:t>to help us target different spots in a distribution</a:t>
            </a:r>
          </a:p>
        </p:txBody>
      </p:sp>
    </p:spTree>
    <p:extLst>
      <p:ext uri="{BB962C8B-B14F-4D97-AF65-F5344CB8AC3E}">
        <p14:creationId xmlns:p14="http://schemas.microsoft.com/office/powerpoint/2010/main" val="384050730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Methods for heterogeneous treatment effects</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219199" y="1066801"/>
                <a:ext cx="9405791" cy="5141388"/>
              </a:xfrm>
            </p:spPr>
            <p:txBody>
              <a:bodyPr>
                <a:noAutofit/>
              </a:bodyPr>
              <a:lstStyle/>
              <a:p>
                <a:pPr marL="457200" indent="-457200">
                  <a:buFont typeface="+mj-lt"/>
                  <a:buAutoNum type="arabicPeriod"/>
                </a:pPr>
                <a:r>
                  <a:rPr lang="en-US" sz="2400" dirty="0">
                    <a:solidFill>
                      <a:schemeClr val="accent2">
                        <a:lumMod val="75000"/>
                      </a:schemeClr>
                    </a:solidFill>
                    <a:cs typeface="Times New Roman" panose="02020603050405020304" pitchFamily="18" charset="0"/>
                  </a:rPr>
                  <a:t>Quantile Regression: Estimate marginal effects </a:t>
                </a:r>
                <a:r>
                  <a:rPr lang="en-US" sz="2400" b="1" dirty="0">
                    <a:solidFill>
                      <a:schemeClr val="accent2">
                        <a:lumMod val="75000"/>
                      </a:schemeClr>
                    </a:solidFill>
                    <a:cs typeface="Times New Roman" panose="02020603050405020304" pitchFamily="18" charset="0"/>
                  </a:rPr>
                  <a:t>across distribution</a:t>
                </a:r>
                <a:endParaRPr lang="en-US" sz="2400" dirty="0">
                  <a:solidFill>
                    <a:schemeClr val="accent2">
                      <a:lumMod val="75000"/>
                    </a:schemeClr>
                  </a:solidFill>
                  <a:cs typeface="Times New Roman" panose="02020603050405020304" pitchFamily="18" charset="0"/>
                </a:endParaRPr>
              </a:p>
              <a:p>
                <a:pPr marL="457200" indent="-457200">
                  <a:buFont typeface="+mj-lt"/>
                  <a:buAutoNum type="arabicPeriod"/>
                </a:pPr>
                <a:r>
                  <a:rPr lang="en-US" sz="2400" dirty="0">
                    <a:solidFill>
                      <a:srgbClr val="222222"/>
                    </a:solidFill>
                    <a:cs typeface="Times New Roman" panose="02020603050405020304" pitchFamily="18" charset="0"/>
                  </a:rPr>
                  <a:t>Finite mixture models: </a:t>
                </a:r>
                <a:r>
                  <a:rPr lang="en-US" sz="2400" b="1" dirty="0">
                    <a:solidFill>
                      <a:srgbClr val="222222"/>
                    </a:solidFill>
                    <a:cs typeface="Times New Roman" panose="02020603050405020304" pitchFamily="18" charset="0"/>
                  </a:rPr>
                  <a:t>Group-specific models</a:t>
                </a:r>
              </a:p>
              <a:p>
                <a:pPr marL="457200" indent="-457200">
                  <a:buFont typeface="+mj-lt"/>
                  <a:buAutoNum type="arabicPeriod"/>
                </a:pPr>
                <a:r>
                  <a:rPr lang="en-US" sz="2400" dirty="0">
                    <a:solidFill>
                      <a:srgbClr val="222222"/>
                    </a:solidFill>
                    <a:cs typeface="Times New Roman" panose="02020603050405020304" pitchFamily="18" charset="0"/>
                  </a:rPr>
                  <a:t>Nonparametric regression: Estimate </a:t>
                </a:r>
                <a:r>
                  <a:rPr lang="en-US" sz="2400" b="1" dirty="0">
                    <a:solidFill>
                      <a:srgbClr val="222222"/>
                    </a:solidFill>
                    <a:cs typeface="Times New Roman" panose="02020603050405020304" pitchFamily="18" charset="0"/>
                  </a:rPr>
                  <a:t>full functional form </a:t>
                </a:r>
                <a14:m>
                  <m:oMath xmlns:m="http://schemas.openxmlformats.org/officeDocument/2006/math">
                    <m:r>
                      <a:rPr lang="en-US" sz="2400" b="1" i="0" smtClean="0">
                        <a:solidFill>
                          <a:srgbClr val="222222"/>
                        </a:solidFill>
                        <a:latin typeface="Cambria Math" panose="02040503050406030204" pitchFamily="18" charset="0"/>
                        <a:cs typeface="Times New Roman" panose="02020603050405020304" pitchFamily="18" charset="0"/>
                      </a:rPr>
                      <m:t>𝐲</m:t>
                    </m:r>
                    <m:r>
                      <a:rPr lang="en-US" sz="2400" b="1" i="0" smtClean="0">
                        <a:solidFill>
                          <a:srgbClr val="222222"/>
                        </a:solidFill>
                        <a:latin typeface="Cambria Math" panose="02040503050406030204" pitchFamily="18" charset="0"/>
                        <a:cs typeface="Times New Roman" panose="02020603050405020304" pitchFamily="18" charset="0"/>
                      </a:rPr>
                      <m:t>=</m:t>
                    </m:r>
                    <m:r>
                      <a:rPr lang="en-US" sz="2400" b="1" i="0" smtClean="0">
                        <a:solidFill>
                          <a:srgbClr val="222222"/>
                        </a:solidFill>
                        <a:latin typeface="Cambria Math" panose="02040503050406030204" pitchFamily="18" charset="0"/>
                        <a:cs typeface="Times New Roman" panose="02020603050405020304" pitchFamily="18" charset="0"/>
                      </a:rPr>
                      <m:t>𝐟</m:t>
                    </m:r>
                    <m:r>
                      <a:rPr lang="en-US" sz="2400" b="1" i="0" smtClean="0">
                        <a:solidFill>
                          <a:srgbClr val="222222"/>
                        </a:solidFill>
                        <a:latin typeface="Cambria Math" panose="02040503050406030204" pitchFamily="18" charset="0"/>
                        <a:cs typeface="Times New Roman" panose="02020603050405020304" pitchFamily="18" charset="0"/>
                      </a:rPr>
                      <m:t>(</m:t>
                    </m:r>
                    <m:r>
                      <a:rPr lang="en-US" sz="2400" b="0" i="1" smtClean="0">
                        <a:solidFill>
                          <a:srgbClr val="222222"/>
                        </a:solidFill>
                        <a:latin typeface="Cambria Math" panose="02040503050406030204" pitchFamily="18" charset="0"/>
                        <a:cs typeface="Times New Roman" panose="02020603050405020304" pitchFamily="18" charset="0"/>
                      </a:rPr>
                      <m:t>𝑥</m:t>
                    </m:r>
                    <m:r>
                      <a:rPr lang="en-US" sz="2400" b="0" i="1" smtClean="0">
                        <a:solidFill>
                          <a:srgbClr val="222222"/>
                        </a:solidFill>
                        <a:latin typeface="Cambria Math" panose="02040503050406030204" pitchFamily="18" charset="0"/>
                        <a:cs typeface="Times New Roman" panose="02020603050405020304" pitchFamily="18" charset="0"/>
                      </a:rPr>
                      <m:t>)</m:t>
                    </m:r>
                  </m:oMath>
                </a14:m>
                <a:endParaRPr lang="en-US" sz="2400" dirty="0">
                  <a:solidFill>
                    <a:srgbClr val="222222"/>
                  </a:solidFill>
                  <a:cs typeface="Times New Roman" panose="02020603050405020304" pitchFamily="18" charset="0"/>
                </a:endParaRPr>
              </a:p>
              <a:p>
                <a:pPr marL="457200" indent="-457200">
                  <a:buFont typeface="+mj-lt"/>
                  <a:buAutoNum type="arabicPeriod"/>
                </a:pPr>
                <a:r>
                  <a:rPr lang="en-US" sz="2400" dirty="0">
                    <a:solidFill>
                      <a:srgbClr val="222222"/>
                    </a:solidFill>
                    <a:cs typeface="Times New Roman" panose="02020603050405020304" pitchFamily="18" charset="0"/>
                  </a:rPr>
                  <a:t>Conditional density estimators: Recover</a:t>
                </a:r>
                <a14:m>
                  <m:oMath xmlns:m="http://schemas.openxmlformats.org/officeDocument/2006/math">
                    <m:r>
                      <a:rPr lang="en-US" sz="2400" b="0" i="0" smtClean="0">
                        <a:solidFill>
                          <a:srgbClr val="222222"/>
                        </a:solidFill>
                        <a:latin typeface="Cambria Math" panose="02040503050406030204" pitchFamily="18" charset="0"/>
                        <a:cs typeface="Times New Roman" panose="02020603050405020304" pitchFamily="18" charset="0"/>
                      </a:rPr>
                      <m:t> </m:t>
                    </m:r>
                    <m:r>
                      <a:rPr lang="en-US" sz="2400" b="1" i="1" smtClean="0">
                        <a:solidFill>
                          <a:srgbClr val="222222"/>
                        </a:solidFill>
                        <a:latin typeface="Cambria Math" panose="02040503050406030204" pitchFamily="18" charset="0"/>
                        <a:cs typeface="Times New Roman" panose="02020603050405020304" pitchFamily="18" charset="0"/>
                      </a:rPr>
                      <m:t>𝑭</m:t>
                    </m:r>
                    <m:r>
                      <a:rPr lang="en-US" sz="2400" b="1" i="1" smtClean="0">
                        <a:solidFill>
                          <a:srgbClr val="222222"/>
                        </a:solidFill>
                        <a:latin typeface="Cambria Math" panose="02040503050406030204" pitchFamily="18" charset="0"/>
                        <a:cs typeface="Times New Roman" panose="02020603050405020304" pitchFamily="18" charset="0"/>
                      </a:rPr>
                      <m:t>(</m:t>
                    </m:r>
                    <m:sSub>
                      <m:sSubPr>
                        <m:ctrlPr>
                          <a:rPr lang="en-US" sz="2400" b="1" i="1" smtClean="0">
                            <a:solidFill>
                              <a:srgbClr val="222222"/>
                            </a:solidFill>
                            <a:latin typeface="Cambria Math" panose="02040503050406030204" pitchFamily="18" charset="0"/>
                            <a:cs typeface="Times New Roman" panose="02020603050405020304" pitchFamily="18" charset="0"/>
                          </a:rPr>
                        </m:ctrlPr>
                      </m:sSubPr>
                      <m:e>
                        <m:r>
                          <a:rPr lang="en-US" sz="2400" b="1" i="1" smtClean="0">
                            <a:solidFill>
                              <a:srgbClr val="222222"/>
                            </a:solidFill>
                            <a:latin typeface="Cambria Math" panose="02040503050406030204" pitchFamily="18" charset="0"/>
                            <a:cs typeface="Times New Roman" panose="02020603050405020304" pitchFamily="18" charset="0"/>
                          </a:rPr>
                          <m:t>𝒀</m:t>
                        </m:r>
                      </m:e>
                      <m:sub>
                        <m:r>
                          <a:rPr lang="en-US" sz="2400" b="1" i="1" smtClean="0">
                            <a:solidFill>
                              <a:srgbClr val="222222"/>
                            </a:solidFill>
                            <a:latin typeface="Cambria Math" panose="02040503050406030204" pitchFamily="18" charset="0"/>
                            <a:cs typeface="Times New Roman" panose="02020603050405020304" pitchFamily="18" charset="0"/>
                          </a:rPr>
                          <m:t>𝒊</m:t>
                        </m:r>
                      </m:sub>
                    </m:sSub>
                    <m:r>
                      <a:rPr lang="en-US" sz="2400" b="1" i="1" smtClean="0">
                        <a:solidFill>
                          <a:srgbClr val="222222"/>
                        </a:solidFill>
                        <a:latin typeface="Cambria Math" panose="02040503050406030204" pitchFamily="18" charset="0"/>
                        <a:cs typeface="Times New Roman" panose="02020603050405020304" pitchFamily="18" charset="0"/>
                      </a:rPr>
                      <m:t>|</m:t>
                    </m:r>
                    <m:sSub>
                      <m:sSubPr>
                        <m:ctrlPr>
                          <a:rPr lang="en-US" sz="2400" b="1" i="1" smtClean="0">
                            <a:solidFill>
                              <a:srgbClr val="222222"/>
                            </a:solidFill>
                            <a:latin typeface="Cambria Math" panose="02040503050406030204" pitchFamily="18" charset="0"/>
                            <a:cs typeface="Times New Roman" panose="02020603050405020304" pitchFamily="18" charset="0"/>
                          </a:rPr>
                        </m:ctrlPr>
                      </m:sSubPr>
                      <m:e>
                        <m:r>
                          <a:rPr lang="en-US" sz="2400" b="1" i="1" smtClean="0">
                            <a:solidFill>
                              <a:srgbClr val="222222"/>
                            </a:solidFill>
                            <a:latin typeface="Cambria Math" panose="02040503050406030204" pitchFamily="18" charset="0"/>
                            <a:cs typeface="Times New Roman" panose="02020603050405020304" pitchFamily="18" charset="0"/>
                          </a:rPr>
                          <m:t>𝑿</m:t>
                        </m:r>
                      </m:e>
                      <m:sub>
                        <m:r>
                          <a:rPr lang="en-US" sz="2400" b="1" i="1" smtClean="0">
                            <a:solidFill>
                              <a:srgbClr val="222222"/>
                            </a:solidFill>
                            <a:latin typeface="Cambria Math" panose="02040503050406030204" pitchFamily="18" charset="0"/>
                            <a:cs typeface="Times New Roman" panose="02020603050405020304" pitchFamily="18" charset="0"/>
                          </a:rPr>
                          <m:t>𝒊</m:t>
                        </m:r>
                      </m:sub>
                    </m:sSub>
                    <m:r>
                      <a:rPr lang="en-US" sz="2400" b="1" i="1" smtClean="0">
                        <a:solidFill>
                          <a:srgbClr val="222222"/>
                        </a:solidFill>
                        <a:latin typeface="Cambria Math" panose="02040503050406030204" pitchFamily="18" charset="0"/>
                        <a:cs typeface="Times New Roman" panose="02020603050405020304" pitchFamily="18" charset="0"/>
                      </a:rPr>
                      <m:t>)</m:t>
                    </m:r>
                  </m:oMath>
                </a14:m>
                <a:endParaRPr lang="en-US" sz="2400" dirty="0">
                  <a:solidFill>
                    <a:srgbClr val="222222"/>
                  </a:solidFill>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219199" y="1066801"/>
                <a:ext cx="9405791" cy="5141388"/>
              </a:xfrm>
              <a:blipFill>
                <a:blip r:embed="rId3"/>
                <a:stretch>
                  <a:fillRect l="-518" t="-1305"/>
                </a:stretch>
              </a:blipFill>
            </p:spPr>
            <p:txBody>
              <a:bodyPr/>
              <a:lstStyle/>
              <a:p>
                <a:r>
                  <a:rPr lang="en-CA">
                    <a:noFill/>
                  </a:rPr>
                  <a:t> </a:t>
                </a:r>
              </a:p>
            </p:txBody>
          </p:sp>
        </mc:Fallback>
      </mc:AlternateContent>
    </p:spTree>
    <p:extLst>
      <p:ext uri="{BB962C8B-B14F-4D97-AF65-F5344CB8AC3E}">
        <p14:creationId xmlns:p14="http://schemas.microsoft.com/office/powerpoint/2010/main" val="248054896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E1C9616-3BE9-F3D5-A7BD-F2DEC429C0AF}"/>
              </a:ext>
            </a:extLst>
          </p:cNvPr>
          <p:cNvPicPr>
            <a:picLocks noChangeAspect="1"/>
          </p:cNvPicPr>
          <p:nvPr/>
        </p:nvPicPr>
        <p:blipFill rotWithShape="1">
          <a:blip r:embed="rId3"/>
          <a:srcRect r="7127"/>
          <a:stretch/>
        </p:blipFill>
        <p:spPr>
          <a:xfrm>
            <a:off x="4953000" y="962231"/>
            <a:ext cx="6324601" cy="5022360"/>
          </a:xfrm>
          <a:prstGeom prst="rect">
            <a:avLst/>
          </a:prstGeom>
        </p:spPr>
      </p:pic>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56095" y="962232"/>
                <a:ext cx="4744606" cy="5217905"/>
              </a:xfrm>
            </p:spPr>
            <p:txBody>
              <a:bodyPr>
                <a:normAutofit/>
              </a:bodyPr>
              <a:lstStyle/>
              <a:p>
                <a:r>
                  <a:rPr lang="en-US" sz="2400" dirty="0">
                    <a:cs typeface="Times New Roman" panose="02020603050405020304" pitchFamily="18" charset="0"/>
                  </a:rPr>
                  <a:t>Linear regression implies </a:t>
                </a:r>
                <a:r>
                  <a:rPr lang="en-US" sz="2400" b="1" dirty="0">
                    <a:cs typeface="Times New Roman" panose="02020603050405020304" pitchFamily="18" charset="0"/>
                  </a:rPr>
                  <a:t>homogeneous effects:</a:t>
                </a:r>
                <a:endParaRPr lang="en-US" sz="2400" dirty="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cs typeface="Times New Roman" panose="02020603050405020304" pitchFamily="18" charset="0"/>
                        </a:rPr>
                        <m:t>𝑦</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𝛽</m:t>
                      </m:r>
                      <m:r>
                        <a:rPr lang="en-US" sz="2400" b="0" i="1" smtClean="0">
                          <a:latin typeface="Cambria Math" panose="02040503050406030204" pitchFamily="18" charset="0"/>
                          <a:cs typeface="Times New Roman" panose="02020603050405020304" pitchFamily="18" charset="0"/>
                        </a:rPr>
                        <m:t>𝑥</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𝜀</m:t>
                      </m:r>
                    </m:oMath>
                  </m:oMathPara>
                </a14:m>
                <a:endParaRPr lang="en-US" sz="2400" dirty="0">
                  <a:cs typeface="Times New Roman" panose="02020603050405020304" pitchFamily="18" charset="0"/>
                </a:endParaRPr>
              </a:p>
              <a:p>
                <a:r>
                  <a:rPr lang="en-US" sz="2400" dirty="0">
                    <a:cs typeface="Times New Roman" panose="02020603050405020304" pitchFamily="18" charset="0"/>
                  </a:rPr>
                  <a:t>All we need to care about here is the </a:t>
                </a:r>
                <a:r>
                  <a:rPr lang="en-US" sz="2400" b="1" dirty="0">
                    <a:cs typeface="Times New Roman" panose="02020603050405020304" pitchFamily="18" charset="0"/>
                  </a:rPr>
                  <a:t>conditional mean </a:t>
                </a:r>
                <a14:m>
                  <m:oMath xmlns:m="http://schemas.openxmlformats.org/officeDocument/2006/math">
                    <m:r>
                      <a:rPr lang="en-US" sz="2400" b="1" i="1" smtClean="0">
                        <a:latin typeface="Cambria Math" panose="02040503050406030204" pitchFamily="18" charset="0"/>
                        <a:cs typeface="Times New Roman" panose="02020603050405020304" pitchFamily="18" charset="0"/>
                      </a:rPr>
                      <m:t>𝔼</m:t>
                    </m:r>
                    <m:r>
                      <a:rPr lang="en-US" sz="2400" b="1" i="1" smtClean="0">
                        <a:latin typeface="Cambria Math" panose="02040503050406030204" pitchFamily="18" charset="0"/>
                        <a:cs typeface="Times New Roman" panose="02020603050405020304" pitchFamily="18" charset="0"/>
                      </a:rPr>
                      <m:t>[</m:t>
                    </m:r>
                    <m:r>
                      <a:rPr lang="en-US" sz="2400" b="1" i="1" smtClean="0">
                        <a:latin typeface="Cambria Math" panose="02040503050406030204" pitchFamily="18" charset="0"/>
                        <a:cs typeface="Times New Roman" panose="02020603050405020304" pitchFamily="18" charset="0"/>
                      </a:rPr>
                      <m:t>𝒚</m:t>
                    </m:r>
                    <m:r>
                      <a:rPr lang="en-US" sz="2400" b="1" i="1" smtClean="0">
                        <a:latin typeface="Cambria Math" panose="02040503050406030204" pitchFamily="18" charset="0"/>
                        <a:cs typeface="Times New Roman" panose="02020603050405020304" pitchFamily="18" charset="0"/>
                      </a:rPr>
                      <m:t>|</m:t>
                    </m:r>
                    <m:r>
                      <a:rPr lang="en-US" sz="2400" b="1" i="1" smtClean="0">
                        <a:latin typeface="Cambria Math" panose="02040503050406030204" pitchFamily="18" charset="0"/>
                        <a:cs typeface="Times New Roman" panose="02020603050405020304" pitchFamily="18" charset="0"/>
                      </a:rPr>
                      <m:t>𝒙</m:t>
                    </m:r>
                    <m:r>
                      <a:rPr lang="en-US" sz="2400" b="1" i="1" smtClean="0">
                        <a:latin typeface="Cambria Math" panose="02040503050406030204" pitchFamily="18" charset="0"/>
                        <a:cs typeface="Times New Roman" panose="02020603050405020304" pitchFamily="18" charset="0"/>
                      </a:rPr>
                      <m:t>]</m:t>
                    </m:r>
                  </m:oMath>
                </a14:m>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56095" y="962232"/>
                <a:ext cx="4744606" cy="5217905"/>
              </a:xfrm>
              <a:blipFill>
                <a:blip r:embed="rId4"/>
                <a:stretch>
                  <a:fillRect l="-899" t="-1285"/>
                </a:stretch>
              </a:blipFill>
            </p:spPr>
            <p:txBody>
              <a:bodyPr/>
              <a:lstStyle/>
              <a:p>
                <a:r>
                  <a:rPr lang="en-US">
                    <a:noFill/>
                  </a:rPr>
                  <a:t> </a:t>
                </a:r>
              </a:p>
            </p:txBody>
          </p:sp>
        </mc:Fallback>
      </mc:AlternateContent>
      <p:sp>
        <p:nvSpPr>
          <p:cNvPr id="6" name="Title 1">
            <a:extLst>
              <a:ext uri="{FF2B5EF4-FFF2-40B4-BE49-F238E27FC236}">
                <a16:creationId xmlns:a16="http://schemas.microsoft.com/office/drawing/2014/main" id="{F4D68C9B-0AC4-FAAC-1DD9-41E0AF93018E}"/>
              </a:ext>
            </a:extLst>
          </p:cNvPr>
          <p:cNvSpPr txBox="1">
            <a:spLocks/>
          </p:cNvSpPr>
          <p:nvPr/>
        </p:nvSpPr>
        <p:spPr>
          <a:xfrm>
            <a:off x="609600" y="337392"/>
            <a:ext cx="10439400" cy="62484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400" kern="1200" spc="-50" baseline="0">
                <a:solidFill>
                  <a:schemeClr val="tx1"/>
                </a:solidFill>
                <a:latin typeface="Times New Roman" panose="02020603050405020304" pitchFamily="18" charset="0"/>
                <a:ea typeface="+mj-ea"/>
                <a:cs typeface="+mj-cs"/>
              </a:defRPr>
            </a:lvl1pPr>
          </a:lstStyle>
          <a:p>
            <a:r>
              <a:rPr lang="en-US" sz="3600" dirty="0">
                <a:cs typeface="Times New Roman" panose="02020603050405020304" pitchFamily="18" charset="0"/>
              </a:rPr>
              <a:t>Quantile Regression: Distributional Effects</a:t>
            </a:r>
          </a:p>
        </p:txBody>
      </p:sp>
    </p:spTree>
    <p:extLst>
      <p:ext uri="{BB962C8B-B14F-4D97-AF65-F5344CB8AC3E}">
        <p14:creationId xmlns:p14="http://schemas.microsoft.com/office/powerpoint/2010/main" val="361698011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56095" y="962232"/>
                <a:ext cx="4744606" cy="5217905"/>
              </a:xfrm>
            </p:spPr>
            <p:txBody>
              <a:bodyPr>
                <a:normAutofit/>
              </a:bodyPr>
              <a:lstStyle/>
              <a:p>
                <a:r>
                  <a:rPr lang="en-US" sz="2400" dirty="0">
                    <a:cs typeface="Times New Roman" panose="02020603050405020304" pitchFamily="18" charset="0"/>
                  </a:rPr>
                  <a:t>Linear regression implies </a:t>
                </a:r>
                <a:r>
                  <a:rPr lang="en-US" sz="2400" b="1" dirty="0">
                    <a:cs typeface="Times New Roman" panose="02020603050405020304" pitchFamily="18" charset="0"/>
                  </a:rPr>
                  <a:t>homogeneous effects:</a:t>
                </a:r>
                <a:endParaRPr lang="en-US" sz="2400" dirty="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cs typeface="Times New Roman" panose="02020603050405020304" pitchFamily="18" charset="0"/>
                        </a:rPr>
                        <m:t>𝑦</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𝛽</m:t>
                      </m:r>
                      <m:r>
                        <a:rPr lang="en-US" sz="2400" b="0" i="1" smtClean="0">
                          <a:latin typeface="Cambria Math" panose="02040503050406030204" pitchFamily="18" charset="0"/>
                          <a:cs typeface="Times New Roman" panose="02020603050405020304" pitchFamily="18" charset="0"/>
                        </a:rPr>
                        <m:t>𝑥</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𝜀</m:t>
                      </m:r>
                    </m:oMath>
                  </m:oMathPara>
                </a14:m>
                <a:endParaRPr lang="en-US" sz="2400" dirty="0">
                  <a:cs typeface="Times New Roman" panose="02020603050405020304" pitchFamily="18" charset="0"/>
                </a:endParaRPr>
              </a:p>
              <a:p>
                <a:r>
                  <a:rPr lang="en-US" sz="2400" dirty="0">
                    <a:cs typeface="Times New Roman" panose="02020603050405020304" pitchFamily="18" charset="0"/>
                  </a:rPr>
                  <a:t>All we need to care about here is the </a:t>
                </a:r>
                <a:r>
                  <a:rPr lang="en-US" sz="2400" b="1" dirty="0">
                    <a:cs typeface="Times New Roman" panose="02020603050405020304" pitchFamily="18" charset="0"/>
                  </a:rPr>
                  <a:t>conditional mean </a:t>
                </a:r>
                <a14:m>
                  <m:oMath xmlns:m="http://schemas.openxmlformats.org/officeDocument/2006/math">
                    <m:r>
                      <a:rPr lang="en-US" sz="2400" b="1" i="1" smtClean="0">
                        <a:latin typeface="Cambria Math" panose="02040503050406030204" pitchFamily="18" charset="0"/>
                        <a:cs typeface="Times New Roman" panose="02020603050405020304" pitchFamily="18" charset="0"/>
                      </a:rPr>
                      <m:t>𝔼</m:t>
                    </m:r>
                    <m:r>
                      <a:rPr lang="en-US" sz="2400" b="1" i="1" smtClean="0">
                        <a:latin typeface="Cambria Math" panose="02040503050406030204" pitchFamily="18" charset="0"/>
                        <a:cs typeface="Times New Roman" panose="02020603050405020304" pitchFamily="18" charset="0"/>
                      </a:rPr>
                      <m:t>[</m:t>
                    </m:r>
                    <m:r>
                      <a:rPr lang="en-US" sz="2400" b="1" i="1" smtClean="0">
                        <a:latin typeface="Cambria Math" panose="02040503050406030204" pitchFamily="18" charset="0"/>
                        <a:cs typeface="Times New Roman" panose="02020603050405020304" pitchFamily="18" charset="0"/>
                      </a:rPr>
                      <m:t>𝒚</m:t>
                    </m:r>
                    <m:r>
                      <a:rPr lang="en-US" sz="2400" b="1" i="1" smtClean="0">
                        <a:latin typeface="Cambria Math" panose="02040503050406030204" pitchFamily="18" charset="0"/>
                        <a:cs typeface="Times New Roman" panose="02020603050405020304" pitchFamily="18" charset="0"/>
                      </a:rPr>
                      <m:t>|</m:t>
                    </m:r>
                    <m:r>
                      <a:rPr lang="en-US" sz="2400" b="1" i="1" smtClean="0">
                        <a:latin typeface="Cambria Math" panose="02040503050406030204" pitchFamily="18" charset="0"/>
                        <a:cs typeface="Times New Roman" panose="02020603050405020304" pitchFamily="18" charset="0"/>
                      </a:rPr>
                      <m:t>𝒙</m:t>
                    </m:r>
                    <m:r>
                      <a:rPr lang="en-US" sz="2400" b="1" i="1" smtClean="0">
                        <a:latin typeface="Cambria Math" panose="02040503050406030204" pitchFamily="18" charset="0"/>
                        <a:cs typeface="Times New Roman" panose="02020603050405020304" pitchFamily="18" charset="0"/>
                      </a:rPr>
                      <m:t>]</m:t>
                    </m:r>
                  </m:oMath>
                </a14:m>
                <a:endParaRPr lang="en-US" sz="2400" dirty="0">
                  <a:cs typeface="Times New Roman" panose="02020603050405020304" pitchFamily="18" charset="0"/>
                </a:endParaRPr>
              </a:p>
              <a:p>
                <a:r>
                  <a:rPr lang="en-US" sz="2400" dirty="0">
                    <a:cs typeface="Times New Roman" panose="02020603050405020304" pitchFamily="18" charset="0"/>
                  </a:rPr>
                  <a:t>But what if an effect differs for individuals </a:t>
                </a:r>
                <a:r>
                  <a:rPr lang="en-US" sz="2400" i="1" dirty="0">
                    <a:cs typeface="Times New Roman" panose="02020603050405020304" pitchFamily="18" charset="0"/>
                  </a:rPr>
                  <a:t>along distribution of x?</a:t>
                </a:r>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56095" y="962232"/>
                <a:ext cx="4744606" cy="5217905"/>
              </a:xfrm>
              <a:blipFill>
                <a:blip r:embed="rId3"/>
                <a:stretch>
                  <a:fillRect l="-899" t="-1285" r="-1155"/>
                </a:stretch>
              </a:blipFill>
            </p:spPr>
            <p:txBody>
              <a:bodyPr/>
              <a:lstStyle/>
              <a:p>
                <a:r>
                  <a:rPr lang="en-US">
                    <a:noFill/>
                  </a:rPr>
                  <a:t> </a:t>
                </a:r>
              </a:p>
            </p:txBody>
          </p:sp>
        </mc:Fallback>
      </mc:AlternateContent>
      <p:sp>
        <p:nvSpPr>
          <p:cNvPr id="6" name="Title 1">
            <a:extLst>
              <a:ext uri="{FF2B5EF4-FFF2-40B4-BE49-F238E27FC236}">
                <a16:creationId xmlns:a16="http://schemas.microsoft.com/office/drawing/2014/main" id="{F4D68C9B-0AC4-FAAC-1DD9-41E0AF93018E}"/>
              </a:ext>
            </a:extLst>
          </p:cNvPr>
          <p:cNvSpPr txBox="1">
            <a:spLocks/>
          </p:cNvSpPr>
          <p:nvPr/>
        </p:nvSpPr>
        <p:spPr>
          <a:xfrm>
            <a:off x="609600" y="337392"/>
            <a:ext cx="10439400" cy="62484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400" kern="1200" spc="-50" baseline="0">
                <a:solidFill>
                  <a:schemeClr val="tx1"/>
                </a:solidFill>
                <a:latin typeface="Times New Roman" panose="02020603050405020304" pitchFamily="18" charset="0"/>
                <a:ea typeface="+mj-ea"/>
                <a:cs typeface="+mj-cs"/>
              </a:defRPr>
            </a:lvl1pPr>
          </a:lstStyle>
          <a:p>
            <a:r>
              <a:rPr lang="en-US" sz="3600" dirty="0">
                <a:cs typeface="Times New Roman" panose="02020603050405020304" pitchFamily="18" charset="0"/>
              </a:rPr>
              <a:t>Quantile Regression: Distributional Effects</a:t>
            </a:r>
          </a:p>
        </p:txBody>
      </p:sp>
      <p:pic>
        <p:nvPicPr>
          <p:cNvPr id="4" name="Picture 3">
            <a:extLst>
              <a:ext uri="{FF2B5EF4-FFF2-40B4-BE49-F238E27FC236}">
                <a16:creationId xmlns:a16="http://schemas.microsoft.com/office/drawing/2014/main" id="{B7976A07-4F47-BC28-9286-8987EE41BE58}"/>
              </a:ext>
            </a:extLst>
          </p:cNvPr>
          <p:cNvPicPr>
            <a:picLocks noChangeAspect="1"/>
          </p:cNvPicPr>
          <p:nvPr/>
        </p:nvPicPr>
        <p:blipFill>
          <a:blip r:embed="rId4"/>
          <a:stretch>
            <a:fillRect/>
          </a:stretch>
        </p:blipFill>
        <p:spPr>
          <a:xfrm>
            <a:off x="5510415" y="1127324"/>
            <a:ext cx="5814060" cy="4603352"/>
          </a:xfrm>
          <a:prstGeom prst="rect">
            <a:avLst/>
          </a:prstGeom>
        </p:spPr>
      </p:pic>
    </p:spTree>
    <p:extLst>
      <p:ext uri="{BB962C8B-B14F-4D97-AF65-F5344CB8AC3E}">
        <p14:creationId xmlns:p14="http://schemas.microsoft.com/office/powerpoint/2010/main" val="330184651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EC7B6AF-F9D7-B392-990C-A99B91479762}"/>
              </a:ext>
            </a:extLst>
          </p:cNvPr>
          <p:cNvPicPr>
            <a:picLocks noChangeAspect="1"/>
          </p:cNvPicPr>
          <p:nvPr/>
        </p:nvPicPr>
        <p:blipFill>
          <a:blip r:embed="rId3"/>
          <a:stretch>
            <a:fillRect/>
          </a:stretch>
        </p:blipFill>
        <p:spPr>
          <a:xfrm>
            <a:off x="1219199" y="3276600"/>
            <a:ext cx="7229740" cy="3581400"/>
          </a:xfrm>
          <a:prstGeom prst="rect">
            <a:avLst/>
          </a:prstGeom>
        </p:spPr>
      </p:pic>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Quantile Regression: Distributional Effects</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219199" y="1066801"/>
                <a:ext cx="9405791" cy="5141388"/>
              </a:xfrm>
            </p:spPr>
            <p:txBody>
              <a:bodyPr>
                <a:noAutofit/>
              </a:bodyPr>
              <a:lstStyle/>
              <a:p>
                <a:r>
                  <a:rPr lang="en-US" sz="2400" dirty="0">
                    <a:solidFill>
                      <a:srgbClr val="222222"/>
                    </a:solidFill>
                    <a:cs typeface="Times New Roman" panose="02020603050405020304" pitchFamily="18" charset="0"/>
                  </a:rPr>
                  <a:t>Linear regression implies </a:t>
                </a:r>
                <a:r>
                  <a:rPr lang="en-US" sz="2400" b="1" dirty="0">
                    <a:solidFill>
                      <a:srgbClr val="222222"/>
                    </a:solidFill>
                    <a:cs typeface="Times New Roman" panose="02020603050405020304" pitchFamily="18" charset="0"/>
                  </a:rPr>
                  <a:t>homogeneous effects:</a:t>
                </a:r>
                <a:endParaRPr lang="en-US" sz="2400" dirty="0">
                  <a:solidFill>
                    <a:srgbClr val="222222"/>
                  </a:solidFill>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r>
                        <a:rPr lang="en-US" sz="2400" b="0" i="1" smtClean="0">
                          <a:solidFill>
                            <a:srgbClr val="222222"/>
                          </a:solidFill>
                          <a:latin typeface="Cambria Math" panose="02040503050406030204" pitchFamily="18" charset="0"/>
                          <a:cs typeface="Times New Roman" panose="02020603050405020304" pitchFamily="18" charset="0"/>
                        </a:rPr>
                        <m:t>𝑦</m:t>
                      </m:r>
                      <m:r>
                        <a:rPr lang="en-US" sz="2400" b="0" i="1" smtClean="0">
                          <a:solidFill>
                            <a:srgbClr val="222222"/>
                          </a:solidFill>
                          <a:latin typeface="Cambria Math" panose="02040503050406030204" pitchFamily="18" charset="0"/>
                          <a:cs typeface="Times New Roman" panose="02020603050405020304" pitchFamily="18" charset="0"/>
                        </a:rPr>
                        <m:t>=</m:t>
                      </m:r>
                      <m:r>
                        <a:rPr lang="en-US" sz="2400" b="0" i="1" smtClean="0">
                          <a:solidFill>
                            <a:srgbClr val="222222"/>
                          </a:solidFill>
                          <a:latin typeface="Cambria Math" panose="02040503050406030204" pitchFamily="18" charset="0"/>
                          <a:cs typeface="Times New Roman" panose="02020603050405020304" pitchFamily="18" charset="0"/>
                        </a:rPr>
                        <m:t>𝛽</m:t>
                      </m:r>
                      <m:r>
                        <a:rPr lang="en-US" sz="2400" b="0" i="1" smtClean="0">
                          <a:solidFill>
                            <a:srgbClr val="222222"/>
                          </a:solidFill>
                          <a:latin typeface="Cambria Math" panose="02040503050406030204" pitchFamily="18" charset="0"/>
                          <a:cs typeface="Times New Roman" panose="02020603050405020304" pitchFamily="18" charset="0"/>
                        </a:rPr>
                        <m:t>𝑥</m:t>
                      </m:r>
                      <m:r>
                        <a:rPr lang="en-US" sz="2400" b="0" i="1" smtClean="0">
                          <a:solidFill>
                            <a:srgbClr val="222222"/>
                          </a:solidFill>
                          <a:latin typeface="Cambria Math" panose="02040503050406030204" pitchFamily="18" charset="0"/>
                          <a:cs typeface="Times New Roman" panose="02020603050405020304" pitchFamily="18" charset="0"/>
                        </a:rPr>
                        <m:t>+</m:t>
                      </m:r>
                      <m:r>
                        <a:rPr lang="en-US" sz="2400" b="0" i="1" smtClean="0">
                          <a:solidFill>
                            <a:srgbClr val="222222"/>
                          </a:solidFill>
                          <a:latin typeface="Cambria Math" panose="02040503050406030204" pitchFamily="18" charset="0"/>
                          <a:cs typeface="Times New Roman" panose="02020603050405020304" pitchFamily="18" charset="0"/>
                        </a:rPr>
                        <m:t>𝜀</m:t>
                      </m:r>
                    </m:oMath>
                  </m:oMathPara>
                </a14:m>
                <a:endParaRPr lang="en-US" sz="2400" dirty="0">
                  <a:solidFill>
                    <a:srgbClr val="222222"/>
                  </a:solidFill>
                  <a:cs typeface="Times New Roman" panose="02020603050405020304" pitchFamily="18" charset="0"/>
                </a:endParaRPr>
              </a:p>
              <a:p>
                <a:r>
                  <a:rPr lang="en-US" sz="2400" dirty="0">
                    <a:solidFill>
                      <a:srgbClr val="222222"/>
                    </a:solidFill>
                    <a:cs typeface="Times New Roman" panose="02020603050405020304" pitchFamily="18" charset="0"/>
                  </a:rPr>
                  <a:t>All we need to care about here is the </a:t>
                </a:r>
                <a:r>
                  <a:rPr lang="en-US" sz="2400" b="1" dirty="0">
                    <a:solidFill>
                      <a:srgbClr val="222222"/>
                    </a:solidFill>
                    <a:cs typeface="Times New Roman" panose="02020603050405020304" pitchFamily="18" charset="0"/>
                  </a:rPr>
                  <a:t>conditional mean </a:t>
                </a:r>
                <a14:m>
                  <m:oMath xmlns:m="http://schemas.openxmlformats.org/officeDocument/2006/math">
                    <m:r>
                      <a:rPr lang="en-US" sz="2400" b="1" i="1" smtClean="0">
                        <a:solidFill>
                          <a:srgbClr val="222222"/>
                        </a:solidFill>
                        <a:latin typeface="Cambria Math" panose="02040503050406030204" pitchFamily="18" charset="0"/>
                        <a:cs typeface="Times New Roman" panose="02020603050405020304" pitchFamily="18" charset="0"/>
                      </a:rPr>
                      <m:t>𝔼</m:t>
                    </m:r>
                    <m:r>
                      <a:rPr lang="en-US" sz="2400" b="1" i="1" smtClean="0">
                        <a:solidFill>
                          <a:srgbClr val="222222"/>
                        </a:solidFill>
                        <a:latin typeface="Cambria Math" panose="02040503050406030204" pitchFamily="18" charset="0"/>
                        <a:cs typeface="Times New Roman" panose="02020603050405020304" pitchFamily="18" charset="0"/>
                      </a:rPr>
                      <m:t>[</m:t>
                    </m:r>
                    <m:r>
                      <a:rPr lang="en-US" sz="2400" b="1" i="1" smtClean="0">
                        <a:solidFill>
                          <a:srgbClr val="222222"/>
                        </a:solidFill>
                        <a:latin typeface="Cambria Math" panose="02040503050406030204" pitchFamily="18" charset="0"/>
                        <a:cs typeface="Times New Roman" panose="02020603050405020304" pitchFamily="18" charset="0"/>
                      </a:rPr>
                      <m:t>𝒚</m:t>
                    </m:r>
                    <m:r>
                      <a:rPr lang="en-US" sz="2400" b="1" i="1" smtClean="0">
                        <a:solidFill>
                          <a:srgbClr val="222222"/>
                        </a:solidFill>
                        <a:latin typeface="Cambria Math" panose="02040503050406030204" pitchFamily="18" charset="0"/>
                        <a:cs typeface="Times New Roman" panose="02020603050405020304" pitchFamily="18" charset="0"/>
                      </a:rPr>
                      <m:t>|</m:t>
                    </m:r>
                    <m:r>
                      <a:rPr lang="en-US" sz="2400" b="1" i="1" smtClean="0">
                        <a:solidFill>
                          <a:srgbClr val="222222"/>
                        </a:solidFill>
                        <a:latin typeface="Cambria Math" panose="02040503050406030204" pitchFamily="18" charset="0"/>
                        <a:cs typeface="Times New Roman" panose="02020603050405020304" pitchFamily="18" charset="0"/>
                      </a:rPr>
                      <m:t>𝒙</m:t>
                    </m:r>
                    <m:r>
                      <a:rPr lang="en-US" sz="2400" b="1" i="1" smtClean="0">
                        <a:solidFill>
                          <a:srgbClr val="222222"/>
                        </a:solidFill>
                        <a:latin typeface="Cambria Math" panose="02040503050406030204" pitchFamily="18" charset="0"/>
                        <a:cs typeface="Times New Roman" panose="02020603050405020304" pitchFamily="18" charset="0"/>
                      </a:rPr>
                      <m:t>]</m:t>
                    </m:r>
                  </m:oMath>
                </a14:m>
                <a:endParaRPr lang="en-US" sz="2400" dirty="0">
                  <a:solidFill>
                    <a:srgbClr val="222222"/>
                  </a:solidFill>
                  <a:cs typeface="Times New Roman" panose="02020603050405020304" pitchFamily="18" charset="0"/>
                </a:endParaRPr>
              </a:p>
              <a:p>
                <a:r>
                  <a:rPr lang="en-US" sz="2400" dirty="0">
                    <a:solidFill>
                      <a:srgbClr val="222222"/>
                    </a:solidFill>
                    <a:cs typeface="Times New Roman" panose="02020603050405020304" pitchFamily="18" charset="0"/>
                  </a:rPr>
                  <a:t>But what if an effect differs for individuals </a:t>
                </a:r>
                <a:r>
                  <a:rPr lang="en-US" sz="2400" i="1" dirty="0">
                    <a:solidFill>
                      <a:srgbClr val="222222"/>
                    </a:solidFill>
                    <a:cs typeface="Times New Roman" panose="02020603050405020304" pitchFamily="18" charset="0"/>
                  </a:rPr>
                  <a:t>along the distribution of x?</a:t>
                </a:r>
              </a:p>
              <a:p>
                <a:pPr marL="0" indent="0">
                  <a:buNone/>
                </a:pPr>
                <a:r>
                  <a:rPr lang="en-US" sz="2400" b="1" dirty="0">
                    <a:solidFill>
                      <a:schemeClr val="accent2">
                        <a:lumMod val="75000"/>
                      </a:schemeClr>
                    </a:solidFill>
                    <a:cs typeface="Times New Roman" panose="02020603050405020304" pitchFamily="18" charset="0"/>
                  </a:rPr>
                  <a:t>Quantiles: </a:t>
                </a:r>
                <a:r>
                  <a:rPr lang="en-US" sz="2400" dirty="0">
                    <a:solidFill>
                      <a:srgbClr val="222222"/>
                    </a:solidFill>
                    <a:cs typeface="Times New Roman" panose="02020603050405020304" pitchFamily="18" charset="0"/>
                  </a:rPr>
                  <a:t>Marking points along a distribution</a:t>
                </a:r>
                <a:endParaRPr lang="en-US" sz="2400" b="1" dirty="0">
                  <a:solidFill>
                    <a:srgbClr val="222222"/>
                  </a:solidFill>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219199" y="1066801"/>
                <a:ext cx="9405791" cy="5141388"/>
              </a:xfrm>
              <a:blipFill>
                <a:blip r:embed="rId4"/>
                <a:stretch>
                  <a:fillRect l="-972" t="-1305"/>
                </a:stretch>
              </a:blipFill>
            </p:spPr>
            <p:txBody>
              <a:bodyPr/>
              <a:lstStyle/>
              <a:p>
                <a:r>
                  <a:rPr lang="en-US">
                    <a:noFill/>
                  </a:rPr>
                  <a:t> </a:t>
                </a:r>
              </a:p>
            </p:txBody>
          </p:sp>
        </mc:Fallback>
      </mc:AlternateContent>
    </p:spTree>
    <p:extLst>
      <p:ext uri="{BB962C8B-B14F-4D97-AF65-F5344CB8AC3E}">
        <p14:creationId xmlns:p14="http://schemas.microsoft.com/office/powerpoint/2010/main" val="166293169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Quantile Regression: Distributional Effects</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219199" y="1066801"/>
                <a:ext cx="9405791" cy="5141388"/>
              </a:xfrm>
            </p:spPr>
            <p:txBody>
              <a:bodyPr>
                <a:noAutofit/>
              </a:bodyPr>
              <a:lstStyle/>
              <a:p>
                <a:r>
                  <a:rPr lang="en-US" sz="2400" dirty="0">
                    <a:solidFill>
                      <a:srgbClr val="222222"/>
                    </a:solidFill>
                    <a:cs typeface="Times New Roman" panose="02020603050405020304" pitchFamily="18" charset="0"/>
                  </a:rPr>
                  <a:t>Some regression methods are generalizable to a single quantile: </a:t>
                </a:r>
              </a:p>
              <a:p>
                <a:pPr marL="0" indent="0">
                  <a:buNone/>
                </a:pPr>
                <a14:m>
                  <m:oMathPara xmlns:m="http://schemas.openxmlformats.org/officeDocument/2006/math">
                    <m:oMathParaPr>
                      <m:jc m:val="centerGroup"/>
                    </m:oMathParaPr>
                    <m:oMath xmlns:m="http://schemas.openxmlformats.org/officeDocument/2006/math">
                      <m:sSub>
                        <m:sSubPr>
                          <m:ctrlPr>
                            <a:rPr lang="en-US" sz="2400" b="0" i="1" smtClean="0">
                              <a:solidFill>
                                <a:srgbClr val="222222"/>
                              </a:solidFill>
                              <a:latin typeface="Cambria Math" panose="02040503050406030204" pitchFamily="18" charset="0"/>
                              <a:cs typeface="Times New Roman" panose="02020603050405020304" pitchFamily="18" charset="0"/>
                            </a:rPr>
                          </m:ctrlPr>
                        </m:sSubPr>
                        <m:e>
                          <m:acc>
                            <m:accPr>
                              <m:chr m:val="̂"/>
                              <m:ctrlPr>
                                <a:rPr lang="en-US" sz="2400" b="0" i="1" smtClean="0">
                                  <a:solidFill>
                                    <a:srgbClr val="222222"/>
                                  </a:solidFill>
                                  <a:latin typeface="Cambria Math" panose="02040503050406030204" pitchFamily="18" charset="0"/>
                                  <a:cs typeface="Times New Roman" panose="02020603050405020304" pitchFamily="18" charset="0"/>
                                </a:rPr>
                              </m:ctrlPr>
                            </m:accPr>
                            <m:e>
                              <m:r>
                                <a:rPr lang="en-US" sz="2400" b="0" i="1" smtClean="0">
                                  <a:solidFill>
                                    <a:srgbClr val="222222"/>
                                  </a:solidFill>
                                  <a:latin typeface="Cambria Math" panose="02040503050406030204" pitchFamily="18" charset="0"/>
                                  <a:cs typeface="Times New Roman" panose="02020603050405020304" pitchFamily="18" charset="0"/>
                                </a:rPr>
                                <m:t>𝛽</m:t>
                              </m:r>
                            </m:e>
                          </m:acc>
                        </m:e>
                        <m:sub>
                          <m:r>
                            <a:rPr lang="en-US" sz="2400" b="0" i="1" smtClean="0">
                              <a:solidFill>
                                <a:srgbClr val="222222"/>
                              </a:solidFill>
                              <a:latin typeface="Cambria Math" panose="02040503050406030204" pitchFamily="18" charset="0"/>
                              <a:cs typeface="Times New Roman" panose="02020603050405020304" pitchFamily="18" charset="0"/>
                            </a:rPr>
                            <m:t>𝐿𝐴𝐷</m:t>
                          </m:r>
                        </m:sub>
                      </m:sSub>
                      <m:r>
                        <a:rPr lang="en-US" sz="2400" b="0" i="1" smtClean="0">
                          <a:solidFill>
                            <a:srgbClr val="222222"/>
                          </a:solidFill>
                          <a:latin typeface="Cambria Math" panose="02040503050406030204" pitchFamily="18" charset="0"/>
                          <a:cs typeface="Times New Roman" panose="02020603050405020304" pitchFamily="18" charset="0"/>
                        </a:rPr>
                        <m:t>=</m:t>
                      </m:r>
                      <m:r>
                        <a:rPr lang="en-US" sz="2400" b="0" i="1" smtClean="0">
                          <a:solidFill>
                            <a:srgbClr val="222222"/>
                          </a:solidFill>
                          <a:latin typeface="Cambria Math" panose="02040503050406030204" pitchFamily="18" charset="0"/>
                          <a:cs typeface="Times New Roman" panose="02020603050405020304" pitchFamily="18" charset="0"/>
                        </a:rPr>
                        <m:t>𝑎𝑟𝑔𝑚𝑖𝑛</m:t>
                      </m:r>
                      <m:r>
                        <a:rPr lang="en-US" sz="2400" b="0" i="0" smtClean="0">
                          <a:solidFill>
                            <a:srgbClr val="222222"/>
                          </a:solidFill>
                          <a:latin typeface="Cambria Math" panose="02040503050406030204" pitchFamily="18" charset="0"/>
                          <a:cs typeface="Times New Roman" panose="02020603050405020304" pitchFamily="18" charset="0"/>
                        </a:rPr>
                        <m:t> </m:t>
                      </m:r>
                      <m:nary>
                        <m:naryPr>
                          <m:chr m:val="∑"/>
                          <m:supHide m:val="on"/>
                          <m:ctrlPr>
                            <a:rPr lang="en-US" sz="2400" b="0" i="1" smtClean="0">
                              <a:solidFill>
                                <a:srgbClr val="222222"/>
                              </a:solidFill>
                              <a:latin typeface="Cambria Math" panose="02040503050406030204" pitchFamily="18" charset="0"/>
                              <a:cs typeface="Times New Roman" panose="02020603050405020304" pitchFamily="18" charset="0"/>
                            </a:rPr>
                          </m:ctrlPr>
                        </m:naryPr>
                        <m:sub>
                          <m:r>
                            <a:rPr lang="en-US" sz="2400" b="0" i="1" smtClean="0">
                              <a:solidFill>
                                <a:srgbClr val="222222"/>
                              </a:solidFill>
                              <a:latin typeface="Cambria Math" panose="02040503050406030204" pitchFamily="18" charset="0"/>
                              <a:cs typeface="Times New Roman" panose="02020603050405020304" pitchFamily="18" charset="0"/>
                            </a:rPr>
                            <m:t>𝑖</m:t>
                          </m:r>
                        </m:sub>
                        <m:sup/>
                        <m:e>
                          <m:r>
                            <a:rPr lang="en-US" sz="2400" b="0" i="1" smtClean="0">
                              <a:solidFill>
                                <a:srgbClr val="222222"/>
                              </a:solidFill>
                              <a:latin typeface="Cambria Math" panose="02040503050406030204" pitchFamily="18" charset="0"/>
                              <a:cs typeface="Times New Roman" panose="02020603050405020304" pitchFamily="18" charset="0"/>
                            </a:rPr>
                            <m:t>|</m:t>
                          </m:r>
                          <m:sSub>
                            <m:sSubPr>
                              <m:ctrlPr>
                                <a:rPr lang="en-US" sz="2400" b="0" i="1" smtClean="0">
                                  <a:solidFill>
                                    <a:srgbClr val="222222"/>
                                  </a:solidFill>
                                  <a:latin typeface="Cambria Math" panose="02040503050406030204" pitchFamily="18" charset="0"/>
                                  <a:cs typeface="Times New Roman" panose="02020603050405020304" pitchFamily="18" charset="0"/>
                                </a:rPr>
                              </m:ctrlPr>
                            </m:sSubPr>
                            <m:e>
                              <m:r>
                                <a:rPr lang="en-US" sz="2400" b="0" i="1" smtClean="0">
                                  <a:solidFill>
                                    <a:srgbClr val="222222"/>
                                  </a:solidFill>
                                  <a:latin typeface="Cambria Math" panose="02040503050406030204" pitchFamily="18" charset="0"/>
                                  <a:cs typeface="Times New Roman" panose="02020603050405020304" pitchFamily="18" charset="0"/>
                                </a:rPr>
                                <m:t>𝑦</m:t>
                              </m:r>
                            </m:e>
                            <m:sub>
                              <m:r>
                                <a:rPr lang="en-US" sz="2400" b="0" i="1" smtClean="0">
                                  <a:solidFill>
                                    <a:srgbClr val="222222"/>
                                  </a:solidFill>
                                  <a:latin typeface="Cambria Math" panose="02040503050406030204" pitchFamily="18" charset="0"/>
                                  <a:cs typeface="Times New Roman" panose="02020603050405020304" pitchFamily="18" charset="0"/>
                                </a:rPr>
                                <m:t>𝑖</m:t>
                              </m:r>
                            </m:sub>
                          </m:sSub>
                          <m:r>
                            <a:rPr lang="en-US" sz="2400" b="0" i="1" smtClean="0">
                              <a:solidFill>
                                <a:srgbClr val="222222"/>
                              </a:solidFill>
                              <a:latin typeface="Cambria Math" panose="02040503050406030204" pitchFamily="18" charset="0"/>
                              <a:cs typeface="Times New Roman" panose="02020603050405020304" pitchFamily="18" charset="0"/>
                            </a:rPr>
                            <m:t>−</m:t>
                          </m:r>
                          <m:r>
                            <a:rPr lang="en-US" sz="2400" b="0" i="1" smtClean="0">
                              <a:solidFill>
                                <a:srgbClr val="222222"/>
                              </a:solidFill>
                              <a:latin typeface="Cambria Math" panose="02040503050406030204" pitchFamily="18" charset="0"/>
                              <a:cs typeface="Times New Roman" panose="02020603050405020304" pitchFamily="18" charset="0"/>
                            </a:rPr>
                            <m:t>𝛽</m:t>
                          </m:r>
                          <m:sSub>
                            <m:sSubPr>
                              <m:ctrlPr>
                                <a:rPr lang="en-US" sz="2400" b="0" i="1" smtClean="0">
                                  <a:solidFill>
                                    <a:srgbClr val="222222"/>
                                  </a:solidFill>
                                  <a:latin typeface="Cambria Math" panose="02040503050406030204" pitchFamily="18" charset="0"/>
                                  <a:cs typeface="Times New Roman" panose="02020603050405020304" pitchFamily="18" charset="0"/>
                                </a:rPr>
                              </m:ctrlPr>
                            </m:sSubPr>
                            <m:e>
                              <m:r>
                                <a:rPr lang="en-US" sz="2400" b="0" i="1" smtClean="0">
                                  <a:solidFill>
                                    <a:srgbClr val="222222"/>
                                  </a:solidFill>
                                  <a:latin typeface="Cambria Math" panose="02040503050406030204" pitchFamily="18" charset="0"/>
                                  <a:cs typeface="Times New Roman" panose="02020603050405020304" pitchFamily="18" charset="0"/>
                                </a:rPr>
                                <m:t>𝑥</m:t>
                              </m:r>
                            </m:e>
                            <m:sub>
                              <m:r>
                                <a:rPr lang="en-US" sz="2400" b="0" i="1" smtClean="0">
                                  <a:solidFill>
                                    <a:srgbClr val="222222"/>
                                  </a:solidFill>
                                  <a:latin typeface="Cambria Math" panose="02040503050406030204" pitchFamily="18" charset="0"/>
                                  <a:cs typeface="Times New Roman" panose="02020603050405020304" pitchFamily="18" charset="0"/>
                                </a:rPr>
                                <m:t>𝑖</m:t>
                              </m:r>
                            </m:sub>
                          </m:sSub>
                          <m:r>
                            <a:rPr lang="en-US" sz="2400" b="0" i="1" smtClean="0">
                              <a:solidFill>
                                <a:srgbClr val="222222"/>
                              </a:solidFill>
                              <a:latin typeface="Cambria Math" panose="02040503050406030204" pitchFamily="18" charset="0"/>
                              <a:cs typeface="Times New Roman" panose="02020603050405020304" pitchFamily="18" charset="0"/>
                            </a:rPr>
                            <m:t>|</m:t>
                          </m:r>
                        </m:e>
                      </m:nary>
                    </m:oMath>
                  </m:oMathPara>
                </a14:m>
                <a:endParaRPr lang="en-US" sz="2400" dirty="0">
                  <a:solidFill>
                    <a:srgbClr val="222222"/>
                  </a:solidFill>
                  <a:cs typeface="Times New Roman" panose="02020603050405020304" pitchFamily="18" charset="0"/>
                </a:endParaRPr>
              </a:p>
              <a:p>
                <a:r>
                  <a:rPr lang="en-US" sz="2400" dirty="0">
                    <a:solidFill>
                      <a:srgbClr val="222222"/>
                    </a:solidFill>
                    <a:cs typeface="Times New Roman" panose="02020603050405020304" pitchFamily="18" charset="0"/>
                  </a:rPr>
                  <a:t>This approximates the </a:t>
                </a:r>
                <a:r>
                  <a:rPr lang="en-US" sz="2400" b="1" dirty="0">
                    <a:solidFill>
                      <a:srgbClr val="222222"/>
                    </a:solidFill>
                    <a:cs typeface="Times New Roman" panose="02020603050405020304" pitchFamily="18" charset="0"/>
                  </a:rPr>
                  <a:t>conditional median</a:t>
                </a:r>
              </a:p>
              <a:p>
                <a:endParaRPr lang="en-US" sz="2400" dirty="0">
                  <a:solidFill>
                    <a:srgbClr val="222222"/>
                  </a:solidFill>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219199" y="1066801"/>
                <a:ext cx="9405791" cy="5141388"/>
              </a:xfrm>
              <a:blipFill>
                <a:blip r:embed="rId3"/>
                <a:stretch>
                  <a:fillRect l="-454" t="-1305"/>
                </a:stretch>
              </a:blipFill>
            </p:spPr>
            <p:txBody>
              <a:bodyPr/>
              <a:lstStyle/>
              <a:p>
                <a:r>
                  <a:rPr lang="en-US">
                    <a:noFill/>
                  </a:rPr>
                  <a:t> </a:t>
                </a:r>
              </a:p>
            </p:txBody>
          </p:sp>
        </mc:Fallback>
      </mc:AlternateContent>
    </p:spTree>
    <p:extLst>
      <p:ext uri="{BB962C8B-B14F-4D97-AF65-F5344CB8AC3E}">
        <p14:creationId xmlns:p14="http://schemas.microsoft.com/office/powerpoint/2010/main" val="2804668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What are we </a:t>
            </a:r>
            <a:r>
              <a:rPr lang="en-US" sz="3600" dirty="0" err="1">
                <a:cs typeface="Times New Roman" panose="02020603050405020304" pitchFamily="18" charset="0"/>
              </a:rPr>
              <a:t>DIDing</a:t>
            </a:r>
            <a:r>
              <a:rPr lang="en-US" sz="3600" dirty="0">
                <a:cs typeface="Times New Roman" panose="02020603050405020304" pitchFamily="18" charset="0"/>
              </a:rPr>
              <a:t>? </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685801" y="1066801"/>
                <a:ext cx="9939190" cy="5141388"/>
              </a:xfrm>
            </p:spPr>
            <p:txBody>
              <a:bodyPr>
                <a:noAutofit/>
              </a:bodyPr>
              <a:lstStyle/>
              <a:p>
                <a:r>
                  <a:rPr lang="en-US" sz="2400" dirty="0">
                    <a:cs typeface="Times New Roman" panose="02020603050405020304" pitchFamily="18" charset="0"/>
                  </a:rPr>
                  <a:t>Typical DID framework is a way to use </a:t>
                </a:r>
                <a:r>
                  <a:rPr lang="en-US" sz="2400" b="1" dirty="0">
                    <a:solidFill>
                      <a:schemeClr val="accent2">
                        <a:lumMod val="75000"/>
                      </a:schemeClr>
                    </a:solidFill>
                    <a:cs typeface="Times New Roman" panose="02020603050405020304" pitchFamily="18" charset="0"/>
                  </a:rPr>
                  <a:t>observational data </a:t>
                </a:r>
                <a:r>
                  <a:rPr lang="en-US" sz="2400" dirty="0">
                    <a:cs typeface="Times New Roman" panose="02020603050405020304" pitchFamily="18" charset="0"/>
                  </a:rPr>
                  <a:t>to examine </a:t>
                </a:r>
                <a:r>
                  <a:rPr lang="en-US" sz="2400" b="1" dirty="0">
                    <a:solidFill>
                      <a:schemeClr val="accent3">
                        <a:lumMod val="75000"/>
                      </a:schemeClr>
                    </a:solidFill>
                    <a:cs typeface="Times New Roman" panose="02020603050405020304" pitchFamily="18" charset="0"/>
                  </a:rPr>
                  <a:t>potential outcomes</a:t>
                </a:r>
              </a:p>
              <a:p>
                <a:r>
                  <a:rPr lang="en-US" sz="2400" dirty="0">
                    <a:cs typeface="Times New Roman" panose="02020603050405020304" pitchFamily="18" charset="0"/>
                  </a:rPr>
                  <a:t>We would like to have: </a:t>
                </a:r>
              </a:p>
              <a:p>
                <a:pPr marL="0" indent="0">
                  <a:buNone/>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𝛿</m:t>
                          </m:r>
                        </m:e>
                        <m:sub>
                          <m:r>
                            <a:rPr lang="en-US" sz="2400" b="0" i="1" smtClean="0">
                              <a:latin typeface="Cambria Math" panose="02040503050406030204" pitchFamily="18" charset="0"/>
                              <a:cs typeface="Times New Roman" panose="02020603050405020304" pitchFamily="18" charset="0"/>
                            </a:rPr>
                            <m:t>𝑖𝑡</m:t>
                          </m:r>
                        </m:sub>
                      </m:sSub>
                      <m:r>
                        <a:rPr lang="en-US" sz="2400" b="0" i="1" smtClean="0">
                          <a:latin typeface="Cambria Math" panose="02040503050406030204" pitchFamily="18" charset="0"/>
                          <a:cs typeface="Times New Roman" panose="02020603050405020304" pitchFamily="18" charset="0"/>
                        </a:rPr>
                        <m:t>=</m:t>
                      </m:r>
                      <m:sSubSup>
                        <m:sSubSupPr>
                          <m:ctrlPr>
                            <a:rPr lang="en-US" sz="2400" b="0" i="1" smtClean="0">
                              <a:latin typeface="Cambria Math" panose="02040503050406030204" pitchFamily="18" charset="0"/>
                              <a:cs typeface="Times New Roman" panose="02020603050405020304" pitchFamily="18" charset="0"/>
                            </a:rPr>
                          </m:ctrlPr>
                        </m:sSubSupPr>
                        <m:e>
                          <m:r>
                            <a:rPr lang="en-US" sz="2400" b="0" i="1" smtClean="0">
                              <a:latin typeface="Cambria Math" panose="02040503050406030204" pitchFamily="18" charset="0"/>
                              <a:cs typeface="Times New Roman" panose="02020603050405020304" pitchFamily="18" charset="0"/>
                            </a:rPr>
                            <m:t>𝑌</m:t>
                          </m:r>
                        </m:e>
                        <m:sub>
                          <m:r>
                            <a:rPr lang="en-US" sz="2400" b="0" i="1" smtClean="0">
                              <a:latin typeface="Cambria Math" panose="02040503050406030204" pitchFamily="18" charset="0"/>
                              <a:cs typeface="Times New Roman" panose="02020603050405020304" pitchFamily="18" charset="0"/>
                            </a:rPr>
                            <m:t>𝑖𝑡</m:t>
                          </m:r>
                        </m:sub>
                        <m:sup>
                          <m:r>
                            <a:rPr lang="en-US" sz="2400" b="0" i="1" smtClean="0">
                              <a:latin typeface="Cambria Math" panose="02040503050406030204" pitchFamily="18" charset="0"/>
                              <a:cs typeface="Times New Roman" panose="02020603050405020304" pitchFamily="18" charset="0"/>
                            </a:rPr>
                            <m:t>1</m:t>
                          </m:r>
                        </m:sup>
                      </m:sSubSup>
                      <m:r>
                        <a:rPr lang="en-US" sz="2400" b="0" i="1" smtClean="0">
                          <a:latin typeface="Cambria Math" panose="02040503050406030204" pitchFamily="18" charset="0"/>
                          <a:cs typeface="Times New Roman" panose="02020603050405020304" pitchFamily="18" charset="0"/>
                        </a:rPr>
                        <m:t>−</m:t>
                      </m:r>
                      <m:sSubSup>
                        <m:sSubSupPr>
                          <m:ctrlPr>
                            <a:rPr lang="en-US" sz="2400" b="0" i="1" smtClean="0">
                              <a:latin typeface="Cambria Math" panose="02040503050406030204" pitchFamily="18" charset="0"/>
                              <a:cs typeface="Times New Roman" panose="02020603050405020304" pitchFamily="18" charset="0"/>
                            </a:rPr>
                          </m:ctrlPr>
                        </m:sSubSupPr>
                        <m:e>
                          <m:r>
                            <a:rPr lang="en-US" sz="2400" b="0" i="1" smtClean="0">
                              <a:latin typeface="Cambria Math" panose="02040503050406030204" pitchFamily="18" charset="0"/>
                              <a:cs typeface="Times New Roman" panose="02020603050405020304" pitchFamily="18" charset="0"/>
                            </a:rPr>
                            <m:t>𝑌</m:t>
                          </m:r>
                        </m:e>
                        <m:sub>
                          <m:r>
                            <a:rPr lang="en-US" sz="2400" b="0" i="1" smtClean="0">
                              <a:latin typeface="Cambria Math" panose="02040503050406030204" pitchFamily="18" charset="0"/>
                              <a:cs typeface="Times New Roman" panose="02020603050405020304" pitchFamily="18" charset="0"/>
                            </a:rPr>
                            <m:t>𝑖𝑡</m:t>
                          </m:r>
                        </m:sub>
                        <m:sup>
                          <m:r>
                            <a:rPr lang="en-US" sz="2400" b="0" i="1" smtClean="0">
                              <a:latin typeface="Cambria Math" panose="02040503050406030204" pitchFamily="18" charset="0"/>
                              <a:cs typeface="Times New Roman" panose="02020603050405020304" pitchFamily="18" charset="0"/>
                            </a:rPr>
                            <m:t>0</m:t>
                          </m:r>
                        </m:sup>
                      </m:sSubSup>
                    </m:oMath>
                  </m:oMathPara>
                </a14:m>
                <a:endParaRPr lang="en-US" sz="2400" dirty="0">
                  <a:cs typeface="Times New Roman" panose="02020603050405020304" pitchFamily="18" charset="0"/>
                </a:endParaRPr>
              </a:p>
              <a:p>
                <a:r>
                  <a:rPr lang="en-US" sz="2400" dirty="0">
                    <a:cs typeface="Times New Roman" panose="02020603050405020304" pitchFamily="18" charset="0"/>
                  </a:rPr>
                  <a:t>When </a:t>
                </a:r>
                <a14:m>
                  <m:oMath xmlns:m="http://schemas.openxmlformats.org/officeDocument/2006/math">
                    <m:sSubSup>
                      <m:sSubSupPr>
                        <m:ctrlPr>
                          <a:rPr lang="en-US" sz="2400" b="0" i="1" smtClean="0">
                            <a:latin typeface="Cambria Math" panose="02040503050406030204" pitchFamily="18" charset="0"/>
                            <a:cs typeface="Times New Roman" panose="02020603050405020304" pitchFamily="18" charset="0"/>
                          </a:rPr>
                        </m:ctrlPr>
                      </m:sSubSupPr>
                      <m:e>
                        <m:r>
                          <a:rPr lang="en-US" sz="2400" b="0" i="1" smtClean="0">
                            <a:latin typeface="Cambria Math" panose="02040503050406030204" pitchFamily="18" charset="0"/>
                            <a:cs typeface="Times New Roman" panose="02020603050405020304" pitchFamily="18" charset="0"/>
                          </a:rPr>
                          <m:t>𝑌</m:t>
                        </m:r>
                      </m:e>
                      <m:sub>
                        <m:r>
                          <a:rPr lang="en-US" sz="2400" b="0" i="1" smtClean="0">
                            <a:latin typeface="Cambria Math" panose="02040503050406030204" pitchFamily="18" charset="0"/>
                            <a:cs typeface="Times New Roman" panose="02020603050405020304" pitchFamily="18" charset="0"/>
                          </a:rPr>
                          <m:t>𝑖𝑡</m:t>
                        </m:r>
                      </m:sub>
                      <m:sup>
                        <m:r>
                          <a:rPr lang="en-US" sz="2400" b="0" i="1" smtClean="0">
                            <a:latin typeface="Cambria Math" panose="02040503050406030204" pitchFamily="18" charset="0"/>
                            <a:cs typeface="Times New Roman" panose="02020603050405020304" pitchFamily="18" charset="0"/>
                          </a:rPr>
                          <m:t>0</m:t>
                        </m:r>
                      </m:sup>
                    </m:sSubSup>
                  </m:oMath>
                </a14:m>
                <a:r>
                  <a:rPr lang="en-US" sz="2400" dirty="0">
                    <a:cs typeface="Times New Roman" panose="02020603050405020304" pitchFamily="18" charset="0"/>
                  </a:rPr>
                  <a:t> is unobserved, we </a:t>
                </a:r>
                <a:r>
                  <a:rPr lang="en-US" sz="2400" u="sng" dirty="0">
                    <a:cs typeface="Times New Roman" panose="02020603050405020304" pitchFamily="18" charset="0"/>
                  </a:rPr>
                  <a:t>proxy it</a:t>
                </a:r>
                <a:r>
                  <a:rPr lang="en-US" sz="2400" b="1" dirty="0">
                    <a:cs typeface="Times New Roman" panose="02020603050405020304" pitchFamily="18" charset="0"/>
                  </a:rPr>
                  <a:t> </a:t>
                </a:r>
                <a:r>
                  <a:rPr lang="en-US" sz="2400" dirty="0">
                    <a:cs typeface="Times New Roman" panose="02020603050405020304" pitchFamily="18" charset="0"/>
                  </a:rPr>
                  <a:t>with a </a:t>
                </a:r>
                <a:r>
                  <a:rPr lang="en-US" sz="2400" dirty="0">
                    <a:solidFill>
                      <a:schemeClr val="accent2">
                        <a:lumMod val="75000"/>
                      </a:schemeClr>
                    </a:solidFill>
                    <a:cs typeface="Times New Roman" panose="02020603050405020304" pitchFamily="18" charset="0"/>
                  </a:rPr>
                  <a:t>control group </a:t>
                </a:r>
              </a:p>
              <a:p>
                <a:r>
                  <a:rPr lang="en-US" sz="2400" dirty="0">
                    <a:cs typeface="Times New Roman" panose="02020603050405020304" pitchFamily="18" charset="0"/>
                  </a:rPr>
                  <a:t>But are we limited to the control groups we observe?</a:t>
                </a:r>
              </a:p>
              <a:p>
                <a:endParaRPr lang="en-US" sz="2400" dirty="0">
                  <a:cs typeface="Times New Roman" panose="02020603050405020304" pitchFamily="18" charset="0"/>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685801" y="1066801"/>
                <a:ext cx="9939190" cy="5141388"/>
              </a:xfrm>
              <a:blipFill>
                <a:blip r:embed="rId3"/>
                <a:stretch>
                  <a:fillRect l="-491" t="-1305"/>
                </a:stretch>
              </a:blipFill>
            </p:spPr>
            <p:txBody>
              <a:bodyPr/>
              <a:lstStyle/>
              <a:p>
                <a:r>
                  <a:rPr lang="en-US">
                    <a:noFill/>
                  </a:rPr>
                  <a:t> </a:t>
                </a:r>
              </a:p>
            </p:txBody>
          </p:sp>
        </mc:Fallback>
      </mc:AlternateContent>
    </p:spTree>
    <p:extLst>
      <p:ext uri="{BB962C8B-B14F-4D97-AF65-F5344CB8AC3E}">
        <p14:creationId xmlns:p14="http://schemas.microsoft.com/office/powerpoint/2010/main" val="336840373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Quantile Regression: Distributional Effects</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219199" y="1066801"/>
                <a:ext cx="9405791" cy="5141388"/>
              </a:xfrm>
            </p:spPr>
            <p:txBody>
              <a:bodyPr>
                <a:noAutofit/>
              </a:bodyPr>
              <a:lstStyle/>
              <a:p>
                <a:r>
                  <a:rPr lang="en-US" sz="2400" dirty="0">
                    <a:solidFill>
                      <a:srgbClr val="222222"/>
                    </a:solidFill>
                    <a:cs typeface="Times New Roman" panose="02020603050405020304" pitchFamily="18" charset="0"/>
                  </a:rPr>
                  <a:t>Some regression methods are generalizable to a single quantile: </a:t>
                </a:r>
              </a:p>
              <a:p>
                <a:pPr marL="0" indent="0">
                  <a:buNone/>
                </a:pPr>
                <a14:m>
                  <m:oMathPara xmlns:m="http://schemas.openxmlformats.org/officeDocument/2006/math">
                    <m:oMathParaPr>
                      <m:jc m:val="centerGroup"/>
                    </m:oMathParaPr>
                    <m:oMath xmlns:m="http://schemas.openxmlformats.org/officeDocument/2006/math">
                      <m:sSub>
                        <m:sSubPr>
                          <m:ctrlPr>
                            <a:rPr lang="en-US" sz="2400" b="0" i="1" smtClean="0">
                              <a:solidFill>
                                <a:srgbClr val="222222"/>
                              </a:solidFill>
                              <a:latin typeface="Cambria Math" panose="02040503050406030204" pitchFamily="18" charset="0"/>
                              <a:cs typeface="Times New Roman" panose="02020603050405020304" pitchFamily="18" charset="0"/>
                            </a:rPr>
                          </m:ctrlPr>
                        </m:sSubPr>
                        <m:e>
                          <m:acc>
                            <m:accPr>
                              <m:chr m:val="̂"/>
                              <m:ctrlPr>
                                <a:rPr lang="en-US" sz="2400" b="0" i="1" smtClean="0">
                                  <a:solidFill>
                                    <a:srgbClr val="222222"/>
                                  </a:solidFill>
                                  <a:latin typeface="Cambria Math" panose="02040503050406030204" pitchFamily="18" charset="0"/>
                                  <a:cs typeface="Times New Roman" panose="02020603050405020304" pitchFamily="18" charset="0"/>
                                </a:rPr>
                              </m:ctrlPr>
                            </m:accPr>
                            <m:e>
                              <m:r>
                                <a:rPr lang="en-US" sz="2400" b="0" i="1" smtClean="0">
                                  <a:solidFill>
                                    <a:srgbClr val="222222"/>
                                  </a:solidFill>
                                  <a:latin typeface="Cambria Math" panose="02040503050406030204" pitchFamily="18" charset="0"/>
                                  <a:cs typeface="Times New Roman" panose="02020603050405020304" pitchFamily="18" charset="0"/>
                                </a:rPr>
                                <m:t>𝛽</m:t>
                              </m:r>
                            </m:e>
                          </m:acc>
                        </m:e>
                        <m:sub>
                          <m:r>
                            <a:rPr lang="en-US" sz="2400" b="0" i="1" smtClean="0">
                              <a:solidFill>
                                <a:srgbClr val="222222"/>
                              </a:solidFill>
                              <a:latin typeface="Cambria Math" panose="02040503050406030204" pitchFamily="18" charset="0"/>
                              <a:cs typeface="Times New Roman" panose="02020603050405020304" pitchFamily="18" charset="0"/>
                            </a:rPr>
                            <m:t>𝐿𝐴𝐷</m:t>
                          </m:r>
                        </m:sub>
                      </m:sSub>
                      <m:r>
                        <a:rPr lang="en-US" sz="2400" b="0" i="1" smtClean="0">
                          <a:solidFill>
                            <a:srgbClr val="222222"/>
                          </a:solidFill>
                          <a:latin typeface="Cambria Math" panose="02040503050406030204" pitchFamily="18" charset="0"/>
                          <a:cs typeface="Times New Roman" panose="02020603050405020304" pitchFamily="18" charset="0"/>
                        </a:rPr>
                        <m:t>=</m:t>
                      </m:r>
                      <m:r>
                        <a:rPr lang="en-US" sz="2400" b="0" i="1" smtClean="0">
                          <a:solidFill>
                            <a:srgbClr val="222222"/>
                          </a:solidFill>
                          <a:latin typeface="Cambria Math" panose="02040503050406030204" pitchFamily="18" charset="0"/>
                          <a:cs typeface="Times New Roman" panose="02020603050405020304" pitchFamily="18" charset="0"/>
                        </a:rPr>
                        <m:t>𝑎𝑟𝑔𝑚𝑖𝑛</m:t>
                      </m:r>
                      <m:r>
                        <a:rPr lang="en-US" sz="2400" b="0" i="0" smtClean="0">
                          <a:solidFill>
                            <a:srgbClr val="222222"/>
                          </a:solidFill>
                          <a:latin typeface="Cambria Math" panose="02040503050406030204" pitchFamily="18" charset="0"/>
                          <a:cs typeface="Times New Roman" panose="02020603050405020304" pitchFamily="18" charset="0"/>
                        </a:rPr>
                        <m:t> </m:t>
                      </m:r>
                      <m:nary>
                        <m:naryPr>
                          <m:chr m:val="∑"/>
                          <m:supHide m:val="on"/>
                          <m:ctrlPr>
                            <a:rPr lang="en-US" sz="2400" b="0" i="1" smtClean="0">
                              <a:solidFill>
                                <a:srgbClr val="222222"/>
                              </a:solidFill>
                              <a:latin typeface="Cambria Math" panose="02040503050406030204" pitchFamily="18" charset="0"/>
                              <a:cs typeface="Times New Roman" panose="02020603050405020304" pitchFamily="18" charset="0"/>
                            </a:rPr>
                          </m:ctrlPr>
                        </m:naryPr>
                        <m:sub>
                          <m:r>
                            <a:rPr lang="en-US" sz="2400" b="0" i="1" smtClean="0">
                              <a:solidFill>
                                <a:srgbClr val="222222"/>
                              </a:solidFill>
                              <a:latin typeface="Cambria Math" panose="02040503050406030204" pitchFamily="18" charset="0"/>
                              <a:cs typeface="Times New Roman" panose="02020603050405020304" pitchFamily="18" charset="0"/>
                            </a:rPr>
                            <m:t>𝑖</m:t>
                          </m:r>
                        </m:sub>
                        <m:sup/>
                        <m:e>
                          <m:r>
                            <a:rPr lang="en-US" sz="2400" b="0" i="1" smtClean="0">
                              <a:solidFill>
                                <a:srgbClr val="222222"/>
                              </a:solidFill>
                              <a:latin typeface="Cambria Math" panose="02040503050406030204" pitchFamily="18" charset="0"/>
                              <a:cs typeface="Times New Roman" panose="02020603050405020304" pitchFamily="18" charset="0"/>
                            </a:rPr>
                            <m:t>|</m:t>
                          </m:r>
                          <m:sSub>
                            <m:sSubPr>
                              <m:ctrlPr>
                                <a:rPr lang="en-US" sz="2400" b="0" i="1" smtClean="0">
                                  <a:solidFill>
                                    <a:srgbClr val="222222"/>
                                  </a:solidFill>
                                  <a:latin typeface="Cambria Math" panose="02040503050406030204" pitchFamily="18" charset="0"/>
                                  <a:cs typeface="Times New Roman" panose="02020603050405020304" pitchFamily="18" charset="0"/>
                                </a:rPr>
                              </m:ctrlPr>
                            </m:sSubPr>
                            <m:e>
                              <m:r>
                                <a:rPr lang="en-US" sz="2400" b="0" i="1" smtClean="0">
                                  <a:solidFill>
                                    <a:srgbClr val="222222"/>
                                  </a:solidFill>
                                  <a:latin typeface="Cambria Math" panose="02040503050406030204" pitchFamily="18" charset="0"/>
                                  <a:cs typeface="Times New Roman" panose="02020603050405020304" pitchFamily="18" charset="0"/>
                                </a:rPr>
                                <m:t>𝑦</m:t>
                              </m:r>
                            </m:e>
                            <m:sub>
                              <m:r>
                                <a:rPr lang="en-US" sz="2400" b="0" i="1" smtClean="0">
                                  <a:solidFill>
                                    <a:srgbClr val="222222"/>
                                  </a:solidFill>
                                  <a:latin typeface="Cambria Math" panose="02040503050406030204" pitchFamily="18" charset="0"/>
                                  <a:cs typeface="Times New Roman" panose="02020603050405020304" pitchFamily="18" charset="0"/>
                                </a:rPr>
                                <m:t>𝑖</m:t>
                              </m:r>
                            </m:sub>
                          </m:sSub>
                          <m:r>
                            <a:rPr lang="en-US" sz="2400" b="0" i="1" smtClean="0">
                              <a:solidFill>
                                <a:srgbClr val="222222"/>
                              </a:solidFill>
                              <a:latin typeface="Cambria Math" panose="02040503050406030204" pitchFamily="18" charset="0"/>
                              <a:cs typeface="Times New Roman" panose="02020603050405020304" pitchFamily="18" charset="0"/>
                            </a:rPr>
                            <m:t>−</m:t>
                          </m:r>
                          <m:r>
                            <a:rPr lang="en-US" sz="2400" b="0" i="1" smtClean="0">
                              <a:solidFill>
                                <a:srgbClr val="222222"/>
                              </a:solidFill>
                              <a:latin typeface="Cambria Math" panose="02040503050406030204" pitchFamily="18" charset="0"/>
                              <a:cs typeface="Times New Roman" panose="02020603050405020304" pitchFamily="18" charset="0"/>
                            </a:rPr>
                            <m:t>𝛽</m:t>
                          </m:r>
                          <m:sSub>
                            <m:sSubPr>
                              <m:ctrlPr>
                                <a:rPr lang="en-US" sz="2400" b="0" i="1" smtClean="0">
                                  <a:solidFill>
                                    <a:srgbClr val="222222"/>
                                  </a:solidFill>
                                  <a:latin typeface="Cambria Math" panose="02040503050406030204" pitchFamily="18" charset="0"/>
                                  <a:cs typeface="Times New Roman" panose="02020603050405020304" pitchFamily="18" charset="0"/>
                                </a:rPr>
                              </m:ctrlPr>
                            </m:sSubPr>
                            <m:e>
                              <m:r>
                                <a:rPr lang="en-US" sz="2400" b="0" i="1" smtClean="0">
                                  <a:solidFill>
                                    <a:srgbClr val="222222"/>
                                  </a:solidFill>
                                  <a:latin typeface="Cambria Math" panose="02040503050406030204" pitchFamily="18" charset="0"/>
                                  <a:cs typeface="Times New Roman" panose="02020603050405020304" pitchFamily="18" charset="0"/>
                                </a:rPr>
                                <m:t>𝑥</m:t>
                              </m:r>
                            </m:e>
                            <m:sub>
                              <m:r>
                                <a:rPr lang="en-US" sz="2400" b="0" i="1" smtClean="0">
                                  <a:solidFill>
                                    <a:srgbClr val="222222"/>
                                  </a:solidFill>
                                  <a:latin typeface="Cambria Math" panose="02040503050406030204" pitchFamily="18" charset="0"/>
                                  <a:cs typeface="Times New Roman" panose="02020603050405020304" pitchFamily="18" charset="0"/>
                                </a:rPr>
                                <m:t>𝑖</m:t>
                              </m:r>
                            </m:sub>
                          </m:sSub>
                          <m:r>
                            <a:rPr lang="en-US" sz="2400" b="0" i="1" smtClean="0">
                              <a:solidFill>
                                <a:srgbClr val="222222"/>
                              </a:solidFill>
                              <a:latin typeface="Cambria Math" panose="02040503050406030204" pitchFamily="18" charset="0"/>
                              <a:cs typeface="Times New Roman" panose="02020603050405020304" pitchFamily="18" charset="0"/>
                            </a:rPr>
                            <m:t>|</m:t>
                          </m:r>
                        </m:e>
                      </m:nary>
                    </m:oMath>
                  </m:oMathPara>
                </a14:m>
                <a:endParaRPr lang="en-US" sz="2400" dirty="0">
                  <a:solidFill>
                    <a:srgbClr val="222222"/>
                  </a:solidFill>
                  <a:cs typeface="Times New Roman" panose="02020603050405020304" pitchFamily="18" charset="0"/>
                </a:endParaRPr>
              </a:p>
              <a:p>
                <a:r>
                  <a:rPr lang="en-US" sz="2400" dirty="0">
                    <a:solidFill>
                      <a:srgbClr val="222222"/>
                    </a:solidFill>
                    <a:cs typeface="Times New Roman" panose="02020603050405020304" pitchFamily="18" charset="0"/>
                  </a:rPr>
                  <a:t>This approximates the </a:t>
                </a:r>
                <a:r>
                  <a:rPr lang="en-US" sz="2400" b="1" dirty="0">
                    <a:solidFill>
                      <a:srgbClr val="222222"/>
                    </a:solidFill>
                    <a:cs typeface="Times New Roman" panose="02020603050405020304" pitchFamily="18" charset="0"/>
                  </a:rPr>
                  <a:t>conditional median</a:t>
                </a:r>
              </a:p>
              <a:p>
                <a:r>
                  <a:rPr lang="en-US" sz="2400" dirty="0">
                    <a:solidFill>
                      <a:srgbClr val="222222"/>
                    </a:solidFill>
                    <a:cs typeface="Times New Roman" panose="02020603050405020304" pitchFamily="18" charset="0"/>
                  </a:rPr>
                  <a:t>To target the </a:t>
                </a:r>
                <a14:m>
                  <m:oMath xmlns:m="http://schemas.openxmlformats.org/officeDocument/2006/math">
                    <m:r>
                      <a:rPr lang="en-US" sz="2400" b="0" i="1" smtClean="0">
                        <a:solidFill>
                          <a:srgbClr val="222222"/>
                        </a:solidFill>
                        <a:latin typeface="Cambria Math" panose="02040503050406030204" pitchFamily="18" charset="0"/>
                        <a:cs typeface="Times New Roman" panose="02020603050405020304" pitchFamily="18" charset="0"/>
                      </a:rPr>
                      <m:t>𝜏</m:t>
                    </m:r>
                  </m:oMath>
                </a14:m>
                <a:r>
                  <a:rPr lang="en-US" sz="2400" dirty="0" err="1">
                    <a:solidFill>
                      <a:srgbClr val="222222"/>
                    </a:solidFill>
                    <a:cs typeface="Times New Roman" panose="02020603050405020304" pitchFamily="18" charset="0"/>
                  </a:rPr>
                  <a:t>th</a:t>
                </a:r>
                <a:r>
                  <a:rPr lang="en-US" sz="2400" dirty="0">
                    <a:solidFill>
                      <a:srgbClr val="222222"/>
                    </a:solidFill>
                    <a:cs typeface="Times New Roman" panose="02020603050405020304" pitchFamily="18" charset="0"/>
                  </a:rPr>
                  <a:t> quantile, need a more general loss function: </a:t>
                </a:r>
              </a:p>
              <a:p>
                <a:pPr marL="0" indent="0">
                  <a:buNone/>
                </a:pPr>
                <a14:m>
                  <m:oMathPara xmlns:m="http://schemas.openxmlformats.org/officeDocument/2006/math">
                    <m:oMathParaPr>
                      <m:jc m:val="centerGroup"/>
                    </m:oMathParaPr>
                    <m:oMath xmlns:m="http://schemas.openxmlformats.org/officeDocument/2006/math">
                      <m:r>
                        <a:rPr lang="en-US" sz="2400" b="0" i="1" smtClean="0">
                          <a:solidFill>
                            <a:srgbClr val="222222"/>
                          </a:solidFill>
                          <a:latin typeface="Cambria Math" panose="02040503050406030204" pitchFamily="18" charset="0"/>
                          <a:cs typeface="Times New Roman" panose="02020603050405020304" pitchFamily="18" charset="0"/>
                        </a:rPr>
                        <m:t>𝑎𝑟𝑔𝑚𝑖𝑛</m:t>
                      </m:r>
                      <m:r>
                        <a:rPr lang="en-US" sz="2400" b="0" i="1" smtClean="0">
                          <a:solidFill>
                            <a:srgbClr val="222222"/>
                          </a:solidFill>
                          <a:latin typeface="Cambria Math" panose="02040503050406030204" pitchFamily="18" charset="0"/>
                          <a:cs typeface="Times New Roman" panose="02020603050405020304" pitchFamily="18" charset="0"/>
                        </a:rPr>
                        <m:t> </m:t>
                      </m:r>
                      <m:f>
                        <m:fPr>
                          <m:ctrlPr>
                            <a:rPr lang="en-US" sz="2400" b="0" i="1" smtClean="0">
                              <a:solidFill>
                                <a:srgbClr val="222222"/>
                              </a:solidFill>
                              <a:latin typeface="Cambria Math" panose="02040503050406030204" pitchFamily="18" charset="0"/>
                              <a:cs typeface="Times New Roman" panose="02020603050405020304" pitchFamily="18" charset="0"/>
                            </a:rPr>
                          </m:ctrlPr>
                        </m:fPr>
                        <m:num>
                          <m:r>
                            <a:rPr lang="en-US" sz="2400" b="0" i="1" smtClean="0">
                              <a:solidFill>
                                <a:srgbClr val="222222"/>
                              </a:solidFill>
                              <a:latin typeface="Cambria Math" panose="02040503050406030204" pitchFamily="18" charset="0"/>
                              <a:cs typeface="Times New Roman" panose="02020603050405020304" pitchFamily="18" charset="0"/>
                            </a:rPr>
                            <m:t>1</m:t>
                          </m:r>
                        </m:num>
                        <m:den>
                          <m:r>
                            <a:rPr lang="en-US" sz="2400" b="0" i="1" smtClean="0">
                              <a:solidFill>
                                <a:srgbClr val="222222"/>
                              </a:solidFill>
                              <a:latin typeface="Cambria Math" panose="02040503050406030204" pitchFamily="18" charset="0"/>
                              <a:cs typeface="Times New Roman" panose="02020603050405020304" pitchFamily="18" charset="0"/>
                            </a:rPr>
                            <m:t>𝑁</m:t>
                          </m:r>
                        </m:den>
                      </m:f>
                      <m:d>
                        <m:dPr>
                          <m:begChr m:val="["/>
                          <m:endChr m:val="]"/>
                          <m:ctrlPr>
                            <a:rPr lang="en-US" sz="2400" b="0" i="1" smtClean="0">
                              <a:solidFill>
                                <a:srgbClr val="222222"/>
                              </a:solidFill>
                              <a:latin typeface="Cambria Math" panose="02040503050406030204" pitchFamily="18" charset="0"/>
                              <a:cs typeface="Times New Roman" panose="02020603050405020304" pitchFamily="18" charset="0"/>
                            </a:rPr>
                          </m:ctrlPr>
                        </m:dPr>
                        <m:e>
                          <m:r>
                            <a:rPr lang="en-US" sz="2400" b="0" i="1" smtClean="0">
                              <a:solidFill>
                                <a:srgbClr val="222222"/>
                              </a:solidFill>
                              <a:latin typeface="Cambria Math" panose="02040503050406030204" pitchFamily="18" charset="0"/>
                              <a:cs typeface="Times New Roman" panose="02020603050405020304" pitchFamily="18" charset="0"/>
                            </a:rPr>
                            <m:t>𝜏</m:t>
                          </m:r>
                          <m:nary>
                            <m:naryPr>
                              <m:chr m:val="∑"/>
                              <m:supHide m:val="on"/>
                              <m:ctrlPr>
                                <a:rPr lang="en-US" sz="2400" b="0" i="1" smtClean="0">
                                  <a:solidFill>
                                    <a:srgbClr val="222222"/>
                                  </a:solidFill>
                                  <a:latin typeface="Cambria Math" panose="02040503050406030204" pitchFamily="18" charset="0"/>
                                  <a:cs typeface="Times New Roman" panose="02020603050405020304" pitchFamily="18" charset="0"/>
                                </a:rPr>
                              </m:ctrlPr>
                            </m:naryPr>
                            <m:sub>
                              <m:d>
                                <m:dPr>
                                  <m:begChr m:val="{"/>
                                  <m:endChr m:val="}"/>
                                  <m:ctrlPr>
                                    <a:rPr lang="en-US" sz="2400" b="0" i="1" smtClean="0">
                                      <a:solidFill>
                                        <a:srgbClr val="222222"/>
                                      </a:solidFill>
                                      <a:latin typeface="Cambria Math" panose="02040503050406030204" pitchFamily="18" charset="0"/>
                                      <a:cs typeface="Times New Roman" panose="02020603050405020304" pitchFamily="18" charset="0"/>
                                    </a:rPr>
                                  </m:ctrlPr>
                                </m:dPr>
                                <m:e>
                                  <m:r>
                                    <a:rPr lang="en-US" sz="2400" b="0" i="1" smtClean="0">
                                      <a:solidFill>
                                        <a:srgbClr val="222222"/>
                                      </a:solidFill>
                                      <a:latin typeface="Cambria Math" panose="02040503050406030204" pitchFamily="18" charset="0"/>
                                      <a:cs typeface="Times New Roman" panose="02020603050405020304" pitchFamily="18" charset="0"/>
                                    </a:rPr>
                                    <m:t>𝑖</m:t>
                                  </m:r>
                                  <m:r>
                                    <a:rPr lang="en-US" sz="2400" b="0" i="1" smtClean="0">
                                      <a:solidFill>
                                        <a:srgbClr val="222222"/>
                                      </a:solidFill>
                                      <a:latin typeface="Cambria Math" panose="02040503050406030204" pitchFamily="18" charset="0"/>
                                      <a:cs typeface="Times New Roman" panose="02020603050405020304" pitchFamily="18" charset="0"/>
                                    </a:rPr>
                                    <m:t>:</m:t>
                                  </m:r>
                                  <m:sSub>
                                    <m:sSubPr>
                                      <m:ctrlPr>
                                        <a:rPr lang="en-US" sz="2400" b="0" i="1" smtClean="0">
                                          <a:solidFill>
                                            <a:srgbClr val="222222"/>
                                          </a:solidFill>
                                          <a:latin typeface="Cambria Math" panose="02040503050406030204" pitchFamily="18" charset="0"/>
                                          <a:cs typeface="Times New Roman" panose="02020603050405020304" pitchFamily="18" charset="0"/>
                                        </a:rPr>
                                      </m:ctrlPr>
                                    </m:sSubPr>
                                    <m:e>
                                      <m:r>
                                        <a:rPr lang="en-US" sz="2400" b="0" i="1" smtClean="0">
                                          <a:solidFill>
                                            <a:srgbClr val="222222"/>
                                          </a:solidFill>
                                          <a:latin typeface="Cambria Math" panose="02040503050406030204" pitchFamily="18" charset="0"/>
                                          <a:cs typeface="Times New Roman" panose="02020603050405020304" pitchFamily="18" charset="0"/>
                                        </a:rPr>
                                        <m:t>𝑦</m:t>
                                      </m:r>
                                    </m:e>
                                    <m:sub>
                                      <m:r>
                                        <a:rPr lang="en-US" sz="2400" b="0" i="1" smtClean="0">
                                          <a:solidFill>
                                            <a:srgbClr val="222222"/>
                                          </a:solidFill>
                                          <a:latin typeface="Cambria Math" panose="02040503050406030204" pitchFamily="18" charset="0"/>
                                          <a:cs typeface="Times New Roman" panose="02020603050405020304" pitchFamily="18" charset="0"/>
                                        </a:rPr>
                                        <m:t>𝑖</m:t>
                                      </m:r>
                                    </m:sub>
                                  </m:sSub>
                                  <m:r>
                                    <a:rPr lang="en-US" sz="2400" b="0" i="1" smtClean="0">
                                      <a:solidFill>
                                        <a:srgbClr val="222222"/>
                                      </a:solidFill>
                                      <a:latin typeface="Cambria Math" panose="02040503050406030204" pitchFamily="18" charset="0"/>
                                      <a:cs typeface="Times New Roman" panose="02020603050405020304" pitchFamily="18" charset="0"/>
                                    </a:rPr>
                                    <m:t>&gt;</m:t>
                                  </m:r>
                                  <m:r>
                                    <a:rPr lang="en-US" sz="2400" b="0" i="1" smtClean="0">
                                      <a:solidFill>
                                        <a:srgbClr val="222222"/>
                                      </a:solidFill>
                                      <a:latin typeface="Cambria Math" panose="02040503050406030204" pitchFamily="18" charset="0"/>
                                      <a:cs typeface="Times New Roman" panose="02020603050405020304" pitchFamily="18" charset="0"/>
                                    </a:rPr>
                                    <m:t>𝑞</m:t>
                                  </m:r>
                                </m:e>
                              </m:d>
                            </m:sub>
                            <m:sup/>
                            <m:e>
                              <m:d>
                                <m:dPr>
                                  <m:begChr m:val="|"/>
                                  <m:endChr m:val="|"/>
                                  <m:ctrlPr>
                                    <a:rPr lang="en-US" sz="2400" b="0" i="1" smtClean="0">
                                      <a:solidFill>
                                        <a:srgbClr val="222222"/>
                                      </a:solidFill>
                                      <a:latin typeface="Cambria Math" panose="02040503050406030204" pitchFamily="18" charset="0"/>
                                      <a:cs typeface="Times New Roman" panose="02020603050405020304" pitchFamily="18" charset="0"/>
                                    </a:rPr>
                                  </m:ctrlPr>
                                </m:dPr>
                                <m:e>
                                  <m:sSub>
                                    <m:sSubPr>
                                      <m:ctrlPr>
                                        <a:rPr lang="en-US" sz="2400" b="0" i="1" smtClean="0">
                                          <a:solidFill>
                                            <a:srgbClr val="222222"/>
                                          </a:solidFill>
                                          <a:latin typeface="Cambria Math" panose="02040503050406030204" pitchFamily="18" charset="0"/>
                                          <a:cs typeface="Times New Roman" panose="02020603050405020304" pitchFamily="18" charset="0"/>
                                        </a:rPr>
                                      </m:ctrlPr>
                                    </m:sSubPr>
                                    <m:e>
                                      <m:r>
                                        <a:rPr lang="en-US" sz="2400" b="0" i="1" smtClean="0">
                                          <a:solidFill>
                                            <a:srgbClr val="222222"/>
                                          </a:solidFill>
                                          <a:latin typeface="Cambria Math" panose="02040503050406030204" pitchFamily="18" charset="0"/>
                                          <a:cs typeface="Times New Roman" panose="02020603050405020304" pitchFamily="18" charset="0"/>
                                        </a:rPr>
                                        <m:t>𝑦</m:t>
                                      </m:r>
                                    </m:e>
                                    <m:sub>
                                      <m:r>
                                        <a:rPr lang="en-US" sz="2400" b="0" i="1" smtClean="0">
                                          <a:solidFill>
                                            <a:srgbClr val="222222"/>
                                          </a:solidFill>
                                          <a:latin typeface="Cambria Math" panose="02040503050406030204" pitchFamily="18" charset="0"/>
                                          <a:cs typeface="Times New Roman" panose="02020603050405020304" pitchFamily="18" charset="0"/>
                                        </a:rPr>
                                        <m:t>𝑖</m:t>
                                      </m:r>
                                    </m:sub>
                                  </m:sSub>
                                  <m:r>
                                    <a:rPr lang="en-US" sz="2400" b="0" i="1" smtClean="0">
                                      <a:solidFill>
                                        <a:srgbClr val="222222"/>
                                      </a:solidFill>
                                      <a:latin typeface="Cambria Math" panose="02040503050406030204" pitchFamily="18" charset="0"/>
                                      <a:cs typeface="Times New Roman" panose="02020603050405020304" pitchFamily="18" charset="0"/>
                                    </a:rPr>
                                    <m:t>−</m:t>
                                  </m:r>
                                  <m:r>
                                    <a:rPr lang="en-US" sz="2400" b="0" i="1" smtClean="0">
                                      <a:solidFill>
                                        <a:srgbClr val="222222"/>
                                      </a:solidFill>
                                      <a:latin typeface="Cambria Math" panose="02040503050406030204" pitchFamily="18" charset="0"/>
                                      <a:cs typeface="Times New Roman" panose="02020603050405020304" pitchFamily="18" charset="0"/>
                                    </a:rPr>
                                    <m:t>𝑞</m:t>
                                  </m:r>
                                </m:e>
                              </m:d>
                            </m:e>
                          </m:nary>
                          <m:r>
                            <a:rPr lang="en-US" sz="2400" b="0" i="1" smtClean="0">
                              <a:solidFill>
                                <a:srgbClr val="222222"/>
                              </a:solidFill>
                              <a:latin typeface="Cambria Math" panose="02040503050406030204" pitchFamily="18" charset="0"/>
                              <a:cs typeface="Times New Roman" panose="02020603050405020304" pitchFamily="18" charset="0"/>
                            </a:rPr>
                            <m:t>+</m:t>
                          </m:r>
                          <m:d>
                            <m:dPr>
                              <m:ctrlPr>
                                <a:rPr lang="en-US" sz="2400" b="0" i="1" smtClean="0">
                                  <a:solidFill>
                                    <a:srgbClr val="222222"/>
                                  </a:solidFill>
                                  <a:latin typeface="Cambria Math" panose="02040503050406030204" pitchFamily="18" charset="0"/>
                                  <a:cs typeface="Times New Roman" panose="02020603050405020304" pitchFamily="18" charset="0"/>
                                </a:rPr>
                              </m:ctrlPr>
                            </m:dPr>
                            <m:e>
                              <m:r>
                                <a:rPr lang="en-US" sz="2400" b="0" i="1" smtClean="0">
                                  <a:solidFill>
                                    <a:srgbClr val="222222"/>
                                  </a:solidFill>
                                  <a:latin typeface="Cambria Math" panose="02040503050406030204" pitchFamily="18" charset="0"/>
                                  <a:cs typeface="Times New Roman" panose="02020603050405020304" pitchFamily="18" charset="0"/>
                                </a:rPr>
                                <m:t>1−</m:t>
                              </m:r>
                              <m:r>
                                <a:rPr lang="en-US" sz="2400" b="0" i="1" smtClean="0">
                                  <a:solidFill>
                                    <a:srgbClr val="222222"/>
                                  </a:solidFill>
                                  <a:latin typeface="Cambria Math" panose="02040503050406030204" pitchFamily="18" charset="0"/>
                                  <a:cs typeface="Times New Roman" panose="02020603050405020304" pitchFamily="18" charset="0"/>
                                </a:rPr>
                                <m:t>𝜏</m:t>
                              </m:r>
                            </m:e>
                          </m:d>
                          <m:nary>
                            <m:naryPr>
                              <m:chr m:val="∑"/>
                              <m:supHide m:val="on"/>
                              <m:ctrlPr>
                                <a:rPr lang="en-US" sz="2400" b="0" i="1" smtClean="0">
                                  <a:solidFill>
                                    <a:srgbClr val="222222"/>
                                  </a:solidFill>
                                  <a:latin typeface="Cambria Math" panose="02040503050406030204" pitchFamily="18" charset="0"/>
                                  <a:cs typeface="Times New Roman" panose="02020603050405020304" pitchFamily="18" charset="0"/>
                                </a:rPr>
                              </m:ctrlPr>
                            </m:naryPr>
                            <m:sub>
                              <m:d>
                                <m:dPr>
                                  <m:begChr m:val="{"/>
                                  <m:endChr m:val="}"/>
                                  <m:ctrlPr>
                                    <a:rPr lang="en-US" sz="2400" b="0" i="1" smtClean="0">
                                      <a:solidFill>
                                        <a:srgbClr val="222222"/>
                                      </a:solidFill>
                                      <a:latin typeface="Cambria Math" panose="02040503050406030204" pitchFamily="18" charset="0"/>
                                      <a:cs typeface="Times New Roman" panose="02020603050405020304" pitchFamily="18" charset="0"/>
                                    </a:rPr>
                                  </m:ctrlPr>
                                </m:dPr>
                                <m:e>
                                  <m:r>
                                    <a:rPr lang="en-US" sz="2400" b="0" i="1" smtClean="0">
                                      <a:solidFill>
                                        <a:srgbClr val="222222"/>
                                      </a:solidFill>
                                      <a:latin typeface="Cambria Math" panose="02040503050406030204" pitchFamily="18" charset="0"/>
                                      <a:cs typeface="Times New Roman" panose="02020603050405020304" pitchFamily="18" charset="0"/>
                                    </a:rPr>
                                    <m:t>𝑖</m:t>
                                  </m:r>
                                  <m:r>
                                    <a:rPr lang="en-US" sz="2400" b="0" i="1" smtClean="0">
                                      <a:solidFill>
                                        <a:srgbClr val="222222"/>
                                      </a:solidFill>
                                      <a:latin typeface="Cambria Math" panose="02040503050406030204" pitchFamily="18" charset="0"/>
                                      <a:cs typeface="Times New Roman" panose="02020603050405020304" pitchFamily="18" charset="0"/>
                                    </a:rPr>
                                    <m:t>:</m:t>
                                  </m:r>
                                  <m:sSub>
                                    <m:sSubPr>
                                      <m:ctrlPr>
                                        <a:rPr lang="en-US" sz="2400" b="0" i="1" smtClean="0">
                                          <a:solidFill>
                                            <a:srgbClr val="222222"/>
                                          </a:solidFill>
                                          <a:latin typeface="Cambria Math" panose="02040503050406030204" pitchFamily="18" charset="0"/>
                                          <a:cs typeface="Times New Roman" panose="02020603050405020304" pitchFamily="18" charset="0"/>
                                        </a:rPr>
                                      </m:ctrlPr>
                                    </m:sSubPr>
                                    <m:e>
                                      <m:r>
                                        <a:rPr lang="en-US" sz="2400" b="0" i="1" smtClean="0">
                                          <a:solidFill>
                                            <a:srgbClr val="222222"/>
                                          </a:solidFill>
                                          <a:latin typeface="Cambria Math" panose="02040503050406030204" pitchFamily="18" charset="0"/>
                                          <a:cs typeface="Times New Roman" panose="02020603050405020304" pitchFamily="18" charset="0"/>
                                        </a:rPr>
                                        <m:t>𝑦</m:t>
                                      </m:r>
                                    </m:e>
                                    <m:sub>
                                      <m:r>
                                        <a:rPr lang="en-US" sz="2400" b="0" i="1" smtClean="0">
                                          <a:solidFill>
                                            <a:srgbClr val="222222"/>
                                          </a:solidFill>
                                          <a:latin typeface="Cambria Math" panose="02040503050406030204" pitchFamily="18" charset="0"/>
                                          <a:cs typeface="Times New Roman" panose="02020603050405020304" pitchFamily="18" charset="0"/>
                                        </a:rPr>
                                        <m:t>𝑖</m:t>
                                      </m:r>
                                    </m:sub>
                                  </m:sSub>
                                  <m:r>
                                    <a:rPr lang="en-US" sz="2400" b="0" i="1" smtClean="0">
                                      <a:solidFill>
                                        <a:srgbClr val="222222"/>
                                      </a:solidFill>
                                      <a:latin typeface="Cambria Math" panose="02040503050406030204" pitchFamily="18" charset="0"/>
                                      <a:cs typeface="Times New Roman" panose="02020603050405020304" pitchFamily="18" charset="0"/>
                                    </a:rPr>
                                    <m:t>≤</m:t>
                                  </m:r>
                                  <m:r>
                                    <a:rPr lang="en-US" sz="2400" b="0" i="1" smtClean="0">
                                      <a:solidFill>
                                        <a:srgbClr val="222222"/>
                                      </a:solidFill>
                                      <a:latin typeface="Cambria Math" panose="02040503050406030204" pitchFamily="18" charset="0"/>
                                      <a:cs typeface="Times New Roman" panose="02020603050405020304" pitchFamily="18" charset="0"/>
                                    </a:rPr>
                                    <m:t>𝑞</m:t>
                                  </m:r>
                                </m:e>
                              </m:d>
                            </m:sub>
                            <m:sup/>
                            <m:e>
                              <m:d>
                                <m:dPr>
                                  <m:begChr m:val="|"/>
                                  <m:endChr m:val="|"/>
                                  <m:ctrlPr>
                                    <a:rPr lang="en-US" sz="2400" b="0" i="1" smtClean="0">
                                      <a:solidFill>
                                        <a:srgbClr val="222222"/>
                                      </a:solidFill>
                                      <a:latin typeface="Cambria Math" panose="02040503050406030204" pitchFamily="18" charset="0"/>
                                      <a:cs typeface="Times New Roman" panose="02020603050405020304" pitchFamily="18" charset="0"/>
                                    </a:rPr>
                                  </m:ctrlPr>
                                </m:dPr>
                                <m:e>
                                  <m:sSub>
                                    <m:sSubPr>
                                      <m:ctrlPr>
                                        <a:rPr lang="en-US" sz="2400" b="0" i="1" smtClean="0">
                                          <a:solidFill>
                                            <a:srgbClr val="222222"/>
                                          </a:solidFill>
                                          <a:latin typeface="Cambria Math" panose="02040503050406030204" pitchFamily="18" charset="0"/>
                                          <a:cs typeface="Times New Roman" panose="02020603050405020304" pitchFamily="18" charset="0"/>
                                        </a:rPr>
                                      </m:ctrlPr>
                                    </m:sSubPr>
                                    <m:e>
                                      <m:r>
                                        <a:rPr lang="en-US" sz="2400" b="0" i="1" smtClean="0">
                                          <a:solidFill>
                                            <a:srgbClr val="222222"/>
                                          </a:solidFill>
                                          <a:latin typeface="Cambria Math" panose="02040503050406030204" pitchFamily="18" charset="0"/>
                                          <a:cs typeface="Times New Roman" panose="02020603050405020304" pitchFamily="18" charset="0"/>
                                        </a:rPr>
                                        <m:t>𝑞</m:t>
                                      </m:r>
                                      <m:r>
                                        <a:rPr lang="en-US" sz="2400" b="0" i="1" smtClean="0">
                                          <a:solidFill>
                                            <a:srgbClr val="222222"/>
                                          </a:solidFill>
                                          <a:latin typeface="Cambria Math" panose="02040503050406030204" pitchFamily="18" charset="0"/>
                                          <a:cs typeface="Times New Roman" panose="02020603050405020304" pitchFamily="18" charset="0"/>
                                        </a:rPr>
                                        <m:t>−</m:t>
                                      </m:r>
                                      <m:r>
                                        <a:rPr lang="en-US" sz="2400" b="0" i="1" smtClean="0">
                                          <a:solidFill>
                                            <a:srgbClr val="222222"/>
                                          </a:solidFill>
                                          <a:latin typeface="Cambria Math" panose="02040503050406030204" pitchFamily="18" charset="0"/>
                                          <a:cs typeface="Times New Roman" panose="02020603050405020304" pitchFamily="18" charset="0"/>
                                        </a:rPr>
                                        <m:t>𝑦</m:t>
                                      </m:r>
                                    </m:e>
                                    <m:sub>
                                      <m:r>
                                        <a:rPr lang="en-US" sz="2400" b="0" i="1" smtClean="0">
                                          <a:solidFill>
                                            <a:srgbClr val="222222"/>
                                          </a:solidFill>
                                          <a:latin typeface="Cambria Math" panose="02040503050406030204" pitchFamily="18" charset="0"/>
                                          <a:cs typeface="Times New Roman" panose="02020603050405020304" pitchFamily="18" charset="0"/>
                                        </a:rPr>
                                        <m:t>𝑖</m:t>
                                      </m:r>
                                    </m:sub>
                                  </m:sSub>
                                </m:e>
                              </m:d>
                            </m:e>
                          </m:nary>
                        </m:e>
                      </m:d>
                    </m:oMath>
                  </m:oMathPara>
                </a14:m>
                <a:endParaRPr lang="en-US" sz="2400" dirty="0">
                  <a:solidFill>
                    <a:srgbClr val="222222"/>
                  </a:solidFill>
                  <a:cs typeface="Times New Roman" panose="02020603050405020304" pitchFamily="18" charset="0"/>
                </a:endParaRPr>
              </a:p>
              <a:p>
                <a:r>
                  <a:rPr lang="en-US" sz="2400" dirty="0">
                    <a:solidFill>
                      <a:srgbClr val="222222"/>
                    </a:solidFill>
                    <a:cs typeface="Times New Roman" panose="02020603050405020304" pitchFamily="18" charset="0"/>
                  </a:rPr>
                  <a:t>For a chosen value of </a:t>
                </a:r>
                <a14:m>
                  <m:oMath xmlns:m="http://schemas.openxmlformats.org/officeDocument/2006/math">
                    <m:r>
                      <a:rPr lang="en-US" sz="2400" b="0" i="1" smtClean="0">
                        <a:solidFill>
                          <a:srgbClr val="222222"/>
                        </a:solidFill>
                        <a:latin typeface="Cambria Math" panose="02040503050406030204" pitchFamily="18" charset="0"/>
                        <a:cs typeface="Times New Roman" panose="02020603050405020304" pitchFamily="18" charset="0"/>
                      </a:rPr>
                      <m:t>𝜏</m:t>
                    </m:r>
                    <m:r>
                      <a:rPr lang="en-US" sz="2400" b="0" i="1" smtClean="0">
                        <a:solidFill>
                          <a:srgbClr val="222222"/>
                        </a:solidFill>
                        <a:latin typeface="Cambria Math" panose="02040503050406030204" pitchFamily="18" charset="0"/>
                        <a:cs typeface="Times New Roman" panose="02020603050405020304" pitchFamily="18" charset="0"/>
                      </a:rPr>
                      <m:t>,</m:t>
                    </m:r>
                  </m:oMath>
                </a14:m>
                <a:r>
                  <a:rPr lang="en-US" sz="2400" dirty="0">
                    <a:solidFill>
                      <a:srgbClr val="222222"/>
                    </a:solidFill>
                    <a:cs typeface="Times New Roman" panose="02020603050405020304" pitchFamily="18" charset="0"/>
                  </a:rPr>
                  <a:t> minimizing this (</a:t>
                </a:r>
                <a:r>
                  <a:rPr lang="en-US" sz="2400" dirty="0" err="1">
                    <a:solidFill>
                      <a:srgbClr val="222222"/>
                    </a:solidFill>
                    <a:cs typeface="Times New Roman" panose="02020603050405020304" pitchFamily="18" charset="0"/>
                  </a:rPr>
                  <a:t>w.r.t.</a:t>
                </a:r>
                <a:r>
                  <a:rPr lang="en-US" sz="2400" dirty="0">
                    <a:solidFill>
                      <a:srgbClr val="222222"/>
                    </a:solidFill>
                    <a:cs typeface="Times New Roman" panose="02020603050405020304" pitchFamily="18" charset="0"/>
                  </a:rPr>
                  <a:t> </a:t>
                </a:r>
                <a14:m>
                  <m:oMath xmlns:m="http://schemas.openxmlformats.org/officeDocument/2006/math">
                    <m:r>
                      <a:rPr lang="en-US" sz="2400" b="0" i="1" smtClean="0">
                        <a:solidFill>
                          <a:srgbClr val="222222"/>
                        </a:solidFill>
                        <a:latin typeface="Cambria Math" panose="02040503050406030204" pitchFamily="18" charset="0"/>
                        <a:cs typeface="Times New Roman" panose="02020603050405020304" pitchFamily="18" charset="0"/>
                      </a:rPr>
                      <m:t>𝑞</m:t>
                    </m:r>
                  </m:oMath>
                </a14:m>
                <a:r>
                  <a:rPr lang="en-US" sz="2400" dirty="0">
                    <a:solidFill>
                      <a:srgbClr val="222222"/>
                    </a:solidFill>
                    <a:cs typeface="Times New Roman" panose="02020603050405020304" pitchFamily="18" charset="0"/>
                  </a:rPr>
                  <a:t>) targets </a:t>
                </a:r>
                <a14:m>
                  <m:oMath xmlns:m="http://schemas.openxmlformats.org/officeDocument/2006/math">
                    <m:sSub>
                      <m:sSubPr>
                        <m:ctrlPr>
                          <a:rPr lang="en-US" sz="2400" b="0" i="1" smtClean="0">
                            <a:solidFill>
                              <a:srgbClr val="222222"/>
                            </a:solidFill>
                            <a:latin typeface="Cambria Math" panose="02040503050406030204" pitchFamily="18" charset="0"/>
                            <a:cs typeface="Times New Roman" panose="02020603050405020304" pitchFamily="18" charset="0"/>
                          </a:rPr>
                        </m:ctrlPr>
                      </m:sSubPr>
                      <m:e>
                        <m:r>
                          <a:rPr lang="en-US" sz="2400" b="0" i="1" smtClean="0">
                            <a:solidFill>
                              <a:srgbClr val="222222"/>
                            </a:solidFill>
                            <a:latin typeface="Cambria Math" panose="02040503050406030204" pitchFamily="18" charset="0"/>
                            <a:cs typeface="Times New Roman" panose="02020603050405020304" pitchFamily="18" charset="0"/>
                          </a:rPr>
                          <m:t>𝑄</m:t>
                        </m:r>
                      </m:e>
                      <m:sub>
                        <m:r>
                          <a:rPr lang="en-US" sz="2400" b="0" i="1" smtClean="0">
                            <a:solidFill>
                              <a:srgbClr val="222222"/>
                            </a:solidFill>
                            <a:latin typeface="Cambria Math" panose="02040503050406030204" pitchFamily="18" charset="0"/>
                            <a:cs typeface="Times New Roman" panose="02020603050405020304" pitchFamily="18" charset="0"/>
                          </a:rPr>
                          <m:t>𝑦</m:t>
                        </m:r>
                        <m:r>
                          <a:rPr lang="en-US" sz="2400" b="0" i="1" smtClean="0">
                            <a:solidFill>
                              <a:srgbClr val="222222"/>
                            </a:solidFill>
                            <a:latin typeface="Cambria Math" panose="02040503050406030204" pitchFamily="18" charset="0"/>
                            <a:cs typeface="Times New Roman" panose="02020603050405020304" pitchFamily="18" charset="0"/>
                          </a:rPr>
                          <m:t>|</m:t>
                        </m:r>
                        <m:r>
                          <a:rPr lang="en-US" sz="2400" b="0" i="1" smtClean="0">
                            <a:solidFill>
                              <a:srgbClr val="222222"/>
                            </a:solidFill>
                            <a:latin typeface="Cambria Math" panose="02040503050406030204" pitchFamily="18" charset="0"/>
                            <a:cs typeface="Times New Roman" panose="02020603050405020304" pitchFamily="18" charset="0"/>
                          </a:rPr>
                          <m:t>𝑥</m:t>
                        </m:r>
                      </m:sub>
                    </m:sSub>
                    <m:d>
                      <m:dPr>
                        <m:ctrlPr>
                          <a:rPr lang="en-US" sz="2400" b="0" i="1" smtClean="0">
                            <a:solidFill>
                              <a:srgbClr val="222222"/>
                            </a:solidFill>
                            <a:latin typeface="Cambria Math" panose="02040503050406030204" pitchFamily="18" charset="0"/>
                            <a:cs typeface="Times New Roman" panose="02020603050405020304" pitchFamily="18" charset="0"/>
                          </a:rPr>
                        </m:ctrlPr>
                      </m:dPr>
                      <m:e>
                        <m:r>
                          <a:rPr lang="en-US" sz="2400" b="0" i="1" smtClean="0">
                            <a:solidFill>
                              <a:srgbClr val="222222"/>
                            </a:solidFill>
                            <a:latin typeface="Cambria Math" panose="02040503050406030204" pitchFamily="18" charset="0"/>
                            <a:cs typeface="Times New Roman" panose="02020603050405020304" pitchFamily="18" charset="0"/>
                          </a:rPr>
                          <m:t>𝜏</m:t>
                        </m:r>
                      </m:e>
                    </m:d>
                  </m:oMath>
                </a14:m>
                <a:endParaRPr lang="en-US" sz="2400" dirty="0">
                  <a:solidFill>
                    <a:srgbClr val="222222"/>
                  </a:solidFill>
                  <a:cs typeface="Times New Roman" panose="02020603050405020304" pitchFamily="18" charset="0"/>
                </a:endParaRPr>
              </a:p>
              <a:p>
                <a:r>
                  <a:rPr lang="en-US" sz="2400" dirty="0">
                    <a:solidFill>
                      <a:srgbClr val="222222"/>
                    </a:solidFill>
                    <a:cs typeface="Times New Roman" panose="02020603050405020304" pitchFamily="18" charset="0"/>
                  </a:rPr>
                  <a:t>Let </a:t>
                </a:r>
                <a14:m>
                  <m:oMath xmlns:m="http://schemas.openxmlformats.org/officeDocument/2006/math">
                    <m:r>
                      <a:rPr lang="en-US" sz="2400" b="0" i="1" smtClean="0">
                        <a:solidFill>
                          <a:srgbClr val="222222"/>
                        </a:solidFill>
                        <a:latin typeface="Cambria Math" panose="02040503050406030204" pitchFamily="18" charset="0"/>
                        <a:cs typeface="Times New Roman" panose="02020603050405020304" pitchFamily="18" charset="0"/>
                      </a:rPr>
                      <m:t>𝑞</m:t>
                    </m:r>
                    <m:r>
                      <a:rPr lang="en-US" sz="2400" b="0" i="1" smtClean="0">
                        <a:solidFill>
                          <a:srgbClr val="222222"/>
                        </a:solidFill>
                        <a:latin typeface="Cambria Math" panose="02040503050406030204" pitchFamily="18" charset="0"/>
                        <a:cs typeface="Times New Roman" panose="02020603050405020304" pitchFamily="18" charset="0"/>
                      </a:rPr>
                      <m:t>=</m:t>
                    </m:r>
                    <m:r>
                      <a:rPr lang="en-US" sz="2400" b="0" i="1" smtClean="0">
                        <a:solidFill>
                          <a:srgbClr val="222222"/>
                        </a:solidFill>
                        <a:latin typeface="Cambria Math" panose="02040503050406030204" pitchFamily="18" charset="0"/>
                        <a:cs typeface="Times New Roman" panose="02020603050405020304" pitchFamily="18" charset="0"/>
                      </a:rPr>
                      <m:t>𝛽</m:t>
                    </m:r>
                    <m:sSub>
                      <m:sSubPr>
                        <m:ctrlPr>
                          <a:rPr lang="en-US" sz="2400" b="0" i="1" smtClean="0">
                            <a:solidFill>
                              <a:srgbClr val="222222"/>
                            </a:solidFill>
                            <a:latin typeface="Cambria Math" panose="02040503050406030204" pitchFamily="18" charset="0"/>
                            <a:cs typeface="Times New Roman" panose="02020603050405020304" pitchFamily="18" charset="0"/>
                          </a:rPr>
                        </m:ctrlPr>
                      </m:sSubPr>
                      <m:e>
                        <m:r>
                          <a:rPr lang="en-US" sz="2400" b="0" i="1" smtClean="0">
                            <a:solidFill>
                              <a:srgbClr val="222222"/>
                            </a:solidFill>
                            <a:latin typeface="Cambria Math" panose="02040503050406030204" pitchFamily="18" charset="0"/>
                            <a:cs typeface="Times New Roman" panose="02020603050405020304" pitchFamily="18" charset="0"/>
                          </a:rPr>
                          <m:t>𝑥</m:t>
                        </m:r>
                      </m:e>
                      <m:sub>
                        <m:r>
                          <a:rPr lang="en-US" sz="2400" b="0" i="1" smtClean="0">
                            <a:solidFill>
                              <a:srgbClr val="222222"/>
                            </a:solidFill>
                            <a:latin typeface="Cambria Math" panose="02040503050406030204" pitchFamily="18" charset="0"/>
                            <a:cs typeface="Times New Roman" panose="02020603050405020304" pitchFamily="18" charset="0"/>
                          </a:rPr>
                          <m:t>𝑖</m:t>
                        </m:r>
                      </m:sub>
                    </m:sSub>
                  </m:oMath>
                </a14:m>
                <a:r>
                  <a:rPr lang="en-US" sz="2400" dirty="0">
                    <a:solidFill>
                      <a:srgbClr val="222222"/>
                    </a:solidFill>
                    <a:cs typeface="Times New Roman" panose="02020603050405020304" pitchFamily="18" charset="0"/>
                  </a:rPr>
                  <a:t> to approximate linear regression</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219199" y="1066801"/>
                <a:ext cx="9405791" cy="5141388"/>
              </a:xfrm>
              <a:blipFill>
                <a:blip r:embed="rId3"/>
                <a:stretch>
                  <a:fillRect l="-454" t="-1305"/>
                </a:stretch>
              </a:blipFill>
            </p:spPr>
            <p:txBody>
              <a:bodyPr/>
              <a:lstStyle/>
              <a:p>
                <a:r>
                  <a:rPr lang="en-US">
                    <a:noFill/>
                  </a:rPr>
                  <a:t> </a:t>
                </a:r>
              </a:p>
            </p:txBody>
          </p:sp>
        </mc:Fallback>
      </mc:AlternateContent>
    </p:spTree>
    <p:extLst>
      <p:ext uri="{BB962C8B-B14F-4D97-AF65-F5344CB8AC3E}">
        <p14:creationId xmlns:p14="http://schemas.microsoft.com/office/powerpoint/2010/main" val="414013840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Performing &amp; Interpreting Quantile Regression</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1" y="1066801"/>
            <a:ext cx="10015390" cy="5141388"/>
          </a:xfrm>
        </p:spPr>
        <p:txBody>
          <a:bodyPr>
            <a:noAutofit/>
          </a:bodyPr>
          <a:lstStyle/>
          <a:p>
            <a:pPr marL="0" indent="0">
              <a:buNone/>
            </a:pPr>
            <a:r>
              <a:rPr lang="en-US" sz="2400" b="1" dirty="0">
                <a:solidFill>
                  <a:srgbClr val="222222"/>
                </a:solidFill>
                <a:cs typeface="Times New Roman" panose="02020603050405020304" pitchFamily="18" charset="0"/>
              </a:rPr>
              <a:t>Performing Quantile Regression</a:t>
            </a:r>
          </a:p>
          <a:p>
            <a:r>
              <a:rPr lang="en-US" sz="2400" dirty="0">
                <a:solidFill>
                  <a:srgbClr val="222222"/>
                </a:solidFill>
                <a:cs typeface="Times New Roman" panose="02020603050405020304" pitchFamily="18" charset="0"/>
              </a:rPr>
              <a:t>Specify quantiles of interest</a:t>
            </a:r>
          </a:p>
          <a:p>
            <a:r>
              <a:rPr lang="en-US" sz="2400" dirty="0">
                <a:solidFill>
                  <a:srgbClr val="222222"/>
                </a:solidFill>
                <a:cs typeface="Times New Roman" panose="02020603050405020304" pitchFamily="18" charset="0"/>
              </a:rPr>
              <a:t>Use “</a:t>
            </a:r>
            <a:r>
              <a:rPr lang="en-US" sz="2400" dirty="0" err="1">
                <a:solidFill>
                  <a:srgbClr val="222222"/>
                </a:solidFill>
                <a:cs typeface="Times New Roman" panose="02020603050405020304" pitchFamily="18" charset="0"/>
              </a:rPr>
              <a:t>quantreg</a:t>
            </a:r>
            <a:r>
              <a:rPr lang="en-US" sz="2400" dirty="0">
                <a:solidFill>
                  <a:srgbClr val="222222"/>
                </a:solidFill>
                <a:cs typeface="Times New Roman" panose="02020603050405020304" pitchFamily="18" charset="0"/>
              </a:rPr>
              <a:t>”</a:t>
            </a:r>
          </a:p>
          <a:p>
            <a:pPr marL="0" indent="0">
              <a:buNone/>
            </a:pPr>
            <a:r>
              <a:rPr lang="en-US" sz="2400" b="1" dirty="0">
                <a:solidFill>
                  <a:srgbClr val="222222"/>
                </a:solidFill>
                <a:cs typeface="Times New Roman" panose="02020603050405020304" pitchFamily="18" charset="0"/>
              </a:rPr>
              <a:t>Interpreting Quantile Regression</a:t>
            </a:r>
          </a:p>
          <a:p>
            <a:r>
              <a:rPr lang="en-US" sz="2400" dirty="0"/>
              <a:t>A QRC is the marginal effect of x </a:t>
            </a:r>
            <a:r>
              <a:rPr lang="en-US" sz="2400" b="1" dirty="0"/>
              <a:t>specifically on the quantile of interest</a:t>
            </a:r>
            <a:r>
              <a:rPr lang="en-US" sz="2400" b="0" dirty="0"/>
              <a:t>. </a:t>
            </a:r>
          </a:p>
          <a:p>
            <a:r>
              <a:rPr lang="en-US" sz="2400" dirty="0"/>
              <a:t>So you can interpret just like in OLS, just for a different moment!</a:t>
            </a:r>
            <a:endParaRPr lang="en-US" sz="2400" b="0" dirty="0"/>
          </a:p>
          <a:p>
            <a:r>
              <a:rPr lang="en-US" sz="2400" dirty="0"/>
              <a:t>Two options for effect interpretation (think carefully): </a:t>
            </a:r>
          </a:p>
          <a:p>
            <a:pPr marL="731520" lvl="1" indent="-457200">
              <a:buFont typeface="+mj-lt"/>
              <a:buAutoNum type="arabicPeriod"/>
            </a:pPr>
            <a:r>
              <a:rPr lang="en-US" sz="2400" dirty="0"/>
              <a:t>Marginal effects</a:t>
            </a:r>
          </a:p>
          <a:p>
            <a:pPr marL="731520" lvl="1" indent="-457200">
              <a:buFont typeface="+mj-lt"/>
              <a:buAutoNum type="arabicPeriod"/>
            </a:pPr>
            <a:r>
              <a:rPr lang="en-US" sz="2400" dirty="0"/>
              <a:t>Scaled as percentage increases of sample quantile </a:t>
            </a:r>
          </a:p>
          <a:p>
            <a:r>
              <a:rPr lang="en-US" sz="2600" dirty="0"/>
              <a:t>Bootstrapped standard errors work best without rank invariance</a:t>
            </a:r>
          </a:p>
          <a:p>
            <a:endParaRPr lang="en-US" sz="2400" dirty="0">
              <a:solidFill>
                <a:srgbClr val="222222"/>
              </a:solidFill>
              <a:cs typeface="Times New Roman" panose="02020603050405020304" pitchFamily="18" charset="0"/>
            </a:endParaRPr>
          </a:p>
        </p:txBody>
      </p:sp>
      <p:pic>
        <p:nvPicPr>
          <p:cNvPr id="4" name="Picture 2" descr="RStudio - RStudio">
            <a:extLst>
              <a:ext uri="{FF2B5EF4-FFF2-40B4-BE49-F238E27FC236}">
                <a16:creationId xmlns:a16="http://schemas.microsoft.com/office/drawing/2014/main" id="{1FEA1648-1416-EE26-6996-96B5AA40D4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27629" y="5209968"/>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120964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Effect of Medical Expenditure Risk on Financial Strain</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1" y="1066801"/>
            <a:ext cx="10015390" cy="5141388"/>
          </a:xfrm>
        </p:spPr>
        <p:txBody>
          <a:bodyPr>
            <a:noAutofit/>
          </a:bodyPr>
          <a:lstStyle/>
          <a:p>
            <a:r>
              <a:rPr lang="en-US" sz="2400" dirty="0">
                <a:solidFill>
                  <a:srgbClr val="222222"/>
                </a:solidFill>
                <a:cs typeface="Times New Roman" panose="02020603050405020304" pitchFamily="18" charset="0"/>
              </a:rPr>
              <a:t>Example: how protective is health insurance? </a:t>
            </a:r>
          </a:p>
          <a:p>
            <a:r>
              <a:rPr lang="en-US" sz="2400" dirty="0">
                <a:solidFill>
                  <a:srgbClr val="222222"/>
                </a:solidFill>
                <a:cs typeface="Times New Roman" panose="02020603050405020304" pitchFamily="18" charset="0"/>
              </a:rPr>
              <a:t>In U.S., public coverage kicks in at age 65</a:t>
            </a:r>
          </a:p>
          <a:p>
            <a:pPr lvl="1"/>
            <a:r>
              <a:rPr lang="en-US" sz="2200" dirty="0">
                <a:solidFill>
                  <a:srgbClr val="222222"/>
                </a:solidFill>
                <a:cs typeface="Times New Roman" panose="02020603050405020304" pitchFamily="18" charset="0"/>
              </a:rPr>
              <a:t>How does this affect medical expenditures? </a:t>
            </a:r>
          </a:p>
          <a:p>
            <a:pPr lvl="1"/>
            <a:r>
              <a:rPr lang="en-US" sz="2200" dirty="0">
                <a:solidFill>
                  <a:srgbClr val="222222"/>
                </a:solidFill>
                <a:cs typeface="Times New Roman" panose="02020603050405020304" pitchFamily="18" charset="0"/>
              </a:rPr>
              <a:t>How does this, in turn, affect </a:t>
            </a:r>
            <a:r>
              <a:rPr lang="en-US" sz="2200" b="1" dirty="0">
                <a:solidFill>
                  <a:srgbClr val="222222"/>
                </a:solidFill>
                <a:cs typeface="Times New Roman" panose="02020603050405020304" pitchFamily="18" charset="0"/>
              </a:rPr>
              <a:t>financial risk? </a:t>
            </a:r>
          </a:p>
          <a:p>
            <a:pPr lvl="1"/>
            <a:r>
              <a:rPr lang="en-US" sz="2200" b="1" dirty="0">
                <a:solidFill>
                  <a:schemeClr val="accent2">
                    <a:lumMod val="75000"/>
                  </a:schemeClr>
                </a:solidFill>
                <a:cs typeface="Times New Roman" panose="02020603050405020304" pitchFamily="18" charset="0"/>
              </a:rPr>
              <a:t>How is this distributed across the population?</a:t>
            </a:r>
            <a:endParaRPr lang="en-US" sz="2200" dirty="0">
              <a:solidFill>
                <a:schemeClr val="accent2">
                  <a:lumMod val="75000"/>
                </a:schemeClr>
              </a:solidFill>
              <a:cs typeface="Times New Roman" panose="02020603050405020304" pitchFamily="18" charset="0"/>
            </a:endParaRPr>
          </a:p>
        </p:txBody>
      </p:sp>
      <p:pic>
        <p:nvPicPr>
          <p:cNvPr id="6" name="Picture 5">
            <a:extLst>
              <a:ext uri="{FF2B5EF4-FFF2-40B4-BE49-F238E27FC236}">
                <a16:creationId xmlns:a16="http://schemas.microsoft.com/office/drawing/2014/main" id="{0FADE114-BD37-6580-A958-BDC68685F594}"/>
              </a:ext>
            </a:extLst>
          </p:cNvPr>
          <p:cNvPicPr>
            <a:picLocks noChangeAspect="1"/>
          </p:cNvPicPr>
          <p:nvPr/>
        </p:nvPicPr>
        <p:blipFill>
          <a:blip r:embed="rId3"/>
          <a:stretch>
            <a:fillRect/>
          </a:stretch>
        </p:blipFill>
        <p:spPr>
          <a:xfrm>
            <a:off x="5617296" y="3420762"/>
            <a:ext cx="5400000" cy="3281076"/>
          </a:xfrm>
          <a:prstGeom prst="rect">
            <a:avLst/>
          </a:prstGeom>
        </p:spPr>
      </p:pic>
    </p:spTree>
    <p:extLst>
      <p:ext uri="{BB962C8B-B14F-4D97-AF65-F5344CB8AC3E}">
        <p14:creationId xmlns:p14="http://schemas.microsoft.com/office/powerpoint/2010/main" val="269982831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D5E0904-721C-4D68-9EB8-1C9752E329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2" name="Rectangle 11">
            <a:extLst>
              <a:ext uri="{FF2B5EF4-FFF2-40B4-BE49-F238E27FC236}">
                <a16:creationId xmlns:a16="http://schemas.microsoft.com/office/drawing/2014/main" id="{B298ECBA-3258-45DF-8FD4-7581736BCC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244"/>
            <a:ext cx="457200" cy="6858000"/>
          </a:xfrm>
          <a:prstGeom prst="rect">
            <a:avLst/>
          </a:prstGeom>
          <a:solidFill>
            <a:srgbClr val="6F6F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62BF453-BD82-4B90-9FE7-5170313380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0"/>
            <a:ext cx="10835640" cy="6858000"/>
          </a:xfrm>
          <a:prstGeom prst="rect">
            <a:avLst/>
          </a:prstGeom>
          <a:solidFill>
            <a:srgbClr val="353537"/>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p:cNvSpPr>
            <a:spLocks noGrp="1"/>
          </p:cNvSpPr>
          <p:nvPr>
            <p:ph type="title"/>
          </p:nvPr>
        </p:nvSpPr>
        <p:spPr>
          <a:xfrm>
            <a:off x="8318090" y="758952"/>
            <a:ext cx="2802194" cy="4041648"/>
          </a:xfrm>
        </p:spPr>
        <p:txBody>
          <a:bodyPr vert="horz" lIns="91440" tIns="45720" rIns="91440" bIns="45720" rtlCol="0" anchor="b">
            <a:normAutofit/>
          </a:bodyPr>
          <a:lstStyle/>
          <a:p>
            <a:pPr>
              <a:lnSpc>
                <a:spcPct val="85000"/>
              </a:lnSpc>
            </a:pPr>
            <a:r>
              <a:rPr lang="en-US" dirty="0">
                <a:solidFill>
                  <a:srgbClr val="FFFFFF"/>
                </a:solidFill>
                <a:latin typeface="+mj-lt"/>
              </a:rPr>
              <a:t>How does Medicare coverage affect </a:t>
            </a:r>
            <a:r>
              <a:rPr lang="en-US" b="1" dirty="0">
                <a:solidFill>
                  <a:srgbClr val="FFFFFF"/>
                </a:solidFill>
                <a:latin typeface="+mj-lt"/>
              </a:rPr>
              <a:t>mean</a:t>
            </a:r>
            <a:r>
              <a:rPr lang="en-US" dirty="0">
                <a:solidFill>
                  <a:srgbClr val="FFFFFF"/>
                </a:solidFill>
                <a:latin typeface="+mj-lt"/>
              </a:rPr>
              <a:t> spending?</a:t>
            </a:r>
          </a:p>
        </p:txBody>
      </p:sp>
      <p:sp useBgFill="1">
        <p:nvSpPr>
          <p:cNvPr id="16" name="Rectangle 15">
            <a:extLst>
              <a:ext uri="{FF2B5EF4-FFF2-40B4-BE49-F238E27FC236}">
                <a16:creationId xmlns:a16="http://schemas.microsoft.com/office/drawing/2014/main" id="{072366D3-9B5C-42E1-9906-77FF6BB55E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2283" y="0"/>
            <a:ext cx="7561007"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Chart, scatter chart&#10;&#10;Description automatically generated">
            <a:extLst>
              <a:ext uri="{FF2B5EF4-FFF2-40B4-BE49-F238E27FC236}">
                <a16:creationId xmlns:a16="http://schemas.microsoft.com/office/drawing/2014/main" id="{70FE744B-6F07-7B6D-642E-02911CF1DFFE}"/>
              </a:ext>
            </a:extLst>
          </p:cNvPr>
          <p:cNvPicPr>
            <a:picLocks noGrp="1" noChangeAspect="1"/>
          </p:cNvPicPr>
          <p:nvPr>
            <p:ph idx="1"/>
          </p:nvPr>
        </p:nvPicPr>
        <p:blipFill>
          <a:blip r:embed="rId3"/>
          <a:stretch>
            <a:fillRect/>
          </a:stretch>
        </p:blipFill>
        <p:spPr>
          <a:xfrm>
            <a:off x="924375" y="1300101"/>
            <a:ext cx="6616823" cy="4251309"/>
          </a:xfrm>
          <a:prstGeom prst="rect">
            <a:avLst/>
          </a:prstGeom>
        </p:spPr>
      </p:pic>
      <p:sp>
        <p:nvSpPr>
          <p:cNvPr id="18" name="Rectangle 17">
            <a:extLst>
              <a:ext uri="{FF2B5EF4-FFF2-40B4-BE49-F238E27FC236}">
                <a16:creationId xmlns:a16="http://schemas.microsoft.com/office/drawing/2014/main" id="{121F5E60-4E89-4B16-A245-12BD993599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899160" cy="6858000"/>
          </a:xfrm>
          <a:prstGeom prst="rect">
            <a:avLst/>
          </a:prstGeom>
          <a:solidFill>
            <a:srgbClr val="3535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7546640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5D5E0904-721C-4D68-9EB8-1C9752E329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5" name="Rectangle 24">
            <a:extLst>
              <a:ext uri="{FF2B5EF4-FFF2-40B4-BE49-F238E27FC236}">
                <a16:creationId xmlns:a16="http://schemas.microsoft.com/office/drawing/2014/main" id="{B298ECBA-3258-45DF-8FD4-7581736BCC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244"/>
            <a:ext cx="457200" cy="6858000"/>
          </a:xfrm>
          <a:prstGeom prst="rect">
            <a:avLst/>
          </a:prstGeom>
          <a:solidFill>
            <a:srgbClr val="6F6F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B62BF453-BD82-4B90-9FE7-5170313380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0"/>
            <a:ext cx="10835640" cy="6858000"/>
          </a:xfrm>
          <a:prstGeom prst="rect">
            <a:avLst/>
          </a:prstGeom>
          <a:solidFill>
            <a:srgbClr val="353537"/>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p:cNvSpPr>
            <a:spLocks noGrp="1"/>
          </p:cNvSpPr>
          <p:nvPr>
            <p:ph type="title"/>
          </p:nvPr>
        </p:nvSpPr>
        <p:spPr>
          <a:xfrm>
            <a:off x="8318090" y="758952"/>
            <a:ext cx="2802194" cy="4041648"/>
          </a:xfrm>
        </p:spPr>
        <p:txBody>
          <a:bodyPr vert="horz" lIns="91440" tIns="45720" rIns="91440" bIns="45720" rtlCol="0" anchor="b">
            <a:normAutofit/>
          </a:bodyPr>
          <a:lstStyle/>
          <a:p>
            <a:pPr>
              <a:lnSpc>
                <a:spcPct val="85000"/>
              </a:lnSpc>
            </a:pPr>
            <a:r>
              <a:rPr lang="en-US" sz="3700">
                <a:solidFill>
                  <a:srgbClr val="FFFFFF"/>
                </a:solidFill>
                <a:latin typeface="+mj-lt"/>
              </a:rPr>
              <a:t>How does Medicare coverage affect</a:t>
            </a:r>
            <a:br>
              <a:rPr lang="en-US" sz="3700">
                <a:solidFill>
                  <a:srgbClr val="FFFFFF"/>
                </a:solidFill>
                <a:latin typeface="+mj-lt"/>
              </a:rPr>
            </a:br>
            <a:r>
              <a:rPr lang="en-US" sz="3700" b="1">
                <a:solidFill>
                  <a:srgbClr val="FFFFFF"/>
                </a:solidFill>
                <a:latin typeface="+mj-lt"/>
              </a:rPr>
              <a:t>other quantiles of</a:t>
            </a:r>
            <a:r>
              <a:rPr lang="en-US" sz="3700">
                <a:solidFill>
                  <a:srgbClr val="FFFFFF"/>
                </a:solidFill>
                <a:latin typeface="+mj-lt"/>
              </a:rPr>
              <a:t> spending?</a:t>
            </a:r>
          </a:p>
        </p:txBody>
      </p:sp>
      <p:sp useBgFill="1">
        <p:nvSpPr>
          <p:cNvPr id="29" name="Rectangle 28">
            <a:extLst>
              <a:ext uri="{FF2B5EF4-FFF2-40B4-BE49-F238E27FC236}">
                <a16:creationId xmlns:a16="http://schemas.microsoft.com/office/drawing/2014/main" id="{072366D3-9B5C-42E1-9906-77FF6BB55E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2283" y="0"/>
            <a:ext cx="7561007"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6" descr="Chart, scatter chart&#10;&#10;Description automatically generated">
            <a:extLst>
              <a:ext uri="{FF2B5EF4-FFF2-40B4-BE49-F238E27FC236}">
                <a16:creationId xmlns:a16="http://schemas.microsoft.com/office/drawing/2014/main" id="{80B1F41D-2B9A-2C5D-9565-9F7BA1D2750F}"/>
              </a:ext>
            </a:extLst>
          </p:cNvPr>
          <p:cNvPicPr>
            <a:picLocks noGrp="1" noChangeAspect="1"/>
          </p:cNvPicPr>
          <p:nvPr>
            <p:ph idx="1"/>
          </p:nvPr>
        </p:nvPicPr>
        <p:blipFill>
          <a:blip r:embed="rId3"/>
          <a:stretch>
            <a:fillRect/>
          </a:stretch>
        </p:blipFill>
        <p:spPr>
          <a:xfrm>
            <a:off x="924375" y="712859"/>
            <a:ext cx="6616823" cy="5425794"/>
          </a:xfrm>
          <a:prstGeom prst="rect">
            <a:avLst/>
          </a:prstGeom>
        </p:spPr>
      </p:pic>
      <p:sp>
        <p:nvSpPr>
          <p:cNvPr id="31" name="Rectangle 30">
            <a:extLst>
              <a:ext uri="{FF2B5EF4-FFF2-40B4-BE49-F238E27FC236}">
                <a16:creationId xmlns:a16="http://schemas.microsoft.com/office/drawing/2014/main" id="{121F5E60-4E89-4B16-A245-12BD993599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899160" cy="6858000"/>
          </a:xfrm>
          <a:prstGeom prst="rect">
            <a:avLst/>
          </a:prstGeom>
          <a:solidFill>
            <a:srgbClr val="3535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7696852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18090" y="758952"/>
            <a:ext cx="2802194" cy="4041648"/>
          </a:xfrm>
        </p:spPr>
        <p:txBody>
          <a:bodyPr vert="horz" lIns="91440" tIns="45720" rIns="91440" bIns="45720" rtlCol="0" anchor="b">
            <a:normAutofit/>
          </a:bodyPr>
          <a:lstStyle/>
          <a:p>
            <a:pPr>
              <a:lnSpc>
                <a:spcPct val="85000"/>
              </a:lnSpc>
            </a:pPr>
            <a:r>
              <a:rPr lang="en-US" sz="3700">
                <a:solidFill>
                  <a:srgbClr val="FFFFFF"/>
                </a:solidFill>
                <a:latin typeface="+mj-lt"/>
              </a:rPr>
              <a:t>How does Medicare coverage affect</a:t>
            </a:r>
            <a:br>
              <a:rPr lang="en-US" sz="3700">
                <a:solidFill>
                  <a:srgbClr val="FFFFFF"/>
                </a:solidFill>
                <a:latin typeface="+mj-lt"/>
              </a:rPr>
            </a:br>
            <a:r>
              <a:rPr lang="en-US" sz="3700" b="1">
                <a:solidFill>
                  <a:srgbClr val="FFFFFF"/>
                </a:solidFill>
                <a:latin typeface="+mj-lt"/>
              </a:rPr>
              <a:t>other quantiles of</a:t>
            </a:r>
            <a:r>
              <a:rPr lang="en-US" sz="3700">
                <a:solidFill>
                  <a:srgbClr val="FFFFFF"/>
                </a:solidFill>
                <a:latin typeface="+mj-lt"/>
              </a:rPr>
              <a:t> spending?</a:t>
            </a:r>
          </a:p>
        </p:txBody>
      </p:sp>
      <p:sp>
        <p:nvSpPr>
          <p:cNvPr id="4" name="Content Placeholder 3">
            <a:extLst>
              <a:ext uri="{FF2B5EF4-FFF2-40B4-BE49-F238E27FC236}">
                <a16:creationId xmlns:a16="http://schemas.microsoft.com/office/drawing/2014/main" id="{3C3F0C61-3E63-ADC8-9FD5-8A61B211E6C4}"/>
              </a:ext>
            </a:extLst>
          </p:cNvPr>
          <p:cNvSpPr>
            <a:spLocks noGrp="1"/>
          </p:cNvSpPr>
          <p:nvPr>
            <p:ph idx="1"/>
          </p:nvPr>
        </p:nvSpPr>
        <p:spPr/>
        <p:txBody>
          <a:bodyPr/>
          <a:lstStyle/>
          <a:p>
            <a:endParaRPr lang="en-CA" dirty="0"/>
          </a:p>
        </p:txBody>
      </p:sp>
      <p:sp>
        <p:nvSpPr>
          <p:cNvPr id="5" name="Title 1">
            <a:extLst>
              <a:ext uri="{FF2B5EF4-FFF2-40B4-BE49-F238E27FC236}">
                <a16:creationId xmlns:a16="http://schemas.microsoft.com/office/drawing/2014/main" id="{B02CD3EF-D92A-953A-9D16-6135045952AE}"/>
              </a:ext>
            </a:extLst>
          </p:cNvPr>
          <p:cNvSpPr txBox="1">
            <a:spLocks/>
          </p:cNvSpPr>
          <p:nvPr/>
        </p:nvSpPr>
        <p:spPr>
          <a:xfrm>
            <a:off x="609600" y="337392"/>
            <a:ext cx="10439400" cy="62484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400" kern="1200" spc="-50" baseline="0">
                <a:solidFill>
                  <a:schemeClr val="tx1"/>
                </a:solidFill>
                <a:latin typeface="Times New Roman" panose="02020603050405020304" pitchFamily="18" charset="0"/>
                <a:ea typeface="+mj-ea"/>
                <a:cs typeface="+mj-cs"/>
              </a:defRPr>
            </a:lvl1pPr>
          </a:lstStyle>
          <a:p>
            <a:r>
              <a:rPr lang="en-US" sz="3600" dirty="0">
                <a:cs typeface="Times New Roman" panose="02020603050405020304" pitchFamily="18" charset="0"/>
              </a:rPr>
              <a:t>Effect of Medicare on Expenditure: Quantiles</a:t>
            </a:r>
          </a:p>
        </p:txBody>
      </p:sp>
      <p:pic>
        <p:nvPicPr>
          <p:cNvPr id="8" name="Picture 7">
            <a:extLst>
              <a:ext uri="{FF2B5EF4-FFF2-40B4-BE49-F238E27FC236}">
                <a16:creationId xmlns:a16="http://schemas.microsoft.com/office/drawing/2014/main" id="{4E936F49-9A99-A086-8E59-087C6D1C50AF}"/>
              </a:ext>
            </a:extLst>
          </p:cNvPr>
          <p:cNvPicPr>
            <a:picLocks noChangeAspect="1"/>
          </p:cNvPicPr>
          <p:nvPr/>
        </p:nvPicPr>
        <p:blipFill rotWithShape="1">
          <a:blip r:embed="rId3"/>
          <a:srcRect b="51755"/>
          <a:stretch/>
        </p:blipFill>
        <p:spPr>
          <a:xfrm>
            <a:off x="609600" y="962232"/>
            <a:ext cx="10469402" cy="3762168"/>
          </a:xfrm>
          <a:prstGeom prst="rect">
            <a:avLst/>
          </a:prstGeom>
        </p:spPr>
      </p:pic>
    </p:spTree>
    <p:extLst>
      <p:ext uri="{BB962C8B-B14F-4D97-AF65-F5344CB8AC3E}">
        <p14:creationId xmlns:p14="http://schemas.microsoft.com/office/powerpoint/2010/main" val="186451930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5D5E0904-721C-4D68-9EB8-1C9752E329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3" name="Rectangle 12">
            <a:extLst>
              <a:ext uri="{FF2B5EF4-FFF2-40B4-BE49-F238E27FC236}">
                <a16:creationId xmlns:a16="http://schemas.microsoft.com/office/drawing/2014/main" id="{7466C88B-B170-4C69-85D3-FD6AD975F9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244"/>
            <a:ext cx="457200" cy="6858000"/>
          </a:xfrm>
          <a:prstGeom prst="rect">
            <a:avLst/>
          </a:prstGeom>
          <a:solidFill>
            <a:srgbClr val="6F6F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80FE256-DF37-4639-8CB7-2E2F1897AD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0"/>
            <a:ext cx="10835640" cy="6858000"/>
          </a:xfrm>
          <a:prstGeom prst="rect">
            <a:avLst/>
          </a:prstGeom>
          <a:solidFill>
            <a:srgbClr val="353537"/>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p:cNvSpPr>
            <a:spLocks noGrp="1"/>
          </p:cNvSpPr>
          <p:nvPr>
            <p:ph type="title"/>
          </p:nvPr>
        </p:nvSpPr>
        <p:spPr>
          <a:xfrm>
            <a:off x="5522600" y="758952"/>
            <a:ext cx="5157591" cy="4041648"/>
          </a:xfrm>
        </p:spPr>
        <p:txBody>
          <a:bodyPr vert="horz" lIns="91440" tIns="45720" rIns="91440" bIns="45720" rtlCol="0" anchor="b">
            <a:normAutofit/>
          </a:bodyPr>
          <a:lstStyle/>
          <a:p>
            <a:pPr>
              <a:lnSpc>
                <a:spcPct val="85000"/>
              </a:lnSpc>
            </a:pPr>
            <a:r>
              <a:rPr lang="en-US" sz="5000" dirty="0">
                <a:solidFill>
                  <a:srgbClr val="FFFFFF"/>
                </a:solidFill>
                <a:latin typeface="+mj-lt"/>
              </a:rPr>
              <a:t>What about effects on financial risk?</a:t>
            </a:r>
          </a:p>
        </p:txBody>
      </p:sp>
      <p:sp useBgFill="1">
        <p:nvSpPr>
          <p:cNvPr id="17" name="Rectangle 16">
            <a:extLst>
              <a:ext uri="{FF2B5EF4-FFF2-40B4-BE49-F238E27FC236}">
                <a16:creationId xmlns:a16="http://schemas.microsoft.com/office/drawing/2014/main" id="{FDD1039A-772C-4213-A092-0D8A9EF4AC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2284" y="0"/>
            <a:ext cx="461996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a:extLst>
              <a:ext uri="{FF2B5EF4-FFF2-40B4-BE49-F238E27FC236}">
                <a16:creationId xmlns:a16="http://schemas.microsoft.com/office/drawing/2014/main" id="{8916A5D2-CED4-4778-0092-EDC7EC9B9DFA}"/>
              </a:ext>
            </a:extLst>
          </p:cNvPr>
          <p:cNvPicPr>
            <a:picLocks noGrp="1" noChangeAspect="1"/>
          </p:cNvPicPr>
          <p:nvPr>
            <p:ph idx="1"/>
          </p:nvPr>
        </p:nvPicPr>
        <p:blipFill>
          <a:blip r:embed="rId3"/>
          <a:stretch>
            <a:fillRect/>
          </a:stretch>
        </p:blipFill>
        <p:spPr>
          <a:xfrm>
            <a:off x="902987" y="554278"/>
            <a:ext cx="3718563" cy="5742955"/>
          </a:xfrm>
          <a:prstGeom prst="rect">
            <a:avLst/>
          </a:prstGeom>
        </p:spPr>
      </p:pic>
      <p:sp>
        <p:nvSpPr>
          <p:cNvPr id="19" name="Rectangle 18">
            <a:extLst>
              <a:ext uri="{FF2B5EF4-FFF2-40B4-BE49-F238E27FC236}">
                <a16:creationId xmlns:a16="http://schemas.microsoft.com/office/drawing/2014/main" id="{0B39728D-66CA-4175-956D-FE26F32256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899160" cy="6858000"/>
          </a:xfrm>
          <a:prstGeom prst="rect">
            <a:avLst/>
          </a:prstGeom>
          <a:solidFill>
            <a:srgbClr val="3535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4018742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22600" y="758952"/>
            <a:ext cx="5157591" cy="4041648"/>
          </a:xfrm>
        </p:spPr>
        <p:txBody>
          <a:bodyPr vert="horz" lIns="91440" tIns="45720" rIns="91440" bIns="45720" rtlCol="0" anchor="b">
            <a:normAutofit/>
          </a:bodyPr>
          <a:lstStyle/>
          <a:p>
            <a:pPr>
              <a:lnSpc>
                <a:spcPct val="85000"/>
              </a:lnSpc>
            </a:pPr>
            <a:r>
              <a:rPr lang="en-US" sz="5000" dirty="0">
                <a:solidFill>
                  <a:srgbClr val="FFFFFF"/>
                </a:solidFill>
                <a:latin typeface="+mj-lt"/>
              </a:rPr>
              <a:t>What about effects on financial risk?</a:t>
            </a:r>
          </a:p>
        </p:txBody>
      </p:sp>
      <p:sp>
        <p:nvSpPr>
          <p:cNvPr id="4" name="Content Placeholder 3">
            <a:extLst>
              <a:ext uri="{FF2B5EF4-FFF2-40B4-BE49-F238E27FC236}">
                <a16:creationId xmlns:a16="http://schemas.microsoft.com/office/drawing/2014/main" id="{0FCE5FFF-0A9D-8D6F-D763-CAA05AC648AD}"/>
              </a:ext>
            </a:extLst>
          </p:cNvPr>
          <p:cNvSpPr>
            <a:spLocks noGrp="1"/>
          </p:cNvSpPr>
          <p:nvPr>
            <p:ph idx="1"/>
          </p:nvPr>
        </p:nvSpPr>
        <p:spPr/>
        <p:txBody>
          <a:bodyPr/>
          <a:lstStyle/>
          <a:p>
            <a:endParaRPr lang="en-CA"/>
          </a:p>
        </p:txBody>
      </p:sp>
      <p:pic>
        <p:nvPicPr>
          <p:cNvPr id="7" name="Picture 6">
            <a:extLst>
              <a:ext uri="{FF2B5EF4-FFF2-40B4-BE49-F238E27FC236}">
                <a16:creationId xmlns:a16="http://schemas.microsoft.com/office/drawing/2014/main" id="{3877F984-B0C2-38F7-F79B-5286BFC3AFBC}"/>
              </a:ext>
            </a:extLst>
          </p:cNvPr>
          <p:cNvPicPr>
            <a:picLocks noChangeAspect="1"/>
          </p:cNvPicPr>
          <p:nvPr/>
        </p:nvPicPr>
        <p:blipFill>
          <a:blip r:embed="rId3"/>
          <a:stretch>
            <a:fillRect/>
          </a:stretch>
        </p:blipFill>
        <p:spPr>
          <a:xfrm>
            <a:off x="438913" y="304800"/>
            <a:ext cx="7848600" cy="6395833"/>
          </a:xfrm>
          <a:prstGeom prst="rect">
            <a:avLst/>
          </a:prstGeom>
        </p:spPr>
      </p:pic>
    </p:spTree>
    <p:extLst>
      <p:ext uri="{BB962C8B-B14F-4D97-AF65-F5344CB8AC3E}">
        <p14:creationId xmlns:p14="http://schemas.microsoft.com/office/powerpoint/2010/main" val="396014904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0EC208-C51E-7728-6412-9E65F45BB7A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5FBD269-06CF-B90C-B9FC-71BA09F24CC0}"/>
              </a:ext>
            </a:extLst>
          </p:cNvPr>
          <p:cNvSpPr>
            <a:spLocks noGrp="1"/>
          </p:cNvSpPr>
          <p:nvPr>
            <p:ph type="title"/>
          </p:nvPr>
        </p:nvSpPr>
        <p:spPr>
          <a:xfrm>
            <a:off x="7391399" y="645106"/>
            <a:ext cx="3563112" cy="650294"/>
          </a:xfrm>
        </p:spPr>
        <p:txBody>
          <a:bodyPr>
            <a:normAutofit fontScale="90000"/>
          </a:bodyPr>
          <a:lstStyle/>
          <a:p>
            <a:r>
              <a:rPr lang="en-US" dirty="0">
                <a:cs typeface="Times New Roman" panose="02020603050405020304" pitchFamily="18" charset="0"/>
              </a:rPr>
              <a:t>Additional Help</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67DABD0-6335-1C88-6E7D-AA2F90B0C50D}"/>
              </a:ext>
            </a:extLst>
          </p:cNvPr>
          <p:cNvSpPr>
            <a:spLocks noGrp="1"/>
          </p:cNvSpPr>
          <p:nvPr>
            <p:ph idx="1"/>
          </p:nvPr>
        </p:nvSpPr>
        <p:spPr>
          <a:xfrm>
            <a:off x="7391399" y="1295400"/>
            <a:ext cx="3601065" cy="4884737"/>
          </a:xfrm>
        </p:spPr>
        <p:txBody>
          <a:bodyPr>
            <a:normAutofit/>
          </a:bodyPr>
          <a:lstStyle/>
          <a:p>
            <a:r>
              <a:rPr lang="en-US" sz="2400" b="0" i="0" dirty="0">
                <a:effectLst/>
                <a:cs typeface="Times New Roman" panose="02020603050405020304" pitchFamily="18" charset="0"/>
              </a:rPr>
              <a:t>Nice </a:t>
            </a:r>
            <a:r>
              <a:rPr lang="en-US" sz="2400" b="0" i="1" dirty="0">
                <a:effectLst/>
                <a:cs typeface="Times New Roman" panose="02020603050405020304" pitchFamily="18" charset="0"/>
              </a:rPr>
              <a:t>Journal of Economic Literature </a:t>
            </a:r>
            <a:r>
              <a:rPr lang="en-US" sz="2400" b="0" dirty="0">
                <a:effectLst/>
                <a:cs typeface="Times New Roman" panose="02020603050405020304" pitchFamily="18" charset="0"/>
              </a:rPr>
              <a:t>guide</a:t>
            </a:r>
            <a:endParaRPr lang="en-US" sz="2400" b="0" i="0" dirty="0">
              <a:effectLst/>
              <a:cs typeface="Times New Roman" panose="02020603050405020304" pitchFamily="18" charset="0"/>
            </a:endParaRPr>
          </a:p>
        </p:txBody>
      </p:sp>
      <p:pic>
        <p:nvPicPr>
          <p:cNvPr id="6" name="Picture 5">
            <a:extLst>
              <a:ext uri="{FF2B5EF4-FFF2-40B4-BE49-F238E27FC236}">
                <a16:creationId xmlns:a16="http://schemas.microsoft.com/office/drawing/2014/main" id="{1A7F4D83-FF05-B9FF-A328-EF2A49D52CDF}"/>
              </a:ext>
            </a:extLst>
          </p:cNvPr>
          <p:cNvPicPr>
            <a:picLocks noChangeAspect="1"/>
          </p:cNvPicPr>
          <p:nvPr/>
        </p:nvPicPr>
        <p:blipFill>
          <a:blip r:embed="rId3"/>
          <a:stretch>
            <a:fillRect/>
          </a:stretch>
        </p:blipFill>
        <p:spPr>
          <a:xfrm>
            <a:off x="457200" y="152400"/>
            <a:ext cx="6477000" cy="3550515"/>
          </a:xfrm>
          <a:prstGeom prst="rect">
            <a:avLst/>
          </a:prstGeom>
        </p:spPr>
      </p:pic>
    </p:spTree>
    <p:extLst>
      <p:ext uri="{BB962C8B-B14F-4D97-AF65-F5344CB8AC3E}">
        <p14:creationId xmlns:p14="http://schemas.microsoft.com/office/powerpoint/2010/main" val="334685066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93EDF-660D-4391-A114-A6C54268E445}"/>
              </a:ext>
            </a:extLst>
          </p:cNvPr>
          <p:cNvSpPr>
            <a:spLocks noGrp="1"/>
          </p:cNvSpPr>
          <p:nvPr>
            <p:ph type="ctrTitle"/>
          </p:nvPr>
        </p:nvSpPr>
        <p:spPr>
          <a:xfrm>
            <a:off x="1261872" y="758952"/>
            <a:ext cx="10549128" cy="4041648"/>
          </a:xfrm>
        </p:spPr>
        <p:txBody>
          <a:bodyPr/>
          <a:lstStyle/>
          <a:p>
            <a:r>
              <a:rPr lang="en-US" dirty="0"/>
              <a:t>Nonparametric and </a:t>
            </a:r>
            <a:br>
              <a:rPr lang="en-US" dirty="0"/>
            </a:br>
            <a:r>
              <a:rPr lang="en-US" dirty="0"/>
              <a:t>Conditional Density Estimation</a:t>
            </a:r>
          </a:p>
        </p:txBody>
      </p:sp>
      <p:sp>
        <p:nvSpPr>
          <p:cNvPr id="3" name="Subtitle 2">
            <a:extLst>
              <a:ext uri="{FF2B5EF4-FFF2-40B4-BE49-F238E27FC236}">
                <a16:creationId xmlns:a16="http://schemas.microsoft.com/office/drawing/2014/main" id="{9A7FADE3-4D7C-4B3A-B023-71CD85AECCCB}"/>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5485489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What are we </a:t>
            </a:r>
            <a:r>
              <a:rPr lang="en-US" sz="3600" dirty="0" err="1">
                <a:cs typeface="Times New Roman" panose="02020603050405020304" pitchFamily="18" charset="0"/>
              </a:rPr>
              <a:t>DIDing</a:t>
            </a:r>
            <a:r>
              <a:rPr lang="en-US" sz="3600" dirty="0">
                <a:cs typeface="Times New Roman" panose="02020603050405020304" pitchFamily="18" charset="0"/>
              </a:rPr>
              <a:t>? </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609601" y="1066801"/>
                <a:ext cx="10210800" cy="5141388"/>
              </a:xfrm>
            </p:spPr>
            <p:txBody>
              <a:bodyPr>
                <a:noAutofit/>
              </a:bodyPr>
              <a:lstStyle/>
              <a:p>
                <a:r>
                  <a:rPr lang="en-US" sz="2400" dirty="0">
                    <a:cs typeface="Times New Roman" panose="02020603050405020304" pitchFamily="18" charset="0"/>
                  </a:rPr>
                  <a:t>Typical DID framework is a way to use </a:t>
                </a:r>
                <a:r>
                  <a:rPr lang="en-US" sz="2400" b="1" dirty="0">
                    <a:solidFill>
                      <a:schemeClr val="accent2">
                        <a:lumMod val="75000"/>
                      </a:schemeClr>
                    </a:solidFill>
                    <a:cs typeface="Times New Roman" panose="02020603050405020304" pitchFamily="18" charset="0"/>
                  </a:rPr>
                  <a:t>observational data </a:t>
                </a:r>
                <a:r>
                  <a:rPr lang="en-US" sz="2400" dirty="0">
                    <a:cs typeface="Times New Roman" panose="02020603050405020304" pitchFamily="18" charset="0"/>
                  </a:rPr>
                  <a:t>to examine </a:t>
                </a:r>
                <a:r>
                  <a:rPr lang="en-US" sz="2400" b="1" dirty="0">
                    <a:solidFill>
                      <a:schemeClr val="accent3">
                        <a:lumMod val="75000"/>
                      </a:schemeClr>
                    </a:solidFill>
                    <a:cs typeface="Times New Roman" panose="02020603050405020304" pitchFamily="18" charset="0"/>
                  </a:rPr>
                  <a:t>potential outcomes</a:t>
                </a:r>
              </a:p>
              <a:p>
                <a:r>
                  <a:rPr lang="en-US" sz="2400" dirty="0">
                    <a:cs typeface="Times New Roman" panose="02020603050405020304" pitchFamily="18" charset="0"/>
                  </a:rPr>
                  <a:t>We would like to have: </a:t>
                </a:r>
              </a:p>
              <a:p>
                <a:pPr marL="0" indent="0">
                  <a:buNone/>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𝛿</m:t>
                          </m:r>
                        </m:e>
                        <m:sub>
                          <m:r>
                            <a:rPr lang="en-US" sz="2400" b="0" i="1" smtClean="0">
                              <a:latin typeface="Cambria Math" panose="02040503050406030204" pitchFamily="18" charset="0"/>
                              <a:cs typeface="Times New Roman" panose="02020603050405020304" pitchFamily="18" charset="0"/>
                            </a:rPr>
                            <m:t>𝑖𝑡</m:t>
                          </m:r>
                        </m:sub>
                      </m:sSub>
                      <m:r>
                        <a:rPr lang="en-US" sz="2400" b="0" i="1" smtClean="0">
                          <a:latin typeface="Cambria Math" panose="02040503050406030204" pitchFamily="18" charset="0"/>
                          <a:cs typeface="Times New Roman" panose="02020603050405020304" pitchFamily="18" charset="0"/>
                        </a:rPr>
                        <m:t>=</m:t>
                      </m:r>
                      <m:sSubSup>
                        <m:sSubSupPr>
                          <m:ctrlPr>
                            <a:rPr lang="en-US" sz="2400" b="0" i="1" smtClean="0">
                              <a:latin typeface="Cambria Math" panose="02040503050406030204" pitchFamily="18" charset="0"/>
                              <a:cs typeface="Times New Roman" panose="02020603050405020304" pitchFamily="18" charset="0"/>
                            </a:rPr>
                          </m:ctrlPr>
                        </m:sSubSupPr>
                        <m:e>
                          <m:r>
                            <a:rPr lang="en-US" sz="2400" b="0" i="1" smtClean="0">
                              <a:latin typeface="Cambria Math" panose="02040503050406030204" pitchFamily="18" charset="0"/>
                              <a:cs typeface="Times New Roman" panose="02020603050405020304" pitchFamily="18" charset="0"/>
                            </a:rPr>
                            <m:t>𝑌</m:t>
                          </m:r>
                        </m:e>
                        <m:sub>
                          <m:r>
                            <a:rPr lang="en-US" sz="2400" b="0" i="1" smtClean="0">
                              <a:latin typeface="Cambria Math" panose="02040503050406030204" pitchFamily="18" charset="0"/>
                              <a:cs typeface="Times New Roman" panose="02020603050405020304" pitchFamily="18" charset="0"/>
                            </a:rPr>
                            <m:t>𝑖𝑡</m:t>
                          </m:r>
                        </m:sub>
                        <m:sup>
                          <m:r>
                            <a:rPr lang="en-US" sz="2400" b="0" i="1" smtClean="0">
                              <a:latin typeface="Cambria Math" panose="02040503050406030204" pitchFamily="18" charset="0"/>
                              <a:cs typeface="Times New Roman" panose="02020603050405020304" pitchFamily="18" charset="0"/>
                            </a:rPr>
                            <m:t>1</m:t>
                          </m:r>
                        </m:sup>
                      </m:sSubSup>
                      <m:r>
                        <a:rPr lang="en-US" sz="2400" b="0" i="1" smtClean="0">
                          <a:latin typeface="Cambria Math" panose="02040503050406030204" pitchFamily="18" charset="0"/>
                          <a:cs typeface="Times New Roman" panose="02020603050405020304" pitchFamily="18" charset="0"/>
                        </a:rPr>
                        <m:t>−</m:t>
                      </m:r>
                      <m:sSubSup>
                        <m:sSubSupPr>
                          <m:ctrlPr>
                            <a:rPr lang="en-US" sz="2400" b="0" i="1" smtClean="0">
                              <a:latin typeface="Cambria Math" panose="02040503050406030204" pitchFamily="18" charset="0"/>
                              <a:cs typeface="Times New Roman" panose="02020603050405020304" pitchFamily="18" charset="0"/>
                            </a:rPr>
                          </m:ctrlPr>
                        </m:sSubSupPr>
                        <m:e>
                          <m:r>
                            <a:rPr lang="en-US" sz="2400" b="0" i="1" smtClean="0">
                              <a:latin typeface="Cambria Math" panose="02040503050406030204" pitchFamily="18" charset="0"/>
                              <a:cs typeface="Times New Roman" panose="02020603050405020304" pitchFamily="18" charset="0"/>
                            </a:rPr>
                            <m:t>𝑌</m:t>
                          </m:r>
                        </m:e>
                        <m:sub>
                          <m:r>
                            <a:rPr lang="en-US" sz="2400" b="0" i="1" smtClean="0">
                              <a:latin typeface="Cambria Math" panose="02040503050406030204" pitchFamily="18" charset="0"/>
                              <a:cs typeface="Times New Roman" panose="02020603050405020304" pitchFamily="18" charset="0"/>
                            </a:rPr>
                            <m:t>𝑖𝑡</m:t>
                          </m:r>
                        </m:sub>
                        <m:sup>
                          <m:r>
                            <a:rPr lang="en-US" sz="2400" b="0" i="1" smtClean="0">
                              <a:latin typeface="Cambria Math" panose="02040503050406030204" pitchFamily="18" charset="0"/>
                              <a:cs typeface="Times New Roman" panose="02020603050405020304" pitchFamily="18" charset="0"/>
                            </a:rPr>
                            <m:t>0</m:t>
                          </m:r>
                        </m:sup>
                      </m:sSubSup>
                    </m:oMath>
                  </m:oMathPara>
                </a14:m>
                <a:endParaRPr lang="en-US" sz="2400" dirty="0">
                  <a:cs typeface="Times New Roman" panose="02020603050405020304" pitchFamily="18" charset="0"/>
                </a:endParaRPr>
              </a:p>
              <a:p>
                <a:r>
                  <a:rPr lang="en-US" sz="2400" dirty="0">
                    <a:cs typeface="Times New Roman" panose="02020603050405020304" pitchFamily="18" charset="0"/>
                  </a:rPr>
                  <a:t>When </a:t>
                </a:r>
                <a14:m>
                  <m:oMath xmlns:m="http://schemas.openxmlformats.org/officeDocument/2006/math">
                    <m:sSubSup>
                      <m:sSubSupPr>
                        <m:ctrlPr>
                          <a:rPr lang="en-US" sz="2400" b="0" i="1" smtClean="0">
                            <a:latin typeface="Cambria Math" panose="02040503050406030204" pitchFamily="18" charset="0"/>
                            <a:cs typeface="Times New Roman" panose="02020603050405020304" pitchFamily="18" charset="0"/>
                          </a:rPr>
                        </m:ctrlPr>
                      </m:sSubSupPr>
                      <m:e>
                        <m:r>
                          <a:rPr lang="en-US" sz="2400" b="0" i="1" smtClean="0">
                            <a:latin typeface="Cambria Math" panose="02040503050406030204" pitchFamily="18" charset="0"/>
                            <a:cs typeface="Times New Roman" panose="02020603050405020304" pitchFamily="18" charset="0"/>
                          </a:rPr>
                          <m:t>𝑌</m:t>
                        </m:r>
                      </m:e>
                      <m:sub>
                        <m:r>
                          <a:rPr lang="en-US" sz="2400" b="0" i="1" smtClean="0">
                            <a:latin typeface="Cambria Math" panose="02040503050406030204" pitchFamily="18" charset="0"/>
                            <a:cs typeface="Times New Roman" panose="02020603050405020304" pitchFamily="18" charset="0"/>
                          </a:rPr>
                          <m:t>𝑖𝑡</m:t>
                        </m:r>
                      </m:sub>
                      <m:sup>
                        <m:r>
                          <a:rPr lang="en-US" sz="2400" b="0" i="1" smtClean="0">
                            <a:latin typeface="Cambria Math" panose="02040503050406030204" pitchFamily="18" charset="0"/>
                            <a:cs typeface="Times New Roman" panose="02020603050405020304" pitchFamily="18" charset="0"/>
                          </a:rPr>
                          <m:t>0</m:t>
                        </m:r>
                      </m:sup>
                    </m:sSubSup>
                  </m:oMath>
                </a14:m>
                <a:r>
                  <a:rPr lang="en-US" sz="2400" dirty="0">
                    <a:cs typeface="Times New Roman" panose="02020603050405020304" pitchFamily="18" charset="0"/>
                  </a:rPr>
                  <a:t> is unobserved, we </a:t>
                </a:r>
                <a:r>
                  <a:rPr lang="en-US" sz="2400" u="sng" dirty="0">
                    <a:cs typeface="Times New Roman" panose="02020603050405020304" pitchFamily="18" charset="0"/>
                  </a:rPr>
                  <a:t>proxy it</a:t>
                </a:r>
                <a:r>
                  <a:rPr lang="en-US" sz="2400" b="1" dirty="0">
                    <a:cs typeface="Times New Roman" panose="02020603050405020304" pitchFamily="18" charset="0"/>
                  </a:rPr>
                  <a:t> </a:t>
                </a:r>
                <a:r>
                  <a:rPr lang="en-US" sz="2400" dirty="0">
                    <a:cs typeface="Times New Roman" panose="02020603050405020304" pitchFamily="18" charset="0"/>
                  </a:rPr>
                  <a:t>with a </a:t>
                </a:r>
                <a:r>
                  <a:rPr lang="en-US" sz="2400" dirty="0">
                    <a:solidFill>
                      <a:schemeClr val="accent2">
                        <a:lumMod val="75000"/>
                      </a:schemeClr>
                    </a:solidFill>
                    <a:cs typeface="Times New Roman" panose="02020603050405020304" pitchFamily="18" charset="0"/>
                  </a:rPr>
                  <a:t>control group </a:t>
                </a:r>
              </a:p>
              <a:p>
                <a:r>
                  <a:rPr lang="en-US" sz="2400" dirty="0">
                    <a:cs typeface="Times New Roman" panose="02020603050405020304" pitchFamily="18" charset="0"/>
                  </a:rPr>
                  <a:t>But are we limited to the control groups we observe?</a:t>
                </a:r>
              </a:p>
              <a:p>
                <a:pPr marL="0" indent="0">
                  <a:buNone/>
                </a:pPr>
                <a:r>
                  <a:rPr lang="en-US" sz="2400" dirty="0">
                    <a:cs typeface="Times New Roman" panose="02020603050405020304" pitchFamily="18" charset="0"/>
                  </a:rPr>
                  <a:t>Synthetic controls uses </a:t>
                </a:r>
                <a:r>
                  <a:rPr lang="en-US" sz="2400" b="1" dirty="0">
                    <a:cs typeface="Times New Roman" panose="02020603050405020304" pitchFamily="18" charset="0"/>
                  </a:rPr>
                  <a:t>weighted averages of units </a:t>
                </a:r>
                <a:r>
                  <a:rPr lang="en-US" sz="2400" dirty="0">
                    <a:cs typeface="Times New Roman" panose="02020603050405020304" pitchFamily="18" charset="0"/>
                  </a:rPr>
                  <a:t>to construct: </a:t>
                </a:r>
              </a:p>
              <a:p>
                <a:r>
                  <a:rPr lang="en-US" sz="2400" dirty="0">
                    <a:cs typeface="Times New Roman" panose="02020603050405020304" pitchFamily="18" charset="0"/>
                  </a:rPr>
                  <a:t>A suitable counterfactual to treated group</a:t>
                </a:r>
              </a:p>
              <a:p>
                <a:r>
                  <a:rPr lang="en-US" sz="2400" dirty="0">
                    <a:cs typeface="Times New Roman" panose="02020603050405020304" pitchFamily="18" charset="0"/>
                  </a:rPr>
                  <a:t>Think of this as matching + parallel trends assumption </a:t>
                </a:r>
              </a:p>
              <a:p>
                <a:r>
                  <a:rPr lang="en-US" sz="2400" dirty="0">
                    <a:cs typeface="Times New Roman" panose="02020603050405020304" pitchFamily="18" charset="0"/>
                  </a:rPr>
                  <a:t>The weighted average may be a </a:t>
                </a:r>
                <a:r>
                  <a:rPr lang="en-US" sz="2400" b="1" dirty="0">
                    <a:cs typeface="Times New Roman" panose="02020603050405020304" pitchFamily="18" charset="0"/>
                  </a:rPr>
                  <a:t>superior control group </a:t>
                </a:r>
                <a:r>
                  <a:rPr lang="en-US" sz="2400" dirty="0">
                    <a:cs typeface="Times New Roman" panose="02020603050405020304" pitchFamily="18" charset="0"/>
                  </a:rPr>
                  <a:t>than any one unit</a:t>
                </a:r>
              </a:p>
              <a:p>
                <a:endParaRPr lang="en-US" sz="2400" dirty="0">
                  <a:cs typeface="Times New Roman" panose="02020603050405020304" pitchFamily="18" charset="0"/>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609601" y="1066801"/>
                <a:ext cx="10210800" cy="5141388"/>
              </a:xfrm>
              <a:blipFill>
                <a:blip r:embed="rId3"/>
                <a:stretch>
                  <a:fillRect l="-896" t="-1305" b="-1186"/>
                </a:stretch>
              </a:blipFill>
            </p:spPr>
            <p:txBody>
              <a:bodyPr/>
              <a:lstStyle/>
              <a:p>
                <a:r>
                  <a:rPr lang="en-US">
                    <a:noFill/>
                  </a:rPr>
                  <a:t> </a:t>
                </a:r>
              </a:p>
            </p:txBody>
          </p:sp>
        </mc:Fallback>
      </mc:AlternateContent>
    </p:spTree>
    <p:extLst>
      <p:ext uri="{BB962C8B-B14F-4D97-AF65-F5344CB8AC3E}">
        <p14:creationId xmlns:p14="http://schemas.microsoft.com/office/powerpoint/2010/main" val="366361392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Nonparametric Estimation (an introduction)</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1" y="1066801"/>
                <a:ext cx="10015390" cy="5141388"/>
              </a:xfrm>
            </p:spPr>
            <p:txBody>
              <a:bodyPr>
                <a:noAutofit/>
              </a:bodyPr>
              <a:lstStyle/>
              <a:p>
                <a:r>
                  <a:rPr lang="en-US" sz="2400" dirty="0">
                    <a:solidFill>
                      <a:srgbClr val="222222"/>
                    </a:solidFill>
                    <a:cs typeface="Times New Roman" panose="02020603050405020304" pitchFamily="18" charset="0"/>
                  </a:rPr>
                  <a:t>Rather than just </a:t>
                </a:r>
                <a14:m>
                  <m:oMath xmlns:m="http://schemas.openxmlformats.org/officeDocument/2006/math">
                    <m:r>
                      <a:rPr lang="en-US" sz="2400" b="0" i="1" smtClean="0">
                        <a:solidFill>
                          <a:srgbClr val="222222"/>
                        </a:solidFill>
                        <a:latin typeface="Cambria Math" panose="02040503050406030204" pitchFamily="18" charset="0"/>
                        <a:cs typeface="Times New Roman" panose="02020603050405020304" pitchFamily="18" charset="0"/>
                      </a:rPr>
                      <m:t>𝔼</m:t>
                    </m:r>
                    <m:r>
                      <a:rPr lang="en-US" sz="2400" b="0" i="1" smtClean="0">
                        <a:solidFill>
                          <a:srgbClr val="222222"/>
                        </a:solidFill>
                        <a:latin typeface="Cambria Math" panose="02040503050406030204" pitchFamily="18" charset="0"/>
                        <a:cs typeface="Times New Roman" panose="02020603050405020304" pitchFamily="18" charset="0"/>
                      </a:rPr>
                      <m:t>[</m:t>
                    </m:r>
                    <m:r>
                      <a:rPr lang="en-US" sz="2400" b="0" i="1" smtClean="0">
                        <a:solidFill>
                          <a:srgbClr val="222222"/>
                        </a:solidFill>
                        <a:latin typeface="Cambria Math" panose="02040503050406030204" pitchFamily="18" charset="0"/>
                        <a:cs typeface="Times New Roman" panose="02020603050405020304" pitchFamily="18" charset="0"/>
                      </a:rPr>
                      <m:t>𝑦</m:t>
                    </m:r>
                    <m:r>
                      <a:rPr lang="en-US" sz="2400" b="0" i="1" smtClean="0">
                        <a:solidFill>
                          <a:srgbClr val="222222"/>
                        </a:solidFill>
                        <a:latin typeface="Cambria Math" panose="02040503050406030204" pitchFamily="18" charset="0"/>
                        <a:cs typeface="Times New Roman" panose="02020603050405020304" pitchFamily="18" charset="0"/>
                      </a:rPr>
                      <m:t>|</m:t>
                    </m:r>
                    <m:r>
                      <a:rPr lang="en-US" sz="2400" b="0" i="1" smtClean="0">
                        <a:solidFill>
                          <a:srgbClr val="222222"/>
                        </a:solidFill>
                        <a:latin typeface="Cambria Math" panose="02040503050406030204" pitchFamily="18" charset="0"/>
                        <a:cs typeface="Times New Roman" panose="02020603050405020304" pitchFamily="18" charset="0"/>
                      </a:rPr>
                      <m:t>𝑥</m:t>
                    </m:r>
                    <m:r>
                      <a:rPr lang="en-US" sz="2400" b="0" i="1" smtClean="0">
                        <a:solidFill>
                          <a:srgbClr val="222222"/>
                        </a:solidFill>
                        <a:latin typeface="Cambria Math" panose="02040503050406030204" pitchFamily="18" charset="0"/>
                        <a:cs typeface="Times New Roman" panose="02020603050405020304" pitchFamily="18" charset="0"/>
                      </a:rPr>
                      <m:t>]</m:t>
                    </m:r>
                  </m:oMath>
                </a14:m>
                <a:r>
                  <a:rPr lang="en-US" sz="2400" dirty="0">
                    <a:solidFill>
                      <a:srgbClr val="222222"/>
                    </a:solidFill>
                    <a:cs typeface="Times New Roman" panose="02020603050405020304" pitchFamily="18" charset="0"/>
                  </a:rPr>
                  <a:t> or even </a:t>
                </a:r>
                <a14:m>
                  <m:oMath xmlns:m="http://schemas.openxmlformats.org/officeDocument/2006/math">
                    <m:sSub>
                      <m:sSubPr>
                        <m:ctrlPr>
                          <a:rPr lang="en-US" sz="2400" b="0" i="1" smtClean="0">
                            <a:solidFill>
                              <a:srgbClr val="222222"/>
                            </a:solidFill>
                            <a:latin typeface="Cambria Math" panose="02040503050406030204" pitchFamily="18" charset="0"/>
                            <a:cs typeface="Times New Roman" panose="02020603050405020304" pitchFamily="18" charset="0"/>
                          </a:rPr>
                        </m:ctrlPr>
                      </m:sSubPr>
                      <m:e>
                        <m:r>
                          <a:rPr lang="en-US" sz="2400" b="0" i="1" smtClean="0">
                            <a:solidFill>
                              <a:srgbClr val="222222"/>
                            </a:solidFill>
                            <a:latin typeface="Cambria Math" panose="02040503050406030204" pitchFamily="18" charset="0"/>
                            <a:cs typeface="Times New Roman" panose="02020603050405020304" pitchFamily="18" charset="0"/>
                          </a:rPr>
                          <m:t>ℚ</m:t>
                        </m:r>
                      </m:e>
                      <m:sub>
                        <m:d>
                          <m:dPr>
                            <m:begChr m:val="["/>
                            <m:endChr m:val="]"/>
                            <m:ctrlPr>
                              <a:rPr lang="en-US" sz="2400" b="0" i="1" smtClean="0">
                                <a:solidFill>
                                  <a:srgbClr val="222222"/>
                                </a:solidFill>
                                <a:latin typeface="Cambria Math" panose="02040503050406030204" pitchFamily="18" charset="0"/>
                                <a:cs typeface="Times New Roman" panose="02020603050405020304" pitchFamily="18" charset="0"/>
                              </a:rPr>
                            </m:ctrlPr>
                          </m:dPr>
                          <m:e>
                            <m:r>
                              <a:rPr lang="en-US" sz="2400" b="0" i="1" smtClean="0">
                                <a:solidFill>
                                  <a:srgbClr val="222222"/>
                                </a:solidFill>
                                <a:latin typeface="Cambria Math" panose="02040503050406030204" pitchFamily="18" charset="0"/>
                                <a:cs typeface="Times New Roman" panose="02020603050405020304" pitchFamily="18" charset="0"/>
                              </a:rPr>
                              <m:t>𝑦</m:t>
                            </m:r>
                          </m:e>
                          <m:e>
                            <m:r>
                              <a:rPr lang="en-US" sz="2400" b="0" i="1" smtClean="0">
                                <a:solidFill>
                                  <a:srgbClr val="222222"/>
                                </a:solidFill>
                                <a:latin typeface="Cambria Math" panose="02040503050406030204" pitchFamily="18" charset="0"/>
                                <a:cs typeface="Times New Roman" panose="02020603050405020304" pitchFamily="18" charset="0"/>
                              </a:rPr>
                              <m:t>𝑥</m:t>
                            </m:r>
                          </m:e>
                        </m:d>
                      </m:sub>
                    </m:sSub>
                    <m:d>
                      <m:dPr>
                        <m:ctrlPr>
                          <a:rPr lang="en-US" sz="2400" b="0" i="1" smtClean="0">
                            <a:solidFill>
                              <a:srgbClr val="222222"/>
                            </a:solidFill>
                            <a:latin typeface="Cambria Math" panose="02040503050406030204" pitchFamily="18" charset="0"/>
                            <a:cs typeface="Times New Roman" panose="02020603050405020304" pitchFamily="18" charset="0"/>
                          </a:rPr>
                        </m:ctrlPr>
                      </m:dPr>
                      <m:e>
                        <m:r>
                          <a:rPr lang="en-US" sz="2400" b="0" i="1" smtClean="0">
                            <a:solidFill>
                              <a:srgbClr val="222222"/>
                            </a:solidFill>
                            <a:latin typeface="Cambria Math" panose="02040503050406030204" pitchFamily="18" charset="0"/>
                            <a:cs typeface="Times New Roman" panose="02020603050405020304" pitchFamily="18" charset="0"/>
                          </a:rPr>
                          <m:t>𝜏</m:t>
                        </m:r>
                      </m:e>
                    </m:d>
                  </m:oMath>
                </a14:m>
                <a:r>
                  <a:rPr lang="en-US" sz="2400" dirty="0">
                    <a:solidFill>
                      <a:srgbClr val="222222"/>
                    </a:solidFill>
                    <a:cs typeface="Times New Roman" panose="02020603050405020304" pitchFamily="18" charset="0"/>
                  </a:rPr>
                  <a:t>, we want to go all the way to </a:t>
                </a:r>
              </a:p>
              <a:p>
                <a:pPr marL="0" indent="0">
                  <a:buNone/>
                </a:pPr>
                <a14:m>
                  <m:oMathPara xmlns:m="http://schemas.openxmlformats.org/officeDocument/2006/math">
                    <m:oMathParaPr>
                      <m:jc m:val="centerGroup"/>
                    </m:oMathParaPr>
                    <m:oMath xmlns:m="http://schemas.openxmlformats.org/officeDocument/2006/math">
                      <m:r>
                        <a:rPr lang="en-US" sz="2400" b="0" i="1" smtClean="0">
                          <a:solidFill>
                            <a:srgbClr val="222222"/>
                          </a:solidFill>
                          <a:latin typeface="Cambria Math" panose="02040503050406030204" pitchFamily="18" charset="0"/>
                          <a:cs typeface="Times New Roman" panose="02020603050405020304" pitchFamily="18" charset="0"/>
                        </a:rPr>
                        <m:t>𝑦</m:t>
                      </m:r>
                      <m:r>
                        <a:rPr lang="en-US" sz="2400" b="0" i="1" smtClean="0">
                          <a:solidFill>
                            <a:srgbClr val="222222"/>
                          </a:solidFill>
                          <a:latin typeface="Cambria Math" panose="02040503050406030204" pitchFamily="18" charset="0"/>
                          <a:cs typeface="Times New Roman" panose="02020603050405020304" pitchFamily="18" charset="0"/>
                        </a:rPr>
                        <m:t>=</m:t>
                      </m:r>
                      <m:r>
                        <a:rPr lang="en-US" sz="2400" b="0" i="1" smtClean="0">
                          <a:solidFill>
                            <a:srgbClr val="222222"/>
                          </a:solidFill>
                          <a:latin typeface="Cambria Math" panose="02040503050406030204" pitchFamily="18" charset="0"/>
                          <a:cs typeface="Times New Roman" panose="02020603050405020304" pitchFamily="18" charset="0"/>
                        </a:rPr>
                        <m:t>𝑓</m:t>
                      </m:r>
                      <m:d>
                        <m:dPr>
                          <m:ctrlPr>
                            <a:rPr lang="en-US" sz="2400" b="0" i="1" smtClean="0">
                              <a:solidFill>
                                <a:srgbClr val="222222"/>
                              </a:solidFill>
                              <a:latin typeface="Cambria Math" panose="02040503050406030204" pitchFamily="18" charset="0"/>
                              <a:cs typeface="Times New Roman" panose="02020603050405020304" pitchFamily="18" charset="0"/>
                            </a:rPr>
                          </m:ctrlPr>
                        </m:dPr>
                        <m:e>
                          <m:r>
                            <a:rPr lang="en-US" sz="2400" b="0" i="1" smtClean="0">
                              <a:solidFill>
                                <a:srgbClr val="222222"/>
                              </a:solidFill>
                              <a:latin typeface="Cambria Math" panose="02040503050406030204" pitchFamily="18" charset="0"/>
                              <a:cs typeface="Times New Roman" panose="02020603050405020304" pitchFamily="18" charset="0"/>
                            </a:rPr>
                            <m:t>𝑥</m:t>
                          </m:r>
                        </m:e>
                      </m:d>
                      <m:r>
                        <a:rPr lang="en-US" sz="2400" b="0" i="1" smtClean="0">
                          <a:solidFill>
                            <a:srgbClr val="222222"/>
                          </a:solidFill>
                          <a:latin typeface="Cambria Math" panose="02040503050406030204" pitchFamily="18" charset="0"/>
                          <a:cs typeface="Times New Roman" panose="02020603050405020304" pitchFamily="18" charset="0"/>
                        </a:rPr>
                        <m:t>+</m:t>
                      </m:r>
                      <m:r>
                        <a:rPr lang="en-US" sz="2400" b="0" i="1" smtClean="0">
                          <a:solidFill>
                            <a:srgbClr val="222222"/>
                          </a:solidFill>
                          <a:latin typeface="Cambria Math" panose="02040503050406030204" pitchFamily="18" charset="0"/>
                          <a:cs typeface="Times New Roman" panose="02020603050405020304" pitchFamily="18" charset="0"/>
                        </a:rPr>
                        <m:t>𝜀</m:t>
                      </m:r>
                    </m:oMath>
                  </m:oMathPara>
                </a14:m>
                <a:endParaRPr lang="en-US" sz="2400" dirty="0">
                  <a:solidFill>
                    <a:srgbClr val="222222"/>
                  </a:solidFill>
                  <a:cs typeface="Times New Roman" panose="02020603050405020304" pitchFamily="18" charset="0"/>
                </a:endParaRPr>
              </a:p>
              <a:p>
                <a:pPr marL="0" indent="0">
                  <a:buNone/>
                </a:pPr>
                <a:r>
                  <a:rPr lang="en-US" sz="2400" dirty="0">
                    <a:solidFill>
                      <a:srgbClr val="222222"/>
                    </a:solidFill>
                    <a:cs typeface="Times New Roman" panose="02020603050405020304" pitchFamily="18" charset="0"/>
                  </a:rPr>
                  <a:t>How can we recover a fully flexible functional form?</a:t>
                </a:r>
              </a:p>
              <a:p>
                <a:pPr marL="457200" indent="-457200">
                  <a:buFont typeface="+mj-lt"/>
                  <a:buAutoNum type="arabicPeriod"/>
                </a:pPr>
                <a:endParaRPr lang="en-US" sz="2400" dirty="0">
                  <a:solidFill>
                    <a:srgbClr val="222222"/>
                  </a:solidFill>
                  <a:cs typeface="Times New Roman" panose="02020603050405020304" pitchFamily="18" charset="0"/>
                </a:endParaRPr>
              </a:p>
              <a:p>
                <a:pPr marL="0" indent="0">
                  <a:buNone/>
                </a:pPr>
                <a:endParaRPr lang="en-US" sz="2400" b="1" dirty="0">
                  <a:solidFill>
                    <a:srgbClr val="222222"/>
                  </a:solidFill>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1" y="1066801"/>
                <a:ext cx="10015390" cy="5141388"/>
              </a:xfrm>
              <a:blipFill>
                <a:blip r:embed="rId3"/>
                <a:stretch>
                  <a:fillRect l="-913" t="-1305"/>
                </a:stretch>
              </a:blipFill>
            </p:spPr>
            <p:txBody>
              <a:bodyPr/>
              <a:lstStyle/>
              <a:p>
                <a:r>
                  <a:rPr lang="en-CA">
                    <a:noFill/>
                  </a:rPr>
                  <a:t> </a:t>
                </a:r>
              </a:p>
            </p:txBody>
          </p:sp>
        </mc:Fallback>
      </mc:AlternateContent>
    </p:spTree>
    <p:extLst>
      <p:ext uri="{BB962C8B-B14F-4D97-AF65-F5344CB8AC3E}">
        <p14:creationId xmlns:p14="http://schemas.microsoft.com/office/powerpoint/2010/main" val="112641569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Nonparametric Estimation (an introduction)</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1" y="1066801"/>
                <a:ext cx="10015390" cy="5141388"/>
              </a:xfrm>
            </p:spPr>
            <p:txBody>
              <a:bodyPr>
                <a:noAutofit/>
              </a:bodyPr>
              <a:lstStyle/>
              <a:p>
                <a:r>
                  <a:rPr lang="en-US" sz="2400" dirty="0">
                    <a:solidFill>
                      <a:srgbClr val="222222"/>
                    </a:solidFill>
                    <a:cs typeface="Times New Roman" panose="02020603050405020304" pitchFamily="18" charset="0"/>
                  </a:rPr>
                  <a:t>Rather than just </a:t>
                </a:r>
                <a14:m>
                  <m:oMath xmlns:m="http://schemas.openxmlformats.org/officeDocument/2006/math">
                    <m:r>
                      <a:rPr lang="en-US" sz="2400" b="0" i="1" smtClean="0">
                        <a:solidFill>
                          <a:srgbClr val="222222"/>
                        </a:solidFill>
                        <a:latin typeface="Cambria Math" panose="02040503050406030204" pitchFamily="18" charset="0"/>
                        <a:cs typeface="Times New Roman" panose="02020603050405020304" pitchFamily="18" charset="0"/>
                      </a:rPr>
                      <m:t>𝔼</m:t>
                    </m:r>
                    <m:r>
                      <a:rPr lang="en-US" sz="2400" b="0" i="1" smtClean="0">
                        <a:solidFill>
                          <a:srgbClr val="222222"/>
                        </a:solidFill>
                        <a:latin typeface="Cambria Math" panose="02040503050406030204" pitchFamily="18" charset="0"/>
                        <a:cs typeface="Times New Roman" panose="02020603050405020304" pitchFamily="18" charset="0"/>
                      </a:rPr>
                      <m:t>[</m:t>
                    </m:r>
                    <m:r>
                      <a:rPr lang="en-US" sz="2400" b="0" i="1" smtClean="0">
                        <a:solidFill>
                          <a:srgbClr val="222222"/>
                        </a:solidFill>
                        <a:latin typeface="Cambria Math" panose="02040503050406030204" pitchFamily="18" charset="0"/>
                        <a:cs typeface="Times New Roman" panose="02020603050405020304" pitchFamily="18" charset="0"/>
                      </a:rPr>
                      <m:t>𝑦</m:t>
                    </m:r>
                    <m:r>
                      <a:rPr lang="en-US" sz="2400" b="0" i="1" smtClean="0">
                        <a:solidFill>
                          <a:srgbClr val="222222"/>
                        </a:solidFill>
                        <a:latin typeface="Cambria Math" panose="02040503050406030204" pitchFamily="18" charset="0"/>
                        <a:cs typeface="Times New Roman" panose="02020603050405020304" pitchFamily="18" charset="0"/>
                      </a:rPr>
                      <m:t>|</m:t>
                    </m:r>
                    <m:r>
                      <a:rPr lang="en-US" sz="2400" b="0" i="1" smtClean="0">
                        <a:solidFill>
                          <a:srgbClr val="222222"/>
                        </a:solidFill>
                        <a:latin typeface="Cambria Math" panose="02040503050406030204" pitchFamily="18" charset="0"/>
                        <a:cs typeface="Times New Roman" panose="02020603050405020304" pitchFamily="18" charset="0"/>
                      </a:rPr>
                      <m:t>𝑥</m:t>
                    </m:r>
                    <m:r>
                      <a:rPr lang="en-US" sz="2400" b="0" i="1" smtClean="0">
                        <a:solidFill>
                          <a:srgbClr val="222222"/>
                        </a:solidFill>
                        <a:latin typeface="Cambria Math" panose="02040503050406030204" pitchFamily="18" charset="0"/>
                        <a:cs typeface="Times New Roman" panose="02020603050405020304" pitchFamily="18" charset="0"/>
                      </a:rPr>
                      <m:t>]</m:t>
                    </m:r>
                  </m:oMath>
                </a14:m>
                <a:r>
                  <a:rPr lang="en-US" sz="2400" dirty="0">
                    <a:solidFill>
                      <a:srgbClr val="222222"/>
                    </a:solidFill>
                    <a:cs typeface="Times New Roman" panose="02020603050405020304" pitchFamily="18" charset="0"/>
                  </a:rPr>
                  <a:t> or even </a:t>
                </a:r>
                <a14:m>
                  <m:oMath xmlns:m="http://schemas.openxmlformats.org/officeDocument/2006/math">
                    <m:sSub>
                      <m:sSubPr>
                        <m:ctrlPr>
                          <a:rPr lang="en-US" sz="2400" b="0" i="1" smtClean="0">
                            <a:solidFill>
                              <a:srgbClr val="222222"/>
                            </a:solidFill>
                            <a:latin typeface="Cambria Math" panose="02040503050406030204" pitchFamily="18" charset="0"/>
                            <a:cs typeface="Times New Roman" panose="02020603050405020304" pitchFamily="18" charset="0"/>
                          </a:rPr>
                        </m:ctrlPr>
                      </m:sSubPr>
                      <m:e>
                        <m:r>
                          <a:rPr lang="en-US" sz="2400" b="0" i="1" smtClean="0">
                            <a:solidFill>
                              <a:srgbClr val="222222"/>
                            </a:solidFill>
                            <a:latin typeface="Cambria Math" panose="02040503050406030204" pitchFamily="18" charset="0"/>
                            <a:cs typeface="Times New Roman" panose="02020603050405020304" pitchFamily="18" charset="0"/>
                          </a:rPr>
                          <m:t>ℚ</m:t>
                        </m:r>
                      </m:e>
                      <m:sub>
                        <m:d>
                          <m:dPr>
                            <m:begChr m:val="["/>
                            <m:endChr m:val="]"/>
                            <m:ctrlPr>
                              <a:rPr lang="en-US" sz="2400" b="0" i="1" smtClean="0">
                                <a:solidFill>
                                  <a:srgbClr val="222222"/>
                                </a:solidFill>
                                <a:latin typeface="Cambria Math" panose="02040503050406030204" pitchFamily="18" charset="0"/>
                                <a:cs typeface="Times New Roman" panose="02020603050405020304" pitchFamily="18" charset="0"/>
                              </a:rPr>
                            </m:ctrlPr>
                          </m:dPr>
                          <m:e>
                            <m:r>
                              <a:rPr lang="en-US" sz="2400" b="0" i="1" smtClean="0">
                                <a:solidFill>
                                  <a:srgbClr val="222222"/>
                                </a:solidFill>
                                <a:latin typeface="Cambria Math" panose="02040503050406030204" pitchFamily="18" charset="0"/>
                                <a:cs typeface="Times New Roman" panose="02020603050405020304" pitchFamily="18" charset="0"/>
                              </a:rPr>
                              <m:t>𝑦</m:t>
                            </m:r>
                          </m:e>
                          <m:e>
                            <m:r>
                              <a:rPr lang="en-US" sz="2400" b="0" i="1" smtClean="0">
                                <a:solidFill>
                                  <a:srgbClr val="222222"/>
                                </a:solidFill>
                                <a:latin typeface="Cambria Math" panose="02040503050406030204" pitchFamily="18" charset="0"/>
                                <a:cs typeface="Times New Roman" panose="02020603050405020304" pitchFamily="18" charset="0"/>
                              </a:rPr>
                              <m:t>𝑥</m:t>
                            </m:r>
                          </m:e>
                        </m:d>
                      </m:sub>
                    </m:sSub>
                    <m:d>
                      <m:dPr>
                        <m:ctrlPr>
                          <a:rPr lang="en-US" sz="2400" b="0" i="1" smtClean="0">
                            <a:solidFill>
                              <a:srgbClr val="222222"/>
                            </a:solidFill>
                            <a:latin typeface="Cambria Math" panose="02040503050406030204" pitchFamily="18" charset="0"/>
                            <a:cs typeface="Times New Roman" panose="02020603050405020304" pitchFamily="18" charset="0"/>
                          </a:rPr>
                        </m:ctrlPr>
                      </m:dPr>
                      <m:e>
                        <m:r>
                          <a:rPr lang="en-US" sz="2400" b="0" i="1" smtClean="0">
                            <a:solidFill>
                              <a:srgbClr val="222222"/>
                            </a:solidFill>
                            <a:latin typeface="Cambria Math" panose="02040503050406030204" pitchFamily="18" charset="0"/>
                            <a:cs typeface="Times New Roman" panose="02020603050405020304" pitchFamily="18" charset="0"/>
                          </a:rPr>
                          <m:t>𝜏</m:t>
                        </m:r>
                      </m:e>
                    </m:d>
                  </m:oMath>
                </a14:m>
                <a:r>
                  <a:rPr lang="en-US" sz="2400" dirty="0">
                    <a:solidFill>
                      <a:srgbClr val="222222"/>
                    </a:solidFill>
                    <a:cs typeface="Times New Roman" panose="02020603050405020304" pitchFamily="18" charset="0"/>
                  </a:rPr>
                  <a:t>, we want to go all the way to </a:t>
                </a:r>
              </a:p>
              <a:p>
                <a:pPr marL="0" indent="0">
                  <a:buNone/>
                </a:pPr>
                <a14:m>
                  <m:oMathPara xmlns:m="http://schemas.openxmlformats.org/officeDocument/2006/math">
                    <m:oMathParaPr>
                      <m:jc m:val="centerGroup"/>
                    </m:oMathParaPr>
                    <m:oMath xmlns:m="http://schemas.openxmlformats.org/officeDocument/2006/math">
                      <m:r>
                        <a:rPr lang="en-US" sz="2400" b="0" i="1" smtClean="0">
                          <a:solidFill>
                            <a:srgbClr val="222222"/>
                          </a:solidFill>
                          <a:latin typeface="Cambria Math" panose="02040503050406030204" pitchFamily="18" charset="0"/>
                          <a:cs typeface="Times New Roman" panose="02020603050405020304" pitchFamily="18" charset="0"/>
                        </a:rPr>
                        <m:t>𝑦</m:t>
                      </m:r>
                      <m:r>
                        <a:rPr lang="en-US" sz="2400" b="0" i="1" smtClean="0">
                          <a:solidFill>
                            <a:srgbClr val="222222"/>
                          </a:solidFill>
                          <a:latin typeface="Cambria Math" panose="02040503050406030204" pitchFamily="18" charset="0"/>
                          <a:cs typeface="Times New Roman" panose="02020603050405020304" pitchFamily="18" charset="0"/>
                        </a:rPr>
                        <m:t>=</m:t>
                      </m:r>
                      <m:r>
                        <a:rPr lang="en-US" sz="2400" b="0" i="1" smtClean="0">
                          <a:solidFill>
                            <a:srgbClr val="222222"/>
                          </a:solidFill>
                          <a:latin typeface="Cambria Math" panose="02040503050406030204" pitchFamily="18" charset="0"/>
                          <a:cs typeface="Times New Roman" panose="02020603050405020304" pitchFamily="18" charset="0"/>
                        </a:rPr>
                        <m:t>𝑓</m:t>
                      </m:r>
                      <m:d>
                        <m:dPr>
                          <m:ctrlPr>
                            <a:rPr lang="en-US" sz="2400" b="0" i="1" smtClean="0">
                              <a:solidFill>
                                <a:srgbClr val="222222"/>
                              </a:solidFill>
                              <a:latin typeface="Cambria Math" panose="02040503050406030204" pitchFamily="18" charset="0"/>
                              <a:cs typeface="Times New Roman" panose="02020603050405020304" pitchFamily="18" charset="0"/>
                            </a:rPr>
                          </m:ctrlPr>
                        </m:dPr>
                        <m:e>
                          <m:r>
                            <a:rPr lang="en-US" sz="2400" b="0" i="1" smtClean="0">
                              <a:solidFill>
                                <a:srgbClr val="222222"/>
                              </a:solidFill>
                              <a:latin typeface="Cambria Math" panose="02040503050406030204" pitchFamily="18" charset="0"/>
                              <a:cs typeface="Times New Roman" panose="02020603050405020304" pitchFamily="18" charset="0"/>
                            </a:rPr>
                            <m:t>𝑥</m:t>
                          </m:r>
                        </m:e>
                      </m:d>
                      <m:r>
                        <a:rPr lang="en-US" sz="2400" b="0" i="1" smtClean="0">
                          <a:solidFill>
                            <a:srgbClr val="222222"/>
                          </a:solidFill>
                          <a:latin typeface="Cambria Math" panose="02040503050406030204" pitchFamily="18" charset="0"/>
                          <a:cs typeface="Times New Roman" panose="02020603050405020304" pitchFamily="18" charset="0"/>
                        </a:rPr>
                        <m:t>+</m:t>
                      </m:r>
                      <m:r>
                        <a:rPr lang="en-US" sz="2400" b="0" i="1" smtClean="0">
                          <a:solidFill>
                            <a:srgbClr val="222222"/>
                          </a:solidFill>
                          <a:latin typeface="Cambria Math" panose="02040503050406030204" pitchFamily="18" charset="0"/>
                          <a:cs typeface="Times New Roman" panose="02020603050405020304" pitchFamily="18" charset="0"/>
                        </a:rPr>
                        <m:t>𝜀</m:t>
                      </m:r>
                    </m:oMath>
                  </m:oMathPara>
                </a14:m>
                <a:endParaRPr lang="en-US" sz="2400" dirty="0">
                  <a:solidFill>
                    <a:srgbClr val="222222"/>
                  </a:solidFill>
                  <a:cs typeface="Times New Roman" panose="02020603050405020304" pitchFamily="18" charset="0"/>
                </a:endParaRPr>
              </a:p>
              <a:p>
                <a:pPr marL="0" indent="0">
                  <a:buNone/>
                </a:pPr>
                <a:r>
                  <a:rPr lang="en-US" sz="2400" dirty="0">
                    <a:solidFill>
                      <a:srgbClr val="222222"/>
                    </a:solidFill>
                    <a:cs typeface="Times New Roman" panose="02020603050405020304" pitchFamily="18" charset="0"/>
                  </a:rPr>
                  <a:t>How can we recover a fully flexible functional form?</a:t>
                </a:r>
              </a:p>
              <a:p>
                <a:pPr marL="457200" indent="-457200">
                  <a:buFont typeface="+mj-lt"/>
                  <a:buAutoNum type="arabicPeriod"/>
                </a:pPr>
                <a:r>
                  <a:rPr lang="en-US" sz="2400" dirty="0">
                    <a:solidFill>
                      <a:srgbClr val="222222"/>
                    </a:solidFill>
                    <a:cs typeface="Times New Roman" panose="02020603050405020304" pitchFamily="18" charset="0"/>
                  </a:rPr>
                  <a:t>Bin data (note: how should we bin?)</a:t>
                </a:r>
              </a:p>
              <a:p>
                <a:pPr marL="457200" indent="-457200">
                  <a:buFont typeface="+mj-lt"/>
                  <a:buAutoNum type="arabicPeriod"/>
                </a:pPr>
                <a:r>
                  <a:rPr lang="en-US" sz="2400" dirty="0">
                    <a:solidFill>
                      <a:srgbClr val="222222"/>
                    </a:solidFill>
                    <a:cs typeface="Times New Roman" panose="02020603050405020304" pitchFamily="18" charset="0"/>
                  </a:rPr>
                  <a:t>Locally average within bins (note: how should we weight?)</a:t>
                </a:r>
              </a:p>
              <a:p>
                <a:pPr marL="457200" indent="-457200">
                  <a:buFont typeface="+mj-lt"/>
                  <a:buAutoNum type="arabicPeriod"/>
                </a:pPr>
                <a:r>
                  <a:rPr lang="en-US" sz="2400" dirty="0">
                    <a:solidFill>
                      <a:srgbClr val="222222"/>
                    </a:solidFill>
                    <a:cs typeface="Times New Roman" panose="02020603050405020304" pitchFamily="18" charset="0"/>
                  </a:rPr>
                  <a:t>Smooth across bins (note: in which dimension?)</a:t>
                </a:r>
              </a:p>
              <a:p>
                <a:pPr marL="457200" indent="-457200">
                  <a:buFont typeface="+mj-lt"/>
                  <a:buAutoNum type="arabicPeriod"/>
                </a:pPr>
                <a:endParaRPr lang="en-US" sz="2400" dirty="0">
                  <a:solidFill>
                    <a:srgbClr val="222222"/>
                  </a:solidFill>
                  <a:cs typeface="Times New Roman" panose="02020603050405020304" pitchFamily="18" charset="0"/>
                </a:endParaRPr>
              </a:p>
              <a:p>
                <a:pPr marL="0" indent="0">
                  <a:buNone/>
                </a:pPr>
                <a:r>
                  <a:rPr lang="en-US" sz="2400" dirty="0">
                    <a:solidFill>
                      <a:srgbClr val="222222"/>
                    </a:solidFill>
                    <a:cs typeface="Times New Roman" panose="02020603050405020304" pitchFamily="18" charset="0"/>
                  </a:rPr>
                  <a:t>Note: we can also use </a:t>
                </a:r>
                <a:r>
                  <a:rPr lang="en-US" sz="2400" b="1" dirty="0">
                    <a:solidFill>
                      <a:srgbClr val="222222"/>
                    </a:solidFill>
                    <a:cs typeface="Times New Roman" panose="02020603050405020304" pitchFamily="18" charset="0"/>
                  </a:rPr>
                  <a:t>semiparametric </a:t>
                </a:r>
                <a:r>
                  <a:rPr lang="en-US" sz="2400" dirty="0">
                    <a:solidFill>
                      <a:srgbClr val="222222"/>
                    </a:solidFill>
                    <a:cs typeface="Times New Roman" panose="02020603050405020304" pitchFamily="18" charset="0"/>
                  </a:rPr>
                  <a:t>techniques, where we assume functional form for some covariates</a:t>
                </a:r>
              </a:p>
              <a:p>
                <a:pPr marL="0" indent="0">
                  <a:buNone/>
                </a:pPr>
                <a:endParaRPr lang="en-US" sz="2400" b="1" dirty="0">
                  <a:solidFill>
                    <a:srgbClr val="222222"/>
                  </a:solidFill>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1" y="1066801"/>
                <a:ext cx="10015390" cy="5141388"/>
              </a:xfrm>
              <a:blipFill>
                <a:blip r:embed="rId3"/>
                <a:stretch>
                  <a:fillRect l="-913" t="-1305"/>
                </a:stretch>
              </a:blipFill>
            </p:spPr>
            <p:txBody>
              <a:bodyPr/>
              <a:lstStyle/>
              <a:p>
                <a:r>
                  <a:rPr lang="en-CA">
                    <a:noFill/>
                  </a:rPr>
                  <a:t> </a:t>
                </a:r>
              </a:p>
            </p:txBody>
          </p:sp>
        </mc:Fallback>
      </mc:AlternateContent>
    </p:spTree>
    <p:extLst>
      <p:ext uri="{BB962C8B-B14F-4D97-AF65-F5344CB8AC3E}">
        <p14:creationId xmlns:p14="http://schemas.microsoft.com/office/powerpoint/2010/main" val="82450167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668000" cy="624840"/>
          </a:xfrm>
        </p:spPr>
        <p:txBody>
          <a:bodyPr>
            <a:noAutofit/>
          </a:bodyPr>
          <a:lstStyle/>
          <a:p>
            <a:r>
              <a:rPr lang="en-US" sz="3600" dirty="0">
                <a:cs typeface="Times New Roman" panose="02020603050405020304" pitchFamily="18" charset="0"/>
              </a:rPr>
              <a:t>A “Simple” Implementation: Local Polynomial Regression</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0" y="1066801"/>
                <a:ext cx="10015391" cy="5141388"/>
              </a:xfrm>
            </p:spPr>
            <p:txBody>
              <a:bodyPr>
                <a:noAutofit/>
              </a:bodyPr>
              <a:lstStyle/>
              <a:p>
                <a:r>
                  <a:rPr lang="en-US" sz="2400" dirty="0">
                    <a:solidFill>
                      <a:srgbClr val="222222"/>
                    </a:solidFill>
                    <a:cs typeface="Times New Roman" panose="02020603050405020304" pitchFamily="18" charset="0"/>
                  </a:rPr>
                  <a:t>In OLS, it was possible to add in “power” terms: </a:t>
                </a:r>
              </a:p>
              <a:p>
                <a:pPr marL="0" indent="0">
                  <a:buNone/>
                </a:pPr>
                <a14:m>
                  <m:oMathPara xmlns:m="http://schemas.openxmlformats.org/officeDocument/2006/math">
                    <m:oMathParaPr>
                      <m:jc m:val="centerGroup"/>
                    </m:oMathParaPr>
                    <m:oMath xmlns:m="http://schemas.openxmlformats.org/officeDocument/2006/math">
                      <m:r>
                        <a:rPr lang="en-US" sz="2400" b="0" i="1" smtClean="0">
                          <a:solidFill>
                            <a:srgbClr val="222222"/>
                          </a:solidFill>
                          <a:latin typeface="Cambria Math" panose="02040503050406030204" pitchFamily="18" charset="0"/>
                          <a:cs typeface="Times New Roman" panose="02020603050405020304" pitchFamily="18" charset="0"/>
                        </a:rPr>
                        <m:t>𝑦</m:t>
                      </m:r>
                      <m:r>
                        <a:rPr lang="en-US" sz="2400" b="0" i="1" smtClean="0">
                          <a:solidFill>
                            <a:srgbClr val="222222"/>
                          </a:solidFill>
                          <a:latin typeface="Cambria Math" panose="02040503050406030204" pitchFamily="18" charset="0"/>
                          <a:cs typeface="Times New Roman" panose="02020603050405020304" pitchFamily="18" charset="0"/>
                        </a:rPr>
                        <m:t>=</m:t>
                      </m:r>
                      <m:sSub>
                        <m:sSubPr>
                          <m:ctrlPr>
                            <a:rPr lang="en-US" sz="2400" b="0" i="1" smtClean="0">
                              <a:solidFill>
                                <a:srgbClr val="222222"/>
                              </a:solidFill>
                              <a:latin typeface="Cambria Math" panose="02040503050406030204" pitchFamily="18" charset="0"/>
                              <a:cs typeface="Times New Roman" panose="02020603050405020304" pitchFamily="18" charset="0"/>
                            </a:rPr>
                          </m:ctrlPr>
                        </m:sSubPr>
                        <m:e>
                          <m:r>
                            <a:rPr lang="en-US" sz="2400" b="0" i="1" smtClean="0">
                              <a:solidFill>
                                <a:srgbClr val="222222"/>
                              </a:solidFill>
                              <a:latin typeface="Cambria Math" panose="02040503050406030204" pitchFamily="18" charset="0"/>
                              <a:cs typeface="Times New Roman" panose="02020603050405020304" pitchFamily="18" charset="0"/>
                            </a:rPr>
                            <m:t>𝛽</m:t>
                          </m:r>
                        </m:e>
                        <m:sub>
                          <m:r>
                            <a:rPr lang="en-US" sz="2400" b="0" i="1" smtClean="0">
                              <a:solidFill>
                                <a:srgbClr val="222222"/>
                              </a:solidFill>
                              <a:latin typeface="Cambria Math" panose="02040503050406030204" pitchFamily="18" charset="0"/>
                              <a:cs typeface="Times New Roman" panose="02020603050405020304" pitchFamily="18" charset="0"/>
                            </a:rPr>
                            <m:t>1</m:t>
                          </m:r>
                        </m:sub>
                      </m:sSub>
                      <m:r>
                        <a:rPr lang="en-US" sz="2400" b="0" i="1" smtClean="0">
                          <a:solidFill>
                            <a:srgbClr val="222222"/>
                          </a:solidFill>
                          <a:latin typeface="Cambria Math" panose="02040503050406030204" pitchFamily="18" charset="0"/>
                          <a:cs typeface="Times New Roman" panose="02020603050405020304" pitchFamily="18" charset="0"/>
                        </a:rPr>
                        <m:t>𝑥</m:t>
                      </m:r>
                      <m:r>
                        <a:rPr lang="en-US" sz="2400" b="0" i="1" smtClean="0">
                          <a:solidFill>
                            <a:srgbClr val="222222"/>
                          </a:solidFill>
                          <a:latin typeface="Cambria Math" panose="02040503050406030204" pitchFamily="18" charset="0"/>
                          <a:cs typeface="Times New Roman" panose="02020603050405020304" pitchFamily="18" charset="0"/>
                        </a:rPr>
                        <m:t>+</m:t>
                      </m:r>
                      <m:sSub>
                        <m:sSubPr>
                          <m:ctrlPr>
                            <a:rPr lang="en-US" sz="2400" b="0" i="1" smtClean="0">
                              <a:solidFill>
                                <a:srgbClr val="222222"/>
                              </a:solidFill>
                              <a:latin typeface="Cambria Math" panose="02040503050406030204" pitchFamily="18" charset="0"/>
                              <a:cs typeface="Times New Roman" panose="02020603050405020304" pitchFamily="18" charset="0"/>
                            </a:rPr>
                          </m:ctrlPr>
                        </m:sSubPr>
                        <m:e>
                          <m:r>
                            <a:rPr lang="en-US" sz="2400" b="0" i="1" smtClean="0">
                              <a:solidFill>
                                <a:srgbClr val="222222"/>
                              </a:solidFill>
                              <a:latin typeface="Cambria Math" panose="02040503050406030204" pitchFamily="18" charset="0"/>
                              <a:cs typeface="Times New Roman" panose="02020603050405020304" pitchFamily="18" charset="0"/>
                            </a:rPr>
                            <m:t>𝛽</m:t>
                          </m:r>
                        </m:e>
                        <m:sub>
                          <m:r>
                            <a:rPr lang="en-US" sz="2400" b="0" i="1" smtClean="0">
                              <a:solidFill>
                                <a:srgbClr val="222222"/>
                              </a:solidFill>
                              <a:latin typeface="Cambria Math" panose="02040503050406030204" pitchFamily="18" charset="0"/>
                              <a:cs typeface="Times New Roman" panose="02020603050405020304" pitchFamily="18" charset="0"/>
                            </a:rPr>
                            <m:t>2</m:t>
                          </m:r>
                        </m:sub>
                      </m:sSub>
                      <m:sSup>
                        <m:sSupPr>
                          <m:ctrlPr>
                            <a:rPr lang="en-US" sz="2400" b="0" i="1" smtClean="0">
                              <a:solidFill>
                                <a:srgbClr val="222222"/>
                              </a:solidFill>
                              <a:latin typeface="Cambria Math" panose="02040503050406030204" pitchFamily="18" charset="0"/>
                              <a:cs typeface="Times New Roman" panose="02020603050405020304" pitchFamily="18" charset="0"/>
                            </a:rPr>
                          </m:ctrlPr>
                        </m:sSupPr>
                        <m:e>
                          <m:r>
                            <a:rPr lang="en-US" sz="2400" b="0" i="1" smtClean="0">
                              <a:solidFill>
                                <a:srgbClr val="222222"/>
                              </a:solidFill>
                              <a:latin typeface="Cambria Math" panose="02040503050406030204" pitchFamily="18" charset="0"/>
                              <a:cs typeface="Times New Roman" panose="02020603050405020304" pitchFamily="18" charset="0"/>
                            </a:rPr>
                            <m:t>𝑥</m:t>
                          </m:r>
                        </m:e>
                        <m:sup>
                          <m:r>
                            <a:rPr lang="en-US" sz="2400" b="0" i="1" smtClean="0">
                              <a:solidFill>
                                <a:srgbClr val="222222"/>
                              </a:solidFill>
                              <a:latin typeface="Cambria Math" panose="02040503050406030204" pitchFamily="18" charset="0"/>
                              <a:cs typeface="Times New Roman" panose="02020603050405020304" pitchFamily="18" charset="0"/>
                            </a:rPr>
                            <m:t>2</m:t>
                          </m:r>
                        </m:sup>
                      </m:sSup>
                      <m:r>
                        <a:rPr lang="en-US" sz="2400" b="0" i="1" smtClean="0">
                          <a:solidFill>
                            <a:srgbClr val="222222"/>
                          </a:solidFill>
                          <a:latin typeface="Cambria Math" panose="02040503050406030204" pitchFamily="18" charset="0"/>
                          <a:cs typeface="Times New Roman" panose="02020603050405020304" pitchFamily="18" charset="0"/>
                        </a:rPr>
                        <m:t>+</m:t>
                      </m:r>
                      <m:sSub>
                        <m:sSubPr>
                          <m:ctrlPr>
                            <a:rPr lang="en-US" sz="2400" b="0" i="1" smtClean="0">
                              <a:solidFill>
                                <a:srgbClr val="222222"/>
                              </a:solidFill>
                              <a:latin typeface="Cambria Math" panose="02040503050406030204" pitchFamily="18" charset="0"/>
                              <a:cs typeface="Times New Roman" panose="02020603050405020304" pitchFamily="18" charset="0"/>
                            </a:rPr>
                          </m:ctrlPr>
                        </m:sSubPr>
                        <m:e>
                          <m:r>
                            <a:rPr lang="en-US" sz="2400" b="0" i="1" smtClean="0">
                              <a:solidFill>
                                <a:srgbClr val="222222"/>
                              </a:solidFill>
                              <a:latin typeface="Cambria Math" panose="02040503050406030204" pitchFamily="18" charset="0"/>
                              <a:cs typeface="Times New Roman" panose="02020603050405020304" pitchFamily="18" charset="0"/>
                            </a:rPr>
                            <m:t>𝛽</m:t>
                          </m:r>
                        </m:e>
                        <m:sub>
                          <m:r>
                            <a:rPr lang="en-US" sz="2400" b="0" i="1" smtClean="0">
                              <a:solidFill>
                                <a:srgbClr val="222222"/>
                              </a:solidFill>
                              <a:latin typeface="Cambria Math" panose="02040503050406030204" pitchFamily="18" charset="0"/>
                              <a:cs typeface="Times New Roman" panose="02020603050405020304" pitchFamily="18" charset="0"/>
                            </a:rPr>
                            <m:t>3</m:t>
                          </m:r>
                        </m:sub>
                      </m:sSub>
                      <m:sSup>
                        <m:sSupPr>
                          <m:ctrlPr>
                            <a:rPr lang="en-US" sz="2400" b="0" i="1" smtClean="0">
                              <a:solidFill>
                                <a:srgbClr val="222222"/>
                              </a:solidFill>
                              <a:latin typeface="Cambria Math" panose="02040503050406030204" pitchFamily="18" charset="0"/>
                              <a:cs typeface="Times New Roman" panose="02020603050405020304" pitchFamily="18" charset="0"/>
                            </a:rPr>
                          </m:ctrlPr>
                        </m:sSupPr>
                        <m:e>
                          <m:r>
                            <a:rPr lang="en-US" sz="2400" b="0" i="1" smtClean="0">
                              <a:solidFill>
                                <a:srgbClr val="222222"/>
                              </a:solidFill>
                              <a:latin typeface="Cambria Math" panose="02040503050406030204" pitchFamily="18" charset="0"/>
                              <a:cs typeface="Times New Roman" panose="02020603050405020304" pitchFamily="18" charset="0"/>
                            </a:rPr>
                            <m:t>𝑥</m:t>
                          </m:r>
                        </m:e>
                        <m:sup>
                          <m:r>
                            <a:rPr lang="en-US" sz="2400" b="0" i="1" smtClean="0">
                              <a:solidFill>
                                <a:srgbClr val="222222"/>
                              </a:solidFill>
                              <a:latin typeface="Cambria Math" panose="02040503050406030204" pitchFamily="18" charset="0"/>
                              <a:cs typeface="Times New Roman" panose="02020603050405020304" pitchFamily="18" charset="0"/>
                            </a:rPr>
                            <m:t>3</m:t>
                          </m:r>
                        </m:sup>
                      </m:sSup>
                      <m:r>
                        <a:rPr lang="en-US" sz="2400" b="0" i="1" smtClean="0">
                          <a:solidFill>
                            <a:srgbClr val="222222"/>
                          </a:solidFill>
                          <a:latin typeface="Cambria Math" panose="02040503050406030204" pitchFamily="18" charset="0"/>
                          <a:cs typeface="Times New Roman" panose="02020603050405020304" pitchFamily="18" charset="0"/>
                        </a:rPr>
                        <m:t>+ …+</m:t>
                      </m:r>
                      <m:sSub>
                        <m:sSubPr>
                          <m:ctrlPr>
                            <a:rPr lang="en-US" sz="2400" b="0" i="1" smtClean="0">
                              <a:solidFill>
                                <a:srgbClr val="222222"/>
                              </a:solidFill>
                              <a:latin typeface="Cambria Math" panose="02040503050406030204" pitchFamily="18" charset="0"/>
                              <a:cs typeface="Times New Roman" panose="02020603050405020304" pitchFamily="18" charset="0"/>
                            </a:rPr>
                          </m:ctrlPr>
                        </m:sSubPr>
                        <m:e>
                          <m:r>
                            <a:rPr lang="en-US" sz="2400" b="0" i="1" smtClean="0">
                              <a:solidFill>
                                <a:srgbClr val="222222"/>
                              </a:solidFill>
                              <a:latin typeface="Cambria Math" panose="02040503050406030204" pitchFamily="18" charset="0"/>
                              <a:cs typeface="Times New Roman" panose="02020603050405020304" pitchFamily="18" charset="0"/>
                            </a:rPr>
                            <m:t>𝛽</m:t>
                          </m:r>
                        </m:e>
                        <m:sub>
                          <m:r>
                            <a:rPr lang="en-US" sz="2400" b="0" i="1" smtClean="0">
                              <a:solidFill>
                                <a:srgbClr val="222222"/>
                              </a:solidFill>
                              <a:latin typeface="Cambria Math" panose="02040503050406030204" pitchFamily="18" charset="0"/>
                              <a:cs typeface="Times New Roman" panose="02020603050405020304" pitchFamily="18" charset="0"/>
                            </a:rPr>
                            <m:t>𝑝</m:t>
                          </m:r>
                        </m:sub>
                      </m:sSub>
                      <m:sSup>
                        <m:sSupPr>
                          <m:ctrlPr>
                            <a:rPr lang="en-US" sz="2400" b="0" i="1" smtClean="0">
                              <a:solidFill>
                                <a:srgbClr val="222222"/>
                              </a:solidFill>
                              <a:latin typeface="Cambria Math" panose="02040503050406030204" pitchFamily="18" charset="0"/>
                              <a:cs typeface="Times New Roman" panose="02020603050405020304" pitchFamily="18" charset="0"/>
                            </a:rPr>
                          </m:ctrlPr>
                        </m:sSupPr>
                        <m:e>
                          <m:r>
                            <a:rPr lang="en-US" sz="2400" b="0" i="1" smtClean="0">
                              <a:solidFill>
                                <a:srgbClr val="222222"/>
                              </a:solidFill>
                              <a:latin typeface="Cambria Math" panose="02040503050406030204" pitchFamily="18" charset="0"/>
                              <a:cs typeface="Times New Roman" panose="02020603050405020304" pitchFamily="18" charset="0"/>
                            </a:rPr>
                            <m:t>𝑥</m:t>
                          </m:r>
                        </m:e>
                        <m:sup>
                          <m:r>
                            <a:rPr lang="en-US" sz="2400" b="0" i="1" smtClean="0">
                              <a:solidFill>
                                <a:srgbClr val="222222"/>
                              </a:solidFill>
                              <a:latin typeface="Cambria Math" panose="02040503050406030204" pitchFamily="18" charset="0"/>
                              <a:cs typeface="Times New Roman" panose="02020603050405020304" pitchFamily="18" charset="0"/>
                            </a:rPr>
                            <m:t>𝑝</m:t>
                          </m:r>
                        </m:sup>
                      </m:sSup>
                      <m:r>
                        <a:rPr lang="en-US" sz="2400" b="0" i="1" smtClean="0">
                          <a:solidFill>
                            <a:srgbClr val="222222"/>
                          </a:solidFill>
                          <a:latin typeface="Cambria Math" panose="02040503050406030204" pitchFamily="18" charset="0"/>
                          <a:cs typeface="Times New Roman" panose="02020603050405020304" pitchFamily="18" charset="0"/>
                        </a:rPr>
                        <m:t>+</m:t>
                      </m:r>
                      <m:r>
                        <a:rPr lang="en-US" sz="2400" b="0" i="1" smtClean="0">
                          <a:solidFill>
                            <a:srgbClr val="222222"/>
                          </a:solidFill>
                          <a:latin typeface="Cambria Math" panose="02040503050406030204" pitchFamily="18" charset="0"/>
                          <a:cs typeface="Times New Roman" panose="02020603050405020304" pitchFamily="18" charset="0"/>
                        </a:rPr>
                        <m:t>𝜀</m:t>
                      </m:r>
                    </m:oMath>
                  </m:oMathPara>
                </a14:m>
                <a:endParaRPr lang="en-US" sz="2400" dirty="0">
                  <a:solidFill>
                    <a:srgbClr val="222222"/>
                  </a:solidFill>
                  <a:cs typeface="Times New Roman" panose="02020603050405020304" pitchFamily="18" charset="0"/>
                </a:endParaRPr>
              </a:p>
              <a:p>
                <a:r>
                  <a:rPr lang="en-US" sz="2400" dirty="0">
                    <a:solidFill>
                      <a:srgbClr val="222222"/>
                    </a:solidFill>
                    <a:cs typeface="Times New Roman" panose="02020603050405020304" pitchFamily="18" charset="0"/>
                  </a:rPr>
                  <a:t>We make this nonparametric by </a:t>
                </a:r>
                <a:r>
                  <a:rPr lang="en-US" sz="2400" b="1" dirty="0">
                    <a:solidFill>
                      <a:srgbClr val="222222"/>
                    </a:solidFill>
                    <a:cs typeface="Times New Roman" panose="02020603050405020304" pitchFamily="18" charset="0"/>
                  </a:rPr>
                  <a:t>weighting </a:t>
                </a:r>
                <a:r>
                  <a:rPr lang="en-US" sz="2400" dirty="0">
                    <a:solidFill>
                      <a:srgbClr val="222222"/>
                    </a:solidFill>
                    <a:cs typeface="Times New Roman" panose="02020603050405020304" pitchFamily="18" charset="0"/>
                  </a:rPr>
                  <a:t>observations around a focal point </a:t>
                </a:r>
                <a14:m>
                  <m:oMath xmlns:m="http://schemas.openxmlformats.org/officeDocument/2006/math">
                    <m:sSub>
                      <m:sSubPr>
                        <m:ctrlPr>
                          <a:rPr lang="en-US" sz="2400" b="0" i="1" smtClean="0">
                            <a:solidFill>
                              <a:srgbClr val="222222"/>
                            </a:solidFill>
                            <a:latin typeface="Cambria Math" panose="02040503050406030204" pitchFamily="18" charset="0"/>
                            <a:cs typeface="Times New Roman" panose="02020603050405020304" pitchFamily="18" charset="0"/>
                          </a:rPr>
                        </m:ctrlPr>
                      </m:sSubPr>
                      <m:e>
                        <m:r>
                          <a:rPr lang="en-US" sz="2400" b="0" i="1" smtClean="0">
                            <a:solidFill>
                              <a:srgbClr val="222222"/>
                            </a:solidFill>
                            <a:latin typeface="Cambria Math" panose="02040503050406030204" pitchFamily="18" charset="0"/>
                            <a:cs typeface="Times New Roman" panose="02020603050405020304" pitchFamily="18" charset="0"/>
                          </a:rPr>
                          <m:t>𝑥</m:t>
                        </m:r>
                      </m:e>
                      <m:sub>
                        <m:r>
                          <a:rPr lang="en-US" sz="2400" b="0" i="1" smtClean="0">
                            <a:solidFill>
                              <a:srgbClr val="222222"/>
                            </a:solidFill>
                            <a:latin typeface="Cambria Math" panose="02040503050406030204" pitchFamily="18" charset="0"/>
                            <a:cs typeface="Times New Roman" panose="02020603050405020304" pitchFamily="18" charset="0"/>
                          </a:rPr>
                          <m:t>0</m:t>
                        </m:r>
                      </m:sub>
                    </m:sSub>
                  </m:oMath>
                </a14:m>
                <a:r>
                  <a:rPr lang="en-US" sz="2400" dirty="0">
                    <a:solidFill>
                      <a:srgbClr val="222222"/>
                    </a:solidFill>
                    <a:cs typeface="Times New Roman" panose="02020603050405020304" pitchFamily="18" charset="0"/>
                  </a:rPr>
                  <a:t> using a </a:t>
                </a:r>
                <a:r>
                  <a:rPr lang="en-US" sz="2400" b="1" dirty="0">
                    <a:solidFill>
                      <a:srgbClr val="222222"/>
                    </a:solidFill>
                    <a:cs typeface="Times New Roman" panose="02020603050405020304" pitchFamily="18" charset="0"/>
                  </a:rPr>
                  <a:t>kernel </a:t>
                </a:r>
                <a14:m>
                  <m:oMath xmlns:m="http://schemas.openxmlformats.org/officeDocument/2006/math">
                    <m:sSub>
                      <m:sSubPr>
                        <m:ctrlPr>
                          <a:rPr lang="en-US" sz="2400" b="0" i="1" smtClean="0">
                            <a:solidFill>
                              <a:srgbClr val="222222"/>
                            </a:solidFill>
                            <a:latin typeface="Cambria Math" panose="02040503050406030204" pitchFamily="18" charset="0"/>
                            <a:cs typeface="Times New Roman" panose="02020603050405020304" pitchFamily="18" charset="0"/>
                          </a:rPr>
                        </m:ctrlPr>
                      </m:sSubPr>
                      <m:e>
                        <m:r>
                          <a:rPr lang="en-US" sz="2400" b="0" i="1" smtClean="0">
                            <a:solidFill>
                              <a:srgbClr val="222222"/>
                            </a:solidFill>
                            <a:latin typeface="Cambria Math" panose="02040503050406030204" pitchFamily="18" charset="0"/>
                            <a:cs typeface="Times New Roman" panose="02020603050405020304" pitchFamily="18" charset="0"/>
                          </a:rPr>
                          <m:t>𝑤</m:t>
                        </m:r>
                      </m:e>
                      <m:sub>
                        <m:r>
                          <a:rPr lang="en-US" sz="2400" b="0" i="1" smtClean="0">
                            <a:solidFill>
                              <a:srgbClr val="222222"/>
                            </a:solidFill>
                            <a:latin typeface="Cambria Math" panose="02040503050406030204" pitchFamily="18" charset="0"/>
                            <a:cs typeface="Times New Roman" panose="02020603050405020304" pitchFamily="18" charset="0"/>
                          </a:rPr>
                          <m:t>𝑖</m:t>
                        </m:r>
                      </m:sub>
                    </m:sSub>
                    <m:r>
                      <a:rPr lang="en-US" sz="2400" b="0" i="1" smtClean="0">
                        <a:solidFill>
                          <a:srgbClr val="222222"/>
                        </a:solidFill>
                        <a:latin typeface="Cambria Math" panose="02040503050406030204" pitchFamily="18" charset="0"/>
                        <a:cs typeface="Times New Roman" panose="02020603050405020304" pitchFamily="18" charset="0"/>
                      </a:rPr>
                      <m:t>=</m:t>
                    </m:r>
                    <m:r>
                      <a:rPr lang="en-US" sz="2400" b="0" i="1" smtClean="0">
                        <a:solidFill>
                          <a:srgbClr val="222222"/>
                        </a:solidFill>
                        <a:latin typeface="Cambria Math" panose="02040503050406030204" pitchFamily="18" charset="0"/>
                        <a:cs typeface="Times New Roman" panose="02020603050405020304" pitchFamily="18" charset="0"/>
                      </a:rPr>
                      <m:t>𝐾</m:t>
                    </m:r>
                    <m:r>
                      <a:rPr lang="en-US" sz="2400" b="0" i="1" smtClean="0">
                        <a:solidFill>
                          <a:srgbClr val="222222"/>
                        </a:solidFill>
                        <a:latin typeface="Cambria Math" panose="02040503050406030204" pitchFamily="18" charset="0"/>
                        <a:cs typeface="Times New Roman" panose="02020603050405020304" pitchFamily="18" charset="0"/>
                      </a:rPr>
                      <m:t>[</m:t>
                    </m:r>
                    <m:f>
                      <m:fPr>
                        <m:ctrlPr>
                          <a:rPr lang="en-US" sz="2400" b="0" i="1" smtClean="0">
                            <a:solidFill>
                              <a:srgbClr val="222222"/>
                            </a:solidFill>
                            <a:latin typeface="Cambria Math" panose="02040503050406030204" pitchFamily="18" charset="0"/>
                            <a:cs typeface="Times New Roman" panose="02020603050405020304" pitchFamily="18" charset="0"/>
                          </a:rPr>
                        </m:ctrlPr>
                      </m:fPr>
                      <m:num>
                        <m:sSub>
                          <m:sSubPr>
                            <m:ctrlPr>
                              <a:rPr lang="en-US" sz="2400" b="0" i="1" smtClean="0">
                                <a:solidFill>
                                  <a:srgbClr val="222222"/>
                                </a:solidFill>
                                <a:latin typeface="Cambria Math" panose="02040503050406030204" pitchFamily="18" charset="0"/>
                                <a:cs typeface="Times New Roman" panose="02020603050405020304" pitchFamily="18" charset="0"/>
                              </a:rPr>
                            </m:ctrlPr>
                          </m:sSubPr>
                          <m:e>
                            <m:r>
                              <a:rPr lang="en-US" sz="2400" b="0" i="1" smtClean="0">
                                <a:solidFill>
                                  <a:srgbClr val="222222"/>
                                </a:solidFill>
                                <a:latin typeface="Cambria Math" panose="02040503050406030204" pitchFamily="18" charset="0"/>
                                <a:cs typeface="Times New Roman" panose="02020603050405020304" pitchFamily="18" charset="0"/>
                              </a:rPr>
                              <m:t>𝑥</m:t>
                            </m:r>
                          </m:e>
                          <m:sub>
                            <m:r>
                              <a:rPr lang="en-US" sz="2400" b="0" i="1" smtClean="0">
                                <a:solidFill>
                                  <a:srgbClr val="222222"/>
                                </a:solidFill>
                                <a:latin typeface="Cambria Math" panose="02040503050406030204" pitchFamily="18" charset="0"/>
                                <a:cs typeface="Times New Roman" panose="02020603050405020304" pitchFamily="18" charset="0"/>
                              </a:rPr>
                              <m:t>𝑖</m:t>
                            </m:r>
                          </m:sub>
                        </m:sSub>
                        <m:r>
                          <a:rPr lang="en-US" sz="2400" b="0" i="1" smtClean="0">
                            <a:solidFill>
                              <a:srgbClr val="222222"/>
                            </a:solidFill>
                            <a:latin typeface="Cambria Math" panose="02040503050406030204" pitchFamily="18" charset="0"/>
                            <a:cs typeface="Times New Roman" panose="02020603050405020304" pitchFamily="18" charset="0"/>
                          </a:rPr>
                          <m:t>−</m:t>
                        </m:r>
                        <m:sSub>
                          <m:sSubPr>
                            <m:ctrlPr>
                              <a:rPr lang="en-US" sz="2400" b="0" i="1" smtClean="0">
                                <a:solidFill>
                                  <a:srgbClr val="222222"/>
                                </a:solidFill>
                                <a:latin typeface="Cambria Math" panose="02040503050406030204" pitchFamily="18" charset="0"/>
                                <a:cs typeface="Times New Roman" panose="02020603050405020304" pitchFamily="18" charset="0"/>
                              </a:rPr>
                            </m:ctrlPr>
                          </m:sSubPr>
                          <m:e>
                            <m:r>
                              <a:rPr lang="en-US" sz="2400" b="0" i="1" smtClean="0">
                                <a:solidFill>
                                  <a:srgbClr val="222222"/>
                                </a:solidFill>
                                <a:latin typeface="Cambria Math" panose="02040503050406030204" pitchFamily="18" charset="0"/>
                                <a:cs typeface="Times New Roman" panose="02020603050405020304" pitchFamily="18" charset="0"/>
                              </a:rPr>
                              <m:t>𝑥</m:t>
                            </m:r>
                          </m:e>
                          <m:sub>
                            <m:r>
                              <a:rPr lang="en-US" sz="2400" b="0" i="1" smtClean="0">
                                <a:solidFill>
                                  <a:srgbClr val="222222"/>
                                </a:solidFill>
                                <a:latin typeface="Cambria Math" panose="02040503050406030204" pitchFamily="18" charset="0"/>
                                <a:cs typeface="Times New Roman" panose="02020603050405020304" pitchFamily="18" charset="0"/>
                              </a:rPr>
                              <m:t>0</m:t>
                            </m:r>
                          </m:sub>
                        </m:sSub>
                      </m:num>
                      <m:den>
                        <m:r>
                          <a:rPr lang="en-US" sz="2400" b="0" i="1" smtClean="0">
                            <a:solidFill>
                              <a:srgbClr val="222222"/>
                            </a:solidFill>
                            <a:latin typeface="Cambria Math" panose="02040503050406030204" pitchFamily="18" charset="0"/>
                            <a:cs typeface="Times New Roman" panose="02020603050405020304" pitchFamily="18" charset="0"/>
                          </a:rPr>
                          <m:t>h</m:t>
                        </m:r>
                      </m:den>
                    </m:f>
                    <m:r>
                      <a:rPr lang="en-US" sz="2400" b="0" i="1" smtClean="0">
                        <a:solidFill>
                          <a:srgbClr val="222222"/>
                        </a:solidFill>
                        <a:latin typeface="Cambria Math" panose="02040503050406030204" pitchFamily="18" charset="0"/>
                        <a:cs typeface="Times New Roman" panose="02020603050405020304" pitchFamily="18" charset="0"/>
                      </a:rPr>
                      <m:t>]</m:t>
                    </m:r>
                  </m:oMath>
                </a14:m>
                <a:endParaRPr lang="en-US" sz="2400" dirty="0">
                  <a:solidFill>
                    <a:srgbClr val="222222"/>
                  </a:solidFill>
                  <a:cs typeface="Times New Roman" panose="02020603050405020304" pitchFamily="18" charset="0"/>
                </a:endParaRPr>
              </a:p>
              <a:p>
                <a:pPr lvl="1"/>
                <a:r>
                  <a:rPr lang="en-US" sz="2400" dirty="0">
                    <a:solidFill>
                      <a:srgbClr val="222222"/>
                    </a:solidFill>
                    <a:cs typeface="Times New Roman" panose="02020603050405020304" pitchFamily="18" charset="0"/>
                  </a:rPr>
                  <a:t>Can vary </a:t>
                </a:r>
                <a14:m>
                  <m:oMath xmlns:m="http://schemas.openxmlformats.org/officeDocument/2006/math">
                    <m:sSub>
                      <m:sSubPr>
                        <m:ctrlPr>
                          <a:rPr lang="en-US" sz="2400" b="0" i="1" smtClean="0">
                            <a:solidFill>
                              <a:srgbClr val="222222"/>
                            </a:solidFill>
                            <a:latin typeface="Cambria Math" panose="02040503050406030204" pitchFamily="18" charset="0"/>
                            <a:cs typeface="Times New Roman" panose="02020603050405020304" pitchFamily="18" charset="0"/>
                          </a:rPr>
                        </m:ctrlPr>
                      </m:sSubPr>
                      <m:e>
                        <m:r>
                          <a:rPr lang="en-US" sz="2400" b="0" i="1" smtClean="0">
                            <a:solidFill>
                              <a:srgbClr val="222222"/>
                            </a:solidFill>
                            <a:latin typeface="Cambria Math" panose="02040503050406030204" pitchFamily="18" charset="0"/>
                            <a:cs typeface="Times New Roman" panose="02020603050405020304" pitchFamily="18" charset="0"/>
                          </a:rPr>
                          <m:t>𝑥</m:t>
                        </m:r>
                      </m:e>
                      <m:sub>
                        <m:r>
                          <a:rPr lang="en-US" sz="2400" b="0" i="1" smtClean="0">
                            <a:solidFill>
                              <a:srgbClr val="222222"/>
                            </a:solidFill>
                            <a:latin typeface="Cambria Math" panose="02040503050406030204" pitchFamily="18" charset="0"/>
                            <a:cs typeface="Times New Roman" panose="02020603050405020304" pitchFamily="18" charset="0"/>
                          </a:rPr>
                          <m:t>0</m:t>
                        </m:r>
                      </m:sub>
                    </m:sSub>
                  </m:oMath>
                </a14:m>
                <a:r>
                  <a:rPr lang="en-US" sz="2400" dirty="0">
                    <a:solidFill>
                      <a:srgbClr val="222222"/>
                    </a:solidFill>
                    <a:cs typeface="Times New Roman" panose="02020603050405020304" pitchFamily="18" charset="0"/>
                  </a:rPr>
                  <a:t> across bins or repeat for all observations </a:t>
                </a:r>
                <a14:m>
                  <m:oMath xmlns:m="http://schemas.openxmlformats.org/officeDocument/2006/math">
                    <m:sSub>
                      <m:sSubPr>
                        <m:ctrlPr>
                          <a:rPr lang="en-US" sz="2400" b="0" i="1" smtClean="0">
                            <a:solidFill>
                              <a:srgbClr val="222222"/>
                            </a:solidFill>
                            <a:latin typeface="Cambria Math" panose="02040503050406030204" pitchFamily="18" charset="0"/>
                            <a:cs typeface="Times New Roman" panose="02020603050405020304" pitchFamily="18" charset="0"/>
                          </a:rPr>
                        </m:ctrlPr>
                      </m:sSubPr>
                      <m:e>
                        <m:r>
                          <a:rPr lang="en-US" sz="2400" b="0" i="1" smtClean="0">
                            <a:solidFill>
                              <a:srgbClr val="222222"/>
                            </a:solidFill>
                            <a:latin typeface="Cambria Math" panose="02040503050406030204" pitchFamily="18" charset="0"/>
                            <a:cs typeface="Times New Roman" panose="02020603050405020304" pitchFamily="18" charset="0"/>
                          </a:rPr>
                          <m:t>𝑥</m:t>
                        </m:r>
                      </m:e>
                      <m:sub>
                        <m:r>
                          <a:rPr lang="en-US" sz="2400" b="0" i="1" smtClean="0">
                            <a:solidFill>
                              <a:srgbClr val="222222"/>
                            </a:solidFill>
                            <a:latin typeface="Cambria Math" panose="02040503050406030204" pitchFamily="18" charset="0"/>
                            <a:cs typeface="Times New Roman" panose="02020603050405020304" pitchFamily="18" charset="0"/>
                          </a:rPr>
                          <m:t>𝑖</m:t>
                        </m:r>
                      </m:sub>
                    </m:sSub>
                  </m:oMath>
                </a14:m>
                <a:r>
                  <a:rPr lang="en-US" sz="2400" dirty="0">
                    <a:solidFill>
                      <a:srgbClr val="222222"/>
                    </a:solidFill>
                    <a:cs typeface="Times New Roman" panose="02020603050405020304" pitchFamily="18" charset="0"/>
                  </a:rPr>
                  <a:t> </a:t>
                </a:r>
              </a:p>
              <a:p>
                <a:pPr lvl="1"/>
                <a:r>
                  <a:rPr lang="en-US" sz="2400" dirty="0">
                    <a:solidFill>
                      <a:srgbClr val="222222"/>
                    </a:solidFill>
                    <a:cs typeface="Times New Roman" panose="02020603050405020304" pitchFamily="18" charset="0"/>
                  </a:rPr>
                  <a:t>Where </a:t>
                </a:r>
                <a14:m>
                  <m:oMath xmlns:m="http://schemas.openxmlformats.org/officeDocument/2006/math">
                    <m:r>
                      <a:rPr lang="en-US" sz="2400" b="0" i="1" smtClean="0">
                        <a:solidFill>
                          <a:srgbClr val="222222"/>
                        </a:solidFill>
                        <a:latin typeface="Cambria Math" panose="02040503050406030204" pitchFamily="18" charset="0"/>
                        <a:cs typeface="Times New Roman" panose="02020603050405020304" pitchFamily="18" charset="0"/>
                      </a:rPr>
                      <m:t>h</m:t>
                    </m:r>
                  </m:oMath>
                </a14:m>
                <a:r>
                  <a:rPr lang="en-US" sz="2400" dirty="0">
                    <a:solidFill>
                      <a:srgbClr val="222222"/>
                    </a:solidFill>
                    <a:cs typeface="Times New Roman" panose="02020603050405020304" pitchFamily="18" charset="0"/>
                  </a:rPr>
                  <a:t> is a bandwidth (researcher-selected)</a:t>
                </a:r>
              </a:p>
              <a:p>
                <a:pPr lvl="1"/>
                <a:r>
                  <a:rPr lang="en-US" sz="2400" dirty="0">
                    <a:solidFill>
                      <a:srgbClr val="222222"/>
                    </a:solidFill>
                    <a:cs typeface="Times New Roman" panose="02020603050405020304" pitchFamily="18" charset="0"/>
                  </a:rPr>
                  <a:t>Additional parameters include smoothing and tilt parameters (deferred)</a:t>
                </a:r>
              </a:p>
              <a:p>
                <a:pPr lvl="1"/>
                <a:endParaRPr lang="en-US" sz="2400" dirty="0">
                  <a:solidFill>
                    <a:srgbClr val="222222"/>
                  </a:solidFill>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0" y="1066801"/>
                <a:ext cx="10015391" cy="5141388"/>
              </a:xfrm>
              <a:blipFill>
                <a:blip r:embed="rId3"/>
                <a:stretch>
                  <a:fillRect l="-426" t="-1305"/>
                </a:stretch>
              </a:blipFill>
            </p:spPr>
            <p:txBody>
              <a:bodyPr/>
              <a:lstStyle/>
              <a:p>
                <a:r>
                  <a:rPr lang="en-US">
                    <a:noFill/>
                  </a:rPr>
                  <a:t> </a:t>
                </a:r>
              </a:p>
            </p:txBody>
          </p:sp>
        </mc:Fallback>
      </mc:AlternateContent>
      <p:pic>
        <p:nvPicPr>
          <p:cNvPr id="4" name="Picture 2" descr="RStudio - RStudio">
            <a:extLst>
              <a:ext uri="{FF2B5EF4-FFF2-40B4-BE49-F238E27FC236}">
                <a16:creationId xmlns:a16="http://schemas.microsoft.com/office/drawing/2014/main" id="{4FA19591-9CDB-ED56-3AD7-E8614A616C7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27629" y="5209968"/>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622038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Nonparametric Estimation in Practice</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1" y="1066801"/>
            <a:ext cx="10015390" cy="5141388"/>
          </a:xfrm>
        </p:spPr>
        <p:txBody>
          <a:bodyPr>
            <a:noAutofit/>
          </a:bodyPr>
          <a:lstStyle/>
          <a:p>
            <a:r>
              <a:rPr lang="en-US" sz="2400" b="1" dirty="0">
                <a:solidFill>
                  <a:srgbClr val="222222"/>
                </a:solidFill>
                <a:cs typeface="Times New Roman" panose="02020603050405020304" pitchFamily="18" charset="0"/>
              </a:rPr>
              <a:t>Always </a:t>
            </a:r>
            <a:r>
              <a:rPr lang="en-US" sz="2400" dirty="0">
                <a:solidFill>
                  <a:srgbClr val="222222"/>
                </a:solidFill>
                <a:cs typeface="Times New Roman" panose="02020603050405020304" pitchFamily="18" charset="0"/>
              </a:rPr>
              <a:t>include </a:t>
            </a:r>
            <a:r>
              <a:rPr lang="en-US" sz="2400" dirty="0" err="1">
                <a:solidFill>
                  <a:srgbClr val="222222"/>
                </a:solidFill>
                <a:cs typeface="Times New Roman" panose="02020603050405020304" pitchFamily="18" charset="0"/>
              </a:rPr>
              <a:t>binscatters</a:t>
            </a:r>
            <a:r>
              <a:rPr lang="en-US" sz="2400" dirty="0">
                <a:solidFill>
                  <a:srgbClr val="222222"/>
                </a:solidFill>
                <a:cs typeface="Times New Roman" panose="02020603050405020304" pitchFamily="18" charset="0"/>
              </a:rPr>
              <a:t> of your main relationships! </a:t>
            </a:r>
          </a:p>
          <a:p>
            <a:pPr lvl="1"/>
            <a:r>
              <a:rPr lang="en-US" sz="2400" dirty="0">
                <a:solidFill>
                  <a:srgbClr val="222222"/>
                </a:solidFill>
                <a:cs typeface="Times New Roman" panose="02020603050405020304" pitchFamily="18" charset="0"/>
              </a:rPr>
              <a:t>This motivates nearly everything and covers a multitude of econometric sins</a:t>
            </a:r>
          </a:p>
          <a:p>
            <a:r>
              <a:rPr lang="en-US" sz="2400" b="1" dirty="0">
                <a:solidFill>
                  <a:srgbClr val="222222"/>
                </a:solidFill>
                <a:cs typeface="Times New Roman" panose="02020603050405020304" pitchFamily="18" charset="0"/>
              </a:rPr>
              <a:t>Cross-validation: </a:t>
            </a:r>
            <a:r>
              <a:rPr lang="en-US" sz="2400" dirty="0">
                <a:solidFill>
                  <a:srgbClr val="222222"/>
                </a:solidFill>
                <a:cs typeface="Times New Roman" panose="02020603050405020304" pitchFamily="18" charset="0"/>
              </a:rPr>
              <a:t>lots of methods to make sure your parameters are well-chosen</a:t>
            </a:r>
          </a:p>
          <a:p>
            <a:pPr lvl="1"/>
            <a:r>
              <a:rPr lang="en-US" sz="2400" dirty="0">
                <a:solidFill>
                  <a:srgbClr val="222222"/>
                </a:solidFill>
                <a:cs typeface="Times New Roman" panose="02020603050405020304" pitchFamily="18" charset="0"/>
              </a:rPr>
              <a:t>See “LOOCV” (Leave-one-out cross-validation) in R</a:t>
            </a:r>
          </a:p>
          <a:p>
            <a:pPr lvl="1"/>
            <a:r>
              <a:rPr lang="en-US" sz="2400" dirty="0">
                <a:solidFill>
                  <a:srgbClr val="222222"/>
                </a:solidFill>
                <a:cs typeface="Times New Roman" panose="02020603050405020304" pitchFamily="18" charset="0"/>
              </a:rPr>
              <a:t>Helps to reduce dependence on outliers and single observations</a:t>
            </a:r>
          </a:p>
          <a:p>
            <a:r>
              <a:rPr lang="en-US" sz="2400" b="1" dirty="0">
                <a:solidFill>
                  <a:srgbClr val="222222"/>
                </a:solidFill>
                <a:cs typeface="Times New Roman" panose="02020603050405020304" pitchFamily="18" charset="0"/>
              </a:rPr>
              <a:t>Outliers: </a:t>
            </a:r>
            <a:r>
              <a:rPr lang="en-US" sz="2400" dirty="0">
                <a:solidFill>
                  <a:srgbClr val="222222"/>
                </a:solidFill>
                <a:cs typeface="Times New Roman" panose="02020603050405020304" pitchFamily="18" charset="0"/>
              </a:rPr>
              <a:t>can sabotage your model just as in OLS</a:t>
            </a:r>
          </a:p>
          <a:p>
            <a:pPr lvl="1"/>
            <a:r>
              <a:rPr lang="en-US" sz="2400" dirty="0">
                <a:solidFill>
                  <a:srgbClr val="222222"/>
                </a:solidFill>
                <a:cs typeface="Times New Roman" panose="02020603050405020304" pitchFamily="18" charset="0"/>
              </a:rPr>
              <a:t>Compare model with important quantiles</a:t>
            </a:r>
          </a:p>
          <a:p>
            <a:pPr lvl="1"/>
            <a:r>
              <a:rPr lang="en-US" sz="2400" dirty="0">
                <a:solidFill>
                  <a:srgbClr val="222222"/>
                </a:solidFill>
                <a:cs typeface="Times New Roman" panose="02020603050405020304" pitchFamily="18" charset="0"/>
              </a:rPr>
              <a:t>Trim/</a:t>
            </a:r>
            <a:r>
              <a:rPr lang="en-US" sz="2400" dirty="0" err="1">
                <a:solidFill>
                  <a:srgbClr val="222222"/>
                </a:solidFill>
                <a:cs typeface="Times New Roman" panose="02020603050405020304" pitchFamily="18" charset="0"/>
              </a:rPr>
              <a:t>windsorize</a:t>
            </a:r>
            <a:r>
              <a:rPr lang="en-US" sz="2400" dirty="0">
                <a:solidFill>
                  <a:srgbClr val="222222"/>
                </a:solidFill>
                <a:cs typeface="Times New Roman" panose="02020603050405020304" pitchFamily="18" charset="0"/>
              </a:rPr>
              <a:t> your data as a robustness check</a:t>
            </a:r>
          </a:p>
          <a:p>
            <a:r>
              <a:rPr lang="en-US" sz="2400" b="1" dirty="0">
                <a:solidFill>
                  <a:srgbClr val="222222"/>
                </a:solidFill>
                <a:cs typeface="Times New Roman" panose="02020603050405020304" pitchFamily="18" charset="0"/>
              </a:rPr>
              <a:t>Other problems: </a:t>
            </a:r>
          </a:p>
          <a:p>
            <a:pPr lvl="1"/>
            <a:r>
              <a:rPr lang="en-US" sz="2400" dirty="0">
                <a:solidFill>
                  <a:srgbClr val="222222"/>
                </a:solidFill>
                <a:cs typeface="Times New Roman" panose="02020603050405020304" pitchFamily="18" charset="0"/>
              </a:rPr>
              <a:t>Estimators perform more poorly at </a:t>
            </a:r>
            <a:r>
              <a:rPr lang="en-US" sz="2400" b="1" dirty="0">
                <a:solidFill>
                  <a:srgbClr val="222222"/>
                </a:solidFill>
                <a:cs typeface="Times New Roman" panose="02020603050405020304" pitchFamily="18" charset="0"/>
              </a:rPr>
              <a:t>boundaries </a:t>
            </a:r>
            <a:r>
              <a:rPr lang="en-US" sz="2400" dirty="0">
                <a:solidFill>
                  <a:srgbClr val="222222"/>
                </a:solidFill>
                <a:cs typeface="Times New Roman" panose="02020603050405020304" pitchFamily="18" charset="0"/>
              </a:rPr>
              <a:t>of data</a:t>
            </a:r>
          </a:p>
          <a:p>
            <a:pPr lvl="1"/>
            <a:r>
              <a:rPr lang="en-US" sz="2400" dirty="0">
                <a:solidFill>
                  <a:srgbClr val="222222"/>
                </a:solidFill>
                <a:cs typeface="Times New Roman" panose="02020603050405020304" pitchFamily="18" charset="0"/>
              </a:rPr>
              <a:t>Computationally intensive</a:t>
            </a:r>
          </a:p>
          <a:p>
            <a:pPr lvl="1"/>
            <a:endParaRPr lang="en-US" sz="2400" dirty="0">
              <a:solidFill>
                <a:srgbClr val="222222"/>
              </a:solidFill>
              <a:cs typeface="Times New Roman" panose="02020603050405020304" pitchFamily="18" charset="0"/>
            </a:endParaRPr>
          </a:p>
          <a:p>
            <a:pPr marL="0" indent="0">
              <a:buNone/>
            </a:pPr>
            <a:endParaRPr lang="en-US" sz="2400" b="1" dirty="0">
              <a:solidFill>
                <a:srgbClr val="222222"/>
              </a:solidFill>
              <a:cs typeface="Times New Roman" panose="02020603050405020304" pitchFamily="18" charset="0"/>
            </a:endParaRPr>
          </a:p>
        </p:txBody>
      </p:sp>
      <p:pic>
        <p:nvPicPr>
          <p:cNvPr id="4" name="Picture 2" descr="RStudio - RStudio">
            <a:extLst>
              <a:ext uri="{FF2B5EF4-FFF2-40B4-BE49-F238E27FC236}">
                <a16:creationId xmlns:a16="http://schemas.microsoft.com/office/drawing/2014/main" id="{DFAE2A43-A32A-5BDE-D987-F172B4DD223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27629" y="5209968"/>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384713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Conditional Density Estimation</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1" y="1066801"/>
                <a:ext cx="10015390" cy="5141388"/>
              </a:xfrm>
            </p:spPr>
            <p:txBody>
              <a:bodyPr>
                <a:noAutofit/>
              </a:bodyPr>
              <a:lstStyle/>
              <a:p>
                <a:r>
                  <a:rPr lang="en-US" sz="2400" dirty="0">
                    <a:solidFill>
                      <a:srgbClr val="222222"/>
                    </a:solidFill>
                    <a:cs typeface="Times New Roman" panose="02020603050405020304" pitchFamily="18" charset="0"/>
                  </a:rPr>
                  <a:t>Goal isn’t just to estimate </a:t>
                </a:r>
                <a14:m>
                  <m:oMath xmlns:m="http://schemas.openxmlformats.org/officeDocument/2006/math">
                    <m:r>
                      <a:rPr lang="en-US" sz="2400" b="0" i="1" smtClean="0">
                        <a:solidFill>
                          <a:srgbClr val="222222"/>
                        </a:solidFill>
                        <a:latin typeface="Cambria Math" panose="02040503050406030204" pitchFamily="18" charset="0"/>
                        <a:cs typeface="Times New Roman" panose="02020603050405020304" pitchFamily="18" charset="0"/>
                      </a:rPr>
                      <m:t>𝐹</m:t>
                    </m:r>
                    <m:r>
                      <a:rPr lang="en-US" sz="2400" b="0" i="1" smtClean="0">
                        <a:solidFill>
                          <a:srgbClr val="222222"/>
                        </a:solidFill>
                        <a:latin typeface="Cambria Math" panose="02040503050406030204" pitchFamily="18" charset="0"/>
                        <a:cs typeface="Times New Roman" panose="02020603050405020304" pitchFamily="18" charset="0"/>
                      </a:rPr>
                      <m:t>(</m:t>
                    </m:r>
                    <m:r>
                      <a:rPr lang="en-US" sz="2400" b="0" i="1" smtClean="0">
                        <a:solidFill>
                          <a:srgbClr val="222222"/>
                        </a:solidFill>
                        <a:latin typeface="Cambria Math" panose="02040503050406030204" pitchFamily="18" charset="0"/>
                        <a:cs typeface="Times New Roman" panose="02020603050405020304" pitchFamily="18" charset="0"/>
                      </a:rPr>
                      <m:t>𝑥</m:t>
                    </m:r>
                    <m:r>
                      <a:rPr lang="en-US" sz="2400" b="0" i="1" smtClean="0">
                        <a:solidFill>
                          <a:srgbClr val="222222"/>
                        </a:solidFill>
                        <a:latin typeface="Cambria Math" panose="02040503050406030204" pitchFamily="18" charset="0"/>
                        <a:cs typeface="Times New Roman" panose="02020603050405020304" pitchFamily="18" charset="0"/>
                      </a:rPr>
                      <m:t>)</m:t>
                    </m:r>
                  </m:oMath>
                </a14:m>
                <a:r>
                  <a:rPr lang="en-US" sz="2400" dirty="0">
                    <a:solidFill>
                      <a:srgbClr val="222222"/>
                    </a:solidFill>
                    <a:cs typeface="Times New Roman" panose="02020603050405020304" pitchFamily="18" charset="0"/>
                  </a:rPr>
                  <a:t>, but rather the full density </a:t>
                </a:r>
                <a14:m>
                  <m:oMath xmlns:m="http://schemas.openxmlformats.org/officeDocument/2006/math">
                    <m:r>
                      <a:rPr lang="en-US" sz="2400" b="0" i="1" smtClean="0">
                        <a:solidFill>
                          <a:srgbClr val="222222"/>
                        </a:solidFill>
                        <a:latin typeface="Cambria Math" panose="02040503050406030204" pitchFamily="18" charset="0"/>
                        <a:cs typeface="Times New Roman" panose="02020603050405020304" pitchFamily="18" charset="0"/>
                      </a:rPr>
                      <m:t>𝐹</m:t>
                    </m:r>
                    <m:d>
                      <m:dPr>
                        <m:ctrlPr>
                          <a:rPr lang="en-US" sz="2400" b="0" i="1" smtClean="0">
                            <a:solidFill>
                              <a:srgbClr val="222222"/>
                            </a:solidFill>
                            <a:latin typeface="Cambria Math" panose="02040503050406030204" pitchFamily="18" charset="0"/>
                            <a:cs typeface="Times New Roman" panose="02020603050405020304" pitchFamily="18" charset="0"/>
                          </a:rPr>
                        </m:ctrlPr>
                      </m:dPr>
                      <m:e>
                        <m:r>
                          <a:rPr lang="en-US" sz="2400" b="0" i="1" smtClean="0">
                            <a:solidFill>
                              <a:srgbClr val="222222"/>
                            </a:solidFill>
                            <a:latin typeface="Cambria Math" panose="02040503050406030204" pitchFamily="18" charset="0"/>
                            <a:cs typeface="Times New Roman" panose="02020603050405020304" pitchFamily="18" charset="0"/>
                          </a:rPr>
                          <m:t>𝑦</m:t>
                        </m:r>
                      </m:e>
                      <m:e>
                        <m:r>
                          <a:rPr lang="en-US" sz="2400" b="0" i="1" smtClean="0">
                            <a:solidFill>
                              <a:srgbClr val="222222"/>
                            </a:solidFill>
                            <a:latin typeface="Cambria Math" panose="02040503050406030204" pitchFamily="18" charset="0"/>
                            <a:cs typeface="Times New Roman" panose="02020603050405020304" pitchFamily="18" charset="0"/>
                          </a:rPr>
                          <m:t>𝑥</m:t>
                        </m:r>
                      </m:e>
                    </m:d>
                  </m:oMath>
                </a14:m>
                <a:endParaRPr lang="en-US" sz="2400" b="0" dirty="0">
                  <a:solidFill>
                    <a:srgbClr val="222222"/>
                  </a:solidFill>
                  <a:cs typeface="Times New Roman" panose="02020603050405020304" pitchFamily="18" charset="0"/>
                </a:endParaRPr>
              </a:p>
              <a:p>
                <a:pPr lvl="1"/>
                <a:r>
                  <a:rPr lang="en-US" sz="2400" dirty="0">
                    <a:solidFill>
                      <a:srgbClr val="222222"/>
                    </a:solidFill>
                    <a:cs typeface="Times New Roman" panose="02020603050405020304" pitchFamily="18" charset="0"/>
                  </a:rPr>
                  <a:t>In linear/quantile regression, we got pieces of this</a:t>
                </a:r>
              </a:p>
              <a:p>
                <a:pPr lvl="1"/>
                <a:r>
                  <a:rPr lang="en-US" sz="2400" dirty="0">
                    <a:solidFill>
                      <a:srgbClr val="222222"/>
                    </a:solidFill>
                    <a:cs typeface="Times New Roman" panose="02020603050405020304" pitchFamily="18" charset="0"/>
                  </a:rPr>
                  <a:t>What do we need in order to get back the </a:t>
                </a:r>
                <a:r>
                  <a:rPr lang="en-US" sz="2400" b="1" dirty="0">
                    <a:solidFill>
                      <a:srgbClr val="222222"/>
                    </a:solidFill>
                    <a:cs typeface="Times New Roman" panose="02020603050405020304" pitchFamily="18" charset="0"/>
                  </a:rPr>
                  <a:t>full density? </a:t>
                </a:r>
              </a:p>
              <a:p>
                <a:r>
                  <a:rPr lang="en-US" sz="2400" dirty="0">
                    <a:solidFill>
                      <a:srgbClr val="222222"/>
                    </a:solidFill>
                    <a:cs typeface="Times New Roman" panose="02020603050405020304" pitchFamily="18" charset="0"/>
                  </a:rPr>
                  <a:t>This is a type of </a:t>
                </a:r>
                <a:r>
                  <a:rPr lang="en-US" sz="2400" b="1" dirty="0">
                    <a:solidFill>
                      <a:srgbClr val="222222"/>
                    </a:solidFill>
                    <a:cs typeface="Times New Roman" panose="02020603050405020304" pitchFamily="18" charset="0"/>
                  </a:rPr>
                  <a:t>machine learning</a:t>
                </a:r>
              </a:p>
              <a:p>
                <a:pPr lvl="1"/>
                <a:r>
                  <a:rPr lang="en-US" sz="2400" dirty="0">
                    <a:solidFill>
                      <a:srgbClr val="222222"/>
                    </a:solidFill>
                    <a:cs typeface="Times New Roman" panose="02020603050405020304" pitchFamily="18" charset="0"/>
                  </a:rPr>
                  <a:t>Requires defining a loss function </a:t>
                </a:r>
                <a14:m>
                  <m:oMath xmlns:m="http://schemas.openxmlformats.org/officeDocument/2006/math">
                    <m:r>
                      <a:rPr lang="en-US" sz="2400" b="0" i="1" smtClean="0">
                        <a:solidFill>
                          <a:srgbClr val="222222"/>
                        </a:solidFill>
                        <a:latin typeface="Cambria Math" panose="02040503050406030204" pitchFamily="18" charset="0"/>
                        <a:cs typeface="Times New Roman" panose="02020603050405020304" pitchFamily="18" charset="0"/>
                      </a:rPr>
                      <m:t>𝐿</m:t>
                    </m:r>
                    <m:r>
                      <a:rPr lang="en-US" sz="2400" b="0" i="1" smtClean="0">
                        <a:solidFill>
                          <a:srgbClr val="222222"/>
                        </a:solidFill>
                        <a:latin typeface="Cambria Math" panose="02040503050406030204" pitchFamily="18" charset="0"/>
                        <a:cs typeface="Times New Roman" panose="02020603050405020304" pitchFamily="18" charset="0"/>
                      </a:rPr>
                      <m:t>(</m:t>
                    </m:r>
                    <m:r>
                      <a:rPr lang="en-US" sz="2400" b="0" i="1" smtClean="0">
                        <a:solidFill>
                          <a:srgbClr val="222222"/>
                        </a:solidFill>
                        <a:latin typeface="Cambria Math" panose="02040503050406030204" pitchFamily="18" charset="0"/>
                        <a:cs typeface="Times New Roman" panose="02020603050405020304" pitchFamily="18" charset="0"/>
                      </a:rPr>
                      <m:t>𝑝</m:t>
                    </m:r>
                    <m:r>
                      <a:rPr lang="en-US" sz="2400" b="0" i="1" smtClean="0">
                        <a:solidFill>
                          <a:srgbClr val="222222"/>
                        </a:solidFill>
                        <a:latin typeface="Cambria Math" panose="02040503050406030204" pitchFamily="18" charset="0"/>
                        <a:cs typeface="Times New Roman" panose="02020603050405020304" pitchFamily="18" charset="0"/>
                      </a:rPr>
                      <m:t>,</m:t>
                    </m:r>
                    <m:acc>
                      <m:accPr>
                        <m:chr m:val="̂"/>
                        <m:ctrlPr>
                          <a:rPr lang="en-US" sz="2400" b="0" i="1" smtClean="0">
                            <a:solidFill>
                              <a:srgbClr val="222222"/>
                            </a:solidFill>
                            <a:latin typeface="Cambria Math" panose="02040503050406030204" pitchFamily="18" charset="0"/>
                            <a:cs typeface="Times New Roman" panose="02020603050405020304" pitchFamily="18" charset="0"/>
                          </a:rPr>
                        </m:ctrlPr>
                      </m:accPr>
                      <m:e>
                        <m:r>
                          <a:rPr lang="en-US" sz="2400" b="0" i="1" smtClean="0">
                            <a:solidFill>
                              <a:srgbClr val="222222"/>
                            </a:solidFill>
                            <a:latin typeface="Cambria Math" panose="02040503050406030204" pitchFamily="18" charset="0"/>
                            <a:cs typeface="Times New Roman" panose="02020603050405020304" pitchFamily="18" charset="0"/>
                          </a:rPr>
                          <m:t>𝑝</m:t>
                        </m:r>
                      </m:e>
                    </m:acc>
                    <m:r>
                      <a:rPr lang="en-US" sz="2400" b="0" i="1" smtClean="0">
                        <a:solidFill>
                          <a:srgbClr val="222222"/>
                        </a:solidFill>
                        <a:latin typeface="Cambria Math" panose="02040503050406030204" pitchFamily="18" charset="0"/>
                        <a:cs typeface="Times New Roman" panose="02020603050405020304" pitchFamily="18" charset="0"/>
                      </a:rPr>
                      <m:t>)</m:t>
                    </m:r>
                  </m:oMath>
                </a14:m>
                <a:r>
                  <a:rPr lang="en-US" sz="2400" dirty="0">
                    <a:solidFill>
                      <a:srgbClr val="222222"/>
                    </a:solidFill>
                    <a:cs typeface="Times New Roman" panose="02020603050405020304" pitchFamily="18" charset="0"/>
                  </a:rPr>
                  <a:t> as the difference between </a:t>
                </a:r>
              </a:p>
              <a:p>
                <a:pPr lvl="1"/>
                <a:r>
                  <a:rPr lang="en-US" sz="2400" dirty="0">
                    <a:solidFill>
                      <a:srgbClr val="222222"/>
                    </a:solidFill>
                    <a:cs typeface="Times New Roman" panose="02020603050405020304" pitchFamily="18" charset="0"/>
                  </a:rPr>
                  <a:t>True probabilities </a:t>
                </a:r>
                <a14:m>
                  <m:oMath xmlns:m="http://schemas.openxmlformats.org/officeDocument/2006/math">
                    <m:r>
                      <a:rPr lang="en-US" sz="2400" b="0" i="1" smtClean="0">
                        <a:solidFill>
                          <a:srgbClr val="222222"/>
                        </a:solidFill>
                        <a:latin typeface="Cambria Math" panose="02040503050406030204" pitchFamily="18" charset="0"/>
                        <a:cs typeface="Times New Roman" panose="02020603050405020304" pitchFamily="18" charset="0"/>
                      </a:rPr>
                      <m:t>𝑝</m:t>
                    </m:r>
                    <m:r>
                      <a:rPr lang="en-US" sz="2400" b="0" i="1" smtClean="0">
                        <a:solidFill>
                          <a:srgbClr val="222222"/>
                        </a:solidFill>
                        <a:latin typeface="Cambria Math" panose="02040503050406030204" pitchFamily="18" charset="0"/>
                        <a:cs typeface="Times New Roman" panose="02020603050405020304" pitchFamily="18" charset="0"/>
                      </a:rPr>
                      <m:t>(</m:t>
                    </m:r>
                    <m:r>
                      <a:rPr lang="en-US" sz="2400" b="0" i="1" smtClean="0">
                        <a:solidFill>
                          <a:srgbClr val="222222"/>
                        </a:solidFill>
                        <a:latin typeface="Cambria Math" panose="02040503050406030204" pitchFamily="18" charset="0"/>
                        <a:cs typeface="Times New Roman" panose="02020603050405020304" pitchFamily="18" charset="0"/>
                      </a:rPr>
                      <m:t>𝑦</m:t>
                    </m:r>
                    <m:r>
                      <a:rPr lang="en-US" sz="2400" b="0" i="1" smtClean="0">
                        <a:solidFill>
                          <a:srgbClr val="222222"/>
                        </a:solidFill>
                        <a:latin typeface="Cambria Math" panose="02040503050406030204" pitchFamily="18" charset="0"/>
                        <a:cs typeface="Times New Roman" panose="02020603050405020304" pitchFamily="18" charset="0"/>
                      </a:rPr>
                      <m:t>|</m:t>
                    </m:r>
                    <m:r>
                      <a:rPr lang="en-US" sz="2400" b="0" i="1" smtClean="0">
                        <a:solidFill>
                          <a:srgbClr val="222222"/>
                        </a:solidFill>
                        <a:latin typeface="Cambria Math" panose="02040503050406030204" pitchFamily="18" charset="0"/>
                        <a:cs typeface="Times New Roman" panose="02020603050405020304" pitchFamily="18" charset="0"/>
                      </a:rPr>
                      <m:t>𝑥</m:t>
                    </m:r>
                    <m:r>
                      <a:rPr lang="en-US" sz="2400" b="0" i="1" smtClean="0">
                        <a:solidFill>
                          <a:srgbClr val="222222"/>
                        </a:solidFill>
                        <a:latin typeface="Cambria Math" panose="02040503050406030204" pitchFamily="18" charset="0"/>
                        <a:cs typeface="Times New Roman" panose="02020603050405020304" pitchFamily="18" charset="0"/>
                      </a:rPr>
                      <m:t>)</m:t>
                    </m:r>
                  </m:oMath>
                </a14:m>
                <a:r>
                  <a:rPr lang="en-US" sz="2400" dirty="0">
                    <a:solidFill>
                      <a:srgbClr val="222222"/>
                    </a:solidFill>
                    <a:cs typeface="Times New Roman" panose="02020603050405020304" pitchFamily="18" charset="0"/>
                  </a:rPr>
                  <a:t> </a:t>
                </a:r>
              </a:p>
              <a:p>
                <a:pPr lvl="1"/>
                <a:r>
                  <a:rPr lang="en-US" sz="2400" dirty="0">
                    <a:solidFill>
                      <a:srgbClr val="222222"/>
                    </a:solidFill>
                    <a:cs typeface="Times New Roman" panose="02020603050405020304" pitchFamily="18" charset="0"/>
                  </a:rPr>
                  <a:t>Predicted probabilities </a:t>
                </a:r>
                <a14:m>
                  <m:oMath xmlns:m="http://schemas.openxmlformats.org/officeDocument/2006/math">
                    <m:acc>
                      <m:accPr>
                        <m:chr m:val="̂"/>
                        <m:ctrlPr>
                          <a:rPr lang="en-US" sz="2400" b="0" i="1" smtClean="0">
                            <a:solidFill>
                              <a:srgbClr val="222222"/>
                            </a:solidFill>
                            <a:latin typeface="Cambria Math" panose="02040503050406030204" pitchFamily="18" charset="0"/>
                            <a:cs typeface="Times New Roman" panose="02020603050405020304" pitchFamily="18" charset="0"/>
                          </a:rPr>
                        </m:ctrlPr>
                      </m:accPr>
                      <m:e>
                        <m:r>
                          <a:rPr lang="en-US" sz="2400" b="0" i="1" smtClean="0">
                            <a:solidFill>
                              <a:srgbClr val="222222"/>
                            </a:solidFill>
                            <a:latin typeface="Cambria Math" panose="02040503050406030204" pitchFamily="18" charset="0"/>
                            <a:cs typeface="Times New Roman" panose="02020603050405020304" pitchFamily="18" charset="0"/>
                          </a:rPr>
                          <m:t>𝑝</m:t>
                        </m:r>
                      </m:e>
                    </m:acc>
                    <m:r>
                      <a:rPr lang="en-US" sz="2400" b="0" i="1" smtClean="0">
                        <a:solidFill>
                          <a:srgbClr val="222222"/>
                        </a:solidFill>
                        <a:latin typeface="Cambria Math" panose="02040503050406030204" pitchFamily="18" charset="0"/>
                        <a:cs typeface="Times New Roman" panose="02020603050405020304" pitchFamily="18" charset="0"/>
                      </a:rPr>
                      <m:t>(</m:t>
                    </m:r>
                    <m:r>
                      <a:rPr lang="en-US" sz="2400" b="0" i="1" smtClean="0">
                        <a:solidFill>
                          <a:srgbClr val="222222"/>
                        </a:solidFill>
                        <a:latin typeface="Cambria Math" panose="02040503050406030204" pitchFamily="18" charset="0"/>
                        <a:cs typeface="Times New Roman" panose="02020603050405020304" pitchFamily="18" charset="0"/>
                      </a:rPr>
                      <m:t>𝑦</m:t>
                    </m:r>
                    <m:r>
                      <a:rPr lang="en-US" sz="2400" b="0" i="1" smtClean="0">
                        <a:solidFill>
                          <a:srgbClr val="222222"/>
                        </a:solidFill>
                        <a:latin typeface="Cambria Math" panose="02040503050406030204" pitchFamily="18" charset="0"/>
                        <a:cs typeface="Times New Roman" panose="02020603050405020304" pitchFamily="18" charset="0"/>
                      </a:rPr>
                      <m:t>|</m:t>
                    </m:r>
                    <m:r>
                      <a:rPr lang="en-US" sz="2400" b="0" i="1" smtClean="0">
                        <a:solidFill>
                          <a:srgbClr val="222222"/>
                        </a:solidFill>
                        <a:latin typeface="Cambria Math" panose="02040503050406030204" pitchFamily="18" charset="0"/>
                        <a:cs typeface="Times New Roman" panose="02020603050405020304" pitchFamily="18" charset="0"/>
                      </a:rPr>
                      <m:t>𝑥</m:t>
                    </m:r>
                    <m:r>
                      <a:rPr lang="en-US" sz="2400" b="0" i="1" smtClean="0">
                        <a:solidFill>
                          <a:srgbClr val="222222"/>
                        </a:solidFill>
                        <a:latin typeface="Cambria Math" panose="02040503050406030204" pitchFamily="18" charset="0"/>
                        <a:cs typeface="Times New Roman" panose="02020603050405020304" pitchFamily="18" charset="0"/>
                      </a:rPr>
                      <m:t>)</m:t>
                    </m:r>
                  </m:oMath>
                </a14:m>
                <a:endParaRPr lang="en-US" sz="2400" dirty="0">
                  <a:solidFill>
                    <a:srgbClr val="222222"/>
                  </a:solidFill>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1" y="1066801"/>
                <a:ext cx="10015390" cy="5141388"/>
              </a:xfrm>
              <a:blipFill>
                <a:blip r:embed="rId3"/>
                <a:stretch>
                  <a:fillRect l="-426" t="-1305"/>
                </a:stretch>
              </a:blipFill>
            </p:spPr>
            <p:txBody>
              <a:bodyPr/>
              <a:lstStyle/>
              <a:p>
                <a:r>
                  <a:rPr lang="en-US">
                    <a:noFill/>
                  </a:rPr>
                  <a:t> </a:t>
                </a:r>
              </a:p>
            </p:txBody>
          </p:sp>
        </mc:Fallback>
      </mc:AlternateContent>
    </p:spTree>
    <p:extLst>
      <p:ext uri="{BB962C8B-B14F-4D97-AF65-F5344CB8AC3E}">
        <p14:creationId xmlns:p14="http://schemas.microsoft.com/office/powerpoint/2010/main" val="290707994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Conditional Density Estimation</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85801" y="1066801"/>
                <a:ext cx="10363200" cy="5141388"/>
              </a:xfrm>
            </p:spPr>
            <p:txBody>
              <a:bodyPr>
                <a:noAutofit/>
              </a:bodyPr>
              <a:lstStyle/>
              <a:p>
                <a:r>
                  <a:rPr lang="en-US" sz="2400" dirty="0">
                    <a:solidFill>
                      <a:srgbClr val="222222"/>
                    </a:solidFill>
                    <a:cs typeface="Times New Roman" panose="02020603050405020304" pitchFamily="18" charset="0"/>
                  </a:rPr>
                  <a:t>Goal isn’t just to estimate </a:t>
                </a:r>
                <a14:m>
                  <m:oMath xmlns:m="http://schemas.openxmlformats.org/officeDocument/2006/math">
                    <m:r>
                      <a:rPr lang="en-US" sz="2400" b="0" i="1" smtClean="0">
                        <a:solidFill>
                          <a:srgbClr val="222222"/>
                        </a:solidFill>
                        <a:latin typeface="Cambria Math" panose="02040503050406030204" pitchFamily="18" charset="0"/>
                        <a:cs typeface="Times New Roman" panose="02020603050405020304" pitchFamily="18" charset="0"/>
                      </a:rPr>
                      <m:t>𝛽</m:t>
                    </m:r>
                    <m:r>
                      <a:rPr lang="en-US" sz="2400" b="0" i="1" smtClean="0">
                        <a:solidFill>
                          <a:srgbClr val="222222"/>
                        </a:solidFill>
                        <a:latin typeface="Cambria Math" panose="02040503050406030204" pitchFamily="18" charset="0"/>
                        <a:cs typeface="Times New Roman" panose="02020603050405020304" pitchFamily="18" charset="0"/>
                      </a:rPr>
                      <m:t>(</m:t>
                    </m:r>
                    <m:r>
                      <a:rPr lang="en-US" sz="2400" b="0" i="1" smtClean="0">
                        <a:solidFill>
                          <a:srgbClr val="222222"/>
                        </a:solidFill>
                        <a:latin typeface="Cambria Math" panose="02040503050406030204" pitchFamily="18" charset="0"/>
                        <a:cs typeface="Times New Roman" panose="02020603050405020304" pitchFamily="18" charset="0"/>
                      </a:rPr>
                      <m:t>𝑥</m:t>
                    </m:r>
                    <m:r>
                      <a:rPr lang="en-US" sz="2400" b="0" i="1" smtClean="0">
                        <a:solidFill>
                          <a:srgbClr val="222222"/>
                        </a:solidFill>
                        <a:latin typeface="Cambria Math" panose="02040503050406030204" pitchFamily="18" charset="0"/>
                        <a:cs typeface="Times New Roman" panose="02020603050405020304" pitchFamily="18" charset="0"/>
                      </a:rPr>
                      <m:t>)</m:t>
                    </m:r>
                  </m:oMath>
                </a14:m>
                <a:r>
                  <a:rPr lang="en-US" sz="2400" dirty="0">
                    <a:solidFill>
                      <a:srgbClr val="222222"/>
                    </a:solidFill>
                    <a:cs typeface="Times New Roman" panose="02020603050405020304" pitchFamily="18" charset="0"/>
                  </a:rPr>
                  <a:t>, but rather the full density </a:t>
                </a:r>
                <a14:m>
                  <m:oMath xmlns:m="http://schemas.openxmlformats.org/officeDocument/2006/math">
                    <m:r>
                      <a:rPr lang="en-US" sz="2400" b="0" i="1" smtClean="0">
                        <a:solidFill>
                          <a:srgbClr val="222222"/>
                        </a:solidFill>
                        <a:latin typeface="Cambria Math" panose="02040503050406030204" pitchFamily="18" charset="0"/>
                        <a:cs typeface="Times New Roman" panose="02020603050405020304" pitchFamily="18" charset="0"/>
                      </a:rPr>
                      <m:t>𝐹</m:t>
                    </m:r>
                    <m:d>
                      <m:dPr>
                        <m:ctrlPr>
                          <a:rPr lang="en-US" sz="2400" b="0" i="1" smtClean="0">
                            <a:solidFill>
                              <a:srgbClr val="222222"/>
                            </a:solidFill>
                            <a:latin typeface="Cambria Math" panose="02040503050406030204" pitchFamily="18" charset="0"/>
                            <a:cs typeface="Times New Roman" panose="02020603050405020304" pitchFamily="18" charset="0"/>
                          </a:rPr>
                        </m:ctrlPr>
                      </m:dPr>
                      <m:e>
                        <m:r>
                          <a:rPr lang="en-US" sz="2400" b="0" i="1" smtClean="0">
                            <a:solidFill>
                              <a:srgbClr val="222222"/>
                            </a:solidFill>
                            <a:latin typeface="Cambria Math" panose="02040503050406030204" pitchFamily="18" charset="0"/>
                            <a:cs typeface="Times New Roman" panose="02020603050405020304" pitchFamily="18" charset="0"/>
                          </a:rPr>
                          <m:t>𝑦</m:t>
                        </m:r>
                      </m:e>
                      <m:e>
                        <m:r>
                          <a:rPr lang="en-US" sz="2400" b="0" i="1" smtClean="0">
                            <a:solidFill>
                              <a:srgbClr val="222222"/>
                            </a:solidFill>
                            <a:latin typeface="Cambria Math" panose="02040503050406030204" pitchFamily="18" charset="0"/>
                            <a:cs typeface="Times New Roman" panose="02020603050405020304" pitchFamily="18" charset="0"/>
                          </a:rPr>
                          <m:t>𝑥</m:t>
                        </m:r>
                      </m:e>
                    </m:d>
                  </m:oMath>
                </a14:m>
                <a:endParaRPr lang="en-US" sz="2400" b="0" dirty="0">
                  <a:solidFill>
                    <a:srgbClr val="222222"/>
                  </a:solidFill>
                  <a:cs typeface="Times New Roman" panose="02020603050405020304" pitchFamily="18" charset="0"/>
                </a:endParaRPr>
              </a:p>
              <a:p>
                <a:pPr lvl="1"/>
                <a:r>
                  <a:rPr lang="en-US" sz="2400" dirty="0">
                    <a:solidFill>
                      <a:srgbClr val="222222"/>
                    </a:solidFill>
                    <a:cs typeface="Times New Roman" panose="02020603050405020304" pitchFamily="18" charset="0"/>
                  </a:rPr>
                  <a:t>In linear/quantile regression, we got pieces of this</a:t>
                </a:r>
              </a:p>
              <a:p>
                <a:pPr lvl="1"/>
                <a:r>
                  <a:rPr lang="en-US" sz="2400" dirty="0">
                    <a:solidFill>
                      <a:srgbClr val="222222"/>
                    </a:solidFill>
                    <a:cs typeface="Times New Roman" panose="02020603050405020304" pitchFamily="18" charset="0"/>
                  </a:rPr>
                  <a:t>What do we need in order to get back the </a:t>
                </a:r>
                <a:r>
                  <a:rPr lang="en-US" sz="2400" b="1" dirty="0">
                    <a:solidFill>
                      <a:srgbClr val="222222"/>
                    </a:solidFill>
                    <a:cs typeface="Times New Roman" panose="02020603050405020304" pitchFamily="18" charset="0"/>
                  </a:rPr>
                  <a:t>full density? </a:t>
                </a:r>
              </a:p>
              <a:p>
                <a:r>
                  <a:rPr lang="en-US" sz="2400" dirty="0">
                    <a:solidFill>
                      <a:srgbClr val="222222"/>
                    </a:solidFill>
                    <a:cs typeface="Times New Roman" panose="02020603050405020304" pitchFamily="18" charset="0"/>
                  </a:rPr>
                  <a:t>This is a type of </a:t>
                </a:r>
                <a:r>
                  <a:rPr lang="en-US" sz="2400" b="1" dirty="0">
                    <a:solidFill>
                      <a:srgbClr val="222222"/>
                    </a:solidFill>
                    <a:cs typeface="Times New Roman" panose="02020603050405020304" pitchFamily="18" charset="0"/>
                  </a:rPr>
                  <a:t>machine learning</a:t>
                </a:r>
              </a:p>
              <a:p>
                <a:pPr marL="0" indent="0">
                  <a:buNone/>
                </a:pPr>
                <a:r>
                  <a:rPr lang="en-US" sz="2400" b="1" dirty="0">
                    <a:solidFill>
                      <a:schemeClr val="accent2">
                        <a:lumMod val="75000"/>
                      </a:schemeClr>
                    </a:solidFill>
                    <a:cs typeface="Times New Roman" panose="02020603050405020304" pitchFamily="18" charset="0"/>
                  </a:rPr>
                  <a:t>Some CDE Methods: </a:t>
                </a:r>
              </a:p>
              <a:p>
                <a:pPr marL="457200" indent="-457200">
                  <a:buFont typeface="+mj-lt"/>
                  <a:buAutoNum type="arabicPeriod"/>
                </a:pPr>
                <a:r>
                  <a:rPr lang="en-US" sz="2400" dirty="0">
                    <a:solidFill>
                      <a:srgbClr val="222222"/>
                    </a:solidFill>
                    <a:cs typeface="Times New Roman" panose="02020603050405020304" pitchFamily="18" charset="0"/>
                  </a:rPr>
                  <a:t>Nearest-Neighbors Kernel CDE: use a kernel of </a:t>
                </a:r>
                <a14:m>
                  <m:oMath xmlns:m="http://schemas.openxmlformats.org/officeDocument/2006/math">
                    <m:r>
                      <a:rPr lang="en-US" sz="2400" b="0" i="1" smtClean="0">
                        <a:solidFill>
                          <a:srgbClr val="222222"/>
                        </a:solidFill>
                        <a:latin typeface="Cambria Math" panose="02040503050406030204" pitchFamily="18" charset="0"/>
                        <a:cs typeface="Times New Roman" panose="02020603050405020304" pitchFamily="18" charset="0"/>
                      </a:rPr>
                      <m:t>𝑘</m:t>
                    </m:r>
                  </m:oMath>
                </a14:m>
                <a:r>
                  <a:rPr lang="en-US" sz="2400" dirty="0">
                    <a:solidFill>
                      <a:srgbClr val="222222"/>
                    </a:solidFill>
                    <a:cs typeface="Times New Roman" panose="02020603050405020304" pitchFamily="18" charset="0"/>
                  </a:rPr>
                  <a:t> neighbors of </a:t>
                </a:r>
                <a14:m>
                  <m:oMath xmlns:m="http://schemas.openxmlformats.org/officeDocument/2006/math">
                    <m:r>
                      <a:rPr lang="en-US" sz="2400" b="0" i="1" smtClean="0">
                        <a:solidFill>
                          <a:srgbClr val="222222"/>
                        </a:solidFill>
                        <a:latin typeface="Cambria Math" panose="02040503050406030204" pitchFamily="18" charset="0"/>
                        <a:cs typeface="Times New Roman" panose="02020603050405020304" pitchFamily="18" charset="0"/>
                      </a:rPr>
                      <m:t>𝑥</m:t>
                    </m:r>
                  </m:oMath>
                </a14:m>
                <a:r>
                  <a:rPr lang="en-US" sz="2400" dirty="0">
                    <a:solidFill>
                      <a:srgbClr val="222222"/>
                    </a:solidFill>
                    <a:cs typeface="Times New Roman" panose="02020603050405020304" pitchFamily="18" charset="0"/>
                  </a:rPr>
                  <a:t> to estimate </a:t>
                </a:r>
                <a14:m>
                  <m:oMath xmlns:m="http://schemas.openxmlformats.org/officeDocument/2006/math">
                    <m:r>
                      <a:rPr lang="en-US" sz="2400" b="0" i="1" smtClean="0">
                        <a:solidFill>
                          <a:srgbClr val="222222"/>
                        </a:solidFill>
                        <a:latin typeface="Cambria Math" panose="02040503050406030204" pitchFamily="18" charset="0"/>
                        <a:cs typeface="Times New Roman" panose="02020603050405020304" pitchFamily="18" charset="0"/>
                      </a:rPr>
                      <m:t>𝑝</m:t>
                    </m:r>
                    <m:r>
                      <a:rPr lang="en-US" sz="2400" b="0" i="1" smtClean="0">
                        <a:solidFill>
                          <a:srgbClr val="222222"/>
                        </a:solidFill>
                        <a:latin typeface="Cambria Math" panose="02040503050406030204" pitchFamily="18" charset="0"/>
                        <a:cs typeface="Times New Roman" panose="02020603050405020304" pitchFamily="18" charset="0"/>
                      </a:rPr>
                      <m:t>(</m:t>
                    </m:r>
                    <m:r>
                      <a:rPr lang="en-US" sz="2400" b="0" i="1" smtClean="0">
                        <a:solidFill>
                          <a:srgbClr val="222222"/>
                        </a:solidFill>
                        <a:latin typeface="Cambria Math" panose="02040503050406030204" pitchFamily="18" charset="0"/>
                        <a:cs typeface="Times New Roman" panose="02020603050405020304" pitchFamily="18" charset="0"/>
                      </a:rPr>
                      <m:t>𝑦</m:t>
                    </m:r>
                    <m:r>
                      <a:rPr lang="en-US" sz="2400" b="0" i="1" smtClean="0">
                        <a:solidFill>
                          <a:srgbClr val="222222"/>
                        </a:solidFill>
                        <a:latin typeface="Cambria Math" panose="02040503050406030204" pitchFamily="18" charset="0"/>
                        <a:cs typeface="Times New Roman" panose="02020603050405020304" pitchFamily="18" charset="0"/>
                      </a:rPr>
                      <m:t>|</m:t>
                    </m:r>
                    <m:r>
                      <a:rPr lang="en-US" sz="2400" b="0" i="1" smtClean="0">
                        <a:solidFill>
                          <a:srgbClr val="222222"/>
                        </a:solidFill>
                        <a:latin typeface="Cambria Math" panose="02040503050406030204" pitchFamily="18" charset="0"/>
                        <a:cs typeface="Times New Roman" panose="02020603050405020304" pitchFamily="18" charset="0"/>
                      </a:rPr>
                      <m:t>𝑥</m:t>
                    </m:r>
                    <m:r>
                      <a:rPr lang="en-US" sz="2400" b="0" i="1" smtClean="0">
                        <a:solidFill>
                          <a:srgbClr val="222222"/>
                        </a:solidFill>
                        <a:latin typeface="Cambria Math" panose="02040503050406030204" pitchFamily="18" charset="0"/>
                        <a:cs typeface="Times New Roman" panose="02020603050405020304" pitchFamily="18" charset="0"/>
                      </a:rPr>
                      <m:t>)</m:t>
                    </m:r>
                  </m:oMath>
                </a14:m>
                <a:r>
                  <a:rPr lang="en-US" sz="2400" dirty="0">
                    <a:solidFill>
                      <a:srgbClr val="222222"/>
                    </a:solidFill>
                    <a:cs typeface="Times New Roman" panose="02020603050405020304" pitchFamily="18" charset="0"/>
                  </a:rPr>
                  <a:t> </a:t>
                </a:r>
              </a:p>
              <a:p>
                <a:pPr lvl="1"/>
                <a:r>
                  <a:rPr lang="en-US" sz="2400" dirty="0">
                    <a:solidFill>
                      <a:srgbClr val="222222"/>
                    </a:solidFill>
                    <a:cs typeface="Times New Roman" panose="02020603050405020304" pitchFamily="18" charset="0"/>
                  </a:rPr>
                  <a:t>Essentially, this is nonparametric regression</a:t>
                </a:r>
              </a:p>
              <a:p>
                <a:pPr marL="457200" indent="-457200">
                  <a:buFont typeface="+mj-lt"/>
                  <a:buAutoNum type="arabicPeriod"/>
                </a:pPr>
                <a:r>
                  <a:rPr lang="en-US" sz="2400" dirty="0">
                    <a:solidFill>
                      <a:srgbClr val="222222"/>
                    </a:solidFill>
                    <a:cs typeface="Times New Roman" panose="02020603050405020304" pitchFamily="18" charset="0"/>
                  </a:rPr>
                  <a:t>Random Forests: look at average of data-driven partitions (trees) of data</a:t>
                </a:r>
              </a:p>
              <a:p>
                <a:pPr marL="457200" indent="-457200">
                  <a:buFont typeface="+mj-lt"/>
                  <a:buAutoNum type="arabicPeriod"/>
                </a:pPr>
                <a:r>
                  <a:rPr lang="en-US" sz="2400" dirty="0">
                    <a:solidFill>
                      <a:srgbClr val="222222"/>
                    </a:solidFill>
                    <a:cs typeface="Times New Roman" panose="02020603050405020304" pitchFamily="18" charset="0"/>
                  </a:rPr>
                  <a:t>Neural Networks: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85801" y="1066801"/>
                <a:ext cx="10363200" cy="5141388"/>
              </a:xfrm>
              <a:blipFill>
                <a:blip r:embed="rId3"/>
                <a:stretch>
                  <a:fillRect l="-941" t="-1305"/>
                </a:stretch>
              </a:blipFill>
            </p:spPr>
            <p:txBody>
              <a:bodyPr/>
              <a:lstStyle/>
              <a:p>
                <a:r>
                  <a:rPr lang="en-US">
                    <a:noFill/>
                  </a:rPr>
                  <a:t> </a:t>
                </a:r>
              </a:p>
            </p:txBody>
          </p:sp>
        </mc:Fallback>
      </mc:AlternateContent>
    </p:spTree>
    <p:extLst>
      <p:ext uri="{BB962C8B-B14F-4D97-AF65-F5344CB8AC3E}">
        <p14:creationId xmlns:p14="http://schemas.microsoft.com/office/powerpoint/2010/main" val="346798382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Random Forests</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1" y="1066801"/>
            <a:ext cx="10439400" cy="5141388"/>
          </a:xfrm>
        </p:spPr>
        <p:txBody>
          <a:bodyPr>
            <a:noAutofit/>
          </a:bodyPr>
          <a:lstStyle/>
          <a:p>
            <a:r>
              <a:rPr lang="en-US" sz="2400" dirty="0">
                <a:solidFill>
                  <a:srgbClr val="222222"/>
                </a:solidFill>
                <a:cs typeface="Times New Roman" panose="02020603050405020304" pitchFamily="18" charset="0"/>
              </a:rPr>
              <a:t>A more </a:t>
            </a:r>
            <a:r>
              <a:rPr lang="en-US" sz="2400" b="1" dirty="0">
                <a:solidFill>
                  <a:srgbClr val="222222"/>
                </a:solidFill>
                <a:cs typeface="Times New Roman" panose="02020603050405020304" pitchFamily="18" charset="0"/>
              </a:rPr>
              <a:t>computer science / prediction </a:t>
            </a:r>
            <a:r>
              <a:rPr lang="en-US" sz="2400" dirty="0">
                <a:solidFill>
                  <a:srgbClr val="222222"/>
                </a:solidFill>
                <a:cs typeface="Times New Roman" panose="02020603050405020304" pitchFamily="18" charset="0"/>
              </a:rPr>
              <a:t>approach to regression</a:t>
            </a:r>
          </a:p>
          <a:p>
            <a:pPr lvl="1"/>
            <a:r>
              <a:rPr lang="en-US" sz="2400" dirty="0">
                <a:solidFill>
                  <a:srgbClr val="222222"/>
                </a:solidFill>
                <a:cs typeface="Times New Roman" panose="02020603050405020304" pitchFamily="18" charset="0"/>
              </a:rPr>
              <a:t>Rather than coefficient estimation based on averages of errors, </a:t>
            </a:r>
          </a:p>
          <a:p>
            <a:pPr lvl="1"/>
            <a:r>
              <a:rPr lang="en-US" sz="2400" dirty="0">
                <a:solidFill>
                  <a:srgbClr val="222222"/>
                </a:solidFill>
                <a:cs typeface="Times New Roman" panose="02020603050405020304" pitchFamily="18" charset="0"/>
              </a:rPr>
              <a:t>Split data into </a:t>
            </a:r>
            <a:r>
              <a:rPr lang="en-US" sz="2400" i="1" dirty="0">
                <a:solidFill>
                  <a:srgbClr val="222222"/>
                </a:solidFill>
                <a:cs typeface="Times New Roman" panose="02020603050405020304" pitchFamily="18" charset="0"/>
              </a:rPr>
              <a:t>trees </a:t>
            </a:r>
            <a:r>
              <a:rPr lang="en-US" sz="2400" dirty="0">
                <a:solidFill>
                  <a:srgbClr val="222222"/>
                </a:solidFill>
                <a:cs typeface="Times New Roman" panose="02020603050405020304" pitchFamily="18" charset="0"/>
              </a:rPr>
              <a:t>based on “cut-points” in data</a:t>
            </a:r>
          </a:p>
          <a:p>
            <a:pPr lvl="1"/>
            <a:r>
              <a:rPr lang="en-US" sz="2400" dirty="0">
                <a:solidFill>
                  <a:srgbClr val="222222"/>
                </a:solidFill>
                <a:cs typeface="Times New Roman" panose="02020603050405020304" pitchFamily="18" charset="0"/>
              </a:rPr>
              <a:t>Trees are chosen in order to maximize predictive power of data</a:t>
            </a:r>
          </a:p>
          <a:p>
            <a:r>
              <a:rPr lang="en-US" sz="2400" dirty="0">
                <a:solidFill>
                  <a:srgbClr val="222222"/>
                </a:solidFill>
                <a:cs typeface="Times New Roman" panose="02020603050405020304" pitchFamily="18" charset="0"/>
              </a:rPr>
              <a:t>Forests: bootstrapping over the trees!</a:t>
            </a:r>
          </a:p>
          <a:p>
            <a:pPr lvl="1"/>
            <a:r>
              <a:rPr lang="en-US" sz="2400" dirty="0">
                <a:solidFill>
                  <a:srgbClr val="222222"/>
                </a:solidFill>
                <a:cs typeface="Times New Roman" panose="02020603050405020304" pitchFamily="18" charset="0"/>
              </a:rPr>
              <a:t>There is new terminology here: bagging, boosting, etc. But the concepts are similar</a:t>
            </a:r>
          </a:p>
          <a:p>
            <a:r>
              <a:rPr lang="en-US" sz="2400" dirty="0">
                <a:solidFill>
                  <a:srgbClr val="222222"/>
                </a:solidFill>
                <a:cs typeface="Times New Roman" panose="02020603050405020304" pitchFamily="18" charset="0"/>
              </a:rPr>
              <a:t>These methods were applied best as </a:t>
            </a:r>
            <a:r>
              <a:rPr lang="en-US" sz="2400" b="1" dirty="0">
                <a:solidFill>
                  <a:srgbClr val="222222"/>
                </a:solidFill>
                <a:cs typeface="Times New Roman" panose="02020603050405020304" pitchFamily="18" charset="0"/>
              </a:rPr>
              <a:t>predictive methods</a:t>
            </a:r>
            <a:r>
              <a:rPr lang="en-US" sz="2400" dirty="0">
                <a:solidFill>
                  <a:srgbClr val="222222"/>
                </a:solidFill>
                <a:cs typeface="Times New Roman" panose="02020603050405020304" pitchFamily="18" charset="0"/>
              </a:rPr>
              <a:t>, so causality is not always apparent</a:t>
            </a:r>
          </a:p>
          <a:p>
            <a:pPr lvl="1"/>
            <a:r>
              <a:rPr lang="en-US" sz="2400" dirty="0">
                <a:solidFill>
                  <a:srgbClr val="222222"/>
                </a:solidFill>
                <a:cs typeface="Times New Roman" panose="02020603050405020304" pitchFamily="18" charset="0"/>
              </a:rPr>
              <a:t>But causal methods are being developed; see papers in </a:t>
            </a:r>
            <a:r>
              <a:rPr lang="en-US" sz="2400" dirty="0" err="1">
                <a:solidFill>
                  <a:srgbClr val="222222"/>
                </a:solidFill>
                <a:cs typeface="Times New Roman" panose="02020603050405020304" pitchFamily="18" charset="0"/>
              </a:rPr>
              <a:t>Github</a:t>
            </a:r>
            <a:r>
              <a:rPr lang="en-US" sz="2400" dirty="0">
                <a:solidFill>
                  <a:srgbClr val="222222"/>
                </a:solidFill>
                <a:cs typeface="Times New Roman" panose="02020603050405020304" pitchFamily="18" charset="0"/>
              </a:rPr>
              <a:t> repo </a:t>
            </a:r>
          </a:p>
          <a:p>
            <a:pPr lvl="1"/>
            <a:r>
              <a:rPr lang="en-US" sz="2400" dirty="0">
                <a:solidFill>
                  <a:srgbClr val="222222"/>
                </a:solidFill>
                <a:cs typeface="Times New Roman" panose="02020603050405020304" pitchFamily="18" charset="0"/>
              </a:rPr>
              <a:t>Sometimes we care about prediction too! (e.g., risk adjustment)</a:t>
            </a:r>
          </a:p>
        </p:txBody>
      </p:sp>
      <p:pic>
        <p:nvPicPr>
          <p:cNvPr id="4" name="Picture 2" descr="RStudio - RStudio">
            <a:extLst>
              <a:ext uri="{FF2B5EF4-FFF2-40B4-BE49-F238E27FC236}">
                <a16:creationId xmlns:a16="http://schemas.microsoft.com/office/drawing/2014/main" id="{EAA4D273-BE86-B94A-B34C-C3E48EB17E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27629" y="5209968"/>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900853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Neural Networks</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85801" y="1066801"/>
            <a:ext cx="10363200" cy="5141388"/>
          </a:xfrm>
        </p:spPr>
        <p:txBody>
          <a:bodyPr>
            <a:noAutofit/>
          </a:bodyPr>
          <a:lstStyle/>
          <a:p>
            <a:r>
              <a:rPr lang="en-US" sz="2400" dirty="0">
                <a:solidFill>
                  <a:srgbClr val="222222"/>
                </a:solidFill>
                <a:cs typeface="Times New Roman" panose="02020603050405020304" pitchFamily="18" charset="0"/>
              </a:rPr>
              <a:t>Random forests are a collection of individual decision trees</a:t>
            </a:r>
          </a:p>
          <a:p>
            <a:r>
              <a:rPr lang="en-US" sz="2400" dirty="0">
                <a:solidFill>
                  <a:srgbClr val="222222"/>
                </a:solidFill>
                <a:cs typeface="Times New Roman" panose="02020603050405020304" pitchFamily="18" charset="0"/>
              </a:rPr>
              <a:t>Neural networks are a group of </a:t>
            </a:r>
            <a:r>
              <a:rPr lang="en-US" sz="2400" i="1" dirty="0">
                <a:solidFill>
                  <a:srgbClr val="222222"/>
                </a:solidFill>
                <a:cs typeface="Times New Roman" panose="02020603050405020304" pitchFamily="18" charset="0"/>
              </a:rPr>
              <a:t>connected </a:t>
            </a:r>
            <a:r>
              <a:rPr lang="en-US" sz="2400" dirty="0">
                <a:solidFill>
                  <a:srgbClr val="222222"/>
                </a:solidFill>
                <a:cs typeface="Times New Roman" panose="02020603050405020304" pitchFamily="18" charset="0"/>
              </a:rPr>
              <a:t>“neurons” </a:t>
            </a:r>
          </a:p>
          <a:p>
            <a:pPr lvl="1"/>
            <a:r>
              <a:rPr lang="en-US" sz="2400" dirty="0">
                <a:solidFill>
                  <a:srgbClr val="222222"/>
                </a:solidFill>
                <a:cs typeface="Times New Roman" panose="02020603050405020304" pitchFamily="18" charset="0"/>
              </a:rPr>
              <a:t>These neurons process data in “layered” steps</a:t>
            </a:r>
          </a:p>
          <a:p>
            <a:pPr lvl="1"/>
            <a:r>
              <a:rPr lang="en-US" sz="2400" dirty="0">
                <a:solidFill>
                  <a:srgbClr val="222222"/>
                </a:solidFill>
                <a:cs typeface="Times New Roman" panose="02020603050405020304" pitchFamily="18" charset="0"/>
              </a:rPr>
              <a:t>These layers can be unidirectional (feedforward NN) or circular (feedback NN)</a:t>
            </a:r>
          </a:p>
          <a:p>
            <a:r>
              <a:rPr lang="en-US" sz="2400" dirty="0">
                <a:solidFill>
                  <a:srgbClr val="222222"/>
                </a:solidFill>
                <a:cs typeface="Times New Roman" panose="02020603050405020304" pitchFamily="18" charset="0"/>
              </a:rPr>
              <a:t>This means that the hyperparameters needed for NN are much more involved</a:t>
            </a:r>
          </a:p>
          <a:p>
            <a:pPr lvl="1"/>
            <a:r>
              <a:rPr lang="en-US" sz="2400" dirty="0">
                <a:solidFill>
                  <a:srgbClr val="222222"/>
                </a:solidFill>
                <a:cs typeface="Times New Roman" panose="02020603050405020304" pitchFamily="18" charset="0"/>
              </a:rPr>
              <a:t>Makes training these more of an “art” </a:t>
            </a:r>
          </a:p>
          <a:p>
            <a:pPr lvl="1"/>
            <a:r>
              <a:rPr lang="en-US" sz="2400" dirty="0">
                <a:solidFill>
                  <a:srgbClr val="222222"/>
                </a:solidFill>
                <a:cs typeface="Times New Roman" panose="02020603050405020304" pitchFamily="18" charset="0"/>
              </a:rPr>
              <a:t>Also makes me believe them a little bit less</a:t>
            </a:r>
          </a:p>
        </p:txBody>
      </p:sp>
      <p:pic>
        <p:nvPicPr>
          <p:cNvPr id="4" name="Picture 2" descr="RStudio - RStudio">
            <a:extLst>
              <a:ext uri="{FF2B5EF4-FFF2-40B4-BE49-F238E27FC236}">
                <a16:creationId xmlns:a16="http://schemas.microsoft.com/office/drawing/2014/main" id="{F0FF1713-B2ED-6BD6-B19A-3FBBE725FD1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27629" y="5209968"/>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727623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Conclusion:</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1" y="1066801"/>
                <a:ext cx="10015390" cy="5141388"/>
              </a:xfrm>
            </p:spPr>
            <p:txBody>
              <a:bodyPr>
                <a:noAutofit/>
              </a:bodyPr>
              <a:lstStyle/>
              <a:p>
                <a:pPr marL="0" indent="0">
                  <a:buNone/>
                </a:pPr>
                <a:r>
                  <a:rPr lang="en-US" sz="2400" b="1" dirty="0">
                    <a:cs typeface="Times New Roman" panose="02020603050405020304" pitchFamily="18" charset="0"/>
                  </a:rPr>
                  <a:t>Synthetic Control</a:t>
                </a:r>
              </a:p>
              <a:p>
                <a:pPr marL="0" indent="0">
                  <a:buNone/>
                </a:pPr>
                <a:r>
                  <a:rPr lang="en-US" sz="2400" dirty="0">
                    <a:cs typeface="Times New Roman" panose="02020603050405020304" pitchFamily="18" charset="0"/>
                  </a:rPr>
                  <a:t>Constructing adequate control groups using matching on pre-intervention characteristics </a:t>
                </a:r>
                <a14:m>
                  <m:oMath xmlns:m="http://schemas.openxmlformats.org/officeDocument/2006/math">
                    <m:r>
                      <a:rPr lang="en-US" sz="2400" b="0" i="1" smtClean="0">
                        <a:latin typeface="Cambria Math" panose="02040503050406030204" pitchFamily="18" charset="0"/>
                        <a:cs typeface="Times New Roman" panose="02020603050405020304" pitchFamily="18" charset="0"/>
                      </a:rPr>
                      <m:t>⇒</m:t>
                    </m:r>
                  </m:oMath>
                </a14:m>
                <a:r>
                  <a:rPr lang="en-US" sz="2400" dirty="0">
                    <a:cs typeface="Times New Roman" panose="02020603050405020304" pitchFamily="18" charset="0"/>
                  </a:rPr>
                  <a:t> better (in some ways) comparisons</a:t>
                </a:r>
              </a:p>
              <a:p>
                <a:pPr marL="0" indent="0">
                  <a:buNone/>
                </a:pPr>
                <a:r>
                  <a:rPr lang="en-US" sz="2400" b="1" dirty="0">
                    <a:cs typeface="Times New Roman" panose="02020603050405020304" pitchFamily="18" charset="0"/>
                  </a:rPr>
                  <a:t>Distributional Effects</a:t>
                </a:r>
              </a:p>
              <a:p>
                <a:pPr marL="457200" indent="-457200">
                  <a:buFont typeface="+mj-lt"/>
                  <a:buAutoNum type="arabicPeriod"/>
                </a:pPr>
                <a:r>
                  <a:rPr lang="en-US" sz="2400" dirty="0">
                    <a:cs typeface="Times New Roman" panose="02020603050405020304" pitchFamily="18" charset="0"/>
                  </a:rPr>
                  <a:t>Quantile Regression</a:t>
                </a:r>
              </a:p>
              <a:p>
                <a:pPr marL="457200" indent="-457200">
                  <a:buFont typeface="+mj-lt"/>
                  <a:buAutoNum type="arabicPeriod"/>
                </a:pPr>
                <a:r>
                  <a:rPr lang="en-US" sz="2400" dirty="0">
                    <a:cs typeface="Times New Roman" panose="02020603050405020304" pitchFamily="18" charset="0"/>
                  </a:rPr>
                  <a:t>Nonparametric Regression</a:t>
                </a:r>
              </a:p>
              <a:p>
                <a:pPr lvl="1"/>
                <a:r>
                  <a:rPr lang="en-US" sz="2400" dirty="0">
                    <a:cs typeface="Times New Roman" panose="02020603050405020304" pitchFamily="18" charset="0"/>
                  </a:rPr>
                  <a:t>Local polynomial regression / </a:t>
                </a:r>
                <a:r>
                  <a:rPr lang="en-US" sz="2400" dirty="0" err="1">
                    <a:cs typeface="Times New Roman" panose="02020603050405020304" pitchFamily="18" charset="0"/>
                  </a:rPr>
                  <a:t>binscatters</a:t>
                </a:r>
                <a:endParaRPr lang="en-US" sz="2400" dirty="0">
                  <a:cs typeface="Times New Roman" panose="02020603050405020304" pitchFamily="18" charset="0"/>
                </a:endParaRPr>
              </a:p>
              <a:p>
                <a:pPr lvl="1"/>
                <a:r>
                  <a:rPr lang="en-US" sz="2400" dirty="0">
                    <a:cs typeface="Times New Roman" panose="02020603050405020304" pitchFamily="18" charset="0"/>
                  </a:rPr>
                  <a:t>Kernel-weighted regressions</a:t>
                </a:r>
              </a:p>
              <a:p>
                <a:pPr marL="457200" indent="-457200">
                  <a:buFont typeface="+mj-lt"/>
                  <a:buAutoNum type="arabicPeriod"/>
                </a:pPr>
                <a:r>
                  <a:rPr lang="en-US" sz="2400" dirty="0">
                    <a:cs typeface="Times New Roman" panose="02020603050405020304" pitchFamily="18" charset="0"/>
                  </a:rPr>
                  <a:t>Machine Learning Techniques</a:t>
                </a:r>
              </a:p>
              <a:p>
                <a:pPr lvl="1"/>
                <a:r>
                  <a:rPr lang="en-US" sz="2400" dirty="0">
                    <a:cs typeface="Times New Roman" panose="02020603050405020304" pitchFamily="18" charset="0"/>
                  </a:rPr>
                  <a:t>Random forests</a:t>
                </a:r>
              </a:p>
              <a:p>
                <a:pPr lvl="1"/>
                <a:r>
                  <a:rPr lang="en-US" sz="2400" dirty="0">
                    <a:cs typeface="Times New Roman" panose="02020603050405020304" pitchFamily="18" charset="0"/>
                  </a:rPr>
                  <a:t>Neural networks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1" y="1066801"/>
                <a:ext cx="10015390" cy="5141388"/>
              </a:xfrm>
              <a:blipFill>
                <a:blip r:embed="rId3"/>
                <a:stretch>
                  <a:fillRect l="-913" t="-1305" b="-2966"/>
                </a:stretch>
              </a:blipFill>
            </p:spPr>
            <p:txBody>
              <a:bodyPr/>
              <a:lstStyle/>
              <a:p>
                <a:r>
                  <a:rPr lang="en-US">
                    <a:noFill/>
                  </a:rPr>
                  <a:t> </a:t>
                </a:r>
              </a:p>
            </p:txBody>
          </p:sp>
        </mc:Fallback>
      </mc:AlternateContent>
    </p:spTree>
    <p:extLst>
      <p:ext uri="{BB962C8B-B14F-4D97-AF65-F5344CB8AC3E}">
        <p14:creationId xmlns:p14="http://schemas.microsoft.com/office/powerpoint/2010/main" val="12856703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3831" y="640080"/>
            <a:ext cx="3690425" cy="1363344"/>
          </a:xfrm>
        </p:spPr>
        <p:txBody>
          <a:bodyPr>
            <a:normAutofit/>
          </a:bodyPr>
          <a:lstStyle/>
          <a:p>
            <a:r>
              <a:rPr lang="en-US" sz="3200">
                <a:cs typeface="Times New Roman" panose="02020603050405020304" pitchFamily="18" charset="0"/>
              </a:rPr>
              <a:t>Example: Organ Donation Rates</a:t>
            </a:r>
            <a:endParaRPr lang="en-US" sz="320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43831" y="2325157"/>
            <a:ext cx="3690425" cy="3854979"/>
          </a:xfrm>
        </p:spPr>
        <p:txBody>
          <a:bodyPr>
            <a:noAutofit/>
          </a:bodyPr>
          <a:lstStyle/>
          <a:p>
            <a:r>
              <a:rPr lang="en-US" sz="2200" dirty="0">
                <a:cs typeface="Times New Roman" panose="02020603050405020304" pitchFamily="18" charset="0"/>
              </a:rPr>
              <a:t>Remember this? </a:t>
            </a:r>
          </a:p>
          <a:p>
            <a:r>
              <a:rPr lang="en-US" sz="2200" dirty="0">
                <a:cs typeface="Times New Roman" panose="02020603050405020304" pitchFamily="18" charset="0"/>
              </a:rPr>
              <a:t>Main question: </a:t>
            </a:r>
            <a:r>
              <a:rPr lang="en-US" sz="2200" b="1" dirty="0">
                <a:cs typeface="Times New Roman" panose="02020603050405020304" pitchFamily="18" charset="0"/>
              </a:rPr>
              <a:t>what is the effect of active choice on organ donation rates? </a:t>
            </a:r>
          </a:p>
          <a:p>
            <a:r>
              <a:rPr lang="en-US" sz="2200" dirty="0">
                <a:cs typeface="Times New Roman" panose="02020603050405020304" pitchFamily="18" charset="0"/>
              </a:rPr>
              <a:t>But which states are the right control group here?</a:t>
            </a:r>
          </a:p>
          <a:p>
            <a:r>
              <a:rPr lang="en-US" sz="2200" dirty="0">
                <a:cs typeface="Times New Roman" panose="02020603050405020304" pitchFamily="18" charset="0"/>
              </a:rPr>
              <a:t>If you choose different control groups, do you get different results? </a:t>
            </a:r>
          </a:p>
        </p:txBody>
      </p:sp>
      <p:pic>
        <p:nvPicPr>
          <p:cNvPr id="4" name="Picture 3">
            <a:extLst>
              <a:ext uri="{FF2B5EF4-FFF2-40B4-BE49-F238E27FC236}">
                <a16:creationId xmlns:a16="http://schemas.microsoft.com/office/drawing/2014/main" id="{7921413A-151B-1A10-A603-8F18A7035904}"/>
              </a:ext>
            </a:extLst>
          </p:cNvPr>
          <p:cNvPicPr>
            <a:picLocks noChangeAspect="1"/>
          </p:cNvPicPr>
          <p:nvPr/>
        </p:nvPicPr>
        <p:blipFill>
          <a:blip r:embed="rId3"/>
          <a:stretch>
            <a:fillRect/>
          </a:stretch>
        </p:blipFill>
        <p:spPr>
          <a:xfrm>
            <a:off x="4654296" y="1125729"/>
            <a:ext cx="6155736" cy="4616802"/>
          </a:xfrm>
          <a:prstGeom prst="rect">
            <a:avLst/>
          </a:prstGeom>
        </p:spPr>
      </p:pic>
    </p:spTree>
    <p:extLst>
      <p:ext uri="{BB962C8B-B14F-4D97-AF65-F5344CB8AC3E}">
        <p14:creationId xmlns:p14="http://schemas.microsoft.com/office/powerpoint/2010/main" val="5993973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269B48-B1CD-9750-FAEB-16270FE7AC5B}"/>
              </a:ext>
            </a:extLst>
          </p:cNvPr>
          <p:cNvSpPr>
            <a:spLocks noGrp="1"/>
          </p:cNvSpPr>
          <p:nvPr>
            <p:ph type="title"/>
          </p:nvPr>
        </p:nvSpPr>
        <p:spPr/>
        <p:txBody>
          <a:bodyPr/>
          <a:lstStyle/>
          <a:p>
            <a:r>
              <a:rPr lang="en-US" dirty="0"/>
              <a:t>Case Study </a:t>
            </a:r>
          </a:p>
        </p:txBody>
      </p:sp>
      <p:sp>
        <p:nvSpPr>
          <p:cNvPr id="3" name="Content Placeholder 2">
            <a:extLst>
              <a:ext uri="{FF2B5EF4-FFF2-40B4-BE49-F238E27FC236}">
                <a16:creationId xmlns:a16="http://schemas.microsoft.com/office/drawing/2014/main" id="{73698BAD-9F12-2F30-2FA2-AEAFF1CA72EF}"/>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4E6A491C-EFFA-1EDF-37A5-AF17A2AA7393}"/>
              </a:ext>
            </a:extLst>
          </p:cNvPr>
          <p:cNvPicPr>
            <a:picLocks noChangeAspect="1"/>
          </p:cNvPicPr>
          <p:nvPr/>
        </p:nvPicPr>
        <p:blipFill>
          <a:blip r:embed="rId3"/>
          <a:stretch>
            <a:fillRect/>
          </a:stretch>
        </p:blipFill>
        <p:spPr>
          <a:xfrm>
            <a:off x="168525" y="1668462"/>
            <a:ext cx="11879333" cy="5353797"/>
          </a:xfrm>
          <a:prstGeom prst="rect">
            <a:avLst/>
          </a:prstGeom>
        </p:spPr>
      </p:pic>
    </p:spTree>
    <p:extLst>
      <p:ext uri="{BB962C8B-B14F-4D97-AF65-F5344CB8AC3E}">
        <p14:creationId xmlns:p14="http://schemas.microsoft.com/office/powerpoint/2010/main" val="9929045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32FF9-4B0B-4093-9AB1-C06163498DD4}"/>
              </a:ext>
            </a:extLst>
          </p:cNvPr>
          <p:cNvSpPr>
            <a:spLocks noGrp="1"/>
          </p:cNvSpPr>
          <p:nvPr>
            <p:ph type="title"/>
          </p:nvPr>
        </p:nvSpPr>
        <p:spPr>
          <a:xfrm>
            <a:off x="286512" y="365760"/>
            <a:ext cx="10668000" cy="1325562"/>
          </a:xfrm>
        </p:spPr>
        <p:txBody>
          <a:bodyPr/>
          <a:lstStyle/>
          <a:p>
            <a:r>
              <a:rPr lang="en-US" dirty="0"/>
              <a:t>What’s the research question? What’s the identification?</a:t>
            </a:r>
          </a:p>
        </p:txBody>
      </p:sp>
      <p:sp>
        <p:nvSpPr>
          <p:cNvPr id="3" name="Content Placeholder 2">
            <a:extLst>
              <a:ext uri="{FF2B5EF4-FFF2-40B4-BE49-F238E27FC236}">
                <a16:creationId xmlns:a16="http://schemas.microsoft.com/office/drawing/2014/main" id="{0417DC18-CD50-654F-432C-775E2748D646}"/>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54CAB16B-7DBC-B10F-BABA-84B3A26F71D4}"/>
              </a:ext>
            </a:extLst>
          </p:cNvPr>
          <p:cNvPicPr>
            <a:picLocks noChangeAspect="1"/>
          </p:cNvPicPr>
          <p:nvPr/>
        </p:nvPicPr>
        <p:blipFill>
          <a:blip r:embed="rId2"/>
          <a:stretch>
            <a:fillRect/>
          </a:stretch>
        </p:blipFill>
        <p:spPr>
          <a:xfrm>
            <a:off x="76200" y="1828799"/>
            <a:ext cx="10668000" cy="4786597"/>
          </a:xfrm>
          <a:prstGeom prst="rect">
            <a:avLst/>
          </a:prstGeom>
        </p:spPr>
      </p:pic>
    </p:spTree>
    <p:extLst>
      <p:ext uri="{BB962C8B-B14F-4D97-AF65-F5344CB8AC3E}">
        <p14:creationId xmlns:p14="http://schemas.microsoft.com/office/powerpoint/2010/main" val="33825174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Example: Ohio Vaccination Rates</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199" y="1066801"/>
            <a:ext cx="9405791" cy="5141388"/>
          </a:xfrm>
        </p:spPr>
        <p:txBody>
          <a:bodyPr>
            <a:noAutofit/>
          </a:bodyPr>
          <a:lstStyle/>
          <a:p>
            <a:endParaRPr lang="en-US" sz="2000" dirty="0">
              <a:cs typeface="Times New Roman" panose="02020603050405020304" pitchFamily="18" charset="0"/>
            </a:endParaRPr>
          </a:p>
        </p:txBody>
      </p:sp>
      <p:pic>
        <p:nvPicPr>
          <p:cNvPr id="5" name="Picture 4">
            <a:extLst>
              <a:ext uri="{FF2B5EF4-FFF2-40B4-BE49-F238E27FC236}">
                <a16:creationId xmlns:a16="http://schemas.microsoft.com/office/drawing/2014/main" id="{FB92C28C-C406-773C-C56E-345C20FD9C4B}"/>
              </a:ext>
            </a:extLst>
          </p:cNvPr>
          <p:cNvPicPr>
            <a:picLocks noChangeAspect="1"/>
          </p:cNvPicPr>
          <p:nvPr/>
        </p:nvPicPr>
        <p:blipFill>
          <a:blip r:embed="rId3"/>
          <a:stretch>
            <a:fillRect/>
          </a:stretch>
        </p:blipFill>
        <p:spPr>
          <a:xfrm>
            <a:off x="609600" y="854343"/>
            <a:ext cx="8316486" cy="5696745"/>
          </a:xfrm>
          <a:prstGeom prst="rect">
            <a:avLst/>
          </a:prstGeom>
        </p:spPr>
      </p:pic>
    </p:spTree>
    <p:extLst>
      <p:ext uri="{BB962C8B-B14F-4D97-AF65-F5344CB8AC3E}">
        <p14:creationId xmlns:p14="http://schemas.microsoft.com/office/powerpoint/2010/main" val="448474045"/>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View</Template>
  <TotalTime>6154</TotalTime>
  <Words>3948</Words>
  <Application>Microsoft Office PowerPoint</Application>
  <PresentationFormat>Widescreen</PresentationFormat>
  <Paragraphs>377</Paragraphs>
  <Slides>58</Slides>
  <Notes>55</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58</vt:i4>
      </vt:variant>
    </vt:vector>
  </HeadingPairs>
  <TitlesOfParts>
    <vt:vector size="70" baseType="lpstr">
      <vt:lpstr>Aptos</vt:lpstr>
      <vt:lpstr>Arial</vt:lpstr>
      <vt:lpstr>Calibri</vt:lpstr>
      <vt:lpstr>Cambria Math</vt:lpstr>
      <vt:lpstr>Graphik @FontFace</vt:lpstr>
      <vt:lpstr>Lato</vt:lpstr>
      <vt:lpstr>Roboto</vt:lpstr>
      <vt:lpstr>Source Sans Pro</vt:lpstr>
      <vt:lpstr>Symbol</vt:lpstr>
      <vt:lpstr>Times New Roman</vt:lpstr>
      <vt:lpstr>Wingdings 2</vt:lpstr>
      <vt:lpstr>View</vt:lpstr>
      <vt:lpstr>Quant Methods in HSR I </vt:lpstr>
      <vt:lpstr>Last Time: Difference-in-Differences</vt:lpstr>
      <vt:lpstr>Synthetic Controls </vt:lpstr>
      <vt:lpstr>What are we DIDing? </vt:lpstr>
      <vt:lpstr>What are we DIDing? </vt:lpstr>
      <vt:lpstr>Example: Organ Donation Rates</vt:lpstr>
      <vt:lpstr>Case Study </vt:lpstr>
      <vt:lpstr>What’s the research question? What’s the identification?</vt:lpstr>
      <vt:lpstr>Example: Ohio Vaccination Rates</vt:lpstr>
      <vt:lpstr>Synthetic Control </vt:lpstr>
      <vt:lpstr>Step 1: Selection of “Donor Pool” &amp; Matching Variables</vt:lpstr>
      <vt:lpstr>Step 1 Example: Case Study </vt:lpstr>
      <vt:lpstr>Step 1 Example: Case Study </vt:lpstr>
      <vt:lpstr>Step 2: Construction of Synthetic Cuba</vt:lpstr>
      <vt:lpstr>Step 2: Construction of Synthetic Cuba</vt:lpstr>
      <vt:lpstr>Step 2: Construction of  Synthetic Cuba</vt:lpstr>
      <vt:lpstr>Step 2: Construction of Synthetic Cuba</vt:lpstr>
      <vt:lpstr>Results: OH vs. Synthetic OH</vt:lpstr>
      <vt:lpstr>Results: OH vs. Synthetic OH</vt:lpstr>
      <vt:lpstr>Inference: Are these results significant?</vt:lpstr>
      <vt:lpstr>Inference: Are these results significant?</vt:lpstr>
      <vt:lpstr>Inference: Are these results significant?</vt:lpstr>
      <vt:lpstr>From Figure to Test Statistic: Are the results significant?</vt:lpstr>
      <vt:lpstr>Synthetic Control in Practice</vt:lpstr>
      <vt:lpstr>Additional Help</vt:lpstr>
      <vt:lpstr>Mini Referee Report </vt:lpstr>
      <vt:lpstr>Quantile Regression</vt:lpstr>
      <vt:lpstr>When can the average treatment effect be misleading?</vt:lpstr>
      <vt:lpstr>When can the average treatment effect be misleading?</vt:lpstr>
      <vt:lpstr>When can the average treatment effect be misleading?</vt:lpstr>
      <vt:lpstr>When can the average treatment effect be misleading?</vt:lpstr>
      <vt:lpstr>What should we do instead?</vt:lpstr>
      <vt:lpstr>How can we measure heterogeneous treatment effects?</vt:lpstr>
      <vt:lpstr>How can we measure heterogeneous treatment effects?</vt:lpstr>
      <vt:lpstr>Methods for heterogeneous treatment effects</vt:lpstr>
      <vt:lpstr>PowerPoint Presentation</vt:lpstr>
      <vt:lpstr>PowerPoint Presentation</vt:lpstr>
      <vt:lpstr>Quantile Regression: Distributional Effects</vt:lpstr>
      <vt:lpstr>Quantile Regression: Distributional Effects</vt:lpstr>
      <vt:lpstr>Quantile Regression: Distributional Effects</vt:lpstr>
      <vt:lpstr>Performing &amp; Interpreting Quantile Regression</vt:lpstr>
      <vt:lpstr>Effect of Medical Expenditure Risk on Financial Strain</vt:lpstr>
      <vt:lpstr>How does Medicare coverage affect mean spending?</vt:lpstr>
      <vt:lpstr>How does Medicare coverage affect other quantiles of spending?</vt:lpstr>
      <vt:lpstr>How does Medicare coverage affect other quantiles of spending?</vt:lpstr>
      <vt:lpstr>What about effects on financial risk?</vt:lpstr>
      <vt:lpstr>What about effects on financial risk?</vt:lpstr>
      <vt:lpstr>Additional Help</vt:lpstr>
      <vt:lpstr>Nonparametric and  Conditional Density Estimation</vt:lpstr>
      <vt:lpstr>Nonparametric Estimation (an introduction)</vt:lpstr>
      <vt:lpstr>Nonparametric Estimation (an introduction)</vt:lpstr>
      <vt:lpstr>A “Simple” Implementation: Local Polynomial Regression</vt:lpstr>
      <vt:lpstr>Nonparametric Estimation in Practice</vt:lpstr>
      <vt:lpstr>Conditional Density Estimation</vt:lpstr>
      <vt:lpstr>Conditional Density Estimation</vt:lpstr>
      <vt:lpstr>Random Forests</vt:lpstr>
      <vt:lpstr>Neural Networks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Econometrics I:</dc:title>
  <dc:creator>Audrey Laporte</dc:creator>
  <cp:lastModifiedBy>Alexander Hoagland</cp:lastModifiedBy>
  <cp:revision>558</cp:revision>
  <dcterms:created xsi:type="dcterms:W3CDTF">2011-01-10T00:42:42Z</dcterms:created>
  <dcterms:modified xsi:type="dcterms:W3CDTF">2024-11-25T16:23:13Z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034a106e-6316-442c-ad35-738afd673d2b_Enabled">
    <vt:lpwstr>True</vt:lpwstr>
  </property>
  <property fmtid="{D5CDD505-2E9C-101B-9397-08002B2CF9AE}" pid="3" name="MSIP_Label_034a106e-6316-442c-ad35-738afd673d2b_SiteId">
    <vt:lpwstr>cddc1229-ac2a-4b97-b78a-0e5cacb5865c</vt:lpwstr>
  </property>
  <property fmtid="{D5CDD505-2E9C-101B-9397-08002B2CF9AE}" pid="4" name="MSIP_Label_034a106e-6316-442c-ad35-738afd673d2b_Owner">
    <vt:lpwstr>Eric.Nauenberg@ontario.ca</vt:lpwstr>
  </property>
  <property fmtid="{D5CDD505-2E9C-101B-9397-08002B2CF9AE}" pid="5" name="MSIP_Label_034a106e-6316-442c-ad35-738afd673d2b_SetDate">
    <vt:lpwstr>2020-08-28T20:23:07.5369310Z</vt:lpwstr>
  </property>
  <property fmtid="{D5CDD505-2E9C-101B-9397-08002B2CF9AE}" pid="6" name="MSIP_Label_034a106e-6316-442c-ad35-738afd673d2b_Name">
    <vt:lpwstr>OPS - Unclassified Information</vt:lpwstr>
  </property>
  <property fmtid="{D5CDD505-2E9C-101B-9397-08002B2CF9AE}" pid="7" name="MSIP_Label_034a106e-6316-442c-ad35-738afd673d2b_Application">
    <vt:lpwstr>Microsoft Azure Information Protection</vt:lpwstr>
  </property>
  <property fmtid="{D5CDD505-2E9C-101B-9397-08002B2CF9AE}" pid="8" name="MSIP_Label_034a106e-6316-442c-ad35-738afd673d2b_ActionId">
    <vt:lpwstr>e0d92f5a-28a2-4725-917b-84a82b221364</vt:lpwstr>
  </property>
  <property fmtid="{D5CDD505-2E9C-101B-9397-08002B2CF9AE}" pid="9" name="MSIP_Label_034a106e-6316-442c-ad35-738afd673d2b_Extended_MSFT_Method">
    <vt:lpwstr>Automatic</vt:lpwstr>
  </property>
  <property fmtid="{D5CDD505-2E9C-101B-9397-08002B2CF9AE}" pid="10" name="Sensitivity">
    <vt:lpwstr>OPS - Unclassified Information</vt:lpwstr>
  </property>
</Properties>
</file>