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71"/>
  </p:notesMasterIdLst>
  <p:sldIdLst>
    <p:sldId id="256" r:id="rId2"/>
    <p:sldId id="629" r:id="rId3"/>
    <p:sldId id="398" r:id="rId4"/>
    <p:sldId id="725" r:id="rId5"/>
    <p:sldId id="734" r:id="rId6"/>
    <p:sldId id="728" r:id="rId7"/>
    <p:sldId id="726" r:id="rId8"/>
    <p:sldId id="730" r:id="rId9"/>
    <p:sldId id="739" r:id="rId10"/>
    <p:sldId id="731" r:id="rId11"/>
    <p:sldId id="732" r:id="rId12"/>
    <p:sldId id="257" r:id="rId13"/>
    <p:sldId id="733" r:id="rId14"/>
    <p:sldId id="735" r:id="rId15"/>
    <p:sldId id="736" r:id="rId16"/>
    <p:sldId id="675" r:id="rId17"/>
    <p:sldId id="683" r:id="rId18"/>
    <p:sldId id="684" r:id="rId19"/>
    <p:sldId id="685" r:id="rId20"/>
    <p:sldId id="686" r:id="rId21"/>
    <p:sldId id="687" r:id="rId22"/>
    <p:sldId id="688" r:id="rId23"/>
    <p:sldId id="690" r:id="rId24"/>
    <p:sldId id="689" r:id="rId25"/>
    <p:sldId id="694" r:id="rId26"/>
    <p:sldId id="691" r:id="rId27"/>
    <p:sldId id="695" r:id="rId28"/>
    <p:sldId id="692" r:id="rId29"/>
    <p:sldId id="696" r:id="rId30"/>
    <p:sldId id="697" r:id="rId31"/>
    <p:sldId id="693" r:id="rId32"/>
    <p:sldId id="724" r:id="rId33"/>
    <p:sldId id="419" r:id="rId34"/>
    <p:sldId id="737" r:id="rId35"/>
    <p:sldId id="738" r:id="rId36"/>
    <p:sldId id="729" r:id="rId37"/>
    <p:sldId id="679" r:id="rId38"/>
    <p:sldId id="682" r:id="rId39"/>
    <p:sldId id="741" r:id="rId40"/>
    <p:sldId id="712" r:id="rId41"/>
    <p:sldId id="713" r:id="rId42"/>
    <p:sldId id="714" r:id="rId43"/>
    <p:sldId id="715" r:id="rId44"/>
    <p:sldId id="716" r:id="rId45"/>
    <p:sldId id="672" r:id="rId46"/>
    <p:sldId id="742" r:id="rId47"/>
    <p:sldId id="717" r:id="rId48"/>
    <p:sldId id="677" r:id="rId49"/>
    <p:sldId id="743" r:id="rId50"/>
    <p:sldId id="744" r:id="rId51"/>
    <p:sldId id="745" r:id="rId52"/>
    <p:sldId id="708" r:id="rId53"/>
    <p:sldId id="746" r:id="rId54"/>
    <p:sldId id="747" r:id="rId55"/>
    <p:sldId id="748" r:id="rId56"/>
    <p:sldId id="749" r:id="rId57"/>
    <p:sldId id="750" r:id="rId58"/>
    <p:sldId id="676" r:id="rId59"/>
    <p:sldId id="709" r:id="rId60"/>
    <p:sldId id="718" r:id="rId61"/>
    <p:sldId id="673" r:id="rId62"/>
    <p:sldId id="681" r:id="rId63"/>
    <p:sldId id="719" r:id="rId64"/>
    <p:sldId id="720" r:id="rId65"/>
    <p:sldId id="721" r:id="rId66"/>
    <p:sldId id="722" r:id="rId67"/>
    <p:sldId id="680" r:id="rId68"/>
    <p:sldId id="698" r:id="rId69"/>
    <p:sldId id="723" r:id="rId7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23"/>
    <a:srgbClr val="C7D3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043" autoAdjust="0"/>
  </p:normalViewPr>
  <p:slideViewPr>
    <p:cSldViewPr>
      <p:cViewPr varScale="1">
        <p:scale>
          <a:sx n="44" d="100"/>
          <a:sy n="44" d="100"/>
        </p:scale>
        <p:origin x="1524" y="3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10/10/2024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What do you do if you don’t have a question? Read through the data dictionaries here, then do some descriptive work! </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Takes a surprising amount of time!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282163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Takes a surprising amount of time! </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986091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on folders – don’t overwrite your data! How can you construct this? How do we think about replicability? </a:t>
            </a:r>
          </a:p>
          <a:p>
            <a:pPr marL="171450" indent="-171450">
              <a:buFont typeface="Arial" panose="020B0604020202020204" pitchFamily="34" charset="0"/>
              <a:buChar char="•"/>
            </a:pPr>
            <a:r>
              <a:rPr lang="en-US" dirty="0"/>
              <a:t>Master.do file</a:t>
            </a:r>
          </a:p>
          <a:p>
            <a:pPr marL="171450" indent="-171450">
              <a:buFont typeface="Arial" panose="020B0604020202020204" pitchFamily="34" charset="0"/>
              <a:buChar char="•"/>
            </a:pPr>
            <a:r>
              <a:rPr lang="en-US" dirty="0"/>
              <a:t>GitHub</a:t>
            </a:r>
          </a:p>
          <a:p>
            <a:pPr marL="171450" indent="-171450">
              <a:buFont typeface="Arial" panose="020B0604020202020204" pitchFamily="34" charset="0"/>
              <a:buChar char="•"/>
            </a:pPr>
            <a:r>
              <a:rPr lang="en-US" dirty="0"/>
              <a:t>All results should run together (use the “here” library, for example)</a:t>
            </a:r>
          </a:p>
          <a:p>
            <a:pPr marL="171450" indent="-171450">
              <a:buFont typeface="Arial" panose="020B0604020202020204" pitchFamily="34" charset="0"/>
              <a:buChar char="•"/>
            </a:pPr>
            <a:r>
              <a:rPr lang="en-US" dirty="0"/>
              <a:t>Lots of comments! </a:t>
            </a:r>
          </a:p>
          <a:p>
            <a:pPr marL="171450" indent="-171450">
              <a:buFont typeface="Arial" panose="020B0604020202020204" pitchFamily="34" charset="0"/>
              <a:buChar char="•"/>
            </a:pPr>
            <a:r>
              <a:rPr lang="en-US" dirty="0"/>
              <a:t>Curious about more? See here: https://julianreif.com/guide/ (this is for Stata)</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3428859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skip over the main analysis – and likely skip over a lot of the real reporting here as well.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545211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we don’t have everything here. But what *do* we have?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2959123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we don’t have everything here. But what *do* we have? Where would we go next?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4193769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do this section if we have time – otherwise, defer it as resources for students to use</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818860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4022806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Clean code saves you and your collaborators time! You will always make a mistake while coding -- what makes good programmers great is their ability to quickly identify and correct mistakes. </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455219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Clean code saves you and your collaborators time! You will always make a mistake while coding -- what makes good programmers great is their ability to quickly identify and correct mistakes.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1008095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522641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You should have a single script that runs all of your chunks from beginning to end – this is for reproducibility and efficiency (it’s like showing your work)</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2373457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Use collaborative software that tracks versions of your code! easily undo changes, test out new specifications, and more</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460120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Fira Sans" panose="020B0503050000020004" pitchFamily="34" charset="0"/>
              </a:rPr>
              <a:t>e.g. A dishwasher -- all I need to know is how to put dirty dishes in and which button, not how the electrical wiring works. Define a function once also makes it more reliable if you use it multiple times. You should abstract to eliminate redundancy and improve clarity (but not otherwise – can make code impenetrable!) </a:t>
            </a:r>
          </a:p>
          <a:p>
            <a:pPr algn="l">
              <a:buFont typeface="Arial" panose="020B0604020202020204" pitchFamily="34" charset="0"/>
              <a:buNone/>
            </a:pPr>
            <a:endParaRPr lang="en-US" b="0" i="0" dirty="0">
              <a:solidFill>
                <a:srgbClr val="000000"/>
              </a:solidFill>
              <a:effectLst/>
              <a:latin typeface="Fira Sans" panose="020B0503050000020004" pitchFamily="34"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12460262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Fira Sans" panose="020B0503050000020004" pitchFamily="34" charset="0"/>
              </a:rPr>
              <a:t>Now if I need to adjust the </a:t>
            </a:r>
            <a:r>
              <a:rPr lang="en-US" dirty="0"/>
              <a:t>constructor()</a:t>
            </a:r>
            <a:r>
              <a:rPr lang="en-US" b="0" i="0" dirty="0">
                <a:solidFill>
                  <a:srgbClr val="000000"/>
                </a:solidFill>
                <a:effectLst/>
                <a:latin typeface="Fira Sans" panose="020B0503050000020004" pitchFamily="34" charset="0"/>
              </a:rPr>
              <a:t> function, I only have to modify one line of code instead of three. This approach also minimizes typos in copy-pasting lines that are largely similar.</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1115307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Use names that people can understand (make code readable). Of course, don’t document if you aren’t going to update the documentation!</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589871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b="0" i="0" dirty="0">
              <a:solidFill>
                <a:srgbClr val="000000"/>
              </a:solidFill>
              <a:effectLst/>
              <a:latin typeface="Fira Sans" panose="020B0503050000020004" pitchFamily="34"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9972175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Coding is time intensive, and too many breaks or a strained/tired mental state will come back to bite you</a:t>
            </a:r>
          </a:p>
          <a:p>
            <a:pPr algn="l">
              <a:buFont typeface="Arial" panose="020B0604020202020204" pitchFamily="34" charset="0"/>
              <a:buChar char="•"/>
            </a:pPr>
            <a:r>
              <a:rPr lang="en-US" b="0" i="0" dirty="0">
                <a:solidFill>
                  <a:srgbClr val="000000"/>
                </a:solidFill>
                <a:effectLst/>
                <a:latin typeface="Fira Sans" panose="020B0503050000020004" pitchFamily="34" charset="0"/>
              </a:rPr>
              <a:t>Schedule long blocks of time (1.5 hours - 3 hours) to work on coding where you eliminate distractions (email, social media, etc.)</a:t>
            </a:r>
          </a:p>
          <a:p>
            <a:pPr algn="l">
              <a:buFont typeface="Arial" panose="020B0604020202020204" pitchFamily="34" charset="0"/>
              <a:buChar char="•"/>
            </a:pPr>
            <a:r>
              <a:rPr lang="en-US" b="0" i="0" dirty="0">
                <a:solidFill>
                  <a:srgbClr val="000000"/>
                </a:solidFill>
                <a:effectLst/>
                <a:latin typeface="Fira Sans" panose="020B0503050000020004" pitchFamily="34" charset="0"/>
              </a:rPr>
              <a:t>Stop coding when you feel that your focus or energy is dissipating</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2228062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Trello is a great organizer for tasks. Don’t use email/slack, but rather a shared space just for the project. Another good one is </a:t>
            </a:r>
            <a:r>
              <a:rPr lang="en-US" b="0" i="0" dirty="0" err="1">
                <a:solidFill>
                  <a:srgbClr val="000000"/>
                </a:solidFill>
                <a:effectLst/>
                <a:latin typeface="Fira Sans" panose="020B0503050000020004" pitchFamily="34" charset="0"/>
              </a:rPr>
              <a:t>Github</a:t>
            </a:r>
            <a:r>
              <a:rPr lang="en-US" b="0" i="0" dirty="0">
                <a:solidFill>
                  <a:srgbClr val="000000"/>
                </a:solidFill>
                <a:effectLst/>
                <a:latin typeface="Fira Sans" panose="020B0503050000020004" pitchFamily="34" charset="0"/>
              </a:rPr>
              <a:t> Issues.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26465962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Fira Sans" panose="020B0503050000020004" pitchFamily="34" charset="0"/>
              </a:rPr>
              <a:t>Test-driven development (TDD) consists of a suite of tools for writing code that can be automatically tested</a:t>
            </a:r>
          </a:p>
          <a:p>
            <a:pPr algn="l">
              <a:buFont typeface="Arial" panose="020B0604020202020204" pitchFamily="34" charset="0"/>
              <a:buChar char="•"/>
            </a:pPr>
            <a:r>
              <a:rPr lang="en-US" b="1" i="0" dirty="0">
                <a:solidFill>
                  <a:srgbClr val="841617"/>
                </a:solidFill>
                <a:effectLst/>
                <a:latin typeface="Fira Sans" panose="020B0503050000020004" pitchFamily="34" charset="0"/>
              </a:rPr>
              <a:t>Unit testing: </a:t>
            </a:r>
            <a:r>
              <a:rPr lang="en-US" b="0" i="0" dirty="0">
                <a:solidFill>
                  <a:srgbClr val="841617"/>
                </a:solidFill>
                <a:effectLst/>
                <a:latin typeface="Fira Sans" panose="020B0503050000020004" pitchFamily="34" charset="0"/>
              </a:rPr>
              <a:t>checking that each piece of code works as you move through the structure. I recommend the </a:t>
            </a:r>
            <a:r>
              <a:rPr lang="en-US" b="0" i="0" dirty="0" err="1">
                <a:solidFill>
                  <a:srgbClr val="841617"/>
                </a:solidFill>
                <a:effectLst/>
                <a:latin typeface="Fira Sans" panose="020B0503050000020004" pitchFamily="34" charset="0"/>
              </a:rPr>
              <a:t>testthat</a:t>
            </a:r>
            <a:r>
              <a:rPr lang="en-US" b="0" i="0" dirty="0">
                <a:solidFill>
                  <a:srgbClr val="841617"/>
                </a:solidFill>
                <a:effectLst/>
                <a:latin typeface="Fira Sans" panose="020B0503050000020004" pitchFamily="34" charset="0"/>
              </a:rPr>
              <a:t> package for this</a:t>
            </a:r>
            <a:endParaRPr lang="en-US" b="1" i="0" dirty="0">
              <a:solidFill>
                <a:srgbClr val="841617"/>
              </a:solidFill>
              <a:effectLst/>
              <a:latin typeface="Fira Sans" panose="020B0503050000020004" pitchFamily="34" charset="0"/>
            </a:endParaRPr>
          </a:p>
          <a:p>
            <a:pPr algn="l">
              <a:buFont typeface="Arial" panose="020B0604020202020204" pitchFamily="34" charset="0"/>
              <a:buChar char="•"/>
            </a:pPr>
            <a:r>
              <a:rPr lang="en-US" b="1" i="0" dirty="0">
                <a:solidFill>
                  <a:srgbClr val="841617"/>
                </a:solidFill>
                <a:effectLst/>
                <a:latin typeface="Fira Sans" panose="020B0503050000020004" pitchFamily="34" charset="0"/>
              </a:rPr>
              <a:t>Profiling: </a:t>
            </a:r>
            <a:r>
              <a:rPr lang="en-US" b="0" i="0" dirty="0">
                <a:solidFill>
                  <a:srgbClr val="841617"/>
                </a:solidFill>
                <a:effectLst/>
                <a:latin typeface="Fira Sans" panose="020B0503050000020004" pitchFamily="34" charset="0"/>
              </a:rPr>
              <a:t>how many resources does it take to run my code? Can I speed things up, make it faster, etc.? </a:t>
            </a:r>
            <a:endParaRPr lang="en-US" b="1" i="0" dirty="0">
              <a:solidFill>
                <a:srgbClr val="841617"/>
              </a:solidFill>
              <a:effectLst/>
              <a:latin typeface="Fira Sans" panose="020B0503050000020004" pitchFamily="34" charset="0"/>
            </a:endParaRPr>
          </a:p>
          <a:p>
            <a:pPr algn="l">
              <a:buFont typeface="Arial" panose="020B0604020202020204" pitchFamily="34" charset="0"/>
              <a:buChar char="•"/>
            </a:pPr>
            <a:r>
              <a:rPr lang="en-US" b="1" i="0" dirty="0">
                <a:solidFill>
                  <a:srgbClr val="841617"/>
                </a:solidFill>
                <a:effectLst/>
                <a:latin typeface="Fira Sans" panose="020B0503050000020004" pitchFamily="34" charset="0"/>
              </a:rPr>
              <a:t>Refactoring: </a:t>
            </a:r>
            <a:r>
              <a:rPr lang="en-US" b="0" i="0" dirty="0">
                <a:solidFill>
                  <a:srgbClr val="841617"/>
                </a:solidFill>
                <a:effectLst/>
                <a:latin typeface="Fira Sans" panose="020B0503050000020004" pitchFamily="34" charset="0"/>
              </a:rPr>
              <a:t>can I make the code more readable / less redundant?</a:t>
            </a:r>
            <a:endParaRPr lang="en-US" b="0" i="0" dirty="0">
              <a:solidFill>
                <a:srgbClr val="000000"/>
              </a:solidFill>
              <a:effectLst/>
              <a:latin typeface="Fira Sans" panose="020B0503050000020004" pitchFamily="34"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16299698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Fira Sans" panose="020B0503050000020004" pitchFamily="34" charset="0"/>
              </a:rPr>
              <a:t>Suppose we have a function like this – we want to make sure that the function works for a set of values</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4092986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 notes: </a:t>
            </a:r>
          </a:p>
          <a:p>
            <a:pPr marL="171450" indent="-171450">
              <a:buFont typeface="Arial" panose="020B0604020202020204" pitchFamily="34" charset="0"/>
              <a:buChar char="•"/>
            </a:pPr>
            <a:r>
              <a:rPr lang="en-US" dirty="0"/>
              <a:t>don’t worry about citing packages or the AI appendix in your assignments (do worry about these for referee reports and final paper)</a:t>
            </a:r>
          </a:p>
          <a:p>
            <a:pPr marL="171450" indent="-171450">
              <a:buFont typeface="Arial" panose="020B0604020202020204" pitchFamily="34" charset="0"/>
              <a:buChar char="•"/>
            </a:pPr>
            <a:r>
              <a:rPr lang="en-US" dirty="0"/>
              <a:t>I have uploaded a sample referee report to </a:t>
            </a:r>
            <a:r>
              <a:rPr lang="en-US" dirty="0" err="1"/>
              <a:t>Github</a:t>
            </a:r>
            <a:r>
              <a:rPr lang="en-US" dirty="0"/>
              <a:t> – note that your research question + teams are due in two weeks (with an outline due two weeks after that), so you should commit by then to one of the two options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Fira Sans" panose="020B0503050000020004" pitchFamily="34" charset="0"/>
              </a:rPr>
              <a:t>This package will test that!</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25049215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Some people literally mean pair programming as in two people writing code together (one writes, another reviews simultaneously). But at any case, more than one set of eyes should look over all code (it’s definitely a learned skill to read code)</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28124551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important things to remember from this course – what is your </a:t>
            </a:r>
            <a:r>
              <a:rPr lang="en-US" dirty="0" err="1"/>
              <a:t>estimand</a:t>
            </a:r>
            <a:r>
              <a:rPr lang="en-US" dirty="0"/>
              <a:t>, and is it useful? How? We need to be good stewards of our data and research, and talk </a:t>
            </a:r>
            <a:r>
              <a:rPr lang="en-US" i="1" dirty="0"/>
              <a:t>accurately </a:t>
            </a:r>
            <a:r>
              <a:rPr lang="en-US" i="0" dirty="0"/>
              <a:t>about how our research designs give us causal pathways.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20813788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What do we have in our data? Is it what we want to measure? What could we do to fix this? (what if we had a panel where we could see initial diagnosis – would that help? Why or why not?)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7353752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Are we doing the data cleaning appropriately? What about the log transform? The top-coding? How do we think about those? </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958381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Here is where we will spend the rest of our time this semester – did we deal with bias appropriately? What kind of confounding would exist in our study?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Not on this slide is external validity – what is/is not externally valid about our sample?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4089585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5061885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Thoughts? Some of my notes from this time around (not as huge a fan as the remix of the remix): </a:t>
            </a:r>
          </a:p>
          <a:p>
            <a:pPr marL="171450" indent="-171450">
              <a:buFont typeface="Arial" panose="020B0604020202020204" pitchFamily="34" charset="0"/>
              <a:buChar char="•"/>
            </a:pPr>
            <a:r>
              <a:rPr lang="en-US" dirty="0"/>
              <a:t>Part 1 (hip-hop and rap) Bass lines have been sampled hundreds of time – what does this mean? (write in the same language as prominent papers, use same robustness checks, don’t reinvent the wheel)</a:t>
            </a:r>
          </a:p>
          <a:p>
            <a:pPr marL="171450" indent="-171450">
              <a:buFont typeface="Arial" panose="020B0604020202020204" pitchFamily="34" charset="0"/>
              <a:buChar char="•"/>
            </a:pPr>
            <a:r>
              <a:rPr lang="en-US" dirty="0"/>
              <a:t>Lol to a whole new way to refer to “sampling” in this class</a:t>
            </a:r>
          </a:p>
          <a:p>
            <a:pPr marL="171450" indent="-171450">
              <a:buFont typeface="Arial" panose="020B0604020202020204" pitchFamily="34" charset="0"/>
              <a:buChar char="•"/>
            </a:pPr>
            <a:r>
              <a:rPr lang="en-US" dirty="0"/>
              <a:t>Remixing may seem like copying, but it’s actually something much more – it can empower you to be more creative. </a:t>
            </a:r>
          </a:p>
          <a:p>
            <a:pPr marL="171450" indent="-171450">
              <a:buFont typeface="Arial" panose="020B0604020202020204" pitchFamily="34" charset="0"/>
              <a:buChar char="•"/>
            </a:pPr>
            <a:r>
              <a:rPr lang="en-US" dirty="0"/>
              <a:t>But what is the difference between remixing and copying? “more of the same but different” – there is value in being familiar (but answering new questions, or the same questions with new ways). We don’t need to reinvent the wheel (monomyth). </a:t>
            </a:r>
          </a:p>
          <a:p>
            <a:pPr marL="171450" indent="-171450">
              <a:buFont typeface="Arial" panose="020B0604020202020204" pitchFamily="34" charset="0"/>
              <a:buChar char="•"/>
            </a:pPr>
            <a:r>
              <a:rPr lang="en-US" dirty="0"/>
              <a:t>What’s the monomyth for us? A good question + good data + good literature + good methods + good robustness checks. All written in the right package/style.</a:t>
            </a:r>
          </a:p>
          <a:p>
            <a:pPr marL="171450" indent="-171450">
              <a:buFont typeface="Arial" panose="020B0604020202020204" pitchFamily="34" charset="0"/>
              <a:buChar char="•"/>
            </a:pPr>
            <a:r>
              <a:rPr lang="en-US" dirty="0"/>
              <a:t>Part 2 (movies): borrowing from outside your genre – what field are you writing in? What methods from adjacent fields can you take (econ is great at this, in some ways). Into the </a:t>
            </a:r>
            <a:r>
              <a:rPr lang="en-US" dirty="0" err="1"/>
              <a:t>Spiderverse</a:t>
            </a:r>
            <a:r>
              <a:rPr lang="en-US" dirty="0"/>
              <a:t> was a good example (what’s original here? The combination of a lot of things!) </a:t>
            </a:r>
          </a:p>
          <a:p>
            <a:pPr marL="171450" indent="-171450">
              <a:buFont typeface="Arial" panose="020B0604020202020204" pitchFamily="34" charset="0"/>
              <a:buChar char="•"/>
            </a:pPr>
            <a:r>
              <a:rPr lang="en-US" dirty="0"/>
              <a:t>Watching the beginning of part 3 if possible might be good. (copy [apple] + combine [ford, printing press] + transform)</a:t>
            </a:r>
          </a:p>
          <a:p>
            <a:pPr marL="171450" indent="-171450">
              <a:buFont typeface="Arial" panose="020B0604020202020204" pitchFamily="34" charset="0"/>
              <a:buChar char="•"/>
            </a:pPr>
            <a:r>
              <a:rPr lang="en-US" dirty="0"/>
              <a:t>I miss the star wars bit! Can watch it here if interested.</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20610611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25388091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truth about all projects!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409574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class, try to find a bridge between publicly available data and the data you hope to use for your thesis (for MSc students, maybe don’t think about these datasets anyway)</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4169321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“Mere description” in the folder. Even though we’re after a causal pathway, a solid set of descriptive stats (or better, a single descriptive figure that tells your story) helps you to sell your work before it begins. By </a:t>
            </a:r>
            <a:r>
              <a:rPr lang="en-US" dirty="0" err="1"/>
              <a:t>descriptives</a:t>
            </a:r>
            <a:r>
              <a:rPr lang="en-US" dirty="0"/>
              <a:t> we mean just looking at patterns in the data, not trying to recover causal pathways. </a:t>
            </a:r>
          </a:p>
          <a:p>
            <a:endParaRPr lang="en-US" dirty="0"/>
          </a:p>
          <a:p>
            <a:r>
              <a:rPr lang="en-US" dirty="0"/>
              <a:t>Example: donut hole in Medicare (subsidies before/after a region, but a middle part where you have to pay 100% of expenses) (</a:t>
            </a:r>
            <a:r>
              <a:rPr lang="en-US" dirty="0" err="1"/>
              <a:t>Einav</a:t>
            </a:r>
            <a:r>
              <a:rPr lang="en-US" dirty="0"/>
              <a:t>, Finkelstein, and </a:t>
            </a:r>
            <a:r>
              <a:rPr lang="en-US" dirty="0" err="1"/>
              <a:t>Schrimpf</a:t>
            </a:r>
            <a:r>
              <a:rPr lang="en-US" dirty="0"/>
              <a:t> 2015)</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7534748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 Here we’re trying to move beyond </a:t>
            </a:r>
            <a:r>
              <a:rPr lang="en-US"/>
              <a:t>just summary stats and into the </a:t>
            </a:r>
            <a:r>
              <a:rPr lang="en-US" dirty="0"/>
              <a:t>key variation in your data (is it over time? Over geography? Over people?)</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15158828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12052755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show that consumers respond before the end of the year, but less than they do at the end of the year (so consumers aren’t fully forward looking). The </a:t>
            </a:r>
            <a:r>
              <a:rPr lang="en-US" dirty="0" err="1"/>
              <a:t>descriptives</a:t>
            </a:r>
            <a:r>
              <a:rPr lang="en-US" dirty="0"/>
              <a:t> provide evidence of a kink, but don’t allow you to quantify it without a causal model – ding </a:t>
            </a:r>
            <a:r>
              <a:rPr lang="en-US" dirty="0" err="1"/>
              <a:t>ding</a:t>
            </a:r>
            <a:r>
              <a:rPr lang="en-US" dirty="0"/>
              <a:t> </a:t>
            </a:r>
            <a:r>
              <a:rPr lang="en-US" dirty="0" err="1"/>
              <a:t>ding</a:t>
            </a:r>
            <a:r>
              <a:rPr lang="en-US" dirty="0"/>
              <a:t> you have a paper!</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14083487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are we looking at in this case? Seniors with Part D coverage – does that expand to other populations? Maybe, maybe not.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3848653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framework of remixing and thinking about your </a:t>
            </a:r>
            <a:r>
              <a:rPr lang="en-US" dirty="0" err="1"/>
              <a:t>estimand</a:t>
            </a:r>
            <a:r>
              <a:rPr lang="en-US" dirty="0"/>
              <a:t> in mind, let’s talk about how to pick a research design?</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10852931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18324228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39476758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29818081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David Card’s lectures https://davidcard.berkeley.edu/lectures/woytinsky.pdf. </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551824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sample research question for today: what are the impacts of health shocks on your own spending and your spouse’s? Walk through what kinds of variables we want. </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13285655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David Card’s lectures https://davidcard.berkeley.edu/lectures/woytinsky.pdf. </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11784718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David Card’s lectures https://davidcard.berkeley.edu/lectures/woytinsky.pdf. </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26816813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 model may require some calculus to solve it, but provides useful insights into relative comparative statics, what the real parameter of interest is (hint: usually a first/second derivative). Can embed these even further into a structural approach (more on this in a separate course, if there is demand?)</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11483683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David Card’s lectures https://davidcard.berkeley.edu/lectures/woytinsky.pdf. Limited extrapolation/external validity for one. No understanding of underlying behavior either. Example: what’s the effect of a health shock? What is the quasi-exogenous variation we are using? What’s the one-equation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19892439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David Card’s lectures https://davidcard.berkeley.edu/lectures/woytinsky.pdf. Example: what’s the effect of a health shock? What is the quasi-exogenous variation we are using? What’s the counterfactual? </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15725884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whole lot more too! </a:t>
            </a:r>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27230295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whole lot more too! </a:t>
            </a:r>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21159621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whole lot more too! Lots of spins on this we will cover</a:t>
            </a:r>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13590510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the proposal, next week you need to tell me what your question is and your team – not your method! Unless you have a good idea of one. But you do need to select a method by Nov. 1, and if you want to do a DD for example, you will need to look at the code ahead of time. I recommend talking to me about your method choices in this context! (I know there’s a tradeoff here in that you have to look ahead at resources we haven’t covered quite yet, but the value is that you get to practice applying the method most relevant to your research question). </a:t>
            </a:r>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8088823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be scared of regression equations – in fact, formalizing them will help you see threats to identification and improve your estimation approach. </a:t>
            </a:r>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221562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41486002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develop an intuition for this over time. Talk to lots of people about your thoughts!</a:t>
            </a:r>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41269754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36326587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Figures are </a:t>
            </a:r>
            <a:r>
              <a:rPr lang="en-US" b="1" dirty="0"/>
              <a:t>the most important thing </a:t>
            </a:r>
            <a:r>
              <a:rPr lang="en-US" b="0" dirty="0"/>
              <a:t>about a paper – no, really. I think this is why TWFE took off more than anything else – the figures. </a:t>
            </a:r>
            <a:r>
              <a:rPr lang="en-US" dirty="0"/>
              <a:t>Read this article in </a:t>
            </a:r>
            <a:r>
              <a:rPr lang="en-US" dirty="0" err="1"/>
              <a:t>Github</a:t>
            </a:r>
            <a:r>
              <a:rPr lang="en-US" dirty="0"/>
              <a:t> repo. How does the data viz stack up to some of these principles</a:t>
            </a:r>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41818086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some problems with this? This graph is super easy to make in R – but it pays to take the </a:t>
            </a:r>
            <a:r>
              <a:rPr lang="en-US" dirty="0" err="1"/>
              <a:t>tmie</a:t>
            </a:r>
            <a:r>
              <a:rPr lang="en-US" dirty="0"/>
              <a:t> to clean it up. </a:t>
            </a:r>
          </a:p>
        </p:txBody>
      </p:sp>
      <p:sp>
        <p:nvSpPr>
          <p:cNvPr id="4" name="Slide Number Placeholder 3"/>
          <p:cNvSpPr>
            <a:spLocks noGrp="1"/>
          </p:cNvSpPr>
          <p:nvPr>
            <p:ph type="sldNum" sz="quarter" idx="5"/>
          </p:nvPr>
        </p:nvSpPr>
        <p:spPr/>
        <p:txBody>
          <a:bodyPr/>
          <a:lstStyle/>
          <a:p>
            <a:fld id="{4AF79E1B-2C51-4B9B-8EA4-26DE9E345AFF}" type="slidenum">
              <a:rPr lang="en-US" smtClean="0"/>
              <a:t>63</a:t>
            </a:fld>
            <a:endParaRPr lang="en-US"/>
          </a:p>
        </p:txBody>
      </p:sp>
    </p:spTree>
    <p:extLst>
      <p:ext uri="{BB962C8B-B14F-4D97-AF65-F5344CB8AC3E}">
        <p14:creationId xmlns:p14="http://schemas.microsoft.com/office/powerpoint/2010/main" val="28528139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is this better/ What does it tell us about the paper without reading it? </a:t>
            </a:r>
          </a:p>
        </p:txBody>
      </p:sp>
      <p:sp>
        <p:nvSpPr>
          <p:cNvPr id="4" name="Slide Number Placeholder 3"/>
          <p:cNvSpPr>
            <a:spLocks noGrp="1"/>
          </p:cNvSpPr>
          <p:nvPr>
            <p:ph type="sldNum" sz="quarter" idx="5"/>
          </p:nvPr>
        </p:nvSpPr>
        <p:spPr/>
        <p:txBody>
          <a:bodyPr/>
          <a:lstStyle/>
          <a:p>
            <a:fld id="{4AF79E1B-2C51-4B9B-8EA4-26DE9E345AFF}" type="slidenum">
              <a:rPr lang="en-US" smtClean="0"/>
              <a:t>64</a:t>
            </a:fld>
            <a:endParaRPr lang="en-US"/>
          </a:p>
        </p:txBody>
      </p:sp>
    </p:spTree>
    <p:extLst>
      <p:ext uri="{BB962C8B-B14F-4D97-AF65-F5344CB8AC3E}">
        <p14:creationId xmlns:p14="http://schemas.microsoft.com/office/powerpoint/2010/main" val="11830150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just doesn’t tell the story we want it to!</a:t>
            </a:r>
          </a:p>
        </p:txBody>
      </p:sp>
      <p:sp>
        <p:nvSpPr>
          <p:cNvPr id="4" name="Slide Number Placeholder 3"/>
          <p:cNvSpPr>
            <a:spLocks noGrp="1"/>
          </p:cNvSpPr>
          <p:nvPr>
            <p:ph type="sldNum" sz="quarter" idx="5"/>
          </p:nvPr>
        </p:nvSpPr>
        <p:spPr/>
        <p:txBody>
          <a:bodyPr/>
          <a:lstStyle/>
          <a:p>
            <a:fld id="{4AF79E1B-2C51-4B9B-8EA4-26DE9E345AFF}" type="slidenum">
              <a:rPr lang="en-US" smtClean="0"/>
              <a:t>65</a:t>
            </a:fld>
            <a:endParaRPr lang="en-US"/>
          </a:p>
        </p:txBody>
      </p:sp>
    </p:spTree>
    <p:extLst>
      <p:ext uri="{BB962C8B-B14F-4D97-AF65-F5344CB8AC3E}">
        <p14:creationId xmlns:p14="http://schemas.microsoft.com/office/powerpoint/2010/main" val="34874853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what’s the takeaway? </a:t>
            </a:r>
          </a:p>
        </p:txBody>
      </p:sp>
      <p:sp>
        <p:nvSpPr>
          <p:cNvPr id="4" name="Slide Number Placeholder 3"/>
          <p:cNvSpPr>
            <a:spLocks noGrp="1"/>
          </p:cNvSpPr>
          <p:nvPr>
            <p:ph type="sldNum" sz="quarter" idx="5"/>
          </p:nvPr>
        </p:nvSpPr>
        <p:spPr/>
        <p:txBody>
          <a:bodyPr/>
          <a:lstStyle/>
          <a:p>
            <a:fld id="{4AF79E1B-2C51-4B9B-8EA4-26DE9E345AFF}" type="slidenum">
              <a:rPr lang="en-US" smtClean="0"/>
              <a:t>66</a:t>
            </a:fld>
            <a:endParaRPr lang="en-US"/>
          </a:p>
        </p:txBody>
      </p:sp>
    </p:spTree>
    <p:extLst>
      <p:ext uri="{BB962C8B-B14F-4D97-AF65-F5344CB8AC3E}">
        <p14:creationId xmlns:p14="http://schemas.microsoft.com/office/powerpoint/2010/main" val="6461261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there’s time, data storytelling ted talks (probably will have to skip). Start with #1 if time. </a:t>
            </a:r>
          </a:p>
          <a:p>
            <a:r>
              <a:rPr lang="en-US" dirty="0"/>
              <a:t>* Ideas should be simple, and you should focus on one. People think I do this, </a:t>
            </a:r>
            <a:r>
              <a:rPr lang="en-US"/>
              <a:t>but really I do this (start at 6minutes)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67</a:t>
            </a:fld>
            <a:endParaRPr lang="en-US"/>
          </a:p>
        </p:txBody>
      </p:sp>
    </p:spTree>
    <p:extLst>
      <p:ext uri="{BB962C8B-B14F-4D97-AF65-F5344CB8AC3E}">
        <p14:creationId xmlns:p14="http://schemas.microsoft.com/office/powerpoint/2010/main" val="359537338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 the outlines! </a:t>
            </a:r>
          </a:p>
        </p:txBody>
      </p:sp>
      <p:sp>
        <p:nvSpPr>
          <p:cNvPr id="4" name="Slide Number Placeholder 3"/>
          <p:cNvSpPr>
            <a:spLocks noGrp="1"/>
          </p:cNvSpPr>
          <p:nvPr>
            <p:ph type="sldNum" sz="quarter" idx="5"/>
          </p:nvPr>
        </p:nvSpPr>
        <p:spPr/>
        <p:txBody>
          <a:bodyPr/>
          <a:lstStyle/>
          <a:p>
            <a:fld id="{4AF79E1B-2C51-4B9B-8EA4-26DE9E345AFF}" type="slidenum">
              <a:rPr lang="en-US" smtClean="0"/>
              <a:t>68</a:t>
            </a:fld>
            <a:endParaRPr lang="en-US"/>
          </a:p>
        </p:txBody>
      </p:sp>
    </p:spTree>
    <p:extLst>
      <p:ext uri="{BB962C8B-B14F-4D97-AF65-F5344CB8AC3E}">
        <p14:creationId xmlns:p14="http://schemas.microsoft.com/office/powerpoint/2010/main" val="35690718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more, just copy structures of papers you think are good (literally – table 1 does X, etc.) This both makes your writing better and makes it easier for reviewers. </a:t>
            </a:r>
          </a:p>
        </p:txBody>
      </p:sp>
      <p:sp>
        <p:nvSpPr>
          <p:cNvPr id="4" name="Slide Number Placeholder 3"/>
          <p:cNvSpPr>
            <a:spLocks noGrp="1"/>
          </p:cNvSpPr>
          <p:nvPr>
            <p:ph type="sldNum" sz="quarter" idx="5"/>
          </p:nvPr>
        </p:nvSpPr>
        <p:spPr/>
        <p:txBody>
          <a:bodyPr/>
          <a:lstStyle/>
          <a:p>
            <a:fld id="{4AF79E1B-2C51-4B9B-8EA4-26DE9E345AFF}" type="slidenum">
              <a:rPr lang="en-US" smtClean="0"/>
              <a:t>69</a:t>
            </a:fld>
            <a:endParaRPr lang="en-US"/>
          </a:p>
        </p:txBody>
      </p:sp>
    </p:spTree>
    <p:extLst>
      <p:ext uri="{BB962C8B-B14F-4D97-AF65-F5344CB8AC3E}">
        <p14:creationId xmlns:p14="http://schemas.microsoft.com/office/powerpoint/2010/main" val="1435773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project is  unique! But here are some of the broad overviews for what you need to know.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2846791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entail? Going through variables, looking at descriptive characteristics, etc.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749407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really get bogged down in data cleaning. Use copilot, google, your old code, your friends, me…</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195761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10/10/2024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10/10/2024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10/10/2024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10/10/2024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10/10/2024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eb.stanford.edu/~gentzkow/research/CodeAndData.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raw.githack.com/OU-PhD-Econometrics/fall-2022/master/LectureNotes/01a-CleanCode/01aslides.html#2"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ideo" Target="https://www.youtube.com/embed/nJPERZDfyWc?feature=oembed" TargetMode="External"/><Relationship Id="rId4" Type="http://schemas.openxmlformats.org/officeDocument/2006/relationships/image" Target="../media/image16.jpeg"/></Relationships>
</file>

<file path=ppt/slides/_rels/slide38.xml.rels><?xml version="1.0" encoding="UTF-8" standalone="yes"?>
<Relationships xmlns="http://schemas.openxmlformats.org/package/2006/relationships"><Relationship Id="rId3" Type="http://schemas.openxmlformats.org/officeDocument/2006/relationships/hyperlink" Target="https://www.axios.com/signup/vitals"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s://postcall.ca/"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pums.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datacentre.chass.utoronto.ca/" TargetMode="External"/><Relationship Id="rId4" Type="http://schemas.openxmlformats.org/officeDocument/2006/relationships/hyperlink" Target="https://sebastiantellotrillo.com/resources/primer-where-to-find-data"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aeaweb.org/doi/10.1257/jep.36.3.211"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eps.ipums.org/meps-action/variables/grou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hyperlink" Target="https://maxkasy.github.io/home/files/teaching/TopicsEconometrics2019/DataVisualization-Slides.pdf"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edAf1jx1wh8?feature=oembed" TargetMode="External"/><Relationship Id="rId1" Type="http://schemas.openxmlformats.org/officeDocument/2006/relationships/video" Target="https://www.youtube.com/embed/6xsvGYIxJok?feature=oembed" TargetMode="Externa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marcfbellemare.com/wordpress/wp-content/uploads/2020/09/BellemareHowToPaperSeptember2020.pdf" TargetMode="External"/><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hyperlink" Target="file:///C:\Users\alexh\Dropbox\Teaching\HAD5744\2022_Fall\HAD5744_2022F_Github\Lecture12_TopicsResearchDesign\Mahoney_CombiningDescriptivesModels_EmpiricalResearch.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ghlewis.github.io/schoen-data-mgmt-series-public/rslides/data_mgmt_part5.html?panelset11=rename2&amp;panelset12=str2&amp;panelset13=find-duplicates2&amp;panelset14=filter-operators2&amp;panelset15=select-to-keep2&amp;panelset16=str_remove2&amp;panelset17=class-numeric2&amp;panelset18=recode2&amp;panelset19=recode-to-na2&amp;panelset20=add-value-labels2&amp;panelset21=export-csv2#1"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datasciencebox.org/course-materials/_slides/u2-d10-data-types/u2-d10-data-types.html#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3946" y="2209800"/>
            <a:ext cx="10852254" cy="1894362"/>
          </a:xfrm>
        </p:spPr>
        <p:txBody>
          <a:bodyPr>
            <a:normAutofit fontScale="90000"/>
          </a:bodyPr>
          <a:lstStyle/>
          <a:p>
            <a:r>
              <a:rPr lang="en-US" dirty="0"/>
              <a:t>Quantitative Methods for HSR I </a:t>
            </a:r>
          </a:p>
        </p:txBody>
      </p:sp>
      <p:sp>
        <p:nvSpPr>
          <p:cNvPr id="3" name="Subtitle 2"/>
          <p:cNvSpPr>
            <a:spLocks noGrp="1"/>
          </p:cNvSpPr>
          <p:nvPr>
            <p:ph type="subTitle" idx="1"/>
          </p:nvPr>
        </p:nvSpPr>
        <p:spPr>
          <a:xfrm>
            <a:off x="762000" y="4191000"/>
            <a:ext cx="10591800" cy="1981200"/>
          </a:xfrm>
        </p:spPr>
        <p:txBody>
          <a:bodyPr>
            <a:noAutofit/>
          </a:bodyPr>
          <a:lstStyle/>
          <a:p>
            <a:r>
              <a:rPr lang="en-US" sz="2400" dirty="0"/>
              <a:t>Lecture 5: Working with Data and Designing Research Questions </a:t>
            </a:r>
          </a:p>
          <a:p>
            <a:r>
              <a:rPr lang="en-US" sz="2400" dirty="0"/>
              <a:t>October 11, 2024</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Flow of a Research Project</a:t>
            </a:r>
            <a:endParaRPr lang="en-US" sz="3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2D59849-F888-9DBD-C5D2-139594F10287}"/>
              </a:ext>
            </a:extLst>
          </p:cNvPr>
          <p:cNvSpPr/>
          <p:nvPr/>
        </p:nvSpPr>
        <p:spPr>
          <a:xfrm>
            <a:off x="3200400" y="889791"/>
            <a:ext cx="5867400" cy="62484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data</a:t>
            </a:r>
          </a:p>
        </p:txBody>
      </p:sp>
      <p:sp>
        <p:nvSpPr>
          <p:cNvPr id="7" name="Rectangle: Rounded Corners 6">
            <a:extLst>
              <a:ext uri="{FF2B5EF4-FFF2-40B4-BE49-F238E27FC236}">
                <a16:creationId xmlns:a16="http://schemas.microsoft.com/office/drawing/2014/main" id="{DE6EA683-8A0C-F1CA-1C16-B66C3C305701}"/>
              </a:ext>
            </a:extLst>
          </p:cNvPr>
          <p:cNvSpPr/>
          <p:nvPr/>
        </p:nvSpPr>
        <p:spPr>
          <a:xfrm>
            <a:off x="5067300" y="2804160"/>
            <a:ext cx="20574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data</a:t>
            </a:r>
          </a:p>
        </p:txBody>
      </p:sp>
      <p:sp>
        <p:nvSpPr>
          <p:cNvPr id="8" name="Rectangle: Rounded Corners 7">
            <a:extLst>
              <a:ext uri="{FF2B5EF4-FFF2-40B4-BE49-F238E27FC236}">
                <a16:creationId xmlns:a16="http://schemas.microsoft.com/office/drawing/2014/main" id="{212A54F9-175E-D9A5-8539-F05172C7B4A5}"/>
              </a:ext>
            </a:extLst>
          </p:cNvPr>
          <p:cNvSpPr/>
          <p:nvPr/>
        </p:nvSpPr>
        <p:spPr>
          <a:xfrm>
            <a:off x="990600" y="4543334"/>
            <a:ext cx="2362200" cy="624840"/>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1</a:t>
            </a:r>
          </a:p>
        </p:txBody>
      </p:sp>
      <p:sp>
        <p:nvSpPr>
          <p:cNvPr id="9" name="Rectangle: Rounded Corners 8">
            <a:extLst>
              <a:ext uri="{FF2B5EF4-FFF2-40B4-BE49-F238E27FC236}">
                <a16:creationId xmlns:a16="http://schemas.microsoft.com/office/drawing/2014/main" id="{E1C2F459-540F-0487-D2CA-C9DF006B5840}"/>
              </a:ext>
            </a:extLst>
          </p:cNvPr>
          <p:cNvSpPr/>
          <p:nvPr/>
        </p:nvSpPr>
        <p:spPr>
          <a:xfrm>
            <a:off x="4914900" y="4533799"/>
            <a:ext cx="2362200" cy="624840"/>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2</a:t>
            </a:r>
          </a:p>
        </p:txBody>
      </p:sp>
      <p:sp>
        <p:nvSpPr>
          <p:cNvPr id="10" name="Rectangle: Rounded Corners 9">
            <a:extLst>
              <a:ext uri="{FF2B5EF4-FFF2-40B4-BE49-F238E27FC236}">
                <a16:creationId xmlns:a16="http://schemas.microsoft.com/office/drawing/2014/main" id="{9559DECE-33EA-A1D4-FC08-9BDFCAFFA90D}"/>
              </a:ext>
            </a:extLst>
          </p:cNvPr>
          <p:cNvSpPr/>
          <p:nvPr/>
        </p:nvSpPr>
        <p:spPr>
          <a:xfrm>
            <a:off x="8460922" y="4543334"/>
            <a:ext cx="23622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3</a:t>
            </a:r>
          </a:p>
        </p:txBody>
      </p:sp>
      <p:sp>
        <p:nvSpPr>
          <p:cNvPr id="11" name="Rectangle: Rounded Corners 10">
            <a:extLst>
              <a:ext uri="{FF2B5EF4-FFF2-40B4-BE49-F238E27FC236}">
                <a16:creationId xmlns:a16="http://schemas.microsoft.com/office/drawing/2014/main" id="{A963CF5F-18A2-E269-1406-19E2513C6737}"/>
              </a:ext>
            </a:extLst>
          </p:cNvPr>
          <p:cNvSpPr/>
          <p:nvPr/>
        </p:nvSpPr>
        <p:spPr>
          <a:xfrm>
            <a:off x="8153400" y="2076566"/>
            <a:ext cx="2362200" cy="624840"/>
          </a:xfrm>
          <a:prstGeom prst="roundRect">
            <a:avLst/>
          </a:prstGeom>
          <a:solidFill>
            <a:srgbClr val="E1E1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Supplemental Data</a:t>
            </a:r>
          </a:p>
        </p:txBody>
      </p:sp>
      <p:cxnSp>
        <p:nvCxnSpPr>
          <p:cNvPr id="13" name="Straight Arrow Connector 12">
            <a:extLst>
              <a:ext uri="{FF2B5EF4-FFF2-40B4-BE49-F238E27FC236}">
                <a16:creationId xmlns:a16="http://schemas.microsoft.com/office/drawing/2014/main" id="{BF59749F-8A09-D170-5987-A7EF4F367951}"/>
              </a:ext>
            </a:extLst>
          </p:cNvPr>
          <p:cNvCxnSpPr>
            <a:cxnSpLocks/>
            <a:stCxn id="6" idx="2"/>
            <a:endCxn id="7" idx="0"/>
          </p:cNvCxnSpPr>
          <p:nvPr/>
        </p:nvCxnSpPr>
        <p:spPr>
          <a:xfrm flipH="1">
            <a:off x="6096000" y="1514631"/>
            <a:ext cx="38100" cy="128952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6C649DA1-F69B-6597-7B76-B465D66C0953}"/>
              </a:ext>
            </a:extLst>
          </p:cNvPr>
          <p:cNvCxnSpPr>
            <a:cxnSpLocks/>
            <a:stCxn id="11" idx="2"/>
            <a:endCxn id="7" idx="3"/>
          </p:cNvCxnSpPr>
          <p:nvPr/>
        </p:nvCxnSpPr>
        <p:spPr>
          <a:xfrm flipH="1">
            <a:off x="7124700" y="2701406"/>
            <a:ext cx="2209800" cy="41517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8ECAD19-0FB3-D2BD-E512-25E4492BF75F}"/>
              </a:ext>
            </a:extLst>
          </p:cNvPr>
          <p:cNvCxnSpPr>
            <a:cxnSpLocks/>
            <a:stCxn id="7" idx="2"/>
            <a:endCxn id="10" idx="0"/>
          </p:cNvCxnSpPr>
          <p:nvPr/>
        </p:nvCxnSpPr>
        <p:spPr>
          <a:xfrm>
            <a:off x="6096000" y="3429000"/>
            <a:ext cx="3546022"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54E8B037-6413-4F07-28A0-54C12A92E389}"/>
              </a:ext>
            </a:extLst>
          </p:cNvPr>
          <p:cNvCxnSpPr>
            <a:cxnSpLocks/>
            <a:stCxn id="7" idx="2"/>
            <a:endCxn id="9" idx="0"/>
          </p:cNvCxnSpPr>
          <p:nvPr/>
        </p:nvCxnSpPr>
        <p:spPr>
          <a:xfrm>
            <a:off x="6096000" y="3429000"/>
            <a:ext cx="0" cy="110479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FA90A44-5FDE-8D6D-6763-75CB89B37261}"/>
              </a:ext>
            </a:extLst>
          </p:cNvPr>
          <p:cNvCxnSpPr>
            <a:cxnSpLocks/>
            <a:stCxn id="7" idx="2"/>
            <a:endCxn id="8" idx="0"/>
          </p:cNvCxnSpPr>
          <p:nvPr/>
        </p:nvCxnSpPr>
        <p:spPr>
          <a:xfrm flipH="1">
            <a:off x="2171700" y="3429000"/>
            <a:ext cx="3924300"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Rectangle: Rounded Corners 46">
            <a:extLst>
              <a:ext uri="{FF2B5EF4-FFF2-40B4-BE49-F238E27FC236}">
                <a16:creationId xmlns:a16="http://schemas.microsoft.com/office/drawing/2014/main" id="{C876C33F-8236-0C0A-8231-E56C08712C40}"/>
              </a:ext>
            </a:extLst>
          </p:cNvPr>
          <p:cNvSpPr/>
          <p:nvPr/>
        </p:nvSpPr>
        <p:spPr>
          <a:xfrm>
            <a:off x="3200400" y="5834775"/>
            <a:ext cx="5867400" cy="6248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Paper!</a:t>
            </a:r>
          </a:p>
        </p:txBody>
      </p:sp>
      <p:cxnSp>
        <p:nvCxnSpPr>
          <p:cNvPr id="48" name="Straight Arrow Connector 47">
            <a:extLst>
              <a:ext uri="{FF2B5EF4-FFF2-40B4-BE49-F238E27FC236}">
                <a16:creationId xmlns:a16="http://schemas.microsoft.com/office/drawing/2014/main" id="{825838E2-661D-8687-20AB-48F19539D429}"/>
              </a:ext>
            </a:extLst>
          </p:cNvPr>
          <p:cNvCxnSpPr>
            <a:cxnSpLocks/>
            <a:stCxn id="8" idx="2"/>
            <a:endCxn id="47" idx="0"/>
          </p:cNvCxnSpPr>
          <p:nvPr/>
        </p:nvCxnSpPr>
        <p:spPr>
          <a:xfrm>
            <a:off x="2171700" y="5168174"/>
            <a:ext cx="3962400"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83A0741-7542-E51C-546D-515F0817A879}"/>
              </a:ext>
            </a:extLst>
          </p:cNvPr>
          <p:cNvCxnSpPr>
            <a:cxnSpLocks/>
            <a:stCxn id="10" idx="2"/>
            <a:endCxn id="47" idx="0"/>
          </p:cNvCxnSpPr>
          <p:nvPr/>
        </p:nvCxnSpPr>
        <p:spPr>
          <a:xfrm flipH="1">
            <a:off x="6134100" y="5168174"/>
            <a:ext cx="3507922"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032F4840-9D49-7C62-9F99-48FFF5EC77FD}"/>
              </a:ext>
            </a:extLst>
          </p:cNvPr>
          <p:cNvCxnSpPr>
            <a:cxnSpLocks/>
            <a:stCxn id="9" idx="2"/>
            <a:endCxn id="47" idx="0"/>
          </p:cNvCxnSpPr>
          <p:nvPr/>
        </p:nvCxnSpPr>
        <p:spPr>
          <a:xfrm>
            <a:off x="6096000" y="5158639"/>
            <a:ext cx="38100" cy="67613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BD788437-5EA5-2CC0-8B56-6EADDF011479}"/>
              </a:ext>
            </a:extLst>
          </p:cNvPr>
          <p:cNvSpPr txBox="1"/>
          <p:nvPr/>
        </p:nvSpPr>
        <p:spPr>
          <a:xfrm>
            <a:off x="6324600" y="1636476"/>
            <a:ext cx="36576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a:t>2. Data merging</a:t>
            </a:r>
          </a:p>
        </p:txBody>
      </p:sp>
      <p:pic>
        <p:nvPicPr>
          <p:cNvPr id="4" name="Picture 2" descr="RStudio - RStudio">
            <a:extLst>
              <a:ext uri="{FF2B5EF4-FFF2-40B4-BE49-F238E27FC236}">
                <a16:creationId xmlns:a16="http://schemas.microsoft.com/office/drawing/2014/main" id="{8FC038B8-F5B2-D819-118E-76DA808D1A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56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Flow of a Research Project</a:t>
            </a:r>
            <a:endParaRPr lang="en-US" sz="3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2D59849-F888-9DBD-C5D2-139594F10287}"/>
              </a:ext>
            </a:extLst>
          </p:cNvPr>
          <p:cNvSpPr/>
          <p:nvPr/>
        </p:nvSpPr>
        <p:spPr>
          <a:xfrm>
            <a:off x="3200400" y="889791"/>
            <a:ext cx="5867400" cy="62484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data</a:t>
            </a:r>
          </a:p>
        </p:txBody>
      </p:sp>
      <p:sp>
        <p:nvSpPr>
          <p:cNvPr id="7" name="Rectangle: Rounded Corners 6">
            <a:extLst>
              <a:ext uri="{FF2B5EF4-FFF2-40B4-BE49-F238E27FC236}">
                <a16:creationId xmlns:a16="http://schemas.microsoft.com/office/drawing/2014/main" id="{DE6EA683-8A0C-F1CA-1C16-B66C3C305701}"/>
              </a:ext>
            </a:extLst>
          </p:cNvPr>
          <p:cNvSpPr/>
          <p:nvPr/>
        </p:nvSpPr>
        <p:spPr>
          <a:xfrm>
            <a:off x="5067300" y="2804160"/>
            <a:ext cx="20574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data</a:t>
            </a:r>
          </a:p>
        </p:txBody>
      </p:sp>
      <p:sp>
        <p:nvSpPr>
          <p:cNvPr id="8" name="Rectangle: Rounded Corners 7">
            <a:extLst>
              <a:ext uri="{FF2B5EF4-FFF2-40B4-BE49-F238E27FC236}">
                <a16:creationId xmlns:a16="http://schemas.microsoft.com/office/drawing/2014/main" id="{212A54F9-175E-D9A5-8539-F05172C7B4A5}"/>
              </a:ext>
            </a:extLst>
          </p:cNvPr>
          <p:cNvSpPr/>
          <p:nvPr/>
        </p:nvSpPr>
        <p:spPr>
          <a:xfrm>
            <a:off x="990600" y="4543334"/>
            <a:ext cx="2362200" cy="624840"/>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1</a:t>
            </a:r>
          </a:p>
        </p:txBody>
      </p:sp>
      <p:sp>
        <p:nvSpPr>
          <p:cNvPr id="9" name="Rectangle: Rounded Corners 8">
            <a:extLst>
              <a:ext uri="{FF2B5EF4-FFF2-40B4-BE49-F238E27FC236}">
                <a16:creationId xmlns:a16="http://schemas.microsoft.com/office/drawing/2014/main" id="{E1C2F459-540F-0487-D2CA-C9DF006B5840}"/>
              </a:ext>
            </a:extLst>
          </p:cNvPr>
          <p:cNvSpPr/>
          <p:nvPr/>
        </p:nvSpPr>
        <p:spPr>
          <a:xfrm>
            <a:off x="4914900" y="4533799"/>
            <a:ext cx="2362200" cy="624840"/>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2</a:t>
            </a:r>
          </a:p>
        </p:txBody>
      </p:sp>
      <p:sp>
        <p:nvSpPr>
          <p:cNvPr id="10" name="Rectangle: Rounded Corners 9">
            <a:extLst>
              <a:ext uri="{FF2B5EF4-FFF2-40B4-BE49-F238E27FC236}">
                <a16:creationId xmlns:a16="http://schemas.microsoft.com/office/drawing/2014/main" id="{9559DECE-33EA-A1D4-FC08-9BDFCAFFA90D}"/>
              </a:ext>
            </a:extLst>
          </p:cNvPr>
          <p:cNvSpPr/>
          <p:nvPr/>
        </p:nvSpPr>
        <p:spPr>
          <a:xfrm>
            <a:off x="8460922" y="4543334"/>
            <a:ext cx="23622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3</a:t>
            </a:r>
          </a:p>
        </p:txBody>
      </p:sp>
      <p:sp>
        <p:nvSpPr>
          <p:cNvPr id="11" name="Rectangle: Rounded Corners 10">
            <a:extLst>
              <a:ext uri="{FF2B5EF4-FFF2-40B4-BE49-F238E27FC236}">
                <a16:creationId xmlns:a16="http://schemas.microsoft.com/office/drawing/2014/main" id="{A963CF5F-18A2-E269-1406-19E2513C6737}"/>
              </a:ext>
            </a:extLst>
          </p:cNvPr>
          <p:cNvSpPr/>
          <p:nvPr/>
        </p:nvSpPr>
        <p:spPr>
          <a:xfrm>
            <a:off x="8153400" y="2076566"/>
            <a:ext cx="2362200" cy="624840"/>
          </a:xfrm>
          <a:prstGeom prst="roundRect">
            <a:avLst/>
          </a:prstGeom>
          <a:solidFill>
            <a:srgbClr val="E1E1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Supplemental Data</a:t>
            </a:r>
          </a:p>
        </p:txBody>
      </p:sp>
      <p:cxnSp>
        <p:nvCxnSpPr>
          <p:cNvPr id="13" name="Straight Arrow Connector 12">
            <a:extLst>
              <a:ext uri="{FF2B5EF4-FFF2-40B4-BE49-F238E27FC236}">
                <a16:creationId xmlns:a16="http://schemas.microsoft.com/office/drawing/2014/main" id="{BF59749F-8A09-D170-5987-A7EF4F367951}"/>
              </a:ext>
            </a:extLst>
          </p:cNvPr>
          <p:cNvCxnSpPr>
            <a:cxnSpLocks/>
            <a:stCxn id="6" idx="2"/>
            <a:endCxn id="7" idx="0"/>
          </p:cNvCxnSpPr>
          <p:nvPr/>
        </p:nvCxnSpPr>
        <p:spPr>
          <a:xfrm flipH="1">
            <a:off x="6096000" y="1514631"/>
            <a:ext cx="38100" cy="128952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6C649DA1-F69B-6597-7B76-B465D66C0953}"/>
              </a:ext>
            </a:extLst>
          </p:cNvPr>
          <p:cNvCxnSpPr>
            <a:cxnSpLocks/>
            <a:stCxn id="11" idx="2"/>
            <a:endCxn id="7" idx="3"/>
          </p:cNvCxnSpPr>
          <p:nvPr/>
        </p:nvCxnSpPr>
        <p:spPr>
          <a:xfrm flipH="1">
            <a:off x="7124700" y="2701406"/>
            <a:ext cx="2209800" cy="41517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8ECAD19-0FB3-D2BD-E512-25E4492BF75F}"/>
              </a:ext>
            </a:extLst>
          </p:cNvPr>
          <p:cNvCxnSpPr>
            <a:cxnSpLocks/>
            <a:stCxn id="7" idx="2"/>
            <a:endCxn id="10" idx="0"/>
          </p:cNvCxnSpPr>
          <p:nvPr/>
        </p:nvCxnSpPr>
        <p:spPr>
          <a:xfrm>
            <a:off x="6096000" y="3429000"/>
            <a:ext cx="3546022"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54E8B037-6413-4F07-28A0-54C12A92E389}"/>
              </a:ext>
            </a:extLst>
          </p:cNvPr>
          <p:cNvCxnSpPr>
            <a:cxnSpLocks/>
            <a:stCxn id="7" idx="2"/>
            <a:endCxn id="9" idx="0"/>
          </p:cNvCxnSpPr>
          <p:nvPr/>
        </p:nvCxnSpPr>
        <p:spPr>
          <a:xfrm>
            <a:off x="6096000" y="3429000"/>
            <a:ext cx="0" cy="110479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FA90A44-5FDE-8D6D-6763-75CB89B37261}"/>
              </a:ext>
            </a:extLst>
          </p:cNvPr>
          <p:cNvCxnSpPr>
            <a:cxnSpLocks/>
            <a:stCxn id="7" idx="2"/>
            <a:endCxn id="8" idx="0"/>
          </p:cNvCxnSpPr>
          <p:nvPr/>
        </p:nvCxnSpPr>
        <p:spPr>
          <a:xfrm flipH="1">
            <a:off x="2171700" y="3429000"/>
            <a:ext cx="3924300"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Rectangle: Rounded Corners 46">
            <a:extLst>
              <a:ext uri="{FF2B5EF4-FFF2-40B4-BE49-F238E27FC236}">
                <a16:creationId xmlns:a16="http://schemas.microsoft.com/office/drawing/2014/main" id="{C876C33F-8236-0C0A-8231-E56C08712C40}"/>
              </a:ext>
            </a:extLst>
          </p:cNvPr>
          <p:cNvSpPr/>
          <p:nvPr/>
        </p:nvSpPr>
        <p:spPr>
          <a:xfrm>
            <a:off x="3200400" y="5834775"/>
            <a:ext cx="5867400" cy="6248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Paper!</a:t>
            </a:r>
          </a:p>
        </p:txBody>
      </p:sp>
      <p:cxnSp>
        <p:nvCxnSpPr>
          <p:cNvPr id="48" name="Straight Arrow Connector 47">
            <a:extLst>
              <a:ext uri="{FF2B5EF4-FFF2-40B4-BE49-F238E27FC236}">
                <a16:creationId xmlns:a16="http://schemas.microsoft.com/office/drawing/2014/main" id="{825838E2-661D-8687-20AB-48F19539D429}"/>
              </a:ext>
            </a:extLst>
          </p:cNvPr>
          <p:cNvCxnSpPr>
            <a:cxnSpLocks/>
            <a:stCxn id="8" idx="2"/>
            <a:endCxn id="47" idx="0"/>
          </p:cNvCxnSpPr>
          <p:nvPr/>
        </p:nvCxnSpPr>
        <p:spPr>
          <a:xfrm>
            <a:off x="2171700" y="5168174"/>
            <a:ext cx="3962400"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83A0741-7542-E51C-546D-515F0817A879}"/>
              </a:ext>
            </a:extLst>
          </p:cNvPr>
          <p:cNvCxnSpPr>
            <a:cxnSpLocks/>
            <a:stCxn id="10" idx="2"/>
            <a:endCxn id="47" idx="0"/>
          </p:cNvCxnSpPr>
          <p:nvPr/>
        </p:nvCxnSpPr>
        <p:spPr>
          <a:xfrm flipH="1">
            <a:off x="6134100" y="5168174"/>
            <a:ext cx="3507922"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032F4840-9D49-7C62-9F99-48FFF5EC77FD}"/>
              </a:ext>
            </a:extLst>
          </p:cNvPr>
          <p:cNvCxnSpPr>
            <a:cxnSpLocks/>
            <a:stCxn id="9" idx="2"/>
            <a:endCxn id="47" idx="0"/>
          </p:cNvCxnSpPr>
          <p:nvPr/>
        </p:nvCxnSpPr>
        <p:spPr>
          <a:xfrm>
            <a:off x="6096000" y="5158639"/>
            <a:ext cx="38100" cy="67613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BD788437-5EA5-2CC0-8B56-6EADDF011479}"/>
              </a:ext>
            </a:extLst>
          </p:cNvPr>
          <p:cNvSpPr txBox="1"/>
          <p:nvPr/>
        </p:nvSpPr>
        <p:spPr>
          <a:xfrm>
            <a:off x="4495800" y="3626571"/>
            <a:ext cx="36576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a:t>3. Cohort Creation</a:t>
            </a:r>
          </a:p>
        </p:txBody>
      </p:sp>
      <p:pic>
        <p:nvPicPr>
          <p:cNvPr id="5" name="Picture 2" descr="RStudio - RStudio">
            <a:extLst>
              <a:ext uri="{FF2B5EF4-FFF2-40B4-BE49-F238E27FC236}">
                <a16:creationId xmlns:a16="http://schemas.microsoft.com/office/drawing/2014/main" id="{29CDD487-4295-F34F-127A-DAE6D7636C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643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Prelude: Some Coding Organization</a:t>
            </a: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Project file structure</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File template</a:t>
            </a:r>
          </a:p>
          <a:p>
            <a:pPr lvl="1"/>
            <a:r>
              <a:rPr lang="en-US" sz="2200" dirty="0">
                <a:cs typeface="Times New Roman" panose="02020603050405020304" pitchFamily="18" charset="0"/>
              </a:rPr>
              <a:t>Headers</a:t>
            </a:r>
          </a:p>
          <a:p>
            <a:pPr lvl="1"/>
            <a:r>
              <a:rPr lang="en-US" sz="2200" dirty="0">
                <a:latin typeface="Times New Roman" panose="02020603050405020304" pitchFamily="18" charset="0"/>
                <a:cs typeface="Times New Roman" panose="02020603050405020304" pitchFamily="18" charset="0"/>
              </a:rPr>
              <a:t>Comment, comment, comment! </a:t>
            </a:r>
          </a:p>
        </p:txBody>
      </p:sp>
      <p:pic>
        <p:nvPicPr>
          <p:cNvPr id="5" name="Picture 4">
            <a:extLst>
              <a:ext uri="{FF2B5EF4-FFF2-40B4-BE49-F238E27FC236}">
                <a16:creationId xmlns:a16="http://schemas.microsoft.com/office/drawing/2014/main" id="{861E4066-6E02-48CA-8A39-B2151A67AA50}"/>
              </a:ext>
            </a:extLst>
          </p:cNvPr>
          <p:cNvPicPr>
            <a:picLocks noChangeAspect="1"/>
          </p:cNvPicPr>
          <p:nvPr/>
        </p:nvPicPr>
        <p:blipFill rotWithShape="1">
          <a:blip r:embed="rId3"/>
          <a:srcRect l="3008"/>
          <a:stretch/>
        </p:blipFill>
        <p:spPr>
          <a:xfrm>
            <a:off x="1295400" y="1524000"/>
            <a:ext cx="7985918" cy="3124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Flow of a Research Project</a:t>
            </a:r>
            <a:endParaRPr lang="en-US" sz="3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2D59849-F888-9DBD-C5D2-139594F10287}"/>
              </a:ext>
            </a:extLst>
          </p:cNvPr>
          <p:cNvSpPr/>
          <p:nvPr/>
        </p:nvSpPr>
        <p:spPr>
          <a:xfrm>
            <a:off x="3200400" y="889791"/>
            <a:ext cx="5867400" cy="62484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data</a:t>
            </a:r>
          </a:p>
        </p:txBody>
      </p:sp>
      <p:sp>
        <p:nvSpPr>
          <p:cNvPr id="7" name="Rectangle: Rounded Corners 6">
            <a:extLst>
              <a:ext uri="{FF2B5EF4-FFF2-40B4-BE49-F238E27FC236}">
                <a16:creationId xmlns:a16="http://schemas.microsoft.com/office/drawing/2014/main" id="{DE6EA683-8A0C-F1CA-1C16-B66C3C305701}"/>
              </a:ext>
            </a:extLst>
          </p:cNvPr>
          <p:cNvSpPr/>
          <p:nvPr/>
        </p:nvSpPr>
        <p:spPr>
          <a:xfrm>
            <a:off x="5067300" y="2804160"/>
            <a:ext cx="20574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data</a:t>
            </a:r>
          </a:p>
        </p:txBody>
      </p:sp>
      <p:sp>
        <p:nvSpPr>
          <p:cNvPr id="8" name="Rectangle: Rounded Corners 7">
            <a:extLst>
              <a:ext uri="{FF2B5EF4-FFF2-40B4-BE49-F238E27FC236}">
                <a16:creationId xmlns:a16="http://schemas.microsoft.com/office/drawing/2014/main" id="{212A54F9-175E-D9A5-8539-F05172C7B4A5}"/>
              </a:ext>
            </a:extLst>
          </p:cNvPr>
          <p:cNvSpPr/>
          <p:nvPr/>
        </p:nvSpPr>
        <p:spPr>
          <a:xfrm>
            <a:off x="990600" y="4543334"/>
            <a:ext cx="2362200" cy="624840"/>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1</a:t>
            </a:r>
          </a:p>
        </p:txBody>
      </p:sp>
      <p:sp>
        <p:nvSpPr>
          <p:cNvPr id="9" name="Rectangle: Rounded Corners 8">
            <a:extLst>
              <a:ext uri="{FF2B5EF4-FFF2-40B4-BE49-F238E27FC236}">
                <a16:creationId xmlns:a16="http://schemas.microsoft.com/office/drawing/2014/main" id="{E1C2F459-540F-0487-D2CA-C9DF006B5840}"/>
              </a:ext>
            </a:extLst>
          </p:cNvPr>
          <p:cNvSpPr/>
          <p:nvPr/>
        </p:nvSpPr>
        <p:spPr>
          <a:xfrm>
            <a:off x="4914900" y="4533799"/>
            <a:ext cx="2362200" cy="624840"/>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2</a:t>
            </a:r>
          </a:p>
        </p:txBody>
      </p:sp>
      <p:sp>
        <p:nvSpPr>
          <p:cNvPr id="10" name="Rectangle: Rounded Corners 9">
            <a:extLst>
              <a:ext uri="{FF2B5EF4-FFF2-40B4-BE49-F238E27FC236}">
                <a16:creationId xmlns:a16="http://schemas.microsoft.com/office/drawing/2014/main" id="{9559DECE-33EA-A1D4-FC08-9BDFCAFFA90D}"/>
              </a:ext>
            </a:extLst>
          </p:cNvPr>
          <p:cNvSpPr/>
          <p:nvPr/>
        </p:nvSpPr>
        <p:spPr>
          <a:xfrm>
            <a:off x="8460922" y="4543334"/>
            <a:ext cx="23622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3</a:t>
            </a:r>
          </a:p>
        </p:txBody>
      </p:sp>
      <p:sp>
        <p:nvSpPr>
          <p:cNvPr id="11" name="Rectangle: Rounded Corners 10">
            <a:extLst>
              <a:ext uri="{FF2B5EF4-FFF2-40B4-BE49-F238E27FC236}">
                <a16:creationId xmlns:a16="http://schemas.microsoft.com/office/drawing/2014/main" id="{A963CF5F-18A2-E269-1406-19E2513C6737}"/>
              </a:ext>
            </a:extLst>
          </p:cNvPr>
          <p:cNvSpPr/>
          <p:nvPr/>
        </p:nvSpPr>
        <p:spPr>
          <a:xfrm>
            <a:off x="8153400" y="2076566"/>
            <a:ext cx="2362200" cy="624840"/>
          </a:xfrm>
          <a:prstGeom prst="roundRect">
            <a:avLst/>
          </a:prstGeom>
          <a:solidFill>
            <a:srgbClr val="E1E1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Supplemental Data</a:t>
            </a:r>
          </a:p>
        </p:txBody>
      </p:sp>
      <p:cxnSp>
        <p:nvCxnSpPr>
          <p:cNvPr id="13" name="Straight Arrow Connector 12">
            <a:extLst>
              <a:ext uri="{FF2B5EF4-FFF2-40B4-BE49-F238E27FC236}">
                <a16:creationId xmlns:a16="http://schemas.microsoft.com/office/drawing/2014/main" id="{BF59749F-8A09-D170-5987-A7EF4F367951}"/>
              </a:ext>
            </a:extLst>
          </p:cNvPr>
          <p:cNvCxnSpPr>
            <a:cxnSpLocks/>
            <a:stCxn id="6" idx="2"/>
            <a:endCxn id="7" idx="0"/>
          </p:cNvCxnSpPr>
          <p:nvPr/>
        </p:nvCxnSpPr>
        <p:spPr>
          <a:xfrm flipH="1">
            <a:off x="6096000" y="1514631"/>
            <a:ext cx="38100" cy="128952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6C649DA1-F69B-6597-7B76-B465D66C0953}"/>
              </a:ext>
            </a:extLst>
          </p:cNvPr>
          <p:cNvCxnSpPr>
            <a:cxnSpLocks/>
            <a:stCxn id="11" idx="2"/>
            <a:endCxn id="7" idx="3"/>
          </p:cNvCxnSpPr>
          <p:nvPr/>
        </p:nvCxnSpPr>
        <p:spPr>
          <a:xfrm flipH="1">
            <a:off x="7124700" y="2701406"/>
            <a:ext cx="2209800" cy="41517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8ECAD19-0FB3-D2BD-E512-25E4492BF75F}"/>
              </a:ext>
            </a:extLst>
          </p:cNvPr>
          <p:cNvCxnSpPr>
            <a:cxnSpLocks/>
            <a:stCxn id="7" idx="2"/>
            <a:endCxn id="10" idx="0"/>
          </p:cNvCxnSpPr>
          <p:nvPr/>
        </p:nvCxnSpPr>
        <p:spPr>
          <a:xfrm>
            <a:off x="6096000" y="3429000"/>
            <a:ext cx="3546022"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54E8B037-6413-4F07-28A0-54C12A92E389}"/>
              </a:ext>
            </a:extLst>
          </p:cNvPr>
          <p:cNvCxnSpPr>
            <a:cxnSpLocks/>
            <a:stCxn id="7" idx="2"/>
            <a:endCxn id="9" idx="0"/>
          </p:cNvCxnSpPr>
          <p:nvPr/>
        </p:nvCxnSpPr>
        <p:spPr>
          <a:xfrm>
            <a:off x="6096000" y="3429000"/>
            <a:ext cx="0" cy="110479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FA90A44-5FDE-8D6D-6763-75CB89B37261}"/>
              </a:ext>
            </a:extLst>
          </p:cNvPr>
          <p:cNvCxnSpPr>
            <a:cxnSpLocks/>
            <a:stCxn id="7" idx="2"/>
            <a:endCxn id="8" idx="0"/>
          </p:cNvCxnSpPr>
          <p:nvPr/>
        </p:nvCxnSpPr>
        <p:spPr>
          <a:xfrm flipH="1">
            <a:off x="2171700" y="3429000"/>
            <a:ext cx="3924300"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Rectangle: Rounded Corners 46">
            <a:extLst>
              <a:ext uri="{FF2B5EF4-FFF2-40B4-BE49-F238E27FC236}">
                <a16:creationId xmlns:a16="http://schemas.microsoft.com/office/drawing/2014/main" id="{C876C33F-8236-0C0A-8231-E56C08712C40}"/>
              </a:ext>
            </a:extLst>
          </p:cNvPr>
          <p:cNvSpPr/>
          <p:nvPr/>
        </p:nvSpPr>
        <p:spPr>
          <a:xfrm>
            <a:off x="3200400" y="5834775"/>
            <a:ext cx="5867400" cy="6248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Paper!</a:t>
            </a:r>
          </a:p>
        </p:txBody>
      </p:sp>
      <p:cxnSp>
        <p:nvCxnSpPr>
          <p:cNvPr id="48" name="Straight Arrow Connector 47">
            <a:extLst>
              <a:ext uri="{FF2B5EF4-FFF2-40B4-BE49-F238E27FC236}">
                <a16:creationId xmlns:a16="http://schemas.microsoft.com/office/drawing/2014/main" id="{825838E2-661D-8687-20AB-48F19539D429}"/>
              </a:ext>
            </a:extLst>
          </p:cNvPr>
          <p:cNvCxnSpPr>
            <a:cxnSpLocks/>
            <a:stCxn id="8" idx="2"/>
            <a:endCxn id="47" idx="0"/>
          </p:cNvCxnSpPr>
          <p:nvPr/>
        </p:nvCxnSpPr>
        <p:spPr>
          <a:xfrm>
            <a:off x="2171700" y="5168174"/>
            <a:ext cx="3962400"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83A0741-7542-E51C-546D-515F0817A879}"/>
              </a:ext>
            </a:extLst>
          </p:cNvPr>
          <p:cNvCxnSpPr>
            <a:cxnSpLocks/>
            <a:stCxn id="10" idx="2"/>
            <a:endCxn id="47" idx="0"/>
          </p:cNvCxnSpPr>
          <p:nvPr/>
        </p:nvCxnSpPr>
        <p:spPr>
          <a:xfrm flipH="1">
            <a:off x="6134100" y="5168174"/>
            <a:ext cx="3507922"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032F4840-9D49-7C62-9F99-48FFF5EC77FD}"/>
              </a:ext>
            </a:extLst>
          </p:cNvPr>
          <p:cNvCxnSpPr>
            <a:cxnSpLocks/>
            <a:stCxn id="9" idx="2"/>
            <a:endCxn id="47" idx="0"/>
          </p:cNvCxnSpPr>
          <p:nvPr/>
        </p:nvCxnSpPr>
        <p:spPr>
          <a:xfrm>
            <a:off x="6096000" y="5158639"/>
            <a:ext cx="38100" cy="67613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BD788437-5EA5-2CC0-8B56-6EADDF011479}"/>
              </a:ext>
            </a:extLst>
          </p:cNvPr>
          <p:cNvSpPr txBox="1"/>
          <p:nvPr/>
        </p:nvSpPr>
        <p:spPr>
          <a:xfrm>
            <a:off x="4572000" y="5216706"/>
            <a:ext cx="3888922"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a:t>4. Analysis Reporting</a:t>
            </a:r>
          </a:p>
        </p:txBody>
      </p:sp>
      <p:pic>
        <p:nvPicPr>
          <p:cNvPr id="4" name="Picture 2" descr="RStudio - RStudio">
            <a:extLst>
              <a:ext uri="{FF2B5EF4-FFF2-40B4-BE49-F238E27FC236}">
                <a16:creationId xmlns:a16="http://schemas.microsoft.com/office/drawing/2014/main" id="{1736CD98-782E-262F-69E2-91884F4822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70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How do we</a:t>
            </a:r>
            <a:r>
              <a:rPr lang="en-US" sz="3600" dirty="0">
                <a:cs typeface="Times New Roman" panose="02020603050405020304" pitchFamily="18" charset="0"/>
              </a:rPr>
              <a:t> interpret results? </a:t>
            </a:r>
            <a:endParaRPr lang="en-US" sz="36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A85C9AD8-FE47-EB17-7B58-4420F4B45680}"/>
              </a:ext>
            </a:extLst>
          </p:cNvPr>
          <p:cNvPicPr>
            <a:picLocks noChangeAspect="1"/>
          </p:cNvPicPr>
          <p:nvPr/>
        </p:nvPicPr>
        <p:blipFill>
          <a:blip r:embed="rId3"/>
          <a:stretch>
            <a:fillRect/>
          </a:stretch>
        </p:blipFill>
        <p:spPr>
          <a:xfrm>
            <a:off x="228600" y="1066800"/>
            <a:ext cx="5424655" cy="4114800"/>
          </a:xfrm>
          <a:prstGeom prst="rect">
            <a:avLst/>
          </a:prstGeom>
        </p:spPr>
      </p:pic>
      <p:pic>
        <p:nvPicPr>
          <p:cNvPr id="16" name="Picture 15">
            <a:extLst>
              <a:ext uri="{FF2B5EF4-FFF2-40B4-BE49-F238E27FC236}">
                <a16:creationId xmlns:a16="http://schemas.microsoft.com/office/drawing/2014/main" id="{EFEB79EF-03B7-651A-003B-D0E77B2DD094}"/>
              </a:ext>
            </a:extLst>
          </p:cNvPr>
          <p:cNvPicPr>
            <a:picLocks noChangeAspect="1"/>
          </p:cNvPicPr>
          <p:nvPr/>
        </p:nvPicPr>
        <p:blipFill>
          <a:blip r:embed="rId4"/>
          <a:stretch>
            <a:fillRect/>
          </a:stretch>
        </p:blipFill>
        <p:spPr>
          <a:xfrm>
            <a:off x="5653255" y="2590800"/>
            <a:ext cx="5446834" cy="4114800"/>
          </a:xfrm>
          <a:prstGeom prst="rect">
            <a:avLst/>
          </a:prstGeom>
        </p:spPr>
      </p:pic>
    </p:spTree>
    <p:extLst>
      <p:ext uri="{BB962C8B-B14F-4D97-AF65-F5344CB8AC3E}">
        <p14:creationId xmlns:p14="http://schemas.microsoft.com/office/powerpoint/2010/main" val="3881154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How do we</a:t>
            </a:r>
            <a:r>
              <a:rPr lang="en-US" sz="3600" dirty="0">
                <a:cs typeface="Times New Roman" panose="02020603050405020304" pitchFamily="18" charset="0"/>
              </a:rPr>
              <a:t> interpret results? </a:t>
            </a:r>
            <a:endParaRPr lang="en-US"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1ECEBCB-B824-4B4D-B641-B5E821ADB1B0}"/>
              </a:ext>
            </a:extLst>
          </p:cNvPr>
          <p:cNvPicPr>
            <a:picLocks noChangeAspect="1"/>
          </p:cNvPicPr>
          <p:nvPr/>
        </p:nvPicPr>
        <p:blipFill>
          <a:blip r:embed="rId3"/>
          <a:stretch>
            <a:fillRect/>
          </a:stretch>
        </p:blipFill>
        <p:spPr>
          <a:xfrm>
            <a:off x="283120" y="1306472"/>
            <a:ext cx="5849166" cy="5163271"/>
          </a:xfrm>
          <a:prstGeom prst="rect">
            <a:avLst/>
          </a:prstGeom>
        </p:spPr>
      </p:pic>
      <p:pic>
        <p:nvPicPr>
          <p:cNvPr id="6" name="Picture 5">
            <a:extLst>
              <a:ext uri="{FF2B5EF4-FFF2-40B4-BE49-F238E27FC236}">
                <a16:creationId xmlns:a16="http://schemas.microsoft.com/office/drawing/2014/main" id="{0FD4E21C-C713-81E2-2AC1-331DF7242E2E}"/>
              </a:ext>
            </a:extLst>
          </p:cNvPr>
          <p:cNvPicPr>
            <a:picLocks noChangeAspect="1"/>
          </p:cNvPicPr>
          <p:nvPr/>
        </p:nvPicPr>
        <p:blipFill>
          <a:blip r:embed="rId4"/>
          <a:stretch>
            <a:fillRect/>
          </a:stretch>
        </p:blipFill>
        <p:spPr>
          <a:xfrm>
            <a:off x="6332857" y="1281072"/>
            <a:ext cx="5830114" cy="5125165"/>
          </a:xfrm>
          <a:prstGeom prst="rect">
            <a:avLst/>
          </a:prstGeom>
        </p:spPr>
      </p:pic>
    </p:spTree>
    <p:extLst>
      <p:ext uri="{BB962C8B-B14F-4D97-AF65-F5344CB8AC3E}">
        <p14:creationId xmlns:p14="http://schemas.microsoft.com/office/powerpoint/2010/main" val="4292174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Organizing a Project</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523753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How do we structure a project? </a:t>
            </a:r>
          </a:p>
        </p:txBody>
      </p:sp>
      <p:sp>
        <p:nvSpPr>
          <p:cNvPr id="3" name="Content Placeholder 2"/>
          <p:cNvSpPr>
            <a:spLocks noGrp="1"/>
          </p:cNvSpPr>
          <p:nvPr>
            <p:ph idx="1"/>
          </p:nvPr>
        </p:nvSpPr>
        <p:spPr>
          <a:xfrm>
            <a:off x="1219199" y="1066801"/>
            <a:ext cx="9405791" cy="5141388"/>
          </a:xfrm>
        </p:spPr>
        <p:txBody>
          <a:bodyPr>
            <a:noAutofit/>
          </a:bodyPr>
          <a:lstStyle/>
          <a:p>
            <a:pPr>
              <a:buFont typeface="+mj-lt"/>
              <a:buAutoNum type="arabicPeriod"/>
            </a:pPr>
            <a:r>
              <a:rPr lang="en-US" sz="2400" b="0" i="0" dirty="0">
                <a:solidFill>
                  <a:srgbClr val="000000"/>
                </a:solidFill>
                <a:effectLst/>
                <a:cs typeface="Times New Roman" panose="02020603050405020304" pitchFamily="18" charset="0"/>
              </a:rPr>
              <a:t> File organization</a:t>
            </a:r>
          </a:p>
          <a:p>
            <a:pPr>
              <a:buFont typeface="+mj-lt"/>
              <a:buAutoNum type="arabicPeriod"/>
            </a:pPr>
            <a:r>
              <a:rPr lang="en-US" sz="2400" b="0" i="0" dirty="0">
                <a:solidFill>
                  <a:srgbClr val="000000"/>
                </a:solidFill>
                <a:effectLst/>
                <a:cs typeface="Times New Roman" panose="02020603050405020304" pitchFamily="18" charset="0"/>
              </a:rPr>
              <a:t> Clean code</a:t>
            </a:r>
          </a:p>
          <a:p>
            <a:pPr>
              <a:buFont typeface="+mj-lt"/>
              <a:buAutoNum type="arabicPeriod"/>
            </a:pPr>
            <a:r>
              <a:rPr lang="en-US" sz="2400" dirty="0">
                <a:solidFill>
                  <a:srgbClr val="000000"/>
                </a:solidFill>
                <a:cs typeface="Times New Roman" panose="02020603050405020304" pitchFamily="18" charset="0"/>
              </a:rPr>
              <a:t> Robustness checks</a:t>
            </a:r>
            <a:endParaRPr lang="en-US" sz="2400" b="0" i="0" dirty="0">
              <a:solidFill>
                <a:srgbClr val="000000"/>
              </a:solidFill>
              <a:effectLst/>
              <a:cs typeface="Times New Roman" panose="02020603050405020304" pitchFamily="18" charset="0"/>
            </a:endParaRPr>
          </a:p>
          <a:p>
            <a:pPr>
              <a:buFont typeface="+mj-lt"/>
              <a:buAutoNum type="arabicPeriod"/>
            </a:pPr>
            <a:r>
              <a:rPr lang="en-US" sz="2400" dirty="0">
                <a:solidFill>
                  <a:srgbClr val="000000"/>
                </a:solidFill>
                <a:cs typeface="Times New Roman" panose="02020603050405020304" pitchFamily="18" charset="0"/>
              </a:rPr>
              <a:t> Writing! </a:t>
            </a:r>
            <a:endParaRPr lang="en-US" sz="2400" b="0" i="0" dirty="0">
              <a:solidFill>
                <a:srgbClr val="000000"/>
              </a:solidFill>
              <a:effectLst/>
              <a:cs typeface="Times New Roman" panose="02020603050405020304" pitchFamily="18" charset="0"/>
            </a:endParaRP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1084446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is Clean Code?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Code that is easy to understand, easy to modify, and hence easy to debug</a:t>
            </a:r>
          </a:p>
          <a:p>
            <a:r>
              <a:rPr lang="en-US" sz="2400" dirty="0">
                <a:cs typeface="Times New Roman" panose="02020603050405020304" pitchFamily="18" charset="0"/>
              </a:rPr>
              <a:t>Some sources: </a:t>
            </a:r>
          </a:p>
          <a:p>
            <a:pPr lvl="1">
              <a:buFont typeface="+mj-lt"/>
              <a:buAutoNum type="arabicPeriod"/>
            </a:pPr>
            <a:r>
              <a:rPr lang="en-US" sz="2200" b="0" i="1" dirty="0">
                <a:solidFill>
                  <a:srgbClr val="000000"/>
                </a:solidFill>
                <a:effectLst/>
                <a:cs typeface="Times New Roman" panose="02020603050405020304" pitchFamily="18" charset="0"/>
              </a:rPr>
              <a:t>The Clean Coder</a:t>
            </a:r>
            <a:r>
              <a:rPr lang="en-US" sz="2200" b="0" i="0" dirty="0">
                <a:solidFill>
                  <a:srgbClr val="000000"/>
                </a:solidFill>
                <a:effectLst/>
                <a:cs typeface="Times New Roman" panose="02020603050405020304" pitchFamily="18" charset="0"/>
              </a:rPr>
              <a:t>, by Robert C. Martin</a:t>
            </a:r>
          </a:p>
          <a:p>
            <a:pPr lvl="1">
              <a:buFont typeface="+mj-lt"/>
              <a:buAutoNum type="arabicPeriod"/>
            </a:pPr>
            <a:r>
              <a:rPr lang="en-US" sz="2200" b="0" i="1" u="none" strike="noStrike" dirty="0">
                <a:solidFill>
                  <a:srgbClr val="841617"/>
                </a:solidFill>
                <a:effectLst/>
                <a:cs typeface="Times New Roman" panose="02020603050405020304" pitchFamily="18" charset="0"/>
                <a:hlinkClick r:id="rId3"/>
              </a:rPr>
              <a:t>Code and Data for the Social Sciences: A Practitioner's Guide</a:t>
            </a:r>
            <a:r>
              <a:rPr lang="en-US" sz="2200" b="0" i="0" dirty="0">
                <a:solidFill>
                  <a:srgbClr val="000000"/>
                </a:solidFill>
                <a:effectLst/>
                <a:cs typeface="Times New Roman" panose="02020603050405020304" pitchFamily="18" charset="0"/>
              </a:rPr>
              <a:t>, by Gentzkow and Shapiro</a:t>
            </a:r>
          </a:p>
          <a:p>
            <a:pPr lvl="1">
              <a:buFont typeface="+mj-lt"/>
              <a:buAutoNum type="arabicPeriod"/>
            </a:pPr>
            <a:r>
              <a:rPr lang="en-US" sz="2200" dirty="0">
                <a:solidFill>
                  <a:srgbClr val="000000"/>
                </a:solidFill>
                <a:cs typeface="Times New Roman" panose="02020603050405020304" pitchFamily="18" charset="0"/>
              </a:rPr>
              <a:t>Tyler Ransom’s (Oklahoma University) slides: </a:t>
            </a:r>
            <a:r>
              <a:rPr lang="en-US" sz="2200" dirty="0">
                <a:solidFill>
                  <a:srgbClr val="000000"/>
                </a:solidFill>
                <a:cs typeface="Times New Roman" panose="02020603050405020304" pitchFamily="18" charset="0"/>
                <a:hlinkClick r:id="rId4"/>
              </a:rPr>
              <a:t>https://raw.githack.com/OU-PhD-Econometrics/fall-2022/master/LectureNotes/01a-CleanCode/01aslides.html#2</a:t>
            </a:r>
            <a:r>
              <a:rPr lang="en-US" sz="2200" dirty="0">
                <a:solidFill>
                  <a:srgbClr val="000000"/>
                </a:solidFill>
                <a:cs typeface="Times New Roman" panose="02020603050405020304" pitchFamily="18" charset="0"/>
              </a:rPr>
              <a:t> </a:t>
            </a:r>
          </a:p>
          <a:p>
            <a:pPr lvl="1">
              <a:buFont typeface="+mj-lt"/>
              <a:buAutoNum type="arabicPeriod"/>
            </a:pPr>
            <a:endParaRPr lang="en-US" sz="2200" b="0" i="0" dirty="0">
              <a:solidFill>
                <a:srgbClr val="000000"/>
              </a:solidFill>
              <a:effectLst/>
              <a:cs typeface="Times New Roman" panose="02020603050405020304" pitchFamily="18" charset="0"/>
            </a:endParaRP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2215572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3736061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Session Outline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9862990" cy="5141388"/>
          </a:xfrm>
        </p:spPr>
        <p:txBody>
          <a:bodyPr>
            <a:noAutofit/>
          </a:bodyPr>
          <a:lstStyle/>
          <a:p>
            <a:pPr marL="514350" indent="-514350">
              <a:buAutoNum type="arabicPeriod"/>
            </a:pPr>
            <a:r>
              <a:rPr lang="en-US" sz="2800" dirty="0">
                <a:cs typeface="Times New Roman" panose="02020603050405020304" pitchFamily="18" charset="0"/>
              </a:rPr>
              <a:t>Where to find data</a:t>
            </a:r>
          </a:p>
          <a:p>
            <a:pPr marL="514350" indent="-514350">
              <a:buAutoNum type="arabicPeriod"/>
            </a:pPr>
            <a:r>
              <a:rPr lang="en-US" sz="2800" dirty="0">
                <a:cs typeface="Times New Roman" panose="02020603050405020304" pitchFamily="18" charset="0"/>
              </a:rPr>
              <a:t>How to work with data (data cleaning) </a:t>
            </a:r>
          </a:p>
          <a:p>
            <a:pPr marL="514350" indent="-514350">
              <a:buAutoNum type="arabicPeriod"/>
            </a:pPr>
            <a:r>
              <a:rPr lang="en-US" sz="2800" dirty="0">
                <a:cs typeface="Times New Roman" panose="02020603050405020304" pitchFamily="18" charset="0"/>
              </a:rPr>
              <a:t>How to design good research questions</a:t>
            </a:r>
          </a:p>
          <a:p>
            <a:pPr marL="514350" indent="-514350">
              <a:buAutoNum type="arabicPeriod"/>
            </a:pPr>
            <a:r>
              <a:rPr lang="en-US" sz="2800" dirty="0">
                <a:cs typeface="Times New Roman" panose="02020603050405020304" pitchFamily="18" charset="0"/>
              </a:rPr>
              <a:t>Research designs: where we’re headed</a:t>
            </a:r>
          </a:p>
        </p:txBody>
      </p:sp>
    </p:spTree>
    <p:extLst>
      <p:ext uri="{BB962C8B-B14F-4D97-AF65-F5344CB8AC3E}">
        <p14:creationId xmlns:p14="http://schemas.microsoft.com/office/powerpoint/2010/main" val="2049919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Automation – automate everything (that can be)!</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348089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Version control – </a:t>
            </a:r>
            <a:r>
              <a:rPr lang="en-US" sz="2400" b="1" i="0" dirty="0" err="1">
                <a:solidFill>
                  <a:schemeClr val="accent2">
                    <a:lumMod val="75000"/>
                  </a:schemeClr>
                </a:solidFill>
                <a:effectLst/>
                <a:cs typeface="Times New Roman" panose="02020603050405020304" pitchFamily="18" charset="0"/>
              </a:rPr>
              <a:t>Github</a:t>
            </a:r>
            <a:r>
              <a:rPr lang="en-US" sz="2400" b="1" dirty="0">
                <a:solidFill>
                  <a:schemeClr val="accent2">
                    <a:lumMod val="75000"/>
                  </a:schemeClr>
                </a:solidFill>
                <a:cs typeface="Times New Roman" panose="02020603050405020304" pitchFamily="18" charset="0"/>
              </a:rPr>
              <a:t>, Dropbox, Overleaf!</a:t>
            </a:r>
            <a:endParaRPr lang="en-US" sz="2400" b="1" i="0" dirty="0">
              <a:solidFill>
                <a:schemeClr val="accent2">
                  <a:lumMod val="75000"/>
                </a:schemeClr>
              </a:solidFill>
              <a:effectLst/>
              <a:cs typeface="Times New Roman" panose="02020603050405020304" pitchFamily="18" charset="0"/>
            </a:endParaRP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1149642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Abstraction – use functions to reduce complexity of code!</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4227240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of Abstraction</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A070178-1954-E794-CD60-53ED8B361DC0}"/>
              </a:ext>
            </a:extLst>
          </p:cNvPr>
          <p:cNvPicPr>
            <a:picLocks noGrp="1" noChangeAspect="1"/>
          </p:cNvPicPr>
          <p:nvPr>
            <p:ph idx="1"/>
          </p:nvPr>
        </p:nvPicPr>
        <p:blipFill>
          <a:blip r:embed="rId3"/>
          <a:stretch>
            <a:fillRect/>
          </a:stretch>
        </p:blipFill>
        <p:spPr>
          <a:xfrm>
            <a:off x="152400" y="1419205"/>
            <a:ext cx="10972800" cy="4019589"/>
          </a:xfrm>
        </p:spPr>
      </p:pic>
    </p:spTree>
    <p:extLst>
      <p:ext uri="{BB962C8B-B14F-4D97-AF65-F5344CB8AC3E}">
        <p14:creationId xmlns:p14="http://schemas.microsoft.com/office/powerpoint/2010/main" val="3092698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Documentation – make code readable! (Variable names, comments)</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2032318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 Comment Your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Documentation – make code readable! (Variable names, comments)</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pic>
        <p:nvPicPr>
          <p:cNvPr id="7" name="Picture 6">
            <a:extLst>
              <a:ext uri="{FF2B5EF4-FFF2-40B4-BE49-F238E27FC236}">
                <a16:creationId xmlns:a16="http://schemas.microsoft.com/office/drawing/2014/main" id="{5D119F18-6256-7ACA-7D40-B58D5A963989}"/>
              </a:ext>
            </a:extLst>
          </p:cNvPr>
          <p:cNvPicPr>
            <a:picLocks noChangeAspect="1"/>
          </p:cNvPicPr>
          <p:nvPr/>
        </p:nvPicPr>
        <p:blipFill>
          <a:blip r:embed="rId3"/>
          <a:stretch>
            <a:fillRect/>
          </a:stretch>
        </p:blipFill>
        <p:spPr>
          <a:xfrm>
            <a:off x="457200" y="1066801"/>
            <a:ext cx="6400800" cy="4112388"/>
          </a:xfrm>
          <a:prstGeom prst="rect">
            <a:avLst/>
          </a:prstGeom>
        </p:spPr>
      </p:pic>
      <p:pic>
        <p:nvPicPr>
          <p:cNvPr id="5" name="Picture 4">
            <a:extLst>
              <a:ext uri="{FF2B5EF4-FFF2-40B4-BE49-F238E27FC236}">
                <a16:creationId xmlns:a16="http://schemas.microsoft.com/office/drawing/2014/main" id="{D8C63BF2-C913-C3E6-FAAB-C53AD2AEBE84}"/>
              </a:ext>
            </a:extLst>
          </p:cNvPr>
          <p:cNvPicPr>
            <a:picLocks noChangeAspect="1"/>
          </p:cNvPicPr>
          <p:nvPr/>
        </p:nvPicPr>
        <p:blipFill rotWithShape="1">
          <a:blip r:embed="rId4"/>
          <a:srcRect l="8321" r="9130"/>
          <a:stretch/>
        </p:blipFill>
        <p:spPr>
          <a:xfrm>
            <a:off x="6824808" y="2298173"/>
            <a:ext cx="4528992" cy="4424516"/>
          </a:xfrm>
          <a:prstGeom prst="rect">
            <a:avLst/>
          </a:prstGeom>
        </p:spPr>
      </p:pic>
    </p:spTree>
    <p:extLst>
      <p:ext uri="{BB962C8B-B14F-4D97-AF65-F5344CB8AC3E}">
        <p14:creationId xmlns:p14="http://schemas.microsoft.com/office/powerpoint/2010/main" val="1907873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Time / task management – think carefully about </a:t>
            </a:r>
            <a:r>
              <a:rPr lang="en-US" sz="2400" b="1" i="1" dirty="0">
                <a:solidFill>
                  <a:schemeClr val="accent2">
                    <a:lumMod val="75000"/>
                  </a:schemeClr>
                </a:solidFill>
                <a:effectLst/>
                <a:cs typeface="Times New Roman" panose="02020603050405020304" pitchFamily="18" charset="0"/>
              </a:rPr>
              <a:t>when </a:t>
            </a:r>
            <a:r>
              <a:rPr lang="en-US" sz="2400" b="1" dirty="0">
                <a:solidFill>
                  <a:schemeClr val="accent2">
                    <a:lumMod val="75000"/>
                  </a:schemeClr>
                </a:solidFill>
                <a:effectLst/>
                <a:cs typeface="Times New Roman" panose="02020603050405020304" pitchFamily="18" charset="0"/>
              </a:rPr>
              <a:t>you code</a:t>
            </a:r>
            <a:endParaRPr lang="en-US" sz="2400" b="1" i="0" dirty="0">
              <a:solidFill>
                <a:schemeClr val="accent2">
                  <a:lumMod val="75000"/>
                </a:schemeClr>
              </a:solidFill>
              <a:effectLst/>
              <a:cs typeface="Times New Roman" panose="02020603050405020304" pitchFamily="18" charset="0"/>
            </a:endParaRP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2439900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 Task Management Software</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960B487-5864-2DAF-FE6B-A73BE17663B8}"/>
              </a:ext>
            </a:extLst>
          </p:cNvPr>
          <p:cNvPicPr>
            <a:picLocks noGrp="1" noChangeAspect="1"/>
          </p:cNvPicPr>
          <p:nvPr>
            <p:ph idx="1"/>
          </p:nvPr>
        </p:nvPicPr>
        <p:blipFill>
          <a:blip r:embed="rId3"/>
          <a:stretch>
            <a:fillRect/>
          </a:stretch>
        </p:blipFill>
        <p:spPr>
          <a:xfrm>
            <a:off x="152400" y="1143000"/>
            <a:ext cx="10015538" cy="2816475"/>
          </a:xfrm>
        </p:spPr>
      </p:pic>
      <p:pic>
        <p:nvPicPr>
          <p:cNvPr id="7" name="Picture 6">
            <a:extLst>
              <a:ext uri="{FF2B5EF4-FFF2-40B4-BE49-F238E27FC236}">
                <a16:creationId xmlns:a16="http://schemas.microsoft.com/office/drawing/2014/main" id="{BD91D579-E8CE-DA8A-0E4E-EFDC9EF14CB2}"/>
              </a:ext>
            </a:extLst>
          </p:cNvPr>
          <p:cNvPicPr>
            <a:picLocks noChangeAspect="1"/>
          </p:cNvPicPr>
          <p:nvPr/>
        </p:nvPicPr>
        <p:blipFill>
          <a:blip r:embed="rId4"/>
          <a:stretch>
            <a:fillRect/>
          </a:stretch>
        </p:blipFill>
        <p:spPr>
          <a:xfrm>
            <a:off x="253386" y="4572000"/>
            <a:ext cx="11938614" cy="1625684"/>
          </a:xfrm>
          <a:prstGeom prst="rect">
            <a:avLst/>
          </a:prstGeom>
        </p:spPr>
      </p:pic>
      <p:sp>
        <p:nvSpPr>
          <p:cNvPr id="8" name="Arrow: Down 7">
            <a:extLst>
              <a:ext uri="{FF2B5EF4-FFF2-40B4-BE49-F238E27FC236}">
                <a16:creationId xmlns:a16="http://schemas.microsoft.com/office/drawing/2014/main" id="{DF0A294B-50C9-5EB1-644E-91E309CA67FC}"/>
              </a:ext>
            </a:extLst>
          </p:cNvPr>
          <p:cNvSpPr/>
          <p:nvPr/>
        </p:nvSpPr>
        <p:spPr>
          <a:xfrm>
            <a:off x="8805862" y="2895600"/>
            <a:ext cx="838200" cy="1524000"/>
          </a:xfrm>
          <a:prstGeom prst="downArrow">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9040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Test-driven development (unit testing, profiling, refactoring) –</a:t>
            </a:r>
          </a:p>
          <a:p>
            <a:pPr lvl="1">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The only way to know that your code works is to test it!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2741019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Unit Testing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endParaRPr lang="en-US" sz="2400" b="0" i="0" dirty="0">
              <a:solidFill>
                <a:srgbClr val="000000"/>
              </a:solidFill>
              <a:effectLst/>
              <a:cs typeface="Times New Roman" panose="02020603050405020304" pitchFamily="18" charset="0"/>
            </a:endParaRPr>
          </a:p>
        </p:txBody>
      </p:sp>
      <p:pic>
        <p:nvPicPr>
          <p:cNvPr id="5" name="Picture 4">
            <a:extLst>
              <a:ext uri="{FF2B5EF4-FFF2-40B4-BE49-F238E27FC236}">
                <a16:creationId xmlns:a16="http://schemas.microsoft.com/office/drawing/2014/main" id="{9D1F98F1-0F25-C8BC-2BBB-5B7C99012979}"/>
              </a:ext>
            </a:extLst>
          </p:cNvPr>
          <p:cNvPicPr>
            <a:picLocks noChangeAspect="1"/>
          </p:cNvPicPr>
          <p:nvPr/>
        </p:nvPicPr>
        <p:blipFill>
          <a:blip r:embed="rId3"/>
          <a:stretch>
            <a:fillRect/>
          </a:stretch>
        </p:blipFill>
        <p:spPr>
          <a:xfrm>
            <a:off x="609600" y="1066800"/>
            <a:ext cx="10134600" cy="5828205"/>
          </a:xfrm>
          <a:prstGeom prst="rect">
            <a:avLst/>
          </a:prstGeom>
        </p:spPr>
      </p:pic>
    </p:spTree>
    <p:extLst>
      <p:ext uri="{BB962C8B-B14F-4D97-AF65-F5344CB8AC3E}">
        <p14:creationId xmlns:p14="http://schemas.microsoft.com/office/powerpoint/2010/main" val="989452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Finding good data</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Unit Testing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endParaRPr lang="en-US" sz="2400" b="0" i="0" dirty="0">
              <a:solidFill>
                <a:srgbClr val="000000"/>
              </a:solidFill>
              <a:effectLst/>
              <a:cs typeface="Times New Roman" panose="02020603050405020304" pitchFamily="18" charset="0"/>
            </a:endParaRPr>
          </a:p>
        </p:txBody>
      </p:sp>
      <p:pic>
        <p:nvPicPr>
          <p:cNvPr id="6" name="Picture 5">
            <a:extLst>
              <a:ext uri="{FF2B5EF4-FFF2-40B4-BE49-F238E27FC236}">
                <a16:creationId xmlns:a16="http://schemas.microsoft.com/office/drawing/2014/main" id="{C2B86CCA-AF9D-18BE-E5E5-78BF75FD3D0B}"/>
              </a:ext>
            </a:extLst>
          </p:cNvPr>
          <p:cNvPicPr>
            <a:picLocks noChangeAspect="1"/>
          </p:cNvPicPr>
          <p:nvPr/>
        </p:nvPicPr>
        <p:blipFill>
          <a:blip r:embed="rId3"/>
          <a:stretch>
            <a:fillRect/>
          </a:stretch>
        </p:blipFill>
        <p:spPr>
          <a:xfrm>
            <a:off x="619246" y="1064871"/>
            <a:ext cx="9896354" cy="5743891"/>
          </a:xfrm>
          <a:prstGeom prst="rect">
            <a:avLst/>
          </a:prstGeom>
        </p:spPr>
      </p:pic>
    </p:spTree>
    <p:extLst>
      <p:ext uri="{BB962C8B-B14F-4D97-AF65-F5344CB8AC3E}">
        <p14:creationId xmlns:p14="http://schemas.microsoft.com/office/powerpoint/2010/main" val="2617533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Pair programming – have people look at your code!</a:t>
            </a:r>
          </a:p>
        </p:txBody>
      </p:sp>
    </p:spTree>
    <p:extLst>
      <p:ext uri="{BB962C8B-B14F-4D97-AF65-F5344CB8AC3E}">
        <p14:creationId xmlns:p14="http://schemas.microsoft.com/office/powerpoint/2010/main" val="2059223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What are we Estimating?</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877963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228600"/>
            <a:ext cx="10439400" cy="5979589"/>
          </a:xfrm>
        </p:spPr>
        <p:txBody>
          <a:bodyPr>
            <a:normAutofit/>
          </a:bodyPr>
          <a:lstStyle/>
          <a:p>
            <a:pPr marL="0" indent="0">
              <a:buNone/>
            </a:pPr>
            <a:r>
              <a:rPr lang="en-US" sz="2800" b="1" dirty="0">
                <a:solidFill>
                  <a:schemeClr val="accent2">
                    <a:lumMod val="75000"/>
                  </a:schemeClr>
                </a:solidFill>
                <a:cs typeface="Times New Roman" panose="02020603050405020304" pitchFamily="18" charset="0"/>
              </a:rPr>
              <a:t>Types of causal validity</a:t>
            </a:r>
          </a:p>
          <a:p>
            <a:pPr marL="514350" indent="-514350">
              <a:buFont typeface="+mj-lt"/>
              <a:buAutoNum type="arabicPeriod"/>
            </a:pPr>
            <a:r>
              <a:rPr lang="en-US" sz="2800" b="1" dirty="0">
                <a:cs typeface="Times New Roman" panose="02020603050405020304" pitchFamily="18" charset="0"/>
              </a:rPr>
              <a:t>Construct validity: </a:t>
            </a:r>
            <a:r>
              <a:rPr lang="en-US" sz="2800" dirty="0">
                <a:cs typeface="Times New Roman" panose="02020603050405020304" pitchFamily="18" charset="0"/>
              </a:rPr>
              <a:t>are we measuring what we want to measure? </a:t>
            </a:r>
            <a:endParaRPr lang="en-US" sz="2800" b="1" dirty="0">
              <a:cs typeface="Times New Roman" panose="02020603050405020304" pitchFamily="18" charset="0"/>
            </a:endParaRPr>
          </a:p>
          <a:p>
            <a:pPr marL="514350" indent="-51435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13633298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228600"/>
            <a:ext cx="10439400" cy="5979589"/>
          </a:xfrm>
        </p:spPr>
        <p:txBody>
          <a:bodyPr>
            <a:normAutofit/>
          </a:bodyPr>
          <a:lstStyle/>
          <a:p>
            <a:pPr marL="0" indent="0">
              <a:buNone/>
            </a:pPr>
            <a:r>
              <a:rPr lang="en-US" sz="2800" b="1" dirty="0">
                <a:solidFill>
                  <a:schemeClr val="accent2">
                    <a:lumMod val="75000"/>
                  </a:schemeClr>
                </a:solidFill>
                <a:cs typeface="Times New Roman" panose="02020603050405020304" pitchFamily="18" charset="0"/>
              </a:rPr>
              <a:t>Types of causal validity</a:t>
            </a:r>
          </a:p>
          <a:p>
            <a:pPr marL="514350" indent="-514350">
              <a:buFont typeface="+mj-lt"/>
              <a:buAutoNum type="arabicPeriod"/>
            </a:pPr>
            <a:r>
              <a:rPr lang="en-US" sz="2800" b="1" dirty="0">
                <a:cs typeface="Times New Roman" panose="02020603050405020304" pitchFamily="18" charset="0"/>
              </a:rPr>
              <a:t>Construct validity: </a:t>
            </a:r>
            <a:r>
              <a:rPr lang="en-US" sz="2800" dirty="0">
                <a:cs typeface="Times New Roman" panose="02020603050405020304" pitchFamily="18" charset="0"/>
              </a:rPr>
              <a:t>are we measuring what we want to measure? </a:t>
            </a:r>
            <a:endParaRPr lang="en-US" sz="2800" b="1" dirty="0">
              <a:cs typeface="Times New Roman" panose="02020603050405020304" pitchFamily="18" charset="0"/>
            </a:endParaRPr>
          </a:p>
          <a:p>
            <a:pPr marL="514350" indent="-514350">
              <a:buFont typeface="+mj-lt"/>
              <a:buAutoNum type="arabicPeriod"/>
            </a:pPr>
            <a:r>
              <a:rPr lang="en-US" sz="2800" b="1" dirty="0">
                <a:cs typeface="Times New Roman" panose="02020603050405020304" pitchFamily="18" charset="0"/>
              </a:rPr>
              <a:t>Statistical validity: </a:t>
            </a:r>
            <a:r>
              <a:rPr lang="en-US" sz="2800" dirty="0">
                <a:cs typeface="Times New Roman" panose="02020603050405020304" pitchFamily="18" charset="0"/>
              </a:rPr>
              <a:t>are your statistics correct? </a:t>
            </a:r>
          </a:p>
        </p:txBody>
      </p:sp>
    </p:spTree>
    <p:extLst>
      <p:ext uri="{BB962C8B-B14F-4D97-AF65-F5344CB8AC3E}">
        <p14:creationId xmlns:p14="http://schemas.microsoft.com/office/powerpoint/2010/main" val="842381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228600"/>
            <a:ext cx="10439400" cy="5979589"/>
          </a:xfrm>
        </p:spPr>
        <p:txBody>
          <a:bodyPr>
            <a:normAutofit/>
          </a:bodyPr>
          <a:lstStyle/>
          <a:p>
            <a:pPr marL="0" indent="0">
              <a:buNone/>
            </a:pPr>
            <a:r>
              <a:rPr lang="en-US" sz="2800" b="1" dirty="0">
                <a:solidFill>
                  <a:schemeClr val="accent2">
                    <a:lumMod val="75000"/>
                  </a:schemeClr>
                </a:solidFill>
                <a:cs typeface="Times New Roman" panose="02020603050405020304" pitchFamily="18" charset="0"/>
              </a:rPr>
              <a:t>Types of causal validity</a:t>
            </a:r>
          </a:p>
          <a:p>
            <a:pPr marL="514350" indent="-514350">
              <a:buFont typeface="+mj-lt"/>
              <a:buAutoNum type="arabicPeriod"/>
            </a:pPr>
            <a:r>
              <a:rPr lang="en-US" sz="2800" b="1" dirty="0">
                <a:cs typeface="Times New Roman" panose="02020603050405020304" pitchFamily="18" charset="0"/>
              </a:rPr>
              <a:t>Construct validity: </a:t>
            </a:r>
            <a:r>
              <a:rPr lang="en-US" sz="2800" dirty="0">
                <a:cs typeface="Times New Roman" panose="02020603050405020304" pitchFamily="18" charset="0"/>
              </a:rPr>
              <a:t>are we measuring what we want to measure? </a:t>
            </a:r>
            <a:endParaRPr lang="en-US" sz="2800" b="1" dirty="0">
              <a:cs typeface="Times New Roman" panose="02020603050405020304" pitchFamily="18" charset="0"/>
            </a:endParaRPr>
          </a:p>
          <a:p>
            <a:pPr marL="514350" indent="-514350">
              <a:buFont typeface="+mj-lt"/>
              <a:buAutoNum type="arabicPeriod"/>
            </a:pPr>
            <a:r>
              <a:rPr lang="en-US" sz="2800" b="1" dirty="0">
                <a:cs typeface="Times New Roman" panose="02020603050405020304" pitchFamily="18" charset="0"/>
              </a:rPr>
              <a:t>Statistical validity: </a:t>
            </a:r>
            <a:r>
              <a:rPr lang="en-US" sz="2800" dirty="0">
                <a:cs typeface="Times New Roman" panose="02020603050405020304" pitchFamily="18" charset="0"/>
              </a:rPr>
              <a:t>are your statistics correct? </a:t>
            </a:r>
          </a:p>
          <a:p>
            <a:pPr marL="514350" indent="-514350">
              <a:buFont typeface="+mj-lt"/>
              <a:buAutoNum type="arabicPeriod"/>
            </a:pPr>
            <a:r>
              <a:rPr lang="en-US" sz="2800" b="1" dirty="0">
                <a:cs typeface="Times New Roman" panose="02020603050405020304" pitchFamily="18" charset="0"/>
              </a:rPr>
              <a:t>Internal validity: </a:t>
            </a:r>
            <a:r>
              <a:rPr lang="en-US" sz="2800" dirty="0">
                <a:cs typeface="Times New Roman" panose="02020603050405020304" pitchFamily="18" charset="0"/>
              </a:rPr>
              <a:t>are your mechanisms correct?</a:t>
            </a:r>
          </a:p>
          <a:p>
            <a:pPr lvl="1"/>
            <a:r>
              <a:rPr lang="en-US" sz="2400" dirty="0">
                <a:cs typeface="Times New Roman" panose="02020603050405020304" pitchFamily="18" charset="0"/>
              </a:rPr>
              <a:t>Did you pick up the causal pathway you wanted? </a:t>
            </a:r>
          </a:p>
          <a:p>
            <a:pPr lvl="1"/>
            <a:r>
              <a:rPr lang="en-US" sz="2400" b="1" dirty="0">
                <a:cs typeface="Times New Roman" panose="02020603050405020304" pitchFamily="18" charset="0"/>
              </a:rPr>
              <a:t>Lots of threats! </a:t>
            </a:r>
          </a:p>
          <a:p>
            <a:pPr lvl="1"/>
            <a:r>
              <a:rPr lang="en-US" sz="2400" dirty="0">
                <a:cs typeface="Times New Roman" panose="02020603050405020304" pitchFamily="18" charset="0"/>
              </a:rPr>
              <a:t>Selection, omitted variable bias, attrition, seasonality, measurement error, spillovers</a:t>
            </a:r>
          </a:p>
          <a:p>
            <a:pPr lvl="1"/>
            <a:r>
              <a:rPr lang="en-US" sz="2400" dirty="0">
                <a:cs typeface="Times New Roman" panose="02020603050405020304" pitchFamily="18" charset="0"/>
              </a:rPr>
              <a:t>Each of these can affect your results </a:t>
            </a:r>
          </a:p>
        </p:txBody>
      </p:sp>
    </p:spTree>
    <p:extLst>
      <p:ext uri="{BB962C8B-B14F-4D97-AF65-F5344CB8AC3E}">
        <p14:creationId xmlns:p14="http://schemas.microsoft.com/office/powerpoint/2010/main" val="3288553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18160"/>
            <a:ext cx="10439400" cy="624840"/>
          </a:xfrm>
        </p:spPr>
        <p:txBody>
          <a:bodyPr>
            <a:noAutofit/>
          </a:bodyPr>
          <a:lstStyle/>
          <a:p>
            <a:r>
              <a:rPr lang="en-US" sz="3600" dirty="0">
                <a:cs typeface="Times New Roman" panose="02020603050405020304" pitchFamily="18" charset="0"/>
              </a:rPr>
              <a:t>Answers are only as good as your data…and your question!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259412"/>
            <a:ext cx="9862990" cy="5141388"/>
          </a:xfrm>
        </p:spPr>
        <p:txBody>
          <a:bodyPr>
            <a:noAutofit/>
          </a:bodyPr>
          <a:lstStyle/>
          <a:p>
            <a:pPr marL="514350" indent="-514350">
              <a:buAutoNum type="arabicPeriod"/>
            </a:pPr>
            <a:r>
              <a:rPr lang="en-US" sz="2800" dirty="0">
                <a:cs typeface="Times New Roman" panose="02020603050405020304" pitchFamily="18" charset="0"/>
              </a:rPr>
              <a:t>Where to find data</a:t>
            </a:r>
          </a:p>
          <a:p>
            <a:pPr marL="514350" indent="-514350">
              <a:buAutoNum type="arabicPeriod"/>
            </a:pPr>
            <a:r>
              <a:rPr lang="en-US" sz="2800" dirty="0">
                <a:cs typeface="Times New Roman" panose="02020603050405020304" pitchFamily="18" charset="0"/>
              </a:rPr>
              <a:t>How to work with data (data cleaning) </a:t>
            </a:r>
          </a:p>
          <a:p>
            <a:pPr marL="514350" indent="-514350">
              <a:buAutoNum type="arabicPeriod"/>
            </a:pPr>
            <a:r>
              <a:rPr lang="en-US" sz="2800" b="1" dirty="0">
                <a:cs typeface="Times New Roman" panose="02020603050405020304" pitchFamily="18" charset="0"/>
              </a:rPr>
              <a:t>How to design good research questions</a:t>
            </a:r>
          </a:p>
          <a:p>
            <a:pPr marL="514350" indent="-514350">
              <a:buAutoNum type="arabicPeriod"/>
            </a:pPr>
            <a:r>
              <a:rPr lang="en-US" sz="2800" dirty="0">
                <a:cs typeface="Times New Roman" panose="02020603050405020304" pitchFamily="18" charset="0"/>
              </a:rPr>
              <a:t>Research designs: where we’re headed</a:t>
            </a:r>
          </a:p>
        </p:txBody>
      </p:sp>
    </p:spTree>
    <p:extLst>
      <p:ext uri="{BB962C8B-B14F-4D97-AF65-F5344CB8AC3E}">
        <p14:creationId xmlns:p14="http://schemas.microsoft.com/office/powerpoint/2010/main" val="639795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pic>
        <p:nvPicPr>
          <p:cNvPr id="4" name="Online Media 3" title="Everything is a Remix Remastered (2015 HD)">
            <a:hlinkClick r:id="" action="ppaction://media"/>
            <a:extLst>
              <a:ext uri="{FF2B5EF4-FFF2-40B4-BE49-F238E27FC236}">
                <a16:creationId xmlns:a16="http://schemas.microsoft.com/office/drawing/2014/main" id="{E83F5012-EF69-1350-0BA8-D15C740E0A8B}"/>
              </a:ext>
            </a:extLst>
          </p:cNvPr>
          <p:cNvPicPr>
            <a:picLocks noGrp="1" noRot="1" noChangeAspect="1"/>
          </p:cNvPicPr>
          <p:nvPr>
            <p:ph idx="1"/>
            <a:videoFile r:link="rId1"/>
          </p:nvPr>
        </p:nvPicPr>
        <p:blipFill>
          <a:blip r:embed="rId4"/>
          <a:stretch>
            <a:fillRect/>
          </a:stretch>
        </p:blipFill>
        <p:spPr>
          <a:xfrm>
            <a:off x="1566862" y="1066800"/>
            <a:ext cx="9101138" cy="5141913"/>
          </a:xfrm>
          <a:prstGeom prst="rect">
            <a:avLst/>
          </a:prstGeom>
        </p:spPr>
      </p:pic>
    </p:spTree>
    <p:extLst>
      <p:ext uri="{BB962C8B-B14F-4D97-AF65-F5344CB8AC3E}">
        <p14:creationId xmlns:p14="http://schemas.microsoft.com/office/powerpoint/2010/main" val="225203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So where do you find questions?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800" dirty="0">
                <a:cs typeface="Times New Roman" panose="02020603050405020304" pitchFamily="18" charset="0"/>
              </a:rPr>
              <a:t>Reading papers is a good start, but not everything! </a:t>
            </a:r>
          </a:p>
          <a:p>
            <a:pPr lvl="1"/>
            <a:r>
              <a:rPr lang="en-US" sz="2600" dirty="0">
                <a:cs typeface="Times New Roman" panose="02020603050405020304" pitchFamily="18" charset="0"/>
              </a:rPr>
              <a:t>You don’t want to get caught in an echo chamber</a:t>
            </a:r>
          </a:p>
          <a:p>
            <a:r>
              <a:rPr lang="en-US" sz="2800" dirty="0">
                <a:cs typeface="Times New Roman" panose="02020603050405020304" pitchFamily="18" charset="0"/>
              </a:rPr>
              <a:t>Come to seminars! </a:t>
            </a:r>
          </a:p>
          <a:p>
            <a:pPr lvl="1"/>
            <a:r>
              <a:rPr lang="en-US" sz="2600" dirty="0">
                <a:cs typeface="Times New Roman" panose="02020603050405020304" pitchFamily="18" charset="0"/>
              </a:rPr>
              <a:t>Go see the big names when they come in </a:t>
            </a:r>
          </a:p>
          <a:p>
            <a:pPr lvl="1"/>
            <a:r>
              <a:rPr lang="en-US" sz="2600" dirty="0">
                <a:cs typeface="Times New Roman" panose="02020603050405020304" pitchFamily="18" charset="0"/>
              </a:rPr>
              <a:t>But also go see the works in progress, what your peers are working on, your faculty, etc. </a:t>
            </a:r>
          </a:p>
          <a:p>
            <a:pPr lvl="1"/>
            <a:r>
              <a:rPr lang="en-US" sz="2600" dirty="0">
                <a:cs typeface="Times New Roman" panose="02020603050405020304" pitchFamily="18" charset="0"/>
              </a:rPr>
              <a:t>Try to go to talks outside your field</a:t>
            </a:r>
          </a:p>
          <a:p>
            <a:r>
              <a:rPr lang="en-US" sz="2800" dirty="0">
                <a:cs typeface="Times New Roman" panose="02020603050405020304" pitchFamily="18" charset="0"/>
              </a:rPr>
              <a:t>Subscribe to newsletters</a:t>
            </a:r>
          </a:p>
          <a:p>
            <a:pPr lvl="1"/>
            <a:r>
              <a:rPr lang="en-US" sz="2600" dirty="0">
                <a:cs typeface="Times New Roman" panose="02020603050405020304" pitchFamily="18" charset="0"/>
              </a:rPr>
              <a:t>Academic journals, sure</a:t>
            </a:r>
          </a:p>
          <a:p>
            <a:pPr lvl="1"/>
            <a:r>
              <a:rPr lang="en-US" sz="2600" dirty="0">
                <a:cs typeface="Times New Roman" panose="02020603050405020304" pitchFamily="18" charset="0"/>
              </a:rPr>
              <a:t>But also things like: </a:t>
            </a:r>
            <a:r>
              <a:rPr lang="en-US" sz="2600" dirty="0">
                <a:cs typeface="Times New Roman" panose="02020603050405020304" pitchFamily="18" charset="0"/>
                <a:hlinkClick r:id="rId3"/>
              </a:rPr>
              <a:t>Axios Vitals</a:t>
            </a:r>
            <a:r>
              <a:rPr lang="en-US" sz="2600" dirty="0">
                <a:cs typeface="Times New Roman" panose="02020603050405020304" pitchFamily="18" charset="0"/>
              </a:rPr>
              <a:t>, </a:t>
            </a:r>
            <a:r>
              <a:rPr lang="en-US" sz="2600" dirty="0" err="1">
                <a:cs typeface="Times New Roman" panose="02020603050405020304" pitchFamily="18" charset="0"/>
                <a:hlinkClick r:id="rId4"/>
              </a:rPr>
              <a:t>Postcall</a:t>
            </a:r>
            <a:r>
              <a:rPr lang="en-US" sz="2600" dirty="0">
                <a:cs typeface="Times New Roman" panose="02020603050405020304" pitchFamily="18" charset="0"/>
              </a:rPr>
              <a:t>, etc. </a:t>
            </a:r>
          </a:p>
          <a:p>
            <a:pPr lvl="1"/>
            <a:endParaRPr lang="en-US" sz="2600" dirty="0">
              <a:cs typeface="Times New Roman" panose="02020603050405020304" pitchFamily="18" charset="0"/>
            </a:endParaRPr>
          </a:p>
        </p:txBody>
      </p:sp>
    </p:spTree>
    <p:extLst>
      <p:ext uri="{BB962C8B-B14F-4D97-AF65-F5344CB8AC3E}">
        <p14:creationId xmlns:p14="http://schemas.microsoft.com/office/powerpoint/2010/main" val="1439514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Stages of Research</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0CBD1B4-835B-05AF-EF76-A49A2BB18B6B}"/>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6B646F90-1E1A-6789-551E-B5CEF9274BA6}"/>
              </a:ext>
            </a:extLst>
          </p:cNvPr>
          <p:cNvPicPr>
            <a:picLocks noChangeAspect="1"/>
          </p:cNvPicPr>
          <p:nvPr/>
        </p:nvPicPr>
        <p:blipFill>
          <a:blip r:embed="rId3"/>
          <a:stretch>
            <a:fillRect/>
          </a:stretch>
        </p:blipFill>
        <p:spPr>
          <a:xfrm>
            <a:off x="304800" y="962232"/>
            <a:ext cx="8305800" cy="5856654"/>
          </a:xfrm>
          <a:prstGeom prst="rect">
            <a:avLst/>
          </a:prstGeom>
        </p:spPr>
      </p:pic>
    </p:spTree>
    <p:extLst>
      <p:ext uri="{BB962C8B-B14F-4D97-AF65-F5344CB8AC3E}">
        <p14:creationId xmlns:p14="http://schemas.microsoft.com/office/powerpoint/2010/main" val="111188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Answers are only as good as your data!</a:t>
            </a:r>
            <a:endParaRPr lang="en-US" sz="3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3F0ACE8-668A-7FAE-EEE3-846ECC270725}"/>
              </a:ext>
            </a:extLst>
          </p:cNvPr>
          <p:cNvSpPr txBox="1"/>
          <p:nvPr/>
        </p:nvSpPr>
        <p:spPr>
          <a:xfrm>
            <a:off x="609600" y="962232"/>
            <a:ext cx="4953000" cy="4493538"/>
          </a:xfrm>
          <a:prstGeom prst="rect">
            <a:avLst/>
          </a:prstGeom>
          <a:solidFill>
            <a:schemeClr val="accent3">
              <a:lumMod val="40000"/>
              <a:lumOff val="60000"/>
            </a:schemeClr>
          </a:solidFill>
        </p:spPr>
        <p:txBody>
          <a:bodyPr wrap="square" rtlCol="0">
            <a:spAutoFit/>
          </a:bodyPr>
          <a:lstStyle/>
          <a:p>
            <a:r>
              <a:rPr lang="en-US" sz="2200" b="1" u="sng" dirty="0"/>
              <a:t>Immediately Available Datasets</a:t>
            </a:r>
          </a:p>
          <a:p>
            <a:endParaRPr lang="en-US" sz="2200" b="1" u="sng" dirty="0"/>
          </a:p>
          <a:p>
            <a:pPr marL="342900" indent="-342900">
              <a:buFont typeface="Arial" panose="020B0604020202020204" pitchFamily="34" charset="0"/>
              <a:buChar char="•"/>
            </a:pPr>
            <a:r>
              <a:rPr lang="en-US" sz="2200" dirty="0"/>
              <a:t>High-quality census/health data in the US and internationally: 	</a:t>
            </a:r>
            <a:r>
              <a:rPr lang="en-US" sz="2200" dirty="0">
                <a:hlinkClick r:id="rId3"/>
              </a:rPr>
              <a:t>https://www.ipums.org/</a:t>
            </a:r>
            <a:endParaRPr lang="en-US" sz="2200" dirty="0"/>
          </a:p>
          <a:p>
            <a:pPr marL="342900" indent="-342900">
              <a:buFont typeface="Arial" panose="020B0604020202020204" pitchFamily="34" charset="0"/>
              <a:buChar char="•"/>
            </a:pPr>
            <a:r>
              <a:rPr lang="en-US" sz="2200" dirty="0">
                <a:hlinkClick r:id="rId4"/>
              </a:rPr>
              <a:t>https://sebastiantellotrillo.com/resources/primer-where-to-find-data</a:t>
            </a:r>
            <a:r>
              <a:rPr lang="en-US" sz="2200" dirty="0"/>
              <a:t> </a:t>
            </a:r>
          </a:p>
          <a:p>
            <a:pPr marL="342900" indent="-342900">
              <a:buFont typeface="Arial" panose="020B0604020202020204" pitchFamily="34" charset="0"/>
              <a:buChar char="•"/>
            </a:pPr>
            <a:r>
              <a:rPr lang="en-US" sz="2200" dirty="0"/>
              <a:t>Canadian Community Health Survey</a:t>
            </a:r>
          </a:p>
          <a:p>
            <a:pPr marL="342900" indent="-342900">
              <a:buFont typeface="Arial" panose="020B0604020202020204" pitchFamily="34" charset="0"/>
              <a:buChar char="•"/>
            </a:pPr>
            <a:r>
              <a:rPr lang="en-US" sz="2200" dirty="0">
                <a:hlinkClick r:id="rId5"/>
              </a:rPr>
              <a:t>https://datacentre.chass.utoronto.ca/</a:t>
            </a:r>
            <a:endParaRPr lang="en-US" sz="2200" dirty="0"/>
          </a:p>
          <a:p>
            <a:pPr marL="342900" indent="-342900">
              <a:buFont typeface="Arial" panose="020B0604020202020204" pitchFamily="34" charset="0"/>
              <a:buChar char="•"/>
            </a:pPr>
            <a:r>
              <a:rPr lang="en-US" sz="2200" dirty="0"/>
              <a:t>Lots of others!</a:t>
            </a:r>
          </a:p>
          <a:p>
            <a:pPr marL="342900" indent="-342900">
              <a:buFont typeface="Arial" panose="020B0604020202020204" pitchFamily="34" charset="0"/>
              <a:buChar char="•"/>
            </a:pPr>
            <a:endParaRPr lang="en-US" sz="2200" dirty="0"/>
          </a:p>
        </p:txBody>
      </p:sp>
      <p:sp>
        <p:nvSpPr>
          <p:cNvPr id="7" name="TextBox 6">
            <a:extLst>
              <a:ext uri="{FF2B5EF4-FFF2-40B4-BE49-F238E27FC236}">
                <a16:creationId xmlns:a16="http://schemas.microsoft.com/office/drawing/2014/main" id="{02301630-EBF2-9429-FDAC-D7F79000AD6F}"/>
              </a:ext>
            </a:extLst>
          </p:cNvPr>
          <p:cNvSpPr txBox="1"/>
          <p:nvPr/>
        </p:nvSpPr>
        <p:spPr>
          <a:xfrm>
            <a:off x="5865586" y="962232"/>
            <a:ext cx="4724400" cy="3477875"/>
          </a:xfrm>
          <a:prstGeom prst="rect">
            <a:avLst/>
          </a:prstGeom>
          <a:solidFill>
            <a:schemeClr val="accent2">
              <a:lumMod val="40000"/>
              <a:lumOff val="60000"/>
            </a:schemeClr>
          </a:solidFill>
        </p:spPr>
        <p:txBody>
          <a:bodyPr wrap="square" rtlCol="0">
            <a:spAutoFit/>
          </a:bodyPr>
          <a:lstStyle/>
          <a:p>
            <a:r>
              <a:rPr lang="en-US" sz="2200" b="1" u="sng" dirty="0"/>
              <a:t>Good Thesis Datasets</a:t>
            </a:r>
          </a:p>
          <a:p>
            <a:endParaRPr lang="en-US" sz="2200" b="1" u="sng" dirty="0"/>
          </a:p>
          <a:p>
            <a:pPr marL="342900" indent="-342900">
              <a:buFont typeface="Arial" panose="020B0604020202020204" pitchFamily="34" charset="0"/>
              <a:buChar char="•"/>
            </a:pPr>
            <a:r>
              <a:rPr lang="en-US" sz="2200" dirty="0"/>
              <a:t>ICES (Ontario-level claims) </a:t>
            </a:r>
          </a:p>
          <a:p>
            <a:pPr marL="342900" indent="-342900">
              <a:buFont typeface="Arial" panose="020B0604020202020204" pitchFamily="34" charset="0"/>
              <a:buChar char="•"/>
            </a:pPr>
            <a:r>
              <a:rPr lang="en-US" sz="2200" dirty="0"/>
              <a:t>PCPOP (BC-level data, links to a lot of useful demographic data) </a:t>
            </a:r>
          </a:p>
          <a:p>
            <a:pPr marL="342900" indent="-342900">
              <a:buFont typeface="Arial" panose="020B0604020202020204" pitchFamily="34" charset="0"/>
              <a:buChar char="•"/>
            </a:pPr>
            <a:r>
              <a:rPr lang="en-US" sz="2200" dirty="0"/>
              <a:t>CIHI</a:t>
            </a:r>
          </a:p>
          <a:p>
            <a:pPr marL="342900" indent="-342900">
              <a:buFont typeface="Arial" panose="020B0604020202020204" pitchFamily="34" charset="0"/>
              <a:buChar char="•"/>
            </a:pPr>
            <a:r>
              <a:rPr lang="en-US" sz="2200" dirty="0"/>
              <a:t>Medicare FFS (US; need a sponsor)</a:t>
            </a:r>
          </a:p>
          <a:p>
            <a:pPr marL="342900" indent="-342900">
              <a:buFont typeface="Arial" panose="020B0604020202020204" pitchFamily="34" charset="0"/>
              <a:buChar char="•"/>
            </a:pPr>
            <a:r>
              <a:rPr lang="en-US" sz="2200" dirty="0"/>
              <a:t>Lots of others!</a:t>
            </a:r>
          </a:p>
        </p:txBody>
      </p:sp>
    </p:spTree>
    <p:extLst>
      <p:ext uri="{BB962C8B-B14F-4D97-AF65-F5344CB8AC3E}">
        <p14:creationId xmlns:p14="http://schemas.microsoft.com/office/powerpoint/2010/main" val="8847574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cs typeface="Times New Roman" panose="02020603050405020304" pitchFamily="18" charset="0"/>
              </a:rPr>
              <a:t>1. Tell us something about the “story” you have in mind</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2BD937EB-396E-EA62-7AB0-D0E7EFC1114E}"/>
              </a:ext>
            </a:extLst>
          </p:cNvPr>
          <p:cNvPicPr>
            <a:picLocks noChangeAspect="1"/>
          </p:cNvPicPr>
          <p:nvPr/>
        </p:nvPicPr>
        <p:blipFill>
          <a:blip r:embed="rId3"/>
          <a:stretch>
            <a:fillRect/>
          </a:stretch>
        </p:blipFill>
        <p:spPr>
          <a:xfrm>
            <a:off x="2286000" y="1752600"/>
            <a:ext cx="6773220" cy="4858428"/>
          </a:xfrm>
          <a:prstGeom prst="rect">
            <a:avLst/>
          </a:prstGeom>
        </p:spPr>
      </p:pic>
    </p:spTree>
    <p:extLst>
      <p:ext uri="{BB962C8B-B14F-4D97-AF65-F5344CB8AC3E}">
        <p14:creationId xmlns:p14="http://schemas.microsoft.com/office/powerpoint/2010/main" val="14966320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EC574BAF-4514-43C9-FC5A-81AA12CB20D7}"/>
              </a:ext>
            </a:extLst>
          </p:cNvPr>
          <p:cNvPicPr>
            <a:picLocks noChangeAspect="1"/>
          </p:cNvPicPr>
          <p:nvPr/>
        </p:nvPicPr>
        <p:blipFill>
          <a:blip r:embed="rId3"/>
          <a:stretch>
            <a:fillRect/>
          </a:stretch>
        </p:blipFill>
        <p:spPr>
          <a:xfrm>
            <a:off x="2743200" y="2043478"/>
            <a:ext cx="6554115" cy="4801270"/>
          </a:xfrm>
          <a:prstGeom prst="rect">
            <a:avLst/>
          </a:prstGeom>
        </p:spPr>
      </p:pic>
    </p:spTree>
    <p:extLst>
      <p:ext uri="{BB962C8B-B14F-4D97-AF65-F5344CB8AC3E}">
        <p14:creationId xmlns:p14="http://schemas.microsoft.com/office/powerpoint/2010/main" val="4098246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77292117-683E-0AFD-169D-B7BD021A0C18}"/>
              </a:ext>
            </a:extLst>
          </p:cNvPr>
          <p:cNvPicPr>
            <a:picLocks noChangeAspect="1"/>
          </p:cNvPicPr>
          <p:nvPr/>
        </p:nvPicPr>
        <p:blipFill>
          <a:blip r:embed="rId3"/>
          <a:stretch>
            <a:fillRect/>
          </a:stretch>
        </p:blipFill>
        <p:spPr>
          <a:xfrm>
            <a:off x="1828800" y="2028140"/>
            <a:ext cx="7344800" cy="4906060"/>
          </a:xfrm>
          <a:prstGeom prst="rect">
            <a:avLst/>
          </a:prstGeom>
        </p:spPr>
      </p:pic>
    </p:spTree>
    <p:extLst>
      <p:ext uri="{BB962C8B-B14F-4D97-AF65-F5344CB8AC3E}">
        <p14:creationId xmlns:p14="http://schemas.microsoft.com/office/powerpoint/2010/main" val="40068879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77E2D12D-DF1E-26C1-809E-5807F74225B6}"/>
              </a:ext>
            </a:extLst>
          </p:cNvPr>
          <p:cNvPicPr>
            <a:picLocks noChangeAspect="1"/>
          </p:cNvPicPr>
          <p:nvPr/>
        </p:nvPicPr>
        <p:blipFill>
          <a:blip r:embed="rId3"/>
          <a:stretch>
            <a:fillRect/>
          </a:stretch>
        </p:blipFill>
        <p:spPr>
          <a:xfrm>
            <a:off x="76200" y="2667000"/>
            <a:ext cx="5400000" cy="3956964"/>
          </a:xfrm>
          <a:prstGeom prst="rect">
            <a:avLst/>
          </a:prstGeom>
        </p:spPr>
      </p:pic>
      <p:pic>
        <p:nvPicPr>
          <p:cNvPr id="8" name="Picture 7">
            <a:extLst>
              <a:ext uri="{FF2B5EF4-FFF2-40B4-BE49-F238E27FC236}">
                <a16:creationId xmlns:a16="http://schemas.microsoft.com/office/drawing/2014/main" id="{8A1EF658-033F-0962-5FF6-4AC1C2D97D51}"/>
              </a:ext>
            </a:extLst>
          </p:cNvPr>
          <p:cNvPicPr>
            <a:picLocks noChangeAspect="1"/>
          </p:cNvPicPr>
          <p:nvPr/>
        </p:nvPicPr>
        <p:blipFill>
          <a:blip r:embed="rId4"/>
          <a:stretch>
            <a:fillRect/>
          </a:stretch>
        </p:blipFill>
        <p:spPr>
          <a:xfrm>
            <a:off x="5257800" y="2296024"/>
            <a:ext cx="5400000" cy="4327940"/>
          </a:xfrm>
          <a:prstGeom prst="rect">
            <a:avLst/>
          </a:prstGeom>
        </p:spPr>
      </p:pic>
    </p:spTree>
    <p:extLst>
      <p:ext uri="{BB962C8B-B14F-4D97-AF65-F5344CB8AC3E}">
        <p14:creationId xmlns:p14="http://schemas.microsoft.com/office/powerpoint/2010/main" val="1866475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pPr marL="457200" indent="-457200">
              <a:buFont typeface="+mj-lt"/>
              <a:buAutoNum type="arabicPeriod"/>
            </a:pPr>
            <a:r>
              <a:rPr lang="en-US" sz="2400" dirty="0">
                <a:cs typeface="Times New Roman" panose="02020603050405020304" pitchFamily="18" charset="0"/>
              </a:rPr>
              <a:t>Don’t forget to say something about whom your sample is representative</a:t>
            </a:r>
          </a:p>
          <a:p>
            <a:pPr lvl="1"/>
            <a:r>
              <a:rPr lang="en-US" sz="2200" dirty="0">
                <a:cs typeface="Times New Roman" panose="02020603050405020304" pitchFamily="18" charset="0"/>
              </a:rPr>
              <a:t>Medicare Part D enrollees</a:t>
            </a:r>
          </a:p>
          <a:p>
            <a:pPr lvl="1"/>
            <a:r>
              <a:rPr lang="en-US" sz="2200" dirty="0">
                <a:cs typeface="Times New Roman" panose="02020603050405020304" pitchFamily="18" charset="0"/>
              </a:rPr>
              <a:t>Subject to the donut hole</a:t>
            </a:r>
          </a:p>
          <a:p>
            <a:pPr lvl="1"/>
            <a:r>
              <a:rPr lang="en-US" sz="2200" i="1" dirty="0">
                <a:cs typeface="Times New Roman" panose="02020603050405020304" pitchFamily="18" charset="0"/>
              </a:rPr>
              <a:t>Close to the kink point </a:t>
            </a:r>
            <a:r>
              <a:rPr lang="en-US" sz="2200" dirty="0">
                <a:cs typeface="Times New Roman" panose="02020603050405020304" pitchFamily="18" charset="0"/>
              </a:rPr>
              <a:t>(since they are using a bunching strategy)</a:t>
            </a:r>
          </a:p>
          <a:p>
            <a:pPr lvl="1"/>
            <a:r>
              <a:rPr lang="en-US" sz="2200" b="1" dirty="0">
                <a:solidFill>
                  <a:schemeClr val="accent3">
                    <a:lumMod val="75000"/>
                  </a:schemeClr>
                </a:solidFill>
                <a:cs typeface="Times New Roman" panose="02020603050405020304" pitchFamily="18" charset="0"/>
              </a:rPr>
              <a:t>How does/doesn’t this generalize?</a:t>
            </a:r>
            <a:endParaRPr lang="en-US" sz="2400" dirty="0">
              <a:cs typeface="Times New Roman" panose="02020603050405020304" pitchFamily="18" charset="0"/>
            </a:endParaRPr>
          </a:p>
        </p:txBody>
      </p:sp>
    </p:spTree>
    <p:extLst>
      <p:ext uri="{BB962C8B-B14F-4D97-AF65-F5344CB8AC3E}">
        <p14:creationId xmlns:p14="http://schemas.microsoft.com/office/powerpoint/2010/main" val="37090330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Selecting a Research Design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6176677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18160"/>
            <a:ext cx="10439400" cy="624840"/>
          </a:xfrm>
        </p:spPr>
        <p:txBody>
          <a:bodyPr>
            <a:noAutofit/>
          </a:bodyPr>
          <a:lstStyle/>
          <a:p>
            <a:r>
              <a:rPr lang="en-US" sz="3600" dirty="0">
                <a:cs typeface="Times New Roman" panose="02020603050405020304" pitchFamily="18" charset="0"/>
              </a:rPr>
              <a:t>Answers are only as good as your data…and your question!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259412"/>
            <a:ext cx="9862990" cy="5141388"/>
          </a:xfrm>
        </p:spPr>
        <p:txBody>
          <a:bodyPr>
            <a:noAutofit/>
          </a:bodyPr>
          <a:lstStyle/>
          <a:p>
            <a:pPr marL="514350" indent="-514350">
              <a:buAutoNum type="arabicPeriod"/>
            </a:pPr>
            <a:r>
              <a:rPr lang="en-US" sz="2800" dirty="0">
                <a:cs typeface="Times New Roman" panose="02020603050405020304" pitchFamily="18" charset="0"/>
              </a:rPr>
              <a:t>Where to find data</a:t>
            </a:r>
          </a:p>
          <a:p>
            <a:pPr marL="514350" indent="-514350">
              <a:buAutoNum type="arabicPeriod"/>
            </a:pPr>
            <a:r>
              <a:rPr lang="en-US" sz="2800" dirty="0">
                <a:cs typeface="Times New Roman" panose="02020603050405020304" pitchFamily="18" charset="0"/>
              </a:rPr>
              <a:t>How to work with data (data cleaning) </a:t>
            </a:r>
          </a:p>
          <a:p>
            <a:pPr marL="514350" indent="-514350">
              <a:buAutoNum type="arabicPeriod"/>
            </a:pPr>
            <a:r>
              <a:rPr lang="en-US" sz="2800" dirty="0">
                <a:cs typeface="Times New Roman" panose="02020603050405020304" pitchFamily="18" charset="0"/>
              </a:rPr>
              <a:t>How to design good research questions</a:t>
            </a:r>
          </a:p>
          <a:p>
            <a:pPr marL="514350" indent="-514350">
              <a:buAutoNum type="arabicPeriod"/>
            </a:pPr>
            <a:r>
              <a:rPr lang="en-US" sz="2800" b="1" dirty="0">
                <a:cs typeface="Times New Roman" panose="02020603050405020304" pitchFamily="18" charset="0"/>
              </a:rPr>
              <a:t>Research designs: where we’re headed</a:t>
            </a:r>
          </a:p>
        </p:txBody>
      </p:sp>
    </p:spTree>
    <p:extLst>
      <p:ext uri="{BB962C8B-B14F-4D97-AF65-F5344CB8AC3E}">
        <p14:creationId xmlns:p14="http://schemas.microsoft.com/office/powerpoint/2010/main" val="12803379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do you pick a method?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458200" y="6112612"/>
            <a:ext cx="3697514" cy="624840"/>
          </a:xfrm>
        </p:spPr>
        <p:txBody>
          <a:bodyPr>
            <a:noAutofit/>
          </a:bodyPr>
          <a:lstStyle/>
          <a:p>
            <a:pPr marL="0" indent="0">
              <a:buNone/>
            </a:pPr>
            <a:r>
              <a:rPr lang="en-US" sz="2000" dirty="0">
                <a:solidFill>
                  <a:schemeClr val="accent3">
                    <a:lumMod val="50000"/>
                  </a:schemeClr>
                </a:solidFill>
                <a:cs typeface="Times New Roman" panose="02020603050405020304" pitchFamily="18" charset="0"/>
                <a:hlinkClick r:id="rId3"/>
              </a:rPr>
              <a:t>Source: Mahoney (2022)</a:t>
            </a:r>
            <a:endParaRPr lang="en-US" sz="2000" dirty="0">
              <a:solidFill>
                <a:schemeClr val="accent3">
                  <a:lumMod val="50000"/>
                </a:schemeClr>
              </a:solidFill>
              <a:cs typeface="Times New Roman" panose="02020603050405020304" pitchFamily="18" charset="0"/>
            </a:endParaRPr>
          </a:p>
        </p:txBody>
      </p:sp>
      <p:pic>
        <p:nvPicPr>
          <p:cNvPr id="6" name="Picture 5">
            <a:extLst>
              <a:ext uri="{FF2B5EF4-FFF2-40B4-BE49-F238E27FC236}">
                <a16:creationId xmlns:a16="http://schemas.microsoft.com/office/drawing/2014/main" id="{12A476EB-8EAA-310D-5B04-DE17127AD331}"/>
              </a:ext>
            </a:extLst>
          </p:cNvPr>
          <p:cNvPicPr>
            <a:picLocks noChangeAspect="1"/>
          </p:cNvPicPr>
          <p:nvPr/>
        </p:nvPicPr>
        <p:blipFill>
          <a:blip r:embed="rId4"/>
          <a:stretch>
            <a:fillRect/>
          </a:stretch>
        </p:blipFill>
        <p:spPr>
          <a:xfrm>
            <a:off x="152400" y="838200"/>
            <a:ext cx="8305800" cy="5844823"/>
          </a:xfrm>
          <a:prstGeom prst="rect">
            <a:avLst/>
          </a:prstGeom>
        </p:spPr>
      </p:pic>
    </p:spTree>
    <p:extLst>
      <p:ext uri="{BB962C8B-B14F-4D97-AF65-F5344CB8AC3E}">
        <p14:creationId xmlns:p14="http://schemas.microsoft.com/office/powerpoint/2010/main" val="3712656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Model vs. Design-based Approaches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800" dirty="0">
                <a:cs typeface="Times New Roman" panose="02020603050405020304" pitchFamily="18" charset="0"/>
              </a:rPr>
              <a:t>Approaches either rest on you having a DAG (</a:t>
            </a:r>
            <a:r>
              <a:rPr lang="en-US" sz="2800" dirty="0">
                <a:solidFill>
                  <a:schemeClr val="accent3">
                    <a:lumMod val="75000"/>
                  </a:schemeClr>
                </a:solidFill>
                <a:cs typeface="Times New Roman" panose="02020603050405020304" pitchFamily="18" charset="0"/>
              </a:rPr>
              <a:t>model-based</a:t>
            </a:r>
            <a:r>
              <a:rPr lang="en-US" sz="2800" dirty="0">
                <a:cs typeface="Times New Roman" panose="02020603050405020304" pitchFamily="18" charset="0"/>
              </a:rPr>
              <a:t>) or a good source of exogenous variation to identify data generating processes (</a:t>
            </a:r>
            <a:r>
              <a:rPr lang="en-US" sz="2800" dirty="0">
                <a:solidFill>
                  <a:schemeClr val="accent2">
                    <a:lumMod val="75000"/>
                  </a:schemeClr>
                </a:solidFill>
                <a:cs typeface="Times New Roman" panose="02020603050405020304" pitchFamily="18" charset="0"/>
              </a:rPr>
              <a:t>design-based</a:t>
            </a:r>
            <a:r>
              <a:rPr lang="en-US" sz="2800" dirty="0">
                <a:cs typeface="Times New Roman" panose="02020603050405020304" pitchFamily="18" charset="0"/>
              </a:rPr>
              <a:t>) </a:t>
            </a:r>
          </a:p>
          <a:p>
            <a:r>
              <a:rPr lang="en-US" sz="2800" dirty="0">
                <a:cs typeface="Times New Roman" panose="02020603050405020304" pitchFamily="18" charset="0"/>
              </a:rPr>
              <a:t>Examples of </a:t>
            </a:r>
            <a:r>
              <a:rPr lang="en-US" sz="2800" dirty="0">
                <a:solidFill>
                  <a:schemeClr val="accent3">
                    <a:lumMod val="75000"/>
                  </a:schemeClr>
                </a:solidFill>
                <a:cs typeface="Times New Roman" panose="02020603050405020304" pitchFamily="18" charset="0"/>
              </a:rPr>
              <a:t>model-based</a:t>
            </a:r>
            <a:r>
              <a:rPr lang="en-US" sz="2800" dirty="0">
                <a:cs typeface="Times New Roman" panose="02020603050405020304" pitchFamily="18" charset="0"/>
              </a:rPr>
              <a:t>: matching, controlling, IPW</a:t>
            </a:r>
          </a:p>
          <a:p>
            <a:pPr lvl="1"/>
            <a:r>
              <a:rPr lang="en-US" sz="2400" dirty="0">
                <a:cs typeface="Times New Roman" panose="02020603050405020304" pitchFamily="18" charset="0"/>
              </a:rPr>
              <a:t>Requires a</a:t>
            </a:r>
            <a:r>
              <a:rPr lang="en-US" sz="2400" dirty="0">
                <a:solidFill>
                  <a:schemeClr val="accent3">
                    <a:lumMod val="75000"/>
                  </a:schemeClr>
                </a:solidFill>
                <a:cs typeface="Times New Roman" panose="02020603050405020304" pitchFamily="18" charset="0"/>
              </a:rPr>
              <a:t> </a:t>
            </a:r>
            <a:r>
              <a:rPr lang="en-US" sz="2400" b="1" dirty="0">
                <a:solidFill>
                  <a:schemeClr val="accent3">
                    <a:lumMod val="75000"/>
                  </a:schemeClr>
                </a:solidFill>
                <a:cs typeface="Times New Roman" panose="02020603050405020304" pitchFamily="18" charset="0"/>
              </a:rPr>
              <a:t>big assumption</a:t>
            </a:r>
            <a:r>
              <a:rPr lang="en-US" sz="2400" dirty="0">
                <a:cs typeface="Times New Roman" panose="02020603050405020304" pitchFamily="18" charset="0"/>
              </a:rPr>
              <a:t> about your DAG (and selection on </a:t>
            </a:r>
            <a:r>
              <a:rPr lang="en-US" sz="2400" dirty="0" err="1">
                <a:cs typeface="Times New Roman" panose="02020603050405020304" pitchFamily="18" charset="0"/>
              </a:rPr>
              <a:t>unobservables</a:t>
            </a:r>
            <a:r>
              <a:rPr lang="en-US" sz="2400" dirty="0">
                <a:cs typeface="Times New Roman" panose="02020603050405020304" pitchFamily="18" charset="0"/>
              </a:rPr>
              <a:t>)</a:t>
            </a:r>
          </a:p>
          <a:p>
            <a:pPr lvl="1"/>
            <a:r>
              <a:rPr lang="en-US" sz="2400" dirty="0">
                <a:cs typeface="Times New Roman" panose="02020603050405020304" pitchFamily="18" charset="0"/>
              </a:rPr>
              <a:t>Can go as far as structural model approaches</a:t>
            </a:r>
          </a:p>
          <a:p>
            <a:r>
              <a:rPr lang="en-US" sz="2800" dirty="0">
                <a:cs typeface="Times New Roman" panose="02020603050405020304" pitchFamily="18" charset="0"/>
              </a:rPr>
              <a:t>Examples of </a:t>
            </a:r>
            <a:r>
              <a:rPr lang="en-US" sz="2800" dirty="0">
                <a:solidFill>
                  <a:schemeClr val="accent2">
                    <a:lumMod val="75000"/>
                  </a:schemeClr>
                </a:solidFill>
                <a:cs typeface="Times New Roman" panose="02020603050405020304" pitchFamily="18" charset="0"/>
              </a:rPr>
              <a:t>design-based:</a:t>
            </a:r>
            <a:r>
              <a:rPr lang="en-US" sz="2800" dirty="0">
                <a:cs typeface="Times New Roman" panose="02020603050405020304" pitchFamily="18" charset="0"/>
              </a:rPr>
              <a:t> RCT, DID, IV</a:t>
            </a:r>
          </a:p>
          <a:p>
            <a:pPr lvl="1"/>
            <a:r>
              <a:rPr lang="en-US" sz="2400" dirty="0">
                <a:cs typeface="Times New Roman" panose="02020603050405020304" pitchFamily="18" charset="0"/>
              </a:rPr>
              <a:t>Need a </a:t>
            </a:r>
            <a:r>
              <a:rPr lang="en-US" sz="2400" b="1" dirty="0">
                <a:solidFill>
                  <a:schemeClr val="accent2">
                    <a:lumMod val="75000"/>
                  </a:schemeClr>
                </a:solidFill>
                <a:cs typeface="Times New Roman" panose="02020603050405020304" pitchFamily="18" charset="0"/>
              </a:rPr>
              <a:t>specific</a:t>
            </a:r>
            <a:r>
              <a:rPr lang="en-US" sz="2400" dirty="0">
                <a:cs typeface="Times New Roman" panose="02020603050405020304" pitchFamily="18" charset="0"/>
              </a:rPr>
              <a:t> set of data and </a:t>
            </a:r>
            <a:r>
              <a:rPr lang="en-US" sz="2400" b="1" dirty="0">
                <a:solidFill>
                  <a:schemeClr val="accent2">
                    <a:lumMod val="75000"/>
                  </a:schemeClr>
                </a:solidFill>
                <a:cs typeface="Times New Roman" panose="02020603050405020304" pitchFamily="18" charset="0"/>
              </a:rPr>
              <a:t>circumstances</a:t>
            </a:r>
            <a:r>
              <a:rPr lang="en-US" sz="2400" dirty="0">
                <a:cs typeface="Times New Roman" panose="02020603050405020304" pitchFamily="18" charset="0"/>
              </a:rPr>
              <a:t> (policy change, instrument)</a:t>
            </a:r>
          </a:p>
          <a:p>
            <a:pPr lvl="1"/>
            <a:r>
              <a:rPr lang="en-US" sz="2400" dirty="0">
                <a:cs typeface="Times New Roman" panose="02020603050405020304" pitchFamily="18" charset="0"/>
              </a:rPr>
              <a:t>Still making assumptions about an underlying model! But minimizing the set of assumptions and making them more transparent</a:t>
            </a:r>
          </a:p>
          <a:p>
            <a:pPr lvl="1"/>
            <a:r>
              <a:rPr lang="en-US" sz="2400" dirty="0">
                <a:cs typeface="Times New Roman" panose="02020603050405020304" pitchFamily="18" charset="0"/>
              </a:rPr>
              <a:t>Typically relies on what’s referred to as </a:t>
            </a:r>
            <a:r>
              <a:rPr lang="en-US" sz="2400" u="sng" dirty="0">
                <a:cs typeface="Times New Roman" panose="02020603050405020304" pitchFamily="18" charset="0"/>
              </a:rPr>
              <a:t>quasi-random variation</a:t>
            </a:r>
          </a:p>
          <a:p>
            <a:pPr lvl="1"/>
            <a:r>
              <a:rPr lang="en-US" sz="2400" b="1" u="sng" dirty="0">
                <a:cs typeface="Times New Roman" panose="02020603050405020304" pitchFamily="18" charset="0"/>
              </a:rPr>
              <a:t>This is where we’re headed</a:t>
            </a:r>
          </a:p>
          <a:p>
            <a:endParaRPr lang="en-US" sz="2800" dirty="0">
              <a:cs typeface="Times New Roman" panose="02020603050405020304" pitchFamily="18" charset="0"/>
            </a:endParaRPr>
          </a:p>
        </p:txBody>
      </p:sp>
    </p:spTree>
    <p:extLst>
      <p:ext uri="{BB962C8B-B14F-4D97-AF65-F5344CB8AC3E}">
        <p14:creationId xmlns:p14="http://schemas.microsoft.com/office/powerpoint/2010/main" val="28241173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Why models? Why not models?  </a:t>
            </a:r>
          </a:p>
        </p:txBody>
      </p:sp>
      <p:sp>
        <p:nvSpPr>
          <p:cNvPr id="3" name="Content Placeholder 2"/>
          <p:cNvSpPr>
            <a:spLocks noGrp="1"/>
          </p:cNvSpPr>
          <p:nvPr>
            <p:ph idx="1"/>
          </p:nvPr>
        </p:nvSpPr>
        <p:spPr>
          <a:xfrm>
            <a:off x="609601" y="1066801"/>
            <a:ext cx="10015390" cy="5141388"/>
          </a:xfrm>
        </p:spPr>
        <p:txBody>
          <a:bodyPr>
            <a:noAutofit/>
          </a:bodyPr>
          <a:lstStyle/>
          <a:p>
            <a:r>
              <a:rPr lang="en-US" sz="2800" dirty="0">
                <a:cs typeface="Times New Roman" panose="02020603050405020304" pitchFamily="18" charset="0"/>
              </a:rPr>
              <a:t>Economic studies almost always have a “working model” </a:t>
            </a:r>
          </a:p>
          <a:p>
            <a:pPr lvl="1"/>
            <a:r>
              <a:rPr lang="en-US" sz="2600" dirty="0">
                <a:cs typeface="Times New Roman" panose="02020603050405020304" pitchFamily="18" charset="0"/>
              </a:rPr>
              <a:t>Can be as complicated as a formal microeconomic theory model</a:t>
            </a:r>
          </a:p>
          <a:p>
            <a:pPr lvl="1"/>
            <a:r>
              <a:rPr lang="en-US" sz="2600" dirty="0">
                <a:cs typeface="Times New Roman" panose="02020603050405020304" pitchFamily="18" charset="0"/>
              </a:rPr>
              <a:t>Or as simple as an OLS regression equation</a:t>
            </a:r>
          </a:p>
          <a:p>
            <a:r>
              <a:rPr lang="en-US" sz="2800" dirty="0">
                <a:cs typeface="Times New Roman" panose="02020603050405020304" pitchFamily="18" charset="0"/>
              </a:rPr>
              <a:t>But this framework specifies: </a:t>
            </a:r>
          </a:p>
          <a:p>
            <a:pPr lvl="1"/>
            <a:r>
              <a:rPr lang="en-US" sz="2600" dirty="0">
                <a:cs typeface="Times New Roman" panose="02020603050405020304" pitchFamily="18" charset="0"/>
              </a:rPr>
              <a:t>Whose behavior we are modeling</a:t>
            </a:r>
          </a:p>
          <a:p>
            <a:pPr lvl="1"/>
            <a:r>
              <a:rPr lang="en-US" sz="2600" dirty="0">
                <a:cs typeface="Times New Roman" panose="02020603050405020304" pitchFamily="18" charset="0"/>
              </a:rPr>
              <a:t>Under what constraints</a:t>
            </a:r>
          </a:p>
          <a:p>
            <a:pPr lvl="1"/>
            <a:r>
              <a:rPr lang="en-US" sz="2600" dirty="0">
                <a:cs typeface="Times New Roman" panose="02020603050405020304" pitchFamily="18" charset="0"/>
              </a:rPr>
              <a:t>With what sets of </a:t>
            </a:r>
            <a:r>
              <a:rPr lang="en-US" sz="2600" b="1" dirty="0">
                <a:cs typeface="Times New Roman" panose="02020603050405020304" pitchFamily="18" charset="0"/>
              </a:rPr>
              <a:t>endogenous</a:t>
            </a:r>
            <a:r>
              <a:rPr lang="en-US" sz="2600" dirty="0">
                <a:cs typeface="Times New Roman" panose="02020603050405020304" pitchFamily="18" charset="0"/>
              </a:rPr>
              <a:t> and </a:t>
            </a:r>
            <a:r>
              <a:rPr lang="en-US" sz="2600" b="1" dirty="0">
                <a:cs typeface="Times New Roman" panose="02020603050405020304" pitchFamily="18" charset="0"/>
              </a:rPr>
              <a:t>exogenous </a:t>
            </a:r>
            <a:r>
              <a:rPr lang="en-US" sz="2600" dirty="0">
                <a:cs typeface="Times New Roman" panose="02020603050405020304" pitchFamily="18" charset="0"/>
              </a:rPr>
              <a:t>variables (for now, choices vs. circumstances)</a:t>
            </a:r>
          </a:p>
          <a:p>
            <a:pPr lvl="1"/>
            <a:r>
              <a:rPr lang="en-US" sz="2600" dirty="0">
                <a:cs typeface="Times New Roman" panose="02020603050405020304" pitchFamily="18" charset="0"/>
              </a:rPr>
              <a:t>With what set of </a:t>
            </a:r>
            <a:r>
              <a:rPr lang="en-US" sz="2600" b="1" dirty="0">
                <a:cs typeface="Times New Roman" panose="02020603050405020304" pitchFamily="18" charset="0"/>
              </a:rPr>
              <a:t>observed data</a:t>
            </a:r>
          </a:p>
          <a:p>
            <a:r>
              <a:rPr lang="en-US" sz="2800" dirty="0">
                <a:cs typeface="Times New Roman" panose="02020603050405020304" pitchFamily="18" charset="0"/>
              </a:rPr>
              <a:t>Working models require “suspension of disbelief” and narrowing of focus (no model is perfect!) but must also capture the question at hand</a:t>
            </a:r>
          </a:p>
          <a:p>
            <a:pPr lvl="1"/>
            <a:endParaRPr lang="en-US" sz="2600" dirty="0">
              <a:cs typeface="Times New Roman" panose="02020603050405020304" pitchFamily="18" charset="0"/>
            </a:endParaRPr>
          </a:p>
        </p:txBody>
      </p:sp>
    </p:spTree>
    <p:extLst>
      <p:ext uri="{BB962C8B-B14F-4D97-AF65-F5344CB8AC3E}">
        <p14:creationId xmlns:p14="http://schemas.microsoft.com/office/powerpoint/2010/main" val="3690511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Cohort: MEPS (</a:t>
            </a:r>
            <a:r>
              <a:rPr lang="en-US" sz="3600" dirty="0">
                <a:cs typeface="Times New Roman" panose="02020603050405020304" pitchFamily="18" charset="0"/>
                <a:hlinkClick r:id="rId3"/>
              </a:rPr>
              <a:t>Link</a:t>
            </a:r>
            <a:r>
              <a:rPr lang="en-US" sz="3600" dirty="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273ECC0-3F84-B71B-5F94-7DE3CABDAA2B}"/>
              </a:ext>
            </a:extLst>
          </p:cNvPr>
          <p:cNvPicPr>
            <a:picLocks noChangeAspect="1"/>
          </p:cNvPicPr>
          <p:nvPr/>
        </p:nvPicPr>
        <p:blipFill>
          <a:blip r:embed="rId4"/>
          <a:stretch>
            <a:fillRect/>
          </a:stretch>
        </p:blipFill>
        <p:spPr>
          <a:xfrm>
            <a:off x="265683" y="1254981"/>
            <a:ext cx="11188301" cy="2678706"/>
          </a:xfrm>
          <a:prstGeom prst="rect">
            <a:avLst/>
          </a:prstGeom>
        </p:spPr>
      </p:pic>
      <p:pic>
        <p:nvPicPr>
          <p:cNvPr id="8" name="Picture 7">
            <a:extLst>
              <a:ext uri="{FF2B5EF4-FFF2-40B4-BE49-F238E27FC236}">
                <a16:creationId xmlns:a16="http://schemas.microsoft.com/office/drawing/2014/main" id="{FC814DDC-395B-B6A4-8E54-B00C91ABA9A3}"/>
              </a:ext>
            </a:extLst>
          </p:cNvPr>
          <p:cNvPicPr>
            <a:picLocks noChangeAspect="1"/>
          </p:cNvPicPr>
          <p:nvPr/>
        </p:nvPicPr>
        <p:blipFill>
          <a:blip r:embed="rId5"/>
          <a:stretch>
            <a:fillRect/>
          </a:stretch>
        </p:blipFill>
        <p:spPr>
          <a:xfrm>
            <a:off x="0" y="4627659"/>
            <a:ext cx="12192000" cy="1950720"/>
          </a:xfrm>
          <a:prstGeom prst="rect">
            <a:avLst/>
          </a:prstGeom>
        </p:spPr>
      </p:pic>
    </p:spTree>
    <p:extLst>
      <p:ext uri="{BB962C8B-B14F-4D97-AF65-F5344CB8AC3E}">
        <p14:creationId xmlns:p14="http://schemas.microsoft.com/office/powerpoint/2010/main" val="6552657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Three Examples of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788670" lvl="1" indent="-514350">
                  <a:buFont typeface="+mj-lt"/>
                  <a:buAutoNum type="arabicPeriod"/>
                </a:pPr>
                <a:r>
                  <a:rPr lang="en-US" sz="2600" u="sng" dirty="0">
                    <a:cs typeface="Times New Roman" panose="02020603050405020304" pitchFamily="18" charset="0"/>
                  </a:rPr>
                  <a:t>Explicit, approximation</a:t>
                </a:r>
              </a:p>
              <a:p>
                <a:pPr marL="274320" lvl="1" indent="0">
                  <a:buNone/>
                </a:pPr>
                <a:endParaRPr lang="en-US" sz="2600" u="sng" dirty="0">
                  <a:cs typeface="Times New Roman" panose="02020603050405020304" pitchFamily="18" charset="0"/>
                </a:endParaRPr>
              </a:p>
              <a:p>
                <a:pPr marL="274320" lvl="1" indent="0">
                  <a:buNone/>
                </a:pPr>
                <a:r>
                  <a:rPr lang="en-US" sz="2600" dirty="0">
                    <a:cs typeface="Times New Roman" panose="02020603050405020304" pitchFamily="18" charset="0"/>
                  </a:rPr>
                  <a:t>Suppose we have some relationship between </a:t>
                </a:r>
                <a14:m>
                  <m:oMath xmlns:m="http://schemas.openxmlformats.org/officeDocument/2006/math">
                    <m:r>
                      <a:rPr lang="en-US" sz="2600" b="0" i="1" smtClean="0">
                        <a:latin typeface="Cambria Math" panose="02040503050406030204" pitchFamily="18" charset="0"/>
                        <a:cs typeface="Times New Roman" panose="02020603050405020304" pitchFamily="18" charset="0"/>
                      </a:rPr>
                      <m:t>𝑋</m:t>
                    </m:r>
                  </m:oMath>
                </a14:m>
                <a:r>
                  <a:rPr lang="en-US" sz="2600" dirty="0">
                    <a:cs typeface="Times New Roman" panose="02020603050405020304" pitchFamily="18" charset="0"/>
                  </a:rPr>
                  <a:t> and </a:t>
                </a:r>
                <a14:m>
                  <m:oMath xmlns:m="http://schemas.openxmlformats.org/officeDocument/2006/math">
                    <m:r>
                      <a:rPr lang="en-US" sz="2600" b="0" i="1" smtClean="0">
                        <a:latin typeface="Cambria Math" panose="02040503050406030204" pitchFamily="18" charset="0"/>
                        <a:cs typeface="Times New Roman" panose="02020603050405020304" pitchFamily="18" charset="0"/>
                      </a:rPr>
                      <m:t>𝑌</m:t>
                    </m:r>
                  </m:oMath>
                </a14:m>
                <a:r>
                  <a:rPr lang="en-US" sz="2600" dirty="0">
                    <a:cs typeface="Times New Roman" panose="02020603050405020304" pitchFamily="18" charset="0"/>
                  </a:rPr>
                  <a:t> as </a:t>
                </a:r>
                <a14:m>
                  <m:oMath xmlns:m="http://schemas.openxmlformats.org/officeDocument/2006/math">
                    <m:sSub>
                      <m:sSubPr>
                        <m:ctrlPr>
                          <a:rPr lang="en-US" sz="2600" b="0" i="1" smtClean="0">
                            <a:latin typeface="Cambria Math" panose="02040503050406030204" pitchFamily="18" charset="0"/>
                            <a:cs typeface="Times New Roman" panose="02020603050405020304" pitchFamily="18" charset="0"/>
                          </a:rPr>
                        </m:ctrlPr>
                      </m:sSubPr>
                      <m:e>
                        <m:r>
                          <m:rPr>
                            <m:sty m:val="p"/>
                          </m:rPr>
                          <a:rPr lang="en-US" sz="2600" b="0" i="0" smtClean="0">
                            <a:latin typeface="Cambria Math" panose="02040503050406030204" pitchFamily="18" charset="0"/>
                            <a:cs typeface="Times New Roman" panose="02020603050405020304" pitchFamily="18" charset="0"/>
                          </a:rPr>
                          <m:t>Y</m:t>
                        </m:r>
                      </m:e>
                      <m:sub>
                        <m:r>
                          <m:rPr>
                            <m:sty m:val="p"/>
                          </m:rPr>
                          <a:rPr lang="en-US" sz="2600" b="0" i="0" smtClean="0">
                            <a:latin typeface="Cambria Math" panose="02040503050406030204" pitchFamily="18" charset="0"/>
                            <a:cs typeface="Times New Roman" panose="02020603050405020304" pitchFamily="18" charset="0"/>
                          </a:rPr>
                          <m:t>i</m:t>
                        </m:r>
                      </m:sub>
                    </m:sSub>
                    <m:r>
                      <a:rPr lang="en-US" sz="2600" b="0" i="0"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𝑓</m:t>
                        </m:r>
                      </m:e>
                      <m:sub>
                        <m:r>
                          <a:rPr lang="en-US" sz="2600" b="0" i="1" smtClean="0">
                            <a:latin typeface="Cambria Math" panose="02040503050406030204" pitchFamily="18" charset="0"/>
                            <a:cs typeface="Times New Roman" panose="02020603050405020304" pitchFamily="18" charset="0"/>
                          </a:rPr>
                          <m:t>𝑖</m:t>
                        </m:r>
                      </m:sub>
                    </m:sSub>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𝑋</m:t>
                        </m:r>
                      </m:e>
                      <m:sub>
                        <m:r>
                          <a:rPr lang="en-US" sz="2600" b="0" i="1" smtClean="0">
                            <a:latin typeface="Cambria Math" panose="02040503050406030204" pitchFamily="18" charset="0"/>
                            <a:cs typeface="Times New Roman" panose="02020603050405020304" pitchFamily="18" charset="0"/>
                          </a:rPr>
                          <m:t>𝑖</m:t>
                        </m:r>
                      </m:sub>
                    </m:sSub>
                    <m:r>
                      <a:rPr lang="en-US" sz="2600" b="0" i="1" smtClean="0">
                        <a:latin typeface="Cambria Math" panose="02040503050406030204" pitchFamily="18" charset="0"/>
                        <a:cs typeface="Times New Roman" panose="02020603050405020304" pitchFamily="18" charset="0"/>
                      </a:rPr>
                      <m:t>)</m:t>
                    </m:r>
                  </m:oMath>
                </a14:m>
                <a:r>
                  <a:rPr lang="en-US" sz="2600" dirty="0">
                    <a:cs typeface="Times New Roman" panose="02020603050405020304" pitchFamily="18" charset="0"/>
                  </a:rPr>
                  <a:t>.</a:t>
                </a:r>
              </a:p>
              <a:p>
                <a:pPr marL="274320" lvl="1" indent="0">
                  <a:buNone/>
                </a:pPr>
                <a:endParaRPr lang="en-US" sz="2600" dirty="0">
                  <a:cs typeface="Times New Roman" panose="02020603050405020304" pitchFamily="18" charset="0"/>
                </a:endParaRPr>
              </a:p>
              <a:p>
                <a:pPr marL="274320" lvl="1" indent="0">
                  <a:buNone/>
                </a:pPr>
                <a:r>
                  <a:rPr lang="en-US" sz="2600" dirty="0">
                    <a:cs typeface="Times New Roman" panose="02020603050405020304" pitchFamily="18" charset="0"/>
                  </a:rPr>
                  <a:t>Given our data, we write down instead</a:t>
                </a:r>
              </a:p>
              <a:p>
                <a:pPr marL="274320" lvl="1" indent="0" algn="ctr">
                  <a:buNone/>
                </a:pPr>
                <a14:m>
                  <m:oMath xmlns:m="http://schemas.openxmlformats.org/officeDocument/2006/math">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𝑌</m:t>
                        </m:r>
                      </m:e>
                      <m:sub>
                        <m:r>
                          <a:rPr lang="en-US" sz="2600" b="0" i="1" smtClean="0">
                            <a:latin typeface="Cambria Math" panose="02040503050406030204" pitchFamily="18" charset="0"/>
                            <a:cs typeface="Times New Roman" panose="02020603050405020304" pitchFamily="18" charset="0"/>
                          </a:rPr>
                          <m:t>𝑖</m:t>
                        </m:r>
                      </m:sub>
                    </m:sSub>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0</m:t>
                        </m:r>
                      </m:sub>
                    </m:sSub>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1</m:t>
                        </m:r>
                      </m:sub>
                    </m:sSub>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𝑋</m:t>
                        </m:r>
                      </m:e>
                      <m:sub>
                        <m:r>
                          <a:rPr lang="en-US" sz="2600" b="0" i="1" smtClean="0">
                            <a:latin typeface="Cambria Math" panose="02040503050406030204" pitchFamily="18" charset="0"/>
                            <a:cs typeface="Times New Roman" panose="02020603050405020304" pitchFamily="18" charset="0"/>
                          </a:rPr>
                          <m:t>𝑖</m:t>
                        </m:r>
                      </m:sub>
                    </m:sSub>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𝜀</m:t>
                        </m:r>
                      </m:e>
                      <m:sub>
                        <m:r>
                          <a:rPr lang="en-US" sz="2600" b="0" i="1" smtClean="0">
                            <a:latin typeface="Cambria Math" panose="02040503050406030204" pitchFamily="18" charset="0"/>
                            <a:cs typeface="Times New Roman" panose="02020603050405020304" pitchFamily="18" charset="0"/>
                          </a:rPr>
                          <m:t>𝑖</m:t>
                        </m:r>
                      </m:sub>
                    </m:sSub>
                  </m:oMath>
                </a14:m>
                <a:r>
                  <a:rPr lang="en-US" sz="2600" dirty="0">
                    <a:cs typeface="Times New Roman" panose="02020603050405020304" pitchFamily="18" charset="0"/>
                  </a:rPr>
                  <a:t> </a:t>
                </a:r>
              </a:p>
              <a:p>
                <a:pPr marL="274320" lvl="1" indent="0">
                  <a:buNone/>
                </a:pPr>
                <a:endParaRPr lang="en-US" sz="2600" dirty="0">
                  <a:cs typeface="Times New Roman" panose="02020603050405020304" pitchFamily="18" charset="0"/>
                </a:endParaRPr>
              </a:p>
              <a:p>
                <a:pPr marL="274320" lvl="1" indent="0">
                  <a:buNone/>
                </a:pPr>
                <a:r>
                  <a:rPr lang="en-US" sz="2600" dirty="0">
                    <a:cs typeface="Times New Roman" panose="02020603050405020304" pitchFamily="18" charset="0"/>
                  </a:rPr>
                  <a:t>What are we limiting here? What are we able to test? </a:t>
                </a:r>
              </a:p>
              <a:p>
                <a:pPr lvl="1"/>
                <a:r>
                  <a:rPr lang="en-US" sz="2600" dirty="0">
                    <a:cs typeface="Times New Roman" panose="02020603050405020304" pitchFamily="18" charset="0"/>
                  </a:rPr>
                  <a:t>Common DGP </a:t>
                </a:r>
              </a:p>
              <a:p>
                <a:pPr lvl="1"/>
                <a:r>
                  <a:rPr lang="en-US" sz="2600" dirty="0">
                    <a:cs typeface="Times New Roman" panose="02020603050405020304" pitchFamily="18" charset="0"/>
                  </a:rPr>
                  <a:t>Simple functional form</a:t>
                </a:r>
              </a:p>
              <a:p>
                <a:pPr lvl="1"/>
                <a:r>
                  <a:rPr lang="en-US" sz="2600" dirty="0">
                    <a:cs typeface="Times New Roman" panose="02020603050405020304" pitchFamily="18" charset="0"/>
                  </a:rPr>
                  <a:t>Can test general predictions and/or falsification tests </a:t>
                </a:r>
                <a:r>
                  <a:rPr lang="en-US" sz="2600" u="sng" dirty="0">
                    <a:cs typeface="Times New Roman" panose="02020603050405020304" pitchFamily="18" charset="0"/>
                  </a:rPr>
                  <a:t>based only on correlations</a:t>
                </a:r>
              </a:p>
              <a:p>
                <a:pPr lvl="1"/>
                <a:r>
                  <a:rPr lang="en-US" sz="2600" dirty="0">
                    <a:cs typeface="Times New Roman" panose="02020603050405020304" pitchFamily="18" charset="0"/>
                  </a:rPr>
                  <a:t>Have we said anything about causality? </a:t>
                </a:r>
              </a:p>
              <a:p>
                <a:pPr marL="274320" lvl="1" indent="0">
                  <a:buNone/>
                </a:pPr>
                <a:endParaRPr lang="en-US" sz="26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t="-1779" b="-11269"/>
                </a:stretch>
              </a:blipFill>
            </p:spPr>
            <p:txBody>
              <a:bodyPr/>
              <a:lstStyle/>
              <a:p>
                <a:r>
                  <a:rPr lang="en-US">
                    <a:noFill/>
                  </a:rPr>
                  <a:t> </a:t>
                </a:r>
              </a:p>
            </p:txBody>
          </p:sp>
        </mc:Fallback>
      </mc:AlternateContent>
    </p:spTree>
    <p:extLst>
      <p:ext uri="{BB962C8B-B14F-4D97-AF65-F5344CB8AC3E}">
        <p14:creationId xmlns:p14="http://schemas.microsoft.com/office/powerpoint/2010/main" val="15425432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Three Examples of Models</a:t>
            </a:r>
          </a:p>
        </p:txBody>
      </p:sp>
      <p:sp>
        <p:nvSpPr>
          <p:cNvPr id="3" name="Content Placeholder 2"/>
          <p:cNvSpPr>
            <a:spLocks noGrp="1"/>
          </p:cNvSpPr>
          <p:nvPr>
            <p:ph idx="1"/>
          </p:nvPr>
        </p:nvSpPr>
        <p:spPr>
          <a:xfrm>
            <a:off x="609601" y="1066801"/>
            <a:ext cx="10015390" cy="5141388"/>
          </a:xfrm>
        </p:spPr>
        <p:txBody>
          <a:bodyPr>
            <a:noAutofit/>
          </a:bodyPr>
          <a:lstStyle/>
          <a:p>
            <a:pPr marL="788670" lvl="1" indent="-514350">
              <a:buFont typeface="+mj-lt"/>
              <a:buAutoNum type="arabicPeriod"/>
            </a:pPr>
            <a:r>
              <a:rPr lang="en-US" sz="2600" dirty="0">
                <a:cs typeface="Times New Roman" panose="02020603050405020304" pitchFamily="18" charset="0"/>
              </a:rPr>
              <a:t>Explicit, approximation</a:t>
            </a:r>
          </a:p>
          <a:p>
            <a:pPr marL="788670" lvl="1" indent="-514350">
              <a:buFont typeface="+mj-lt"/>
              <a:buAutoNum type="arabicPeriod"/>
            </a:pPr>
            <a:r>
              <a:rPr lang="en-US" sz="2600" u="sng" dirty="0">
                <a:cs typeface="Times New Roman" panose="02020603050405020304" pitchFamily="18" charset="0"/>
              </a:rPr>
              <a:t>Explicit, (more) exact</a:t>
            </a:r>
          </a:p>
          <a:p>
            <a:pPr marL="788670" lvl="1" indent="-514350">
              <a:buFont typeface="+mj-lt"/>
              <a:buAutoNum type="arabicPeriod"/>
            </a:pPr>
            <a:endParaRPr lang="en-US" sz="2600" u="sng" dirty="0">
              <a:cs typeface="Times New Roman" panose="02020603050405020304" pitchFamily="18" charset="0"/>
            </a:endParaRPr>
          </a:p>
          <a:p>
            <a:pPr marL="274320" lvl="1" indent="0">
              <a:buNone/>
            </a:pPr>
            <a:r>
              <a:rPr lang="en-US" sz="2600" dirty="0">
                <a:cs typeface="Times New Roman" panose="02020603050405020304" pitchFamily="18" charset="0"/>
              </a:rPr>
              <a:t>We could go to the other extreme, and set a full model (e.g., structural model) </a:t>
            </a:r>
          </a:p>
          <a:p>
            <a:pPr lvl="1"/>
            <a:r>
              <a:rPr lang="en-US" sz="2600" dirty="0">
                <a:cs typeface="Times New Roman" panose="02020603050405020304" pitchFamily="18" charset="0"/>
              </a:rPr>
              <a:t>Specify the complete data generating process (e.g., all utility functions for each individual-outcome pair + unobserved heterogeneity in tastes) </a:t>
            </a:r>
          </a:p>
          <a:p>
            <a:pPr lvl="1"/>
            <a:r>
              <a:rPr lang="en-US" sz="2600" dirty="0">
                <a:cs typeface="Times New Roman" panose="02020603050405020304" pitchFamily="18" charset="0"/>
              </a:rPr>
              <a:t>Doing so yields a fully-specified (over-specified) demand system that identifies many parameters</a:t>
            </a:r>
          </a:p>
          <a:p>
            <a:pPr lvl="1"/>
            <a:r>
              <a:rPr lang="en-US" sz="2600" dirty="0">
                <a:cs typeface="Times New Roman" panose="02020603050405020304" pitchFamily="18" charset="0"/>
              </a:rPr>
              <a:t>Estimation is extremely complicated</a:t>
            </a:r>
          </a:p>
          <a:p>
            <a:pPr lvl="1"/>
            <a:r>
              <a:rPr lang="en-US" sz="2600" dirty="0">
                <a:cs typeface="Times New Roman" panose="02020603050405020304" pitchFamily="18" charset="0"/>
              </a:rPr>
              <a:t>Each identified parameter requires a unique identifying assumption – strong set of assumptions! </a:t>
            </a:r>
          </a:p>
        </p:txBody>
      </p:sp>
    </p:spTree>
    <p:extLst>
      <p:ext uri="{BB962C8B-B14F-4D97-AF65-F5344CB8AC3E}">
        <p14:creationId xmlns:p14="http://schemas.microsoft.com/office/powerpoint/2010/main" val="20350174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Relying on Theoretical Frameworks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1" y="1066801"/>
                <a:ext cx="9862990" cy="5141388"/>
              </a:xfrm>
            </p:spPr>
            <p:txBody>
              <a:bodyPr>
                <a:noAutofit/>
              </a:bodyPr>
              <a:lstStyle/>
              <a:p>
                <a:r>
                  <a:rPr lang="en-US" sz="2400" dirty="0">
                    <a:cs typeface="Times New Roman" panose="02020603050405020304" pitchFamily="18" charset="0"/>
                  </a:rPr>
                  <a:t>Almost all frameworks are </a:t>
                </a:r>
                <a:r>
                  <a:rPr lang="en-US" sz="2400" b="1" dirty="0">
                    <a:solidFill>
                      <a:schemeClr val="accent2">
                        <a:lumMod val="75000"/>
                      </a:schemeClr>
                    </a:solidFill>
                    <a:cs typeface="Times New Roman" panose="02020603050405020304" pitchFamily="18" charset="0"/>
                  </a:rPr>
                  <a:t>theories of change </a:t>
                </a:r>
                <a:r>
                  <a:rPr lang="en-US" sz="2400" dirty="0">
                    <a:cs typeface="Times New Roman" panose="02020603050405020304" pitchFamily="18" charset="0"/>
                  </a:rPr>
                  <a:t>(causal pathways)</a:t>
                </a:r>
              </a:p>
              <a:p>
                <a:r>
                  <a:rPr lang="en-US" sz="2400" dirty="0">
                    <a:cs typeface="Times New Roman" panose="02020603050405020304" pitchFamily="18" charset="0"/>
                  </a:rPr>
                  <a:t>But how can a framework motivate a design?</a:t>
                </a:r>
              </a:p>
              <a:p>
                <a:pPr marL="731520" lvl="1" indent="-457200">
                  <a:buFont typeface="+mj-lt"/>
                  <a:buAutoNum type="arabicPeriod"/>
                </a:pPr>
                <a:r>
                  <a:rPr lang="en-US" sz="2200" dirty="0">
                    <a:cs typeface="Times New Roman" panose="02020603050405020304" pitchFamily="18" charset="0"/>
                  </a:rPr>
                  <a:t>Write your research question as </a:t>
                </a:r>
                <a:r>
                  <a:rPr lang="en-US" sz="2200" b="1" dirty="0">
                    <a:solidFill>
                      <a:schemeClr val="accent2">
                        <a:lumMod val="75000"/>
                      </a:schemeClr>
                    </a:solidFill>
                    <a:cs typeface="Times New Roman" panose="02020603050405020304" pitchFamily="18" charset="0"/>
                  </a:rPr>
                  <a:t>explicitly</a:t>
                </a:r>
                <a:r>
                  <a:rPr lang="en-US" sz="2200" b="1" dirty="0">
                    <a:cs typeface="Times New Roman" panose="02020603050405020304" pitchFamily="18" charset="0"/>
                  </a:rPr>
                  <a:t> </a:t>
                </a:r>
                <a:r>
                  <a:rPr lang="en-US" sz="2200" dirty="0">
                    <a:cs typeface="Times New Roman" panose="02020603050405020304" pitchFamily="18" charset="0"/>
                  </a:rPr>
                  <a:t>as possible</a:t>
                </a:r>
              </a:p>
              <a:p>
                <a:pPr marL="731520" lvl="1" indent="-457200">
                  <a:buFont typeface="+mj-lt"/>
                  <a:buAutoNum type="arabicPeriod"/>
                </a:pPr>
                <a:r>
                  <a:rPr lang="en-US" sz="2200" dirty="0">
                    <a:cs typeface="Times New Roman" panose="02020603050405020304" pitchFamily="18" charset="0"/>
                  </a:rPr>
                  <a:t>Draw a DAG! Take time thinking about open back- and front-doors</a:t>
                </a:r>
              </a:p>
              <a:p>
                <a:pPr marL="731520" lvl="1" indent="-457200">
                  <a:buFont typeface="+mj-lt"/>
                  <a:buAutoNum type="arabicPeriod"/>
                </a:pPr>
                <a:r>
                  <a:rPr lang="en-US" sz="2200" dirty="0">
                    <a:cs typeface="Times New Roman" panose="02020603050405020304" pitchFamily="18" charset="0"/>
                  </a:rPr>
                  <a:t>Maybe build the DAG into a theoretical model</a:t>
                </a:r>
              </a:p>
              <a:p>
                <a:pPr marL="731520" lvl="1" indent="-457200">
                  <a:buFont typeface="+mj-lt"/>
                  <a:buAutoNum type="arabicPeriod"/>
                </a:pPr>
                <a:r>
                  <a:rPr lang="en-US" sz="2200" dirty="0">
                    <a:cs typeface="Times New Roman" panose="02020603050405020304" pitchFamily="18" charset="0"/>
                  </a:rPr>
                  <a:t>DAG + model </a:t>
                </a:r>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Regressions, assumptions, even </a:t>
                </a:r>
                <a:r>
                  <a:rPr lang="en-US" sz="2200" b="1" dirty="0">
                    <a:solidFill>
                      <a:schemeClr val="accent3">
                        <a:lumMod val="75000"/>
                      </a:schemeClr>
                    </a:solidFill>
                    <a:cs typeface="Times New Roman" panose="02020603050405020304" pitchFamily="18" charset="0"/>
                  </a:rPr>
                  <a:t>identification</a:t>
                </a:r>
                <a:r>
                  <a:rPr lang="en-US" sz="2200" dirty="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1" y="1066801"/>
                <a:ext cx="9862990" cy="5141388"/>
              </a:xfrm>
              <a:blipFill>
                <a:blip r:embed="rId3"/>
                <a:stretch>
                  <a:fillRect l="-433" t="-1305"/>
                </a:stretch>
              </a:blipFill>
            </p:spPr>
            <p:txBody>
              <a:bodyPr/>
              <a:lstStyle/>
              <a:p>
                <a:r>
                  <a:rPr lang="en-US">
                    <a:noFill/>
                  </a:rPr>
                  <a:t> </a:t>
                </a:r>
              </a:p>
            </p:txBody>
          </p:sp>
        </mc:Fallback>
      </mc:AlternateContent>
    </p:spTree>
    <p:extLst>
      <p:ext uri="{BB962C8B-B14F-4D97-AF65-F5344CB8AC3E}">
        <p14:creationId xmlns:p14="http://schemas.microsoft.com/office/powerpoint/2010/main" val="15075141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Three Examples of Models – why design-based?</a:t>
            </a:r>
          </a:p>
        </p:txBody>
      </p:sp>
      <p:sp>
        <p:nvSpPr>
          <p:cNvPr id="3" name="Content Placeholder 2"/>
          <p:cNvSpPr>
            <a:spLocks noGrp="1"/>
          </p:cNvSpPr>
          <p:nvPr>
            <p:ph idx="1"/>
          </p:nvPr>
        </p:nvSpPr>
        <p:spPr>
          <a:xfrm>
            <a:off x="609601" y="1066801"/>
            <a:ext cx="10015390" cy="5141388"/>
          </a:xfrm>
        </p:spPr>
        <p:txBody>
          <a:bodyPr>
            <a:noAutofit/>
          </a:bodyPr>
          <a:lstStyle/>
          <a:p>
            <a:pPr marL="788670" lvl="1" indent="-514350">
              <a:buFont typeface="+mj-lt"/>
              <a:buAutoNum type="arabicPeriod"/>
            </a:pPr>
            <a:r>
              <a:rPr lang="en-US" sz="2600" dirty="0">
                <a:cs typeface="Times New Roman" panose="02020603050405020304" pitchFamily="18" charset="0"/>
              </a:rPr>
              <a:t>Explicit, approximation</a:t>
            </a:r>
          </a:p>
          <a:p>
            <a:pPr marL="788670" lvl="1" indent="-514350">
              <a:buFont typeface="+mj-lt"/>
              <a:buAutoNum type="arabicPeriod"/>
            </a:pPr>
            <a:r>
              <a:rPr lang="en-US" sz="2600" dirty="0">
                <a:cs typeface="Times New Roman" panose="02020603050405020304" pitchFamily="18" charset="0"/>
              </a:rPr>
              <a:t>Explicit, (more) exact</a:t>
            </a:r>
          </a:p>
          <a:p>
            <a:pPr marL="788670" lvl="1" indent="-514350">
              <a:buFont typeface="+mj-lt"/>
              <a:buAutoNum type="arabicPeriod"/>
            </a:pPr>
            <a:r>
              <a:rPr lang="en-US" sz="2600" u="sng" dirty="0">
                <a:cs typeface="Times New Roman" panose="02020603050405020304" pitchFamily="18" charset="0"/>
              </a:rPr>
              <a:t>Implicit</a:t>
            </a:r>
          </a:p>
          <a:p>
            <a:pPr marL="788670" lvl="1" indent="-514350">
              <a:buFont typeface="+mj-lt"/>
              <a:buAutoNum type="arabicPeriod"/>
            </a:pPr>
            <a:endParaRPr lang="en-US" sz="2600" u="sng" dirty="0">
              <a:cs typeface="Times New Roman" panose="02020603050405020304" pitchFamily="18" charset="0"/>
            </a:endParaRPr>
          </a:p>
          <a:p>
            <a:pPr marL="274320" lvl="1" indent="0">
              <a:buNone/>
            </a:pPr>
            <a:r>
              <a:rPr lang="en-US" sz="2600" dirty="0">
                <a:cs typeface="Times New Roman" panose="02020603050405020304" pitchFamily="18" charset="0"/>
              </a:rPr>
              <a:t>So frequently, we do something that’s more in the middle </a:t>
            </a:r>
          </a:p>
          <a:p>
            <a:pPr marL="274320" lvl="1" indent="0">
              <a:buNone/>
            </a:pPr>
            <a:endParaRPr lang="en-US" sz="2600" dirty="0">
              <a:cs typeface="Times New Roman" panose="02020603050405020304" pitchFamily="18" charset="0"/>
            </a:endParaRPr>
          </a:p>
          <a:p>
            <a:pPr marL="274320" lvl="1" indent="0">
              <a:buNone/>
            </a:pPr>
            <a:r>
              <a:rPr lang="en-US" sz="2600" dirty="0">
                <a:cs typeface="Times New Roman" panose="02020603050405020304" pitchFamily="18" charset="0"/>
              </a:rPr>
              <a:t>Rather than specify a behavioral model explicitly, we focus on a single causal relationship and identify it using quasi-exogenous variation: </a:t>
            </a:r>
          </a:p>
          <a:p>
            <a:pPr lvl="1"/>
            <a:r>
              <a:rPr lang="en-US" sz="2600" dirty="0">
                <a:cs typeface="Times New Roman" panose="02020603050405020304" pitchFamily="18" charset="0"/>
              </a:rPr>
              <a:t>What is the effect of job training on employment/income? Find a state that randomized people to take job training and evaluate their outcomes relative to a control state</a:t>
            </a:r>
          </a:p>
          <a:p>
            <a:pPr lvl="1"/>
            <a:r>
              <a:rPr lang="en-US" sz="2600" dirty="0">
                <a:cs typeface="Times New Roman" panose="02020603050405020304" pitchFamily="18" charset="0"/>
              </a:rPr>
              <a:t>What are the advantages/disadvantages of this? </a:t>
            </a:r>
          </a:p>
        </p:txBody>
      </p:sp>
    </p:spTree>
    <p:extLst>
      <p:ext uri="{BB962C8B-B14F-4D97-AF65-F5344CB8AC3E}">
        <p14:creationId xmlns:p14="http://schemas.microsoft.com/office/powerpoint/2010/main" val="42308788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So what do we get from design-based inference?</a:t>
            </a:r>
          </a:p>
        </p:txBody>
      </p:sp>
      <p:sp>
        <p:nvSpPr>
          <p:cNvPr id="3" name="Content Placeholder 2"/>
          <p:cNvSpPr>
            <a:spLocks noGrp="1"/>
          </p:cNvSpPr>
          <p:nvPr>
            <p:ph idx="1"/>
          </p:nvPr>
        </p:nvSpPr>
        <p:spPr>
          <a:xfrm>
            <a:off x="609601" y="1066801"/>
            <a:ext cx="10015390" cy="5141388"/>
          </a:xfrm>
        </p:spPr>
        <p:txBody>
          <a:bodyPr>
            <a:noAutofit/>
          </a:bodyPr>
          <a:lstStyle/>
          <a:p>
            <a:pPr marL="274320" lvl="1" indent="0">
              <a:buNone/>
            </a:pPr>
            <a:r>
              <a:rPr lang="en-US" sz="2600" b="1" dirty="0">
                <a:cs typeface="Times New Roman" panose="02020603050405020304" pitchFamily="18" charset="0"/>
              </a:rPr>
              <a:t>Counterfactuals and causality</a:t>
            </a:r>
          </a:p>
          <a:p>
            <a:pPr lvl="1"/>
            <a:r>
              <a:rPr lang="en-US" sz="2600" dirty="0">
                <a:cs typeface="Times New Roman" panose="02020603050405020304" pitchFamily="18" charset="0"/>
              </a:rPr>
              <a:t>In many ways, the identification </a:t>
            </a:r>
            <a:r>
              <a:rPr lang="en-US" sz="2600" i="1" dirty="0">
                <a:cs typeface="Times New Roman" panose="02020603050405020304" pitchFamily="18" charset="0"/>
              </a:rPr>
              <a:t>becomes</a:t>
            </a:r>
            <a:r>
              <a:rPr lang="en-US" sz="2600" dirty="0">
                <a:cs typeface="Times New Roman" panose="02020603050405020304" pitchFamily="18" charset="0"/>
              </a:rPr>
              <a:t> the research design</a:t>
            </a:r>
          </a:p>
          <a:p>
            <a:pPr lvl="1"/>
            <a:r>
              <a:rPr lang="en-US" sz="2600" dirty="0">
                <a:cs typeface="Times New Roman" panose="02020603050405020304" pitchFamily="18" charset="0"/>
              </a:rPr>
              <a:t>It defines the counterfactual estimation when the design is credible</a:t>
            </a:r>
          </a:p>
          <a:p>
            <a:pPr lvl="1"/>
            <a:endParaRPr lang="en-US" sz="2600" dirty="0">
              <a:cs typeface="Times New Roman" panose="02020603050405020304" pitchFamily="18" charset="0"/>
            </a:endParaRPr>
          </a:p>
          <a:p>
            <a:pPr marL="274320" lvl="1" indent="0">
              <a:buNone/>
            </a:pPr>
            <a:r>
              <a:rPr lang="en-US" sz="2600" b="1" dirty="0">
                <a:cs typeface="Times New Roman" panose="02020603050405020304" pitchFamily="18" charset="0"/>
              </a:rPr>
              <a:t>Descriptive + Causal Evidence</a:t>
            </a:r>
          </a:p>
          <a:p>
            <a:pPr lvl="1"/>
            <a:r>
              <a:rPr lang="en-US" sz="2600" dirty="0">
                <a:cs typeface="Times New Roman" panose="02020603050405020304" pitchFamily="18" charset="0"/>
              </a:rPr>
              <a:t>Without a full structural approach, many papers become “storytelling” </a:t>
            </a:r>
          </a:p>
          <a:p>
            <a:pPr lvl="1"/>
            <a:r>
              <a:rPr lang="en-US" sz="2600" dirty="0">
                <a:cs typeface="Times New Roman" panose="02020603050405020304" pitchFamily="18" charset="0"/>
              </a:rPr>
              <a:t>You present a set of descriptive + causal evidence, sometimes under the umbrella of a formal model (“applied theory”) and sometimes just as a narrative</a:t>
            </a:r>
          </a:p>
          <a:p>
            <a:pPr lvl="1"/>
            <a:endParaRPr lang="en-US" sz="2600" dirty="0">
              <a:cs typeface="Times New Roman" panose="02020603050405020304" pitchFamily="18" charset="0"/>
            </a:endParaRPr>
          </a:p>
          <a:p>
            <a:pPr marL="274320" lvl="1" indent="0">
              <a:buNone/>
            </a:pPr>
            <a:r>
              <a:rPr lang="en-US" sz="2600" b="1" dirty="0">
                <a:cs typeface="Times New Roman" panose="02020603050405020304" pitchFamily="18" charset="0"/>
              </a:rPr>
              <a:t>Replicability </a:t>
            </a:r>
          </a:p>
          <a:p>
            <a:pPr lvl="1"/>
            <a:r>
              <a:rPr lang="en-US" sz="2600" dirty="0">
                <a:cs typeface="Times New Roman" panose="02020603050405020304" pitchFamily="18" charset="0"/>
              </a:rPr>
              <a:t>Credible replication of your own results</a:t>
            </a:r>
          </a:p>
          <a:p>
            <a:pPr lvl="1"/>
            <a:r>
              <a:rPr lang="en-US" sz="2600" dirty="0">
                <a:cs typeface="Times New Roman" panose="02020603050405020304" pitchFamily="18" charset="0"/>
              </a:rPr>
              <a:t>Credible replication of results in other contexts/data/etc.</a:t>
            </a:r>
          </a:p>
          <a:p>
            <a:pPr lvl="1"/>
            <a:endParaRPr lang="en-US" sz="2600" dirty="0">
              <a:cs typeface="Times New Roman" panose="02020603050405020304" pitchFamily="18" charset="0"/>
            </a:endParaRPr>
          </a:p>
        </p:txBody>
      </p:sp>
    </p:spTree>
    <p:extLst>
      <p:ext uri="{BB962C8B-B14F-4D97-AF65-F5344CB8AC3E}">
        <p14:creationId xmlns:p14="http://schemas.microsoft.com/office/powerpoint/2010/main" val="22034099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kinds of methods will we cover? </a:t>
            </a:r>
          </a:p>
        </p:txBody>
      </p:sp>
      <p:sp>
        <p:nvSpPr>
          <p:cNvPr id="4" name="Rectangle: Rounded Corners 3">
            <a:extLst>
              <a:ext uri="{FF2B5EF4-FFF2-40B4-BE49-F238E27FC236}">
                <a16:creationId xmlns:a16="http://schemas.microsoft.com/office/drawing/2014/main" id="{721C889E-856B-D58D-80B9-33E0278590A0}"/>
              </a:ext>
            </a:extLst>
          </p:cNvPr>
          <p:cNvSpPr/>
          <p:nvPr/>
        </p:nvSpPr>
        <p:spPr>
          <a:xfrm>
            <a:off x="283026" y="897161"/>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Matching</a:t>
            </a:r>
          </a:p>
        </p:txBody>
      </p:sp>
      <p:sp>
        <p:nvSpPr>
          <p:cNvPr id="5" name="Rectangle: Rounded Corners 4">
            <a:extLst>
              <a:ext uri="{FF2B5EF4-FFF2-40B4-BE49-F238E27FC236}">
                <a16:creationId xmlns:a16="http://schemas.microsoft.com/office/drawing/2014/main" id="{E2F206EC-6543-E0C4-FDC8-58CD0E39344D}"/>
              </a:ext>
            </a:extLst>
          </p:cNvPr>
          <p:cNvSpPr/>
          <p:nvPr/>
        </p:nvSpPr>
        <p:spPr>
          <a:xfrm>
            <a:off x="283026" y="1727348"/>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Instrumental Variables</a:t>
            </a:r>
          </a:p>
        </p:txBody>
      </p:sp>
      <p:sp>
        <p:nvSpPr>
          <p:cNvPr id="9" name="Rectangle: Rounded Corners 8">
            <a:extLst>
              <a:ext uri="{FF2B5EF4-FFF2-40B4-BE49-F238E27FC236}">
                <a16:creationId xmlns:a16="http://schemas.microsoft.com/office/drawing/2014/main" id="{BB4DA538-9550-93F6-D747-0BC5111F6ECD}"/>
              </a:ext>
            </a:extLst>
          </p:cNvPr>
          <p:cNvSpPr/>
          <p:nvPr/>
        </p:nvSpPr>
        <p:spPr>
          <a:xfrm>
            <a:off x="283026" y="2557535"/>
            <a:ext cx="6400800" cy="67986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Difference-in-differences</a:t>
            </a:r>
          </a:p>
        </p:txBody>
      </p:sp>
      <p:sp>
        <p:nvSpPr>
          <p:cNvPr id="10" name="Rectangle: Rounded Corners 9">
            <a:extLst>
              <a:ext uri="{FF2B5EF4-FFF2-40B4-BE49-F238E27FC236}">
                <a16:creationId xmlns:a16="http://schemas.microsoft.com/office/drawing/2014/main" id="{483F277D-75FB-4DD4-7F69-8FDF01FADA3F}"/>
              </a:ext>
            </a:extLst>
          </p:cNvPr>
          <p:cNvSpPr/>
          <p:nvPr/>
        </p:nvSpPr>
        <p:spPr>
          <a:xfrm>
            <a:off x="283026" y="3341414"/>
            <a:ext cx="6400800" cy="63218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Synthetic Controls</a:t>
            </a:r>
          </a:p>
        </p:txBody>
      </p:sp>
      <p:sp>
        <p:nvSpPr>
          <p:cNvPr id="11" name="Rectangle: Rounded Corners 10">
            <a:extLst>
              <a:ext uri="{FF2B5EF4-FFF2-40B4-BE49-F238E27FC236}">
                <a16:creationId xmlns:a16="http://schemas.microsoft.com/office/drawing/2014/main" id="{409848EC-7066-A0C6-D997-2A2CAB05858A}"/>
              </a:ext>
            </a:extLst>
          </p:cNvPr>
          <p:cNvSpPr/>
          <p:nvPr/>
        </p:nvSpPr>
        <p:spPr>
          <a:xfrm>
            <a:off x="283026" y="4077615"/>
            <a:ext cx="6400800" cy="147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“Applied OLS”: Logit, Poisson, fixed-effects, quantile regression, etc. </a:t>
            </a:r>
          </a:p>
        </p:txBody>
      </p:sp>
      <p:sp>
        <p:nvSpPr>
          <p:cNvPr id="13" name="Rectangle: Rounded Corners 12">
            <a:extLst>
              <a:ext uri="{FF2B5EF4-FFF2-40B4-BE49-F238E27FC236}">
                <a16:creationId xmlns:a16="http://schemas.microsoft.com/office/drawing/2014/main" id="{84B7212A-DA1C-CB7E-552A-0B434A835386}"/>
              </a:ext>
            </a:extLst>
          </p:cNvPr>
          <p:cNvSpPr/>
          <p:nvPr/>
        </p:nvSpPr>
        <p:spPr>
          <a:xfrm>
            <a:off x="283026" y="5661230"/>
            <a:ext cx="6400800" cy="108176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a:t>Next semester: regression discontinuity, event studies, and more! </a:t>
            </a:r>
          </a:p>
        </p:txBody>
      </p:sp>
      <p:sp>
        <p:nvSpPr>
          <p:cNvPr id="14" name="TextBox 13">
            <a:extLst>
              <a:ext uri="{FF2B5EF4-FFF2-40B4-BE49-F238E27FC236}">
                <a16:creationId xmlns:a16="http://schemas.microsoft.com/office/drawing/2014/main" id="{D02300DA-BB85-0372-318A-CE2EAB05198E}"/>
              </a:ext>
            </a:extLst>
          </p:cNvPr>
          <p:cNvSpPr txBox="1"/>
          <p:nvPr/>
        </p:nvSpPr>
        <p:spPr>
          <a:xfrm>
            <a:off x="7391400" y="1260246"/>
            <a:ext cx="3352800" cy="240065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3000" dirty="0"/>
              <a:t>What if I don’t have a good natural control group for estimation? </a:t>
            </a:r>
          </a:p>
        </p:txBody>
      </p:sp>
      <p:cxnSp>
        <p:nvCxnSpPr>
          <p:cNvPr id="16" name="Straight Arrow Connector 15">
            <a:extLst>
              <a:ext uri="{FF2B5EF4-FFF2-40B4-BE49-F238E27FC236}">
                <a16:creationId xmlns:a16="http://schemas.microsoft.com/office/drawing/2014/main" id="{1D74EAEA-E157-672D-4705-05266E6706A8}"/>
              </a:ext>
            </a:extLst>
          </p:cNvPr>
          <p:cNvCxnSpPr>
            <a:stCxn id="14" idx="1"/>
            <a:endCxn id="4" idx="3"/>
          </p:cNvCxnSpPr>
          <p:nvPr/>
        </p:nvCxnSpPr>
        <p:spPr>
          <a:xfrm flipH="1" flipV="1">
            <a:off x="6683826" y="1260246"/>
            <a:ext cx="707574" cy="12003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4457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kinds of methods will we cover? </a:t>
            </a:r>
          </a:p>
        </p:txBody>
      </p:sp>
      <p:sp>
        <p:nvSpPr>
          <p:cNvPr id="4" name="Rectangle: Rounded Corners 3">
            <a:extLst>
              <a:ext uri="{FF2B5EF4-FFF2-40B4-BE49-F238E27FC236}">
                <a16:creationId xmlns:a16="http://schemas.microsoft.com/office/drawing/2014/main" id="{721C889E-856B-D58D-80B9-33E0278590A0}"/>
              </a:ext>
            </a:extLst>
          </p:cNvPr>
          <p:cNvSpPr/>
          <p:nvPr/>
        </p:nvSpPr>
        <p:spPr>
          <a:xfrm>
            <a:off x="283026" y="897161"/>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Matching</a:t>
            </a:r>
          </a:p>
        </p:txBody>
      </p:sp>
      <p:sp>
        <p:nvSpPr>
          <p:cNvPr id="5" name="Rectangle: Rounded Corners 4">
            <a:extLst>
              <a:ext uri="{FF2B5EF4-FFF2-40B4-BE49-F238E27FC236}">
                <a16:creationId xmlns:a16="http://schemas.microsoft.com/office/drawing/2014/main" id="{E2F206EC-6543-E0C4-FDC8-58CD0E39344D}"/>
              </a:ext>
            </a:extLst>
          </p:cNvPr>
          <p:cNvSpPr/>
          <p:nvPr/>
        </p:nvSpPr>
        <p:spPr>
          <a:xfrm>
            <a:off x="283026" y="1727348"/>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Instrumental Variables</a:t>
            </a:r>
          </a:p>
        </p:txBody>
      </p:sp>
      <p:sp>
        <p:nvSpPr>
          <p:cNvPr id="9" name="Rectangle: Rounded Corners 8">
            <a:extLst>
              <a:ext uri="{FF2B5EF4-FFF2-40B4-BE49-F238E27FC236}">
                <a16:creationId xmlns:a16="http://schemas.microsoft.com/office/drawing/2014/main" id="{BB4DA538-9550-93F6-D747-0BC5111F6ECD}"/>
              </a:ext>
            </a:extLst>
          </p:cNvPr>
          <p:cNvSpPr/>
          <p:nvPr/>
        </p:nvSpPr>
        <p:spPr>
          <a:xfrm>
            <a:off x="283026" y="2557535"/>
            <a:ext cx="6400800" cy="67986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Difference-in-differences</a:t>
            </a:r>
          </a:p>
        </p:txBody>
      </p:sp>
      <p:sp>
        <p:nvSpPr>
          <p:cNvPr id="10" name="Rectangle: Rounded Corners 9">
            <a:extLst>
              <a:ext uri="{FF2B5EF4-FFF2-40B4-BE49-F238E27FC236}">
                <a16:creationId xmlns:a16="http://schemas.microsoft.com/office/drawing/2014/main" id="{483F277D-75FB-4DD4-7F69-8FDF01FADA3F}"/>
              </a:ext>
            </a:extLst>
          </p:cNvPr>
          <p:cNvSpPr/>
          <p:nvPr/>
        </p:nvSpPr>
        <p:spPr>
          <a:xfrm>
            <a:off x="283026" y="3341414"/>
            <a:ext cx="6400800" cy="63218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Synthetic Controls</a:t>
            </a:r>
          </a:p>
        </p:txBody>
      </p:sp>
      <p:sp>
        <p:nvSpPr>
          <p:cNvPr id="11" name="Rectangle: Rounded Corners 10">
            <a:extLst>
              <a:ext uri="{FF2B5EF4-FFF2-40B4-BE49-F238E27FC236}">
                <a16:creationId xmlns:a16="http://schemas.microsoft.com/office/drawing/2014/main" id="{409848EC-7066-A0C6-D997-2A2CAB05858A}"/>
              </a:ext>
            </a:extLst>
          </p:cNvPr>
          <p:cNvSpPr/>
          <p:nvPr/>
        </p:nvSpPr>
        <p:spPr>
          <a:xfrm>
            <a:off x="283026" y="4077615"/>
            <a:ext cx="6400800" cy="147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“Applied OLS”: Logit, Poisson, fixed-effects, quantile regression, etc. </a:t>
            </a:r>
          </a:p>
        </p:txBody>
      </p:sp>
      <p:sp>
        <p:nvSpPr>
          <p:cNvPr id="13" name="Rectangle: Rounded Corners 12">
            <a:extLst>
              <a:ext uri="{FF2B5EF4-FFF2-40B4-BE49-F238E27FC236}">
                <a16:creationId xmlns:a16="http://schemas.microsoft.com/office/drawing/2014/main" id="{84B7212A-DA1C-CB7E-552A-0B434A835386}"/>
              </a:ext>
            </a:extLst>
          </p:cNvPr>
          <p:cNvSpPr/>
          <p:nvPr/>
        </p:nvSpPr>
        <p:spPr>
          <a:xfrm>
            <a:off x="283026" y="5661230"/>
            <a:ext cx="6400800" cy="108176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a:t>Next semester: regression discontinuity, event studies, and more! </a:t>
            </a:r>
          </a:p>
        </p:txBody>
      </p:sp>
      <p:sp>
        <p:nvSpPr>
          <p:cNvPr id="14" name="TextBox 13">
            <a:extLst>
              <a:ext uri="{FF2B5EF4-FFF2-40B4-BE49-F238E27FC236}">
                <a16:creationId xmlns:a16="http://schemas.microsoft.com/office/drawing/2014/main" id="{D02300DA-BB85-0372-318A-CE2EAB05198E}"/>
              </a:ext>
            </a:extLst>
          </p:cNvPr>
          <p:cNvSpPr txBox="1"/>
          <p:nvPr/>
        </p:nvSpPr>
        <p:spPr>
          <a:xfrm>
            <a:off x="7391400" y="1260246"/>
            <a:ext cx="3352800" cy="240065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3000" dirty="0"/>
              <a:t>What if the behavior I’m trying to measure is “manipulable” (endogenous)? </a:t>
            </a:r>
          </a:p>
        </p:txBody>
      </p:sp>
      <p:cxnSp>
        <p:nvCxnSpPr>
          <p:cNvPr id="16" name="Straight Arrow Connector 15">
            <a:extLst>
              <a:ext uri="{FF2B5EF4-FFF2-40B4-BE49-F238E27FC236}">
                <a16:creationId xmlns:a16="http://schemas.microsoft.com/office/drawing/2014/main" id="{1D74EAEA-E157-672D-4705-05266E6706A8}"/>
              </a:ext>
            </a:extLst>
          </p:cNvPr>
          <p:cNvCxnSpPr>
            <a:cxnSpLocks/>
            <a:stCxn id="14" idx="1"/>
            <a:endCxn id="5" idx="3"/>
          </p:cNvCxnSpPr>
          <p:nvPr/>
        </p:nvCxnSpPr>
        <p:spPr>
          <a:xfrm flipH="1" flipV="1">
            <a:off x="6683826" y="2090433"/>
            <a:ext cx="707574" cy="3701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8428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kinds of methods will we cover? </a:t>
            </a:r>
          </a:p>
        </p:txBody>
      </p:sp>
      <p:sp>
        <p:nvSpPr>
          <p:cNvPr id="4" name="Rectangle: Rounded Corners 3">
            <a:extLst>
              <a:ext uri="{FF2B5EF4-FFF2-40B4-BE49-F238E27FC236}">
                <a16:creationId xmlns:a16="http://schemas.microsoft.com/office/drawing/2014/main" id="{721C889E-856B-D58D-80B9-33E0278590A0}"/>
              </a:ext>
            </a:extLst>
          </p:cNvPr>
          <p:cNvSpPr/>
          <p:nvPr/>
        </p:nvSpPr>
        <p:spPr>
          <a:xfrm>
            <a:off x="283026" y="897161"/>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Matching</a:t>
            </a:r>
          </a:p>
        </p:txBody>
      </p:sp>
      <p:sp>
        <p:nvSpPr>
          <p:cNvPr id="5" name="Rectangle: Rounded Corners 4">
            <a:extLst>
              <a:ext uri="{FF2B5EF4-FFF2-40B4-BE49-F238E27FC236}">
                <a16:creationId xmlns:a16="http://schemas.microsoft.com/office/drawing/2014/main" id="{E2F206EC-6543-E0C4-FDC8-58CD0E39344D}"/>
              </a:ext>
            </a:extLst>
          </p:cNvPr>
          <p:cNvSpPr/>
          <p:nvPr/>
        </p:nvSpPr>
        <p:spPr>
          <a:xfrm>
            <a:off x="283026" y="1727348"/>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Instrumental Variables</a:t>
            </a:r>
          </a:p>
        </p:txBody>
      </p:sp>
      <p:sp>
        <p:nvSpPr>
          <p:cNvPr id="9" name="Rectangle: Rounded Corners 8">
            <a:extLst>
              <a:ext uri="{FF2B5EF4-FFF2-40B4-BE49-F238E27FC236}">
                <a16:creationId xmlns:a16="http://schemas.microsoft.com/office/drawing/2014/main" id="{BB4DA538-9550-93F6-D747-0BC5111F6ECD}"/>
              </a:ext>
            </a:extLst>
          </p:cNvPr>
          <p:cNvSpPr/>
          <p:nvPr/>
        </p:nvSpPr>
        <p:spPr>
          <a:xfrm>
            <a:off x="283026" y="2557535"/>
            <a:ext cx="6400800" cy="67986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Difference-in-differences</a:t>
            </a:r>
          </a:p>
        </p:txBody>
      </p:sp>
      <p:sp>
        <p:nvSpPr>
          <p:cNvPr id="10" name="Rectangle: Rounded Corners 9">
            <a:extLst>
              <a:ext uri="{FF2B5EF4-FFF2-40B4-BE49-F238E27FC236}">
                <a16:creationId xmlns:a16="http://schemas.microsoft.com/office/drawing/2014/main" id="{483F277D-75FB-4DD4-7F69-8FDF01FADA3F}"/>
              </a:ext>
            </a:extLst>
          </p:cNvPr>
          <p:cNvSpPr/>
          <p:nvPr/>
        </p:nvSpPr>
        <p:spPr>
          <a:xfrm>
            <a:off x="283026" y="3341414"/>
            <a:ext cx="6400800" cy="63218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Synthetic Controls</a:t>
            </a:r>
          </a:p>
        </p:txBody>
      </p:sp>
      <p:sp>
        <p:nvSpPr>
          <p:cNvPr id="11" name="Rectangle: Rounded Corners 10">
            <a:extLst>
              <a:ext uri="{FF2B5EF4-FFF2-40B4-BE49-F238E27FC236}">
                <a16:creationId xmlns:a16="http://schemas.microsoft.com/office/drawing/2014/main" id="{409848EC-7066-A0C6-D997-2A2CAB05858A}"/>
              </a:ext>
            </a:extLst>
          </p:cNvPr>
          <p:cNvSpPr/>
          <p:nvPr/>
        </p:nvSpPr>
        <p:spPr>
          <a:xfrm>
            <a:off x="283026" y="4077615"/>
            <a:ext cx="6400800" cy="147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“Applied OLS”: Logit, Poisson, fixed-effects, quantile regression, etc. </a:t>
            </a:r>
          </a:p>
        </p:txBody>
      </p:sp>
      <p:sp>
        <p:nvSpPr>
          <p:cNvPr id="13" name="Rectangle: Rounded Corners 12">
            <a:extLst>
              <a:ext uri="{FF2B5EF4-FFF2-40B4-BE49-F238E27FC236}">
                <a16:creationId xmlns:a16="http://schemas.microsoft.com/office/drawing/2014/main" id="{84B7212A-DA1C-CB7E-552A-0B434A835386}"/>
              </a:ext>
            </a:extLst>
          </p:cNvPr>
          <p:cNvSpPr/>
          <p:nvPr/>
        </p:nvSpPr>
        <p:spPr>
          <a:xfrm>
            <a:off x="283026" y="5661230"/>
            <a:ext cx="6400800" cy="108176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a:t>Next semester: regression discontinuity, event studies, and more! </a:t>
            </a:r>
          </a:p>
        </p:txBody>
      </p:sp>
      <p:sp>
        <p:nvSpPr>
          <p:cNvPr id="14" name="TextBox 13">
            <a:extLst>
              <a:ext uri="{FF2B5EF4-FFF2-40B4-BE49-F238E27FC236}">
                <a16:creationId xmlns:a16="http://schemas.microsoft.com/office/drawing/2014/main" id="{D02300DA-BB85-0372-318A-CE2EAB05198E}"/>
              </a:ext>
            </a:extLst>
          </p:cNvPr>
          <p:cNvSpPr txBox="1"/>
          <p:nvPr/>
        </p:nvSpPr>
        <p:spPr>
          <a:xfrm>
            <a:off x="7391400" y="1260246"/>
            <a:ext cx="3352800" cy="240065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3000" dirty="0"/>
              <a:t>How can I measure differences arising from policy changes?</a:t>
            </a:r>
          </a:p>
        </p:txBody>
      </p:sp>
      <p:cxnSp>
        <p:nvCxnSpPr>
          <p:cNvPr id="16" name="Straight Arrow Connector 15">
            <a:extLst>
              <a:ext uri="{FF2B5EF4-FFF2-40B4-BE49-F238E27FC236}">
                <a16:creationId xmlns:a16="http://schemas.microsoft.com/office/drawing/2014/main" id="{1D74EAEA-E157-672D-4705-05266E6706A8}"/>
              </a:ext>
            </a:extLst>
          </p:cNvPr>
          <p:cNvCxnSpPr>
            <a:cxnSpLocks/>
            <a:stCxn id="14" idx="1"/>
          </p:cNvCxnSpPr>
          <p:nvPr/>
        </p:nvCxnSpPr>
        <p:spPr>
          <a:xfrm flipH="1">
            <a:off x="6781800" y="2460575"/>
            <a:ext cx="609600" cy="3198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361E457-4380-4ED7-7C7C-08E0429C7210}"/>
              </a:ext>
            </a:extLst>
          </p:cNvPr>
          <p:cNvCxnSpPr>
            <a:cxnSpLocks/>
            <a:stCxn id="14" idx="1"/>
            <a:endCxn id="10" idx="3"/>
          </p:cNvCxnSpPr>
          <p:nvPr/>
        </p:nvCxnSpPr>
        <p:spPr>
          <a:xfrm flipH="1">
            <a:off x="6683826" y="2460575"/>
            <a:ext cx="707574" cy="11969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12475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do you pick a method?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514350" indent="-514350">
              <a:buFont typeface="+mj-lt"/>
              <a:buAutoNum type="arabicPeriod"/>
            </a:pPr>
            <a:endParaRPr lang="en-US" sz="2800" dirty="0">
              <a:solidFill>
                <a:schemeClr val="accent3">
                  <a:lumMod val="50000"/>
                </a:schemeClr>
              </a:solidFill>
              <a:cs typeface="Times New Roman" panose="02020603050405020304" pitchFamily="18" charset="0"/>
            </a:endParaRPr>
          </a:p>
        </p:txBody>
      </p:sp>
      <p:pic>
        <p:nvPicPr>
          <p:cNvPr id="5" name="Picture 4">
            <a:extLst>
              <a:ext uri="{FF2B5EF4-FFF2-40B4-BE49-F238E27FC236}">
                <a16:creationId xmlns:a16="http://schemas.microsoft.com/office/drawing/2014/main" id="{334B1144-9CF2-F37D-F27A-23357D3D4D6B}"/>
              </a:ext>
            </a:extLst>
          </p:cNvPr>
          <p:cNvPicPr>
            <a:picLocks noChangeAspect="1"/>
          </p:cNvPicPr>
          <p:nvPr/>
        </p:nvPicPr>
        <p:blipFill rotWithShape="1">
          <a:blip r:embed="rId3"/>
          <a:srcRect t="16178"/>
          <a:stretch/>
        </p:blipFill>
        <p:spPr>
          <a:xfrm>
            <a:off x="381000" y="1904999"/>
            <a:ext cx="10459910" cy="3776977"/>
          </a:xfrm>
          <a:prstGeom prst="rect">
            <a:avLst/>
          </a:prstGeom>
        </p:spPr>
      </p:pic>
    </p:spTree>
    <p:extLst>
      <p:ext uri="{BB962C8B-B14F-4D97-AF65-F5344CB8AC3E}">
        <p14:creationId xmlns:p14="http://schemas.microsoft.com/office/powerpoint/2010/main" val="24144579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Choosing an Empirical Strategy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801"/>
            <a:ext cx="10286999" cy="5141388"/>
          </a:xfrm>
        </p:spPr>
        <p:txBody>
          <a:bodyPr>
            <a:noAutofit/>
          </a:bodyPr>
          <a:lstStyle/>
          <a:p>
            <a:pPr marL="0" indent="0">
              <a:buNone/>
            </a:pPr>
            <a:r>
              <a:rPr lang="en-US" sz="2400" dirty="0">
                <a:cs typeface="Times New Roman" panose="02020603050405020304" pitchFamily="18" charset="0"/>
              </a:rPr>
              <a:t>Your empirical strategy consists of two (related) components: </a:t>
            </a:r>
          </a:p>
          <a:p>
            <a:pPr marL="457200" indent="-457200">
              <a:buFont typeface="+mj-lt"/>
              <a:buAutoNum type="arabicPeriod"/>
            </a:pPr>
            <a:r>
              <a:rPr lang="en-US" sz="2400" b="1" dirty="0">
                <a:solidFill>
                  <a:schemeClr val="accent2">
                    <a:lumMod val="75000"/>
                  </a:schemeClr>
                </a:solidFill>
                <a:cs typeface="Times New Roman" panose="02020603050405020304" pitchFamily="18" charset="0"/>
              </a:rPr>
              <a:t>Estimation strategy: </a:t>
            </a:r>
            <a:r>
              <a:rPr lang="en-US" sz="2400" dirty="0">
                <a:cs typeface="Times New Roman" panose="02020603050405020304" pitchFamily="18" charset="0"/>
              </a:rPr>
              <a:t>what is estimated, how, inference, etc.</a:t>
            </a:r>
          </a:p>
          <a:p>
            <a:pPr lvl="1"/>
            <a:r>
              <a:rPr lang="en-US" sz="2400" dirty="0">
                <a:cs typeface="Times New Roman" panose="02020603050405020304" pitchFamily="18" charset="0"/>
              </a:rPr>
              <a:t>Put equations in your papers! </a:t>
            </a:r>
          </a:p>
          <a:p>
            <a:pPr marL="457200" indent="-457200">
              <a:buFont typeface="+mj-lt"/>
              <a:buAutoNum type="arabicPeriod"/>
            </a:pPr>
            <a:r>
              <a:rPr lang="en-US" sz="2400" b="1" dirty="0">
                <a:solidFill>
                  <a:schemeClr val="accent3">
                    <a:lumMod val="75000"/>
                  </a:schemeClr>
                </a:solidFill>
                <a:cs typeface="Times New Roman" panose="02020603050405020304" pitchFamily="18" charset="0"/>
              </a:rPr>
              <a:t>Identification strategy: </a:t>
            </a:r>
            <a:r>
              <a:rPr lang="en-US" sz="2400" dirty="0">
                <a:cs typeface="Times New Roman" panose="02020603050405020304" pitchFamily="18" charset="0"/>
              </a:rPr>
              <a:t>what allows making a causal statement?</a:t>
            </a:r>
          </a:p>
          <a:p>
            <a:pPr lvl="1"/>
            <a:r>
              <a:rPr lang="en-US" sz="2400" dirty="0">
                <a:cs typeface="Times New Roman" panose="02020603050405020304" pitchFamily="18" charset="0"/>
              </a:rPr>
              <a:t>Do you have experimental variation? </a:t>
            </a:r>
          </a:p>
          <a:p>
            <a:pPr lvl="1"/>
            <a:r>
              <a:rPr lang="en-US" sz="2400" dirty="0">
                <a:cs typeface="Times New Roman" panose="02020603050405020304" pitchFamily="18" charset="0"/>
              </a:rPr>
              <a:t>Balance? </a:t>
            </a:r>
          </a:p>
          <a:p>
            <a:pPr lvl="1"/>
            <a:r>
              <a:rPr lang="en-US" sz="2400" dirty="0">
                <a:cs typeface="Times New Roman" panose="02020603050405020304" pitchFamily="18" charset="0"/>
              </a:rPr>
              <a:t>Is there endogeneity in your design? </a:t>
            </a:r>
          </a:p>
          <a:p>
            <a:pPr lvl="2"/>
            <a:r>
              <a:rPr lang="en-US" sz="2400" dirty="0">
                <a:cs typeface="Times New Roman" panose="02020603050405020304" pitchFamily="18" charset="0"/>
              </a:rPr>
              <a:t>(reverse causality, heterogeneity, measurement/omitted error)</a:t>
            </a:r>
          </a:p>
          <a:p>
            <a:pPr lvl="1"/>
            <a:endParaRPr lang="en-US" sz="2600" dirty="0">
              <a:cs typeface="Times New Roman" panose="02020603050405020304" pitchFamily="18" charset="0"/>
            </a:endParaRPr>
          </a:p>
        </p:txBody>
      </p:sp>
    </p:spTree>
    <p:extLst>
      <p:ext uri="{BB962C8B-B14F-4D97-AF65-F5344CB8AC3E}">
        <p14:creationId xmlns:p14="http://schemas.microsoft.com/office/powerpoint/2010/main" val="227737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Working with data</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6894627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Where do we get the identification?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1" y="1066801"/>
            <a:ext cx="9786790" cy="5141388"/>
          </a:xfrm>
        </p:spPr>
        <p:txBody>
          <a:bodyPr>
            <a:noAutofit/>
          </a:bodyPr>
          <a:lstStyle/>
          <a:p>
            <a:r>
              <a:rPr lang="en-US" sz="2600" dirty="0">
                <a:cs typeface="Times New Roman" panose="02020603050405020304" pitchFamily="18" charset="0"/>
              </a:rPr>
              <a:t>So what are the </a:t>
            </a:r>
            <a:r>
              <a:rPr lang="en-US" sz="2600" b="1" dirty="0">
                <a:solidFill>
                  <a:schemeClr val="accent2">
                    <a:lumMod val="75000"/>
                  </a:schemeClr>
                </a:solidFill>
                <a:cs typeface="Times New Roman" panose="02020603050405020304" pitchFamily="18" charset="0"/>
              </a:rPr>
              <a:t>specific</a:t>
            </a:r>
            <a:r>
              <a:rPr lang="en-US" sz="2600" dirty="0">
                <a:cs typeface="Times New Roman" panose="02020603050405020304" pitchFamily="18" charset="0"/>
              </a:rPr>
              <a:t> data and </a:t>
            </a:r>
            <a:r>
              <a:rPr lang="en-US" sz="2600" b="1" dirty="0">
                <a:solidFill>
                  <a:schemeClr val="accent2">
                    <a:lumMod val="75000"/>
                  </a:schemeClr>
                </a:solidFill>
                <a:cs typeface="Times New Roman" panose="02020603050405020304" pitchFamily="18" charset="0"/>
              </a:rPr>
              <a:t>circumstances</a:t>
            </a:r>
            <a:r>
              <a:rPr lang="en-US" sz="2600" dirty="0">
                <a:cs typeface="Times New Roman" panose="02020603050405020304" pitchFamily="18" charset="0"/>
              </a:rPr>
              <a:t> we need to answer a question? </a:t>
            </a:r>
          </a:p>
          <a:p>
            <a:pPr marL="0" indent="0">
              <a:buNone/>
            </a:pPr>
            <a:r>
              <a:rPr lang="en-US" sz="2600" dirty="0">
                <a:cs typeface="Times New Roman" panose="02020603050405020304" pitchFamily="18" charset="0"/>
              </a:rPr>
              <a:t>The method you use will depend on the </a:t>
            </a:r>
            <a:r>
              <a:rPr lang="en-US" sz="2600" b="1" dirty="0">
                <a:solidFill>
                  <a:schemeClr val="accent3">
                    <a:lumMod val="75000"/>
                  </a:schemeClr>
                </a:solidFill>
                <a:cs typeface="Times New Roman" panose="02020603050405020304" pitchFamily="18" charset="0"/>
              </a:rPr>
              <a:t>variation you have</a:t>
            </a:r>
            <a:r>
              <a:rPr lang="en-US" sz="2600" dirty="0">
                <a:cs typeface="Times New Roman" panose="02020603050405020304" pitchFamily="18" charset="0"/>
              </a:rPr>
              <a:t> </a:t>
            </a:r>
          </a:p>
          <a:p>
            <a:pPr lvl="1"/>
            <a:r>
              <a:rPr lang="en-US" sz="2600" dirty="0">
                <a:cs typeface="Times New Roman" panose="02020603050405020304" pitchFamily="18" charset="0"/>
              </a:rPr>
              <a:t>Variation across units? </a:t>
            </a:r>
          </a:p>
          <a:p>
            <a:pPr lvl="1"/>
            <a:r>
              <a:rPr lang="en-US" sz="2600" dirty="0">
                <a:cs typeface="Times New Roman" panose="02020603050405020304" pitchFamily="18" charset="0"/>
              </a:rPr>
              <a:t>Across time? </a:t>
            </a:r>
          </a:p>
          <a:p>
            <a:pPr lvl="1"/>
            <a:r>
              <a:rPr lang="en-US" sz="2600" dirty="0">
                <a:cs typeface="Times New Roman" panose="02020603050405020304" pitchFamily="18" charset="0"/>
              </a:rPr>
              <a:t>Policy changes</a:t>
            </a:r>
          </a:p>
          <a:p>
            <a:pPr lvl="1"/>
            <a:r>
              <a:rPr lang="en-US" sz="2600" dirty="0">
                <a:cs typeface="Times New Roman" panose="02020603050405020304" pitchFamily="18" charset="0"/>
              </a:rPr>
              <a:t>Weird policy rules?</a:t>
            </a:r>
          </a:p>
          <a:p>
            <a:pPr lvl="1"/>
            <a:r>
              <a:rPr lang="en-US" sz="2600" dirty="0">
                <a:cs typeface="Times New Roman" panose="02020603050405020304" pitchFamily="18" charset="0"/>
              </a:rPr>
              <a:t>Instruments? </a:t>
            </a:r>
          </a:p>
          <a:p>
            <a:endParaRPr lang="en-US" sz="2600" dirty="0">
              <a:cs typeface="Times New Roman" panose="02020603050405020304" pitchFamily="18" charset="0"/>
            </a:endParaRPr>
          </a:p>
        </p:txBody>
      </p:sp>
    </p:spTree>
    <p:extLst>
      <p:ext uri="{BB962C8B-B14F-4D97-AF65-F5344CB8AC3E}">
        <p14:creationId xmlns:p14="http://schemas.microsoft.com/office/powerpoint/2010/main" val="21575923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Communicating Findings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5853686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AB1EA4F-F0E1-7CB3-EEAB-0504685502E6}"/>
              </a:ext>
            </a:extLst>
          </p:cNvPr>
          <p:cNvPicPr>
            <a:picLocks noGrp="1" noChangeAspect="1"/>
          </p:cNvPicPr>
          <p:nvPr>
            <p:ph idx="1"/>
          </p:nvPr>
        </p:nvPicPr>
        <p:blipFill>
          <a:blip r:embed="rId3"/>
          <a:stretch>
            <a:fillRect/>
          </a:stretch>
        </p:blipFill>
        <p:spPr>
          <a:xfrm>
            <a:off x="6950765" y="167175"/>
            <a:ext cx="4114800" cy="6690825"/>
          </a:xfrm>
        </p:spPr>
      </p:pic>
      <p:sp>
        <p:nvSpPr>
          <p:cNvPr id="3" name="TextBox 2">
            <a:extLst>
              <a:ext uri="{FF2B5EF4-FFF2-40B4-BE49-F238E27FC236}">
                <a16:creationId xmlns:a16="http://schemas.microsoft.com/office/drawing/2014/main" id="{84E41639-9B59-79BB-5165-55F708335CB7}"/>
              </a:ext>
            </a:extLst>
          </p:cNvPr>
          <p:cNvSpPr txBox="1"/>
          <p:nvPr/>
        </p:nvSpPr>
        <p:spPr>
          <a:xfrm>
            <a:off x="762000" y="962232"/>
            <a:ext cx="6096000" cy="2308324"/>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Schwabish</a:t>
            </a:r>
            <a:r>
              <a:rPr lang="en-US" sz="2400" dirty="0">
                <a:latin typeface="Times New Roman" panose="02020603050405020304" pitchFamily="18" charset="0"/>
                <a:cs typeface="Times New Roman" panose="02020603050405020304" pitchFamily="18" charset="0"/>
              </a:rPr>
              <a:t> (2014): </a:t>
            </a:r>
          </a:p>
          <a:p>
            <a:pPr marL="457200" indent="-457200">
              <a:buAutoNum type="arabicPeriod"/>
            </a:pPr>
            <a:r>
              <a:rPr lang="en-US" sz="2400" dirty="0">
                <a:latin typeface="Times New Roman" panose="02020603050405020304" pitchFamily="18" charset="0"/>
                <a:cs typeface="Times New Roman" panose="02020603050405020304" pitchFamily="18" charset="0"/>
              </a:rPr>
              <a:t>Show the data</a:t>
            </a:r>
          </a:p>
          <a:p>
            <a:pPr marL="457200" indent="-457200">
              <a:buAutoNum type="arabicPeriod"/>
            </a:pPr>
            <a:r>
              <a:rPr lang="en-US" sz="2400" dirty="0">
                <a:latin typeface="Times New Roman" panose="02020603050405020304" pitchFamily="18" charset="0"/>
                <a:cs typeface="Times New Roman" panose="02020603050405020304" pitchFamily="18" charset="0"/>
              </a:rPr>
              <a:t>Reduce the clutter</a:t>
            </a:r>
          </a:p>
          <a:p>
            <a:pPr marL="457200" indent="-457200">
              <a:buAutoNum type="arabicPeriod"/>
            </a:pPr>
            <a:r>
              <a:rPr lang="en-US" sz="2400" dirty="0">
                <a:latin typeface="Times New Roman" panose="02020603050405020304" pitchFamily="18" charset="0"/>
                <a:cs typeface="Times New Roman" panose="02020603050405020304" pitchFamily="18" charset="0"/>
              </a:rPr>
              <a:t>Integrate the text and the graph</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See some helpful slides and examples </a:t>
            </a:r>
            <a:r>
              <a:rPr lang="en-US" sz="2400" dirty="0">
                <a:latin typeface="Times New Roman" panose="02020603050405020304" pitchFamily="18" charset="0"/>
                <a:cs typeface="Times New Roman" panose="02020603050405020304" pitchFamily="18" charset="0"/>
                <a:hlinkClick r:id="rId4"/>
              </a:rPr>
              <a:t>here</a:t>
            </a:r>
            <a:r>
              <a:rPr lang="en-US" sz="2400" dirty="0">
                <a:latin typeface="Times New Roman" panose="02020603050405020304" pitchFamily="18" charset="0"/>
                <a:cs typeface="Times New Roman" panose="02020603050405020304" pitchFamily="18" charset="0"/>
              </a:rPr>
              <a:t> </a:t>
            </a: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47224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Before (1/2)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8" name="Picture 7">
            <a:extLst>
              <a:ext uri="{FF2B5EF4-FFF2-40B4-BE49-F238E27FC236}">
                <a16:creationId xmlns:a16="http://schemas.microsoft.com/office/drawing/2014/main" id="{D03CD802-E471-98AB-7AFD-78F2E9D89E28}"/>
              </a:ext>
            </a:extLst>
          </p:cNvPr>
          <p:cNvPicPr>
            <a:picLocks noChangeAspect="1"/>
          </p:cNvPicPr>
          <p:nvPr/>
        </p:nvPicPr>
        <p:blipFill>
          <a:blip r:embed="rId3"/>
          <a:stretch>
            <a:fillRect/>
          </a:stretch>
        </p:blipFill>
        <p:spPr>
          <a:xfrm>
            <a:off x="1689300" y="1176403"/>
            <a:ext cx="8280000" cy="5656129"/>
          </a:xfrm>
          <a:prstGeom prst="rect">
            <a:avLst/>
          </a:prstGeom>
        </p:spPr>
      </p:pic>
    </p:spTree>
    <p:extLst>
      <p:ext uri="{BB962C8B-B14F-4D97-AF65-F5344CB8AC3E}">
        <p14:creationId xmlns:p14="http://schemas.microsoft.com/office/powerpoint/2010/main" val="34832117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After (1/2)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62B7439C-B6CB-8741-647B-B7EFF5A2C58D}"/>
              </a:ext>
            </a:extLst>
          </p:cNvPr>
          <p:cNvPicPr>
            <a:picLocks noChangeAspect="1"/>
          </p:cNvPicPr>
          <p:nvPr/>
        </p:nvPicPr>
        <p:blipFill>
          <a:blip r:embed="rId3"/>
          <a:stretch>
            <a:fillRect/>
          </a:stretch>
        </p:blipFill>
        <p:spPr>
          <a:xfrm>
            <a:off x="1689300" y="1162992"/>
            <a:ext cx="8280000" cy="5682952"/>
          </a:xfrm>
          <a:prstGeom prst="rect">
            <a:avLst/>
          </a:prstGeom>
        </p:spPr>
      </p:pic>
    </p:spTree>
    <p:extLst>
      <p:ext uri="{BB962C8B-B14F-4D97-AF65-F5344CB8AC3E}">
        <p14:creationId xmlns:p14="http://schemas.microsoft.com/office/powerpoint/2010/main" val="39884442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Before (2/2)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664DBAFB-5540-F4B1-B42A-384B3CD1BA28}"/>
              </a:ext>
            </a:extLst>
          </p:cNvPr>
          <p:cNvPicPr>
            <a:picLocks noChangeAspect="1"/>
          </p:cNvPicPr>
          <p:nvPr/>
        </p:nvPicPr>
        <p:blipFill>
          <a:blip r:embed="rId3"/>
          <a:stretch>
            <a:fillRect/>
          </a:stretch>
        </p:blipFill>
        <p:spPr>
          <a:xfrm>
            <a:off x="2123520" y="1066800"/>
            <a:ext cx="7944959" cy="5344271"/>
          </a:xfrm>
          <a:prstGeom prst="rect">
            <a:avLst/>
          </a:prstGeom>
        </p:spPr>
      </p:pic>
    </p:spTree>
    <p:extLst>
      <p:ext uri="{BB962C8B-B14F-4D97-AF65-F5344CB8AC3E}">
        <p14:creationId xmlns:p14="http://schemas.microsoft.com/office/powerpoint/2010/main" val="5744729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After (2/2)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AD05C0FA-9A2B-7EA1-0F4E-5B15FC2629DA}"/>
              </a:ext>
            </a:extLst>
          </p:cNvPr>
          <p:cNvPicPr>
            <a:picLocks noChangeAspect="1"/>
          </p:cNvPicPr>
          <p:nvPr/>
        </p:nvPicPr>
        <p:blipFill>
          <a:blip r:embed="rId3"/>
          <a:stretch>
            <a:fillRect/>
          </a:stretch>
        </p:blipFill>
        <p:spPr>
          <a:xfrm>
            <a:off x="4572000" y="57888"/>
            <a:ext cx="5867400" cy="6800112"/>
          </a:xfrm>
          <a:prstGeom prst="rect">
            <a:avLst/>
          </a:prstGeom>
        </p:spPr>
      </p:pic>
    </p:spTree>
    <p:extLst>
      <p:ext uri="{BB962C8B-B14F-4D97-AF65-F5344CB8AC3E}">
        <p14:creationId xmlns:p14="http://schemas.microsoft.com/office/powerpoint/2010/main" val="13160410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Data Storytelling and Making Good Charts</a:t>
            </a:r>
          </a:p>
        </p:txBody>
      </p:sp>
      <p:pic>
        <p:nvPicPr>
          <p:cNvPr id="4" name="Online Media 3" title="Making data mean more through storytelling | Ben Wellington | TEDxBroadway">
            <a:hlinkClick r:id="" action="ppaction://media"/>
            <a:extLst>
              <a:ext uri="{FF2B5EF4-FFF2-40B4-BE49-F238E27FC236}">
                <a16:creationId xmlns:a16="http://schemas.microsoft.com/office/drawing/2014/main" id="{FAC6EFEE-0743-FE27-6ED7-99F61CD0FF81}"/>
              </a:ext>
            </a:extLst>
          </p:cNvPr>
          <p:cNvPicPr>
            <a:picLocks noGrp="1" noRot="1" noChangeAspect="1"/>
          </p:cNvPicPr>
          <p:nvPr>
            <p:ph idx="1"/>
            <a:videoFile r:link="rId1"/>
          </p:nvPr>
        </p:nvPicPr>
        <p:blipFill>
          <a:blip r:embed="rId5"/>
          <a:stretch>
            <a:fillRect/>
          </a:stretch>
        </p:blipFill>
        <p:spPr>
          <a:xfrm>
            <a:off x="228600" y="1055145"/>
            <a:ext cx="5400000" cy="3050864"/>
          </a:xfrm>
          <a:prstGeom prst="rect">
            <a:avLst/>
          </a:prstGeom>
        </p:spPr>
      </p:pic>
      <p:pic>
        <p:nvPicPr>
          <p:cNvPr id="3" name="Online Media 2" title="Turning Bad Charts into Compelling Data Stories | Dominic Bohan | TEDxYouth@Singapore">
            <a:hlinkClick r:id="" action="ppaction://media"/>
            <a:extLst>
              <a:ext uri="{FF2B5EF4-FFF2-40B4-BE49-F238E27FC236}">
                <a16:creationId xmlns:a16="http://schemas.microsoft.com/office/drawing/2014/main" id="{19461D35-9C17-5609-F511-5F905CD8E11F}"/>
              </a:ext>
            </a:extLst>
          </p:cNvPr>
          <p:cNvPicPr>
            <a:picLocks noRot="1" noChangeAspect="1"/>
          </p:cNvPicPr>
          <p:nvPr>
            <a:videoFile r:link="rId2"/>
          </p:nvPr>
        </p:nvPicPr>
        <p:blipFill>
          <a:blip r:embed="rId6"/>
          <a:stretch>
            <a:fillRect/>
          </a:stretch>
        </p:blipFill>
        <p:spPr>
          <a:xfrm>
            <a:off x="5692775" y="1055077"/>
            <a:ext cx="5400000" cy="3051000"/>
          </a:xfrm>
          <a:prstGeom prst="rect">
            <a:avLst/>
          </a:prstGeom>
        </p:spPr>
      </p:pic>
    </p:spTree>
    <p:extLst>
      <p:ext uri="{BB962C8B-B14F-4D97-AF65-F5344CB8AC3E}">
        <p14:creationId xmlns:p14="http://schemas.microsoft.com/office/powerpoint/2010/main" val="69627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4"/>
                </p:tgtEl>
              </p:cMediaNode>
            </p:video>
            <p:seq concurrent="1" nextAc="seek">
              <p:cTn id="12" restart="whenNotActive" fill="hold" evtFilter="cancelBubble" nodeType="interactiveSeq">
                <p:stCondLst>
                  <p:cond evt="onClick" delay="0">
                    <p:tgtEl>
                      <p:spTgt spid="4"/>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4"/>
                                        </p:tgtEl>
                                      </p:cBhvr>
                                    </p:cmd>
                                  </p:childTnLst>
                                </p:cTn>
                              </p:par>
                            </p:childTnLst>
                          </p:cTn>
                        </p:par>
                      </p:childTnLst>
                    </p:cTn>
                  </p:par>
                </p:childTnLst>
              </p:cTn>
              <p:nextCondLst>
                <p:cond evt="onClick" delay="0">
                  <p:tgtEl>
                    <p:spTgt spid="4"/>
                  </p:tgtEl>
                </p:cond>
              </p:nextCondLst>
            </p:seq>
            <p:video>
              <p:cMediaNode vol="80000">
                <p:cTn id="17" fill="hold" display="0">
                  <p:stCondLst>
                    <p:cond delay="indefinite"/>
                  </p:stCondLst>
                </p:cTn>
                <p:tgtEl>
                  <p:spTgt spid="3"/>
                </p:tgtEl>
              </p:cMediaNode>
            </p:video>
            <p:seq concurrent="1" nextAc="seek">
              <p:cTn id="18" restart="whenNotActive" fill="hold" evtFilter="cancelBubble" nodeType="interactiveSeq">
                <p:stCondLst>
                  <p:cond evt="onClick" delay="0">
                    <p:tgtEl>
                      <p:spTgt spid="3"/>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Writing a Paper</a:t>
            </a:r>
          </a:p>
        </p:txBody>
      </p:sp>
      <p:sp>
        <p:nvSpPr>
          <p:cNvPr id="5" name="Content Placeholder 4">
            <a:extLst>
              <a:ext uri="{FF2B5EF4-FFF2-40B4-BE49-F238E27FC236}">
                <a16:creationId xmlns:a16="http://schemas.microsoft.com/office/drawing/2014/main" id="{5828A1A5-F032-5A06-6970-3C7E23D738D6}"/>
              </a:ext>
            </a:extLst>
          </p:cNvPr>
          <p:cNvSpPr>
            <a:spLocks noGrp="1"/>
          </p:cNvSpPr>
          <p:nvPr>
            <p:ph idx="1"/>
          </p:nvPr>
        </p:nvSpPr>
        <p:spPr>
          <a:xfrm>
            <a:off x="762000" y="962232"/>
            <a:ext cx="9095232" cy="5217905"/>
          </a:xfrm>
        </p:spPr>
        <p:txBody>
          <a:bodyPr>
            <a:normAutofit/>
          </a:bodyPr>
          <a:lstStyle/>
          <a:p>
            <a:r>
              <a:rPr lang="en-US" sz="2400" dirty="0"/>
              <a:t>Academic writing is formulaic – take advantage of that! </a:t>
            </a:r>
          </a:p>
        </p:txBody>
      </p:sp>
      <p:pic>
        <p:nvPicPr>
          <p:cNvPr id="4" name="Picture 3">
            <a:extLst>
              <a:ext uri="{FF2B5EF4-FFF2-40B4-BE49-F238E27FC236}">
                <a16:creationId xmlns:a16="http://schemas.microsoft.com/office/drawing/2014/main" id="{668A1BD6-B7C1-C898-9A08-0302F34E54E5}"/>
              </a:ext>
            </a:extLst>
          </p:cNvPr>
          <p:cNvPicPr>
            <a:picLocks noChangeAspect="1"/>
          </p:cNvPicPr>
          <p:nvPr/>
        </p:nvPicPr>
        <p:blipFill>
          <a:blip r:embed="rId3"/>
          <a:stretch>
            <a:fillRect/>
          </a:stretch>
        </p:blipFill>
        <p:spPr>
          <a:xfrm>
            <a:off x="914400" y="1447800"/>
            <a:ext cx="4997319" cy="5072808"/>
          </a:xfrm>
          <a:prstGeom prst="rect">
            <a:avLst/>
          </a:prstGeom>
        </p:spPr>
      </p:pic>
    </p:spTree>
    <p:extLst>
      <p:ext uri="{BB962C8B-B14F-4D97-AF65-F5344CB8AC3E}">
        <p14:creationId xmlns:p14="http://schemas.microsoft.com/office/powerpoint/2010/main" val="12342833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Writing a Paper</a:t>
            </a:r>
          </a:p>
        </p:txBody>
      </p:sp>
      <p:sp>
        <p:nvSpPr>
          <p:cNvPr id="5" name="Content Placeholder 4">
            <a:extLst>
              <a:ext uri="{FF2B5EF4-FFF2-40B4-BE49-F238E27FC236}">
                <a16:creationId xmlns:a16="http://schemas.microsoft.com/office/drawing/2014/main" id="{5828A1A5-F032-5A06-6970-3C7E23D738D6}"/>
              </a:ext>
            </a:extLst>
          </p:cNvPr>
          <p:cNvSpPr>
            <a:spLocks noGrp="1"/>
          </p:cNvSpPr>
          <p:nvPr>
            <p:ph idx="1"/>
          </p:nvPr>
        </p:nvSpPr>
        <p:spPr>
          <a:xfrm>
            <a:off x="762000" y="962232"/>
            <a:ext cx="9829800" cy="5217905"/>
          </a:xfrm>
        </p:spPr>
        <p:txBody>
          <a:bodyPr>
            <a:normAutofit/>
          </a:bodyPr>
          <a:lstStyle/>
          <a:p>
            <a:pPr marL="457200" indent="-457200">
              <a:buFont typeface="+mj-lt"/>
              <a:buAutoNum type="arabicPeriod"/>
            </a:pPr>
            <a:r>
              <a:rPr lang="en-US" sz="2400" dirty="0"/>
              <a:t>Academic writing is formulaic – take advantage of that! </a:t>
            </a:r>
          </a:p>
          <a:p>
            <a:pPr marL="457200" indent="-457200">
              <a:buFont typeface="+mj-lt"/>
              <a:buAutoNum type="arabicPeriod"/>
            </a:pPr>
            <a:r>
              <a:rPr lang="en-US" sz="2400" dirty="0"/>
              <a:t>Copy good writers</a:t>
            </a:r>
          </a:p>
          <a:p>
            <a:pPr marL="457200" indent="-457200">
              <a:buFont typeface="+mj-lt"/>
              <a:buAutoNum type="arabicPeriod"/>
            </a:pPr>
            <a:r>
              <a:rPr lang="en-US" sz="2400" b="1" dirty="0">
                <a:solidFill>
                  <a:schemeClr val="accent2">
                    <a:lumMod val="75000"/>
                  </a:schemeClr>
                </a:solidFill>
              </a:rPr>
              <a:t>Prioritize good writing – it will make your papers more successful</a:t>
            </a:r>
          </a:p>
          <a:p>
            <a:r>
              <a:rPr lang="en-US" sz="2400" dirty="0"/>
              <a:t>Some other good sources: </a:t>
            </a:r>
          </a:p>
          <a:p>
            <a:pPr lvl="1"/>
            <a:r>
              <a:rPr lang="en-US" sz="2200" dirty="0">
                <a:solidFill>
                  <a:schemeClr val="tx1"/>
                </a:solidFill>
              </a:rPr>
              <a:t>Marc Bellemare “</a:t>
            </a:r>
            <a:r>
              <a:rPr lang="en-US" sz="2200" dirty="0">
                <a:solidFill>
                  <a:srgbClr val="00B0F0"/>
                </a:solidFill>
                <a:hlinkClick r:id="rId3">
                  <a:extLst>
                    <a:ext uri="{A12FA001-AC4F-418D-AE19-62706E023703}">
                      <ahyp:hlinkClr xmlns:ahyp="http://schemas.microsoft.com/office/drawing/2018/hyperlinkcolor" val="tx"/>
                    </a:ext>
                  </a:extLst>
                </a:hlinkClick>
              </a:rPr>
              <a:t>How to Write an Applied Economics Paper</a:t>
            </a:r>
            <a:r>
              <a:rPr lang="en-US" sz="2200" dirty="0">
                <a:solidFill>
                  <a:schemeClr val="tx1"/>
                </a:solidFill>
              </a:rPr>
              <a:t>” </a:t>
            </a:r>
          </a:p>
          <a:p>
            <a:pPr lvl="1"/>
            <a:r>
              <a:rPr lang="en-US" sz="2200" dirty="0">
                <a:solidFill>
                  <a:schemeClr val="tx1"/>
                </a:solidFill>
              </a:rPr>
              <a:t>Neil Mahoney “</a:t>
            </a:r>
            <a:r>
              <a:rPr lang="en-US" sz="2200" dirty="0">
                <a:solidFill>
                  <a:srgbClr val="00B0F0"/>
                </a:solidFill>
                <a:hlinkClick r:id="rId4">
                  <a:extLst>
                    <a:ext uri="{A12FA001-AC4F-418D-AE19-62706E023703}">
                      <ahyp:hlinkClr xmlns:ahyp="http://schemas.microsoft.com/office/drawing/2018/hyperlinkcolor" val="tx"/>
                    </a:ext>
                  </a:extLst>
                </a:hlinkClick>
              </a:rPr>
              <a:t>Principles for Combining Descriptive and Model-Based Analysis in Applied Microeconomics Research</a:t>
            </a:r>
            <a:r>
              <a:rPr lang="en-US" sz="2200" dirty="0">
                <a:solidFill>
                  <a:schemeClr val="tx1"/>
                </a:solidFill>
              </a:rPr>
              <a:t>”</a:t>
            </a:r>
          </a:p>
        </p:txBody>
      </p:sp>
    </p:spTree>
    <p:extLst>
      <p:ext uri="{BB962C8B-B14F-4D97-AF65-F5344CB8AC3E}">
        <p14:creationId xmlns:p14="http://schemas.microsoft.com/office/powerpoint/2010/main" val="2855297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Flow of a Research Project</a:t>
            </a:r>
            <a:endParaRPr lang="en-US" sz="3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2D59849-F888-9DBD-C5D2-139594F10287}"/>
              </a:ext>
            </a:extLst>
          </p:cNvPr>
          <p:cNvSpPr/>
          <p:nvPr/>
        </p:nvSpPr>
        <p:spPr>
          <a:xfrm>
            <a:off x="3200400" y="889791"/>
            <a:ext cx="5867400" cy="62484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data</a:t>
            </a:r>
          </a:p>
        </p:txBody>
      </p:sp>
      <p:sp>
        <p:nvSpPr>
          <p:cNvPr id="7" name="Rectangle: Rounded Corners 6">
            <a:extLst>
              <a:ext uri="{FF2B5EF4-FFF2-40B4-BE49-F238E27FC236}">
                <a16:creationId xmlns:a16="http://schemas.microsoft.com/office/drawing/2014/main" id="{DE6EA683-8A0C-F1CA-1C16-B66C3C305701}"/>
              </a:ext>
            </a:extLst>
          </p:cNvPr>
          <p:cNvSpPr/>
          <p:nvPr/>
        </p:nvSpPr>
        <p:spPr>
          <a:xfrm>
            <a:off x="5067300" y="2804160"/>
            <a:ext cx="20574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data</a:t>
            </a:r>
          </a:p>
        </p:txBody>
      </p:sp>
      <p:sp>
        <p:nvSpPr>
          <p:cNvPr id="8" name="Rectangle: Rounded Corners 7">
            <a:extLst>
              <a:ext uri="{FF2B5EF4-FFF2-40B4-BE49-F238E27FC236}">
                <a16:creationId xmlns:a16="http://schemas.microsoft.com/office/drawing/2014/main" id="{212A54F9-175E-D9A5-8539-F05172C7B4A5}"/>
              </a:ext>
            </a:extLst>
          </p:cNvPr>
          <p:cNvSpPr/>
          <p:nvPr/>
        </p:nvSpPr>
        <p:spPr>
          <a:xfrm>
            <a:off x="990600" y="4543334"/>
            <a:ext cx="2362200" cy="624840"/>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1</a:t>
            </a:r>
          </a:p>
        </p:txBody>
      </p:sp>
      <p:sp>
        <p:nvSpPr>
          <p:cNvPr id="9" name="Rectangle: Rounded Corners 8">
            <a:extLst>
              <a:ext uri="{FF2B5EF4-FFF2-40B4-BE49-F238E27FC236}">
                <a16:creationId xmlns:a16="http://schemas.microsoft.com/office/drawing/2014/main" id="{E1C2F459-540F-0487-D2CA-C9DF006B5840}"/>
              </a:ext>
            </a:extLst>
          </p:cNvPr>
          <p:cNvSpPr/>
          <p:nvPr/>
        </p:nvSpPr>
        <p:spPr>
          <a:xfrm>
            <a:off x="4914900" y="4533799"/>
            <a:ext cx="2362200" cy="624840"/>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2</a:t>
            </a:r>
          </a:p>
        </p:txBody>
      </p:sp>
      <p:sp>
        <p:nvSpPr>
          <p:cNvPr id="10" name="Rectangle: Rounded Corners 9">
            <a:extLst>
              <a:ext uri="{FF2B5EF4-FFF2-40B4-BE49-F238E27FC236}">
                <a16:creationId xmlns:a16="http://schemas.microsoft.com/office/drawing/2014/main" id="{9559DECE-33EA-A1D4-FC08-9BDFCAFFA90D}"/>
              </a:ext>
            </a:extLst>
          </p:cNvPr>
          <p:cNvSpPr/>
          <p:nvPr/>
        </p:nvSpPr>
        <p:spPr>
          <a:xfrm>
            <a:off x="8460922" y="4543334"/>
            <a:ext cx="23622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3</a:t>
            </a:r>
          </a:p>
        </p:txBody>
      </p:sp>
      <p:sp>
        <p:nvSpPr>
          <p:cNvPr id="11" name="Rectangle: Rounded Corners 10">
            <a:extLst>
              <a:ext uri="{FF2B5EF4-FFF2-40B4-BE49-F238E27FC236}">
                <a16:creationId xmlns:a16="http://schemas.microsoft.com/office/drawing/2014/main" id="{A963CF5F-18A2-E269-1406-19E2513C6737}"/>
              </a:ext>
            </a:extLst>
          </p:cNvPr>
          <p:cNvSpPr/>
          <p:nvPr/>
        </p:nvSpPr>
        <p:spPr>
          <a:xfrm>
            <a:off x="8153400" y="2076566"/>
            <a:ext cx="2362200" cy="624840"/>
          </a:xfrm>
          <a:prstGeom prst="roundRect">
            <a:avLst/>
          </a:prstGeom>
          <a:solidFill>
            <a:srgbClr val="E1E1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Supplemental Data</a:t>
            </a:r>
          </a:p>
        </p:txBody>
      </p:sp>
      <p:cxnSp>
        <p:nvCxnSpPr>
          <p:cNvPr id="13" name="Straight Arrow Connector 12">
            <a:extLst>
              <a:ext uri="{FF2B5EF4-FFF2-40B4-BE49-F238E27FC236}">
                <a16:creationId xmlns:a16="http://schemas.microsoft.com/office/drawing/2014/main" id="{BF59749F-8A09-D170-5987-A7EF4F367951}"/>
              </a:ext>
            </a:extLst>
          </p:cNvPr>
          <p:cNvCxnSpPr>
            <a:cxnSpLocks/>
            <a:stCxn id="6" idx="2"/>
            <a:endCxn id="7" idx="0"/>
          </p:cNvCxnSpPr>
          <p:nvPr/>
        </p:nvCxnSpPr>
        <p:spPr>
          <a:xfrm flipH="1">
            <a:off x="6096000" y="1514631"/>
            <a:ext cx="38100" cy="128952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6C649DA1-F69B-6597-7B76-B465D66C0953}"/>
              </a:ext>
            </a:extLst>
          </p:cNvPr>
          <p:cNvCxnSpPr>
            <a:cxnSpLocks/>
            <a:stCxn id="11" idx="2"/>
            <a:endCxn id="7" idx="3"/>
          </p:cNvCxnSpPr>
          <p:nvPr/>
        </p:nvCxnSpPr>
        <p:spPr>
          <a:xfrm flipH="1">
            <a:off x="7124700" y="2701406"/>
            <a:ext cx="2209800" cy="41517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8ECAD19-0FB3-D2BD-E512-25E4492BF75F}"/>
              </a:ext>
            </a:extLst>
          </p:cNvPr>
          <p:cNvCxnSpPr>
            <a:cxnSpLocks/>
            <a:stCxn id="7" idx="2"/>
            <a:endCxn id="10" idx="0"/>
          </p:cNvCxnSpPr>
          <p:nvPr/>
        </p:nvCxnSpPr>
        <p:spPr>
          <a:xfrm>
            <a:off x="6096000" y="3429000"/>
            <a:ext cx="3546022"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54E8B037-6413-4F07-28A0-54C12A92E389}"/>
              </a:ext>
            </a:extLst>
          </p:cNvPr>
          <p:cNvCxnSpPr>
            <a:cxnSpLocks/>
            <a:stCxn id="7" idx="2"/>
            <a:endCxn id="9" idx="0"/>
          </p:cNvCxnSpPr>
          <p:nvPr/>
        </p:nvCxnSpPr>
        <p:spPr>
          <a:xfrm>
            <a:off x="6096000" y="3429000"/>
            <a:ext cx="0" cy="110479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FA90A44-5FDE-8D6D-6763-75CB89B37261}"/>
              </a:ext>
            </a:extLst>
          </p:cNvPr>
          <p:cNvCxnSpPr>
            <a:cxnSpLocks/>
            <a:stCxn id="7" idx="2"/>
            <a:endCxn id="8" idx="0"/>
          </p:cNvCxnSpPr>
          <p:nvPr/>
        </p:nvCxnSpPr>
        <p:spPr>
          <a:xfrm flipH="1">
            <a:off x="2171700" y="3429000"/>
            <a:ext cx="3924300"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Rectangle: Rounded Corners 46">
            <a:extLst>
              <a:ext uri="{FF2B5EF4-FFF2-40B4-BE49-F238E27FC236}">
                <a16:creationId xmlns:a16="http://schemas.microsoft.com/office/drawing/2014/main" id="{C876C33F-8236-0C0A-8231-E56C08712C40}"/>
              </a:ext>
            </a:extLst>
          </p:cNvPr>
          <p:cNvSpPr/>
          <p:nvPr/>
        </p:nvSpPr>
        <p:spPr>
          <a:xfrm>
            <a:off x="3200400" y="5834775"/>
            <a:ext cx="5867400" cy="6248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Paper!</a:t>
            </a:r>
          </a:p>
        </p:txBody>
      </p:sp>
      <p:cxnSp>
        <p:nvCxnSpPr>
          <p:cNvPr id="48" name="Straight Arrow Connector 47">
            <a:extLst>
              <a:ext uri="{FF2B5EF4-FFF2-40B4-BE49-F238E27FC236}">
                <a16:creationId xmlns:a16="http://schemas.microsoft.com/office/drawing/2014/main" id="{825838E2-661D-8687-20AB-48F19539D429}"/>
              </a:ext>
            </a:extLst>
          </p:cNvPr>
          <p:cNvCxnSpPr>
            <a:cxnSpLocks/>
            <a:stCxn id="8" idx="2"/>
            <a:endCxn id="47" idx="0"/>
          </p:cNvCxnSpPr>
          <p:nvPr/>
        </p:nvCxnSpPr>
        <p:spPr>
          <a:xfrm>
            <a:off x="2171700" y="5168174"/>
            <a:ext cx="3962400"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83A0741-7542-E51C-546D-515F0817A879}"/>
              </a:ext>
            </a:extLst>
          </p:cNvPr>
          <p:cNvCxnSpPr>
            <a:cxnSpLocks/>
            <a:stCxn id="10" idx="2"/>
            <a:endCxn id="47" idx="0"/>
          </p:cNvCxnSpPr>
          <p:nvPr/>
        </p:nvCxnSpPr>
        <p:spPr>
          <a:xfrm flipH="1">
            <a:off x="6134100" y="5168174"/>
            <a:ext cx="3507922"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032F4840-9D49-7C62-9F99-48FFF5EC77FD}"/>
              </a:ext>
            </a:extLst>
          </p:cNvPr>
          <p:cNvCxnSpPr>
            <a:cxnSpLocks/>
            <a:stCxn id="9" idx="2"/>
            <a:endCxn id="47" idx="0"/>
          </p:cNvCxnSpPr>
          <p:nvPr/>
        </p:nvCxnSpPr>
        <p:spPr>
          <a:xfrm>
            <a:off x="6096000" y="5158639"/>
            <a:ext cx="38100" cy="67613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07462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Flow of a Research Project</a:t>
            </a:r>
            <a:endParaRPr lang="en-US" sz="3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2D59849-F888-9DBD-C5D2-139594F10287}"/>
              </a:ext>
            </a:extLst>
          </p:cNvPr>
          <p:cNvSpPr/>
          <p:nvPr/>
        </p:nvSpPr>
        <p:spPr>
          <a:xfrm>
            <a:off x="3200400" y="889791"/>
            <a:ext cx="5867400" cy="62484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data</a:t>
            </a:r>
          </a:p>
        </p:txBody>
      </p:sp>
      <p:sp>
        <p:nvSpPr>
          <p:cNvPr id="7" name="Rectangle: Rounded Corners 6">
            <a:extLst>
              <a:ext uri="{FF2B5EF4-FFF2-40B4-BE49-F238E27FC236}">
                <a16:creationId xmlns:a16="http://schemas.microsoft.com/office/drawing/2014/main" id="{DE6EA683-8A0C-F1CA-1C16-B66C3C305701}"/>
              </a:ext>
            </a:extLst>
          </p:cNvPr>
          <p:cNvSpPr/>
          <p:nvPr/>
        </p:nvSpPr>
        <p:spPr>
          <a:xfrm>
            <a:off x="5067300" y="2804160"/>
            <a:ext cx="20574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data</a:t>
            </a:r>
          </a:p>
        </p:txBody>
      </p:sp>
      <p:sp>
        <p:nvSpPr>
          <p:cNvPr id="8" name="Rectangle: Rounded Corners 7">
            <a:extLst>
              <a:ext uri="{FF2B5EF4-FFF2-40B4-BE49-F238E27FC236}">
                <a16:creationId xmlns:a16="http://schemas.microsoft.com/office/drawing/2014/main" id="{212A54F9-175E-D9A5-8539-F05172C7B4A5}"/>
              </a:ext>
            </a:extLst>
          </p:cNvPr>
          <p:cNvSpPr/>
          <p:nvPr/>
        </p:nvSpPr>
        <p:spPr>
          <a:xfrm>
            <a:off x="990600" y="4543334"/>
            <a:ext cx="2362200" cy="624840"/>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1</a:t>
            </a:r>
          </a:p>
        </p:txBody>
      </p:sp>
      <p:sp>
        <p:nvSpPr>
          <p:cNvPr id="9" name="Rectangle: Rounded Corners 8">
            <a:extLst>
              <a:ext uri="{FF2B5EF4-FFF2-40B4-BE49-F238E27FC236}">
                <a16:creationId xmlns:a16="http://schemas.microsoft.com/office/drawing/2014/main" id="{E1C2F459-540F-0487-D2CA-C9DF006B5840}"/>
              </a:ext>
            </a:extLst>
          </p:cNvPr>
          <p:cNvSpPr/>
          <p:nvPr/>
        </p:nvSpPr>
        <p:spPr>
          <a:xfrm>
            <a:off x="4914900" y="4533799"/>
            <a:ext cx="2362200" cy="624840"/>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2</a:t>
            </a:r>
          </a:p>
        </p:txBody>
      </p:sp>
      <p:sp>
        <p:nvSpPr>
          <p:cNvPr id="10" name="Rectangle: Rounded Corners 9">
            <a:extLst>
              <a:ext uri="{FF2B5EF4-FFF2-40B4-BE49-F238E27FC236}">
                <a16:creationId xmlns:a16="http://schemas.microsoft.com/office/drawing/2014/main" id="{9559DECE-33EA-A1D4-FC08-9BDFCAFFA90D}"/>
              </a:ext>
            </a:extLst>
          </p:cNvPr>
          <p:cNvSpPr/>
          <p:nvPr/>
        </p:nvSpPr>
        <p:spPr>
          <a:xfrm>
            <a:off x="8460922" y="4543334"/>
            <a:ext cx="23622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3</a:t>
            </a:r>
          </a:p>
        </p:txBody>
      </p:sp>
      <p:sp>
        <p:nvSpPr>
          <p:cNvPr id="11" name="Rectangle: Rounded Corners 10">
            <a:extLst>
              <a:ext uri="{FF2B5EF4-FFF2-40B4-BE49-F238E27FC236}">
                <a16:creationId xmlns:a16="http://schemas.microsoft.com/office/drawing/2014/main" id="{A963CF5F-18A2-E269-1406-19E2513C6737}"/>
              </a:ext>
            </a:extLst>
          </p:cNvPr>
          <p:cNvSpPr/>
          <p:nvPr/>
        </p:nvSpPr>
        <p:spPr>
          <a:xfrm>
            <a:off x="8153400" y="2076566"/>
            <a:ext cx="2362200" cy="624840"/>
          </a:xfrm>
          <a:prstGeom prst="roundRect">
            <a:avLst/>
          </a:prstGeom>
          <a:solidFill>
            <a:srgbClr val="E1E1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Supplemental Data</a:t>
            </a:r>
          </a:p>
        </p:txBody>
      </p:sp>
      <p:cxnSp>
        <p:nvCxnSpPr>
          <p:cNvPr id="13" name="Straight Arrow Connector 12">
            <a:extLst>
              <a:ext uri="{FF2B5EF4-FFF2-40B4-BE49-F238E27FC236}">
                <a16:creationId xmlns:a16="http://schemas.microsoft.com/office/drawing/2014/main" id="{BF59749F-8A09-D170-5987-A7EF4F367951}"/>
              </a:ext>
            </a:extLst>
          </p:cNvPr>
          <p:cNvCxnSpPr>
            <a:cxnSpLocks/>
            <a:stCxn id="6" idx="2"/>
            <a:endCxn id="7" idx="0"/>
          </p:cNvCxnSpPr>
          <p:nvPr/>
        </p:nvCxnSpPr>
        <p:spPr>
          <a:xfrm flipH="1">
            <a:off x="6096000" y="1514631"/>
            <a:ext cx="38100" cy="128952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6C649DA1-F69B-6597-7B76-B465D66C0953}"/>
              </a:ext>
            </a:extLst>
          </p:cNvPr>
          <p:cNvCxnSpPr>
            <a:cxnSpLocks/>
            <a:stCxn id="11" idx="2"/>
            <a:endCxn id="7" idx="3"/>
          </p:cNvCxnSpPr>
          <p:nvPr/>
        </p:nvCxnSpPr>
        <p:spPr>
          <a:xfrm flipH="1">
            <a:off x="7124700" y="2701406"/>
            <a:ext cx="2209800" cy="41517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8ECAD19-0FB3-D2BD-E512-25E4492BF75F}"/>
              </a:ext>
            </a:extLst>
          </p:cNvPr>
          <p:cNvCxnSpPr>
            <a:cxnSpLocks/>
            <a:stCxn id="7" idx="2"/>
            <a:endCxn id="10" idx="0"/>
          </p:cNvCxnSpPr>
          <p:nvPr/>
        </p:nvCxnSpPr>
        <p:spPr>
          <a:xfrm>
            <a:off x="6096000" y="3429000"/>
            <a:ext cx="3546022"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54E8B037-6413-4F07-28A0-54C12A92E389}"/>
              </a:ext>
            </a:extLst>
          </p:cNvPr>
          <p:cNvCxnSpPr>
            <a:cxnSpLocks/>
            <a:stCxn id="7" idx="2"/>
            <a:endCxn id="9" idx="0"/>
          </p:cNvCxnSpPr>
          <p:nvPr/>
        </p:nvCxnSpPr>
        <p:spPr>
          <a:xfrm>
            <a:off x="6096000" y="3429000"/>
            <a:ext cx="0" cy="110479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FA90A44-5FDE-8D6D-6763-75CB89B37261}"/>
              </a:ext>
            </a:extLst>
          </p:cNvPr>
          <p:cNvCxnSpPr>
            <a:cxnSpLocks/>
            <a:stCxn id="7" idx="2"/>
            <a:endCxn id="8" idx="0"/>
          </p:cNvCxnSpPr>
          <p:nvPr/>
        </p:nvCxnSpPr>
        <p:spPr>
          <a:xfrm flipH="1">
            <a:off x="2171700" y="3429000"/>
            <a:ext cx="3924300"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Rectangle: Rounded Corners 46">
            <a:extLst>
              <a:ext uri="{FF2B5EF4-FFF2-40B4-BE49-F238E27FC236}">
                <a16:creationId xmlns:a16="http://schemas.microsoft.com/office/drawing/2014/main" id="{C876C33F-8236-0C0A-8231-E56C08712C40}"/>
              </a:ext>
            </a:extLst>
          </p:cNvPr>
          <p:cNvSpPr/>
          <p:nvPr/>
        </p:nvSpPr>
        <p:spPr>
          <a:xfrm>
            <a:off x="3200400" y="5834775"/>
            <a:ext cx="5867400" cy="6248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Paper!</a:t>
            </a:r>
          </a:p>
        </p:txBody>
      </p:sp>
      <p:cxnSp>
        <p:nvCxnSpPr>
          <p:cNvPr id="48" name="Straight Arrow Connector 47">
            <a:extLst>
              <a:ext uri="{FF2B5EF4-FFF2-40B4-BE49-F238E27FC236}">
                <a16:creationId xmlns:a16="http://schemas.microsoft.com/office/drawing/2014/main" id="{825838E2-661D-8687-20AB-48F19539D429}"/>
              </a:ext>
            </a:extLst>
          </p:cNvPr>
          <p:cNvCxnSpPr>
            <a:cxnSpLocks/>
            <a:stCxn id="8" idx="2"/>
            <a:endCxn id="47" idx="0"/>
          </p:cNvCxnSpPr>
          <p:nvPr/>
        </p:nvCxnSpPr>
        <p:spPr>
          <a:xfrm>
            <a:off x="2171700" y="5168174"/>
            <a:ext cx="3962400"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83A0741-7542-E51C-546D-515F0817A879}"/>
              </a:ext>
            </a:extLst>
          </p:cNvPr>
          <p:cNvCxnSpPr>
            <a:cxnSpLocks/>
            <a:stCxn id="10" idx="2"/>
            <a:endCxn id="47" idx="0"/>
          </p:cNvCxnSpPr>
          <p:nvPr/>
        </p:nvCxnSpPr>
        <p:spPr>
          <a:xfrm flipH="1">
            <a:off x="6134100" y="5168174"/>
            <a:ext cx="3507922"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032F4840-9D49-7C62-9F99-48FFF5EC77FD}"/>
              </a:ext>
            </a:extLst>
          </p:cNvPr>
          <p:cNvCxnSpPr>
            <a:cxnSpLocks/>
            <a:stCxn id="9" idx="2"/>
            <a:endCxn id="47" idx="0"/>
          </p:cNvCxnSpPr>
          <p:nvPr/>
        </p:nvCxnSpPr>
        <p:spPr>
          <a:xfrm>
            <a:off x="6096000" y="5158639"/>
            <a:ext cx="38100" cy="67613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BD788437-5EA5-2CC0-8B56-6EADDF011479}"/>
              </a:ext>
            </a:extLst>
          </p:cNvPr>
          <p:cNvSpPr txBox="1"/>
          <p:nvPr/>
        </p:nvSpPr>
        <p:spPr>
          <a:xfrm>
            <a:off x="2324100" y="1974729"/>
            <a:ext cx="36576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a:t>1. Data cleaning</a:t>
            </a:r>
          </a:p>
        </p:txBody>
      </p:sp>
      <p:pic>
        <p:nvPicPr>
          <p:cNvPr id="4" name="Picture 2" descr="RStudio - RStudio">
            <a:extLst>
              <a:ext uri="{FF2B5EF4-FFF2-40B4-BE49-F238E27FC236}">
                <a16:creationId xmlns:a16="http://schemas.microsoft.com/office/drawing/2014/main" id="{9359B0BD-680E-A614-254B-C0EB241376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635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10439400" cy="624840"/>
          </a:xfrm>
        </p:spPr>
        <p:txBody>
          <a:bodyPr>
            <a:noAutofit/>
          </a:bodyPr>
          <a:lstStyle/>
          <a:p>
            <a:r>
              <a:rPr lang="en-US" sz="3600" dirty="0">
                <a:cs typeface="Times New Roman" panose="02020603050405020304" pitchFamily="18" charset="0"/>
              </a:rPr>
              <a:t>Other Data Cleaning Resources</a:t>
            </a:r>
            <a:endParaRPr lang="en-US"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2C7968A-CECE-9A22-956A-384FDEE85820}"/>
              </a:ext>
            </a:extLst>
          </p:cNvPr>
          <p:cNvSpPr txBox="1"/>
          <p:nvPr/>
        </p:nvSpPr>
        <p:spPr>
          <a:xfrm>
            <a:off x="381000" y="853440"/>
            <a:ext cx="10134600" cy="1862048"/>
          </a:xfrm>
          <a:prstGeom prst="rect">
            <a:avLst/>
          </a:prstGeom>
          <a:noFill/>
        </p:spPr>
        <p:txBody>
          <a:bodyPr wrap="square" rtlCol="0">
            <a:spAutoFit/>
          </a:bodyPr>
          <a:lstStyle/>
          <a:p>
            <a:pPr marL="342900" indent="-342900">
              <a:buFont typeface="Arial" panose="020B0604020202020204" pitchFamily="34" charset="0"/>
              <a:buChar char="•"/>
            </a:pPr>
            <a:r>
              <a:rPr lang="en-US" sz="2300" dirty="0"/>
              <a:t>Reading in datasets, initializing new variables, and other useful tips: </a:t>
            </a:r>
            <a:r>
              <a:rPr lang="en-US" sz="2300" dirty="0">
                <a:hlinkClick r:id="rId3"/>
              </a:rPr>
              <a:t>Data Management Overview</a:t>
            </a:r>
            <a:endParaRPr lang="en-US" sz="2300" dirty="0"/>
          </a:p>
          <a:p>
            <a:pPr marL="342900" indent="-342900">
              <a:buFont typeface="Arial" panose="020B0604020202020204" pitchFamily="34" charset="0"/>
              <a:buChar char="•"/>
            </a:pPr>
            <a:r>
              <a:rPr lang="en-US" sz="2300" dirty="0"/>
              <a:t>Dealing with different data types: </a:t>
            </a:r>
            <a:r>
              <a:rPr lang="en-US" sz="2300" dirty="0">
                <a:hlinkClick r:id="rId4"/>
              </a:rPr>
              <a:t>https://datasciencebox.org/course-materials/_slides/u2-d10-data-types/u2-d10-data-types.html#1</a:t>
            </a:r>
            <a:endParaRPr lang="en-US" sz="2300" dirty="0"/>
          </a:p>
          <a:p>
            <a:pPr marL="342900" indent="-342900">
              <a:buFont typeface="Arial" panose="020B0604020202020204" pitchFamily="34" charset="0"/>
              <a:buChar char="•"/>
            </a:pPr>
            <a:endParaRPr lang="en-US" sz="2300" dirty="0"/>
          </a:p>
        </p:txBody>
      </p:sp>
    </p:spTree>
    <p:extLst>
      <p:ext uri="{BB962C8B-B14F-4D97-AF65-F5344CB8AC3E}">
        <p14:creationId xmlns:p14="http://schemas.microsoft.com/office/powerpoint/2010/main" val="354511758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7215</TotalTime>
  <Words>4616</Words>
  <Application>Microsoft Office PowerPoint</Application>
  <PresentationFormat>Widescreen</PresentationFormat>
  <Paragraphs>526</Paragraphs>
  <Slides>69</Slides>
  <Notes>69</Notes>
  <HiddenSlides>0</HiddenSlides>
  <MMClips>3</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69</vt:i4>
      </vt:variant>
    </vt:vector>
  </HeadingPairs>
  <TitlesOfParts>
    <vt:vector size="77" baseType="lpstr">
      <vt:lpstr>Arial</vt:lpstr>
      <vt:lpstr>Calibri</vt:lpstr>
      <vt:lpstr>Cambria Math</vt:lpstr>
      <vt:lpstr>Fira Sans</vt:lpstr>
      <vt:lpstr>Symbol</vt:lpstr>
      <vt:lpstr>Times New Roman</vt:lpstr>
      <vt:lpstr>Wingdings 2</vt:lpstr>
      <vt:lpstr>View</vt:lpstr>
      <vt:lpstr>Quantitative Methods for HSR I </vt:lpstr>
      <vt:lpstr>Session Outline</vt:lpstr>
      <vt:lpstr>Finding good data</vt:lpstr>
      <vt:lpstr>Answers are only as good as your data!</vt:lpstr>
      <vt:lpstr>Example Cohort: MEPS (Link) </vt:lpstr>
      <vt:lpstr>Working with data</vt:lpstr>
      <vt:lpstr>Flow of a Research Project</vt:lpstr>
      <vt:lpstr>Flow of a Research Project</vt:lpstr>
      <vt:lpstr>Other Data Cleaning Resources</vt:lpstr>
      <vt:lpstr>Flow of a Research Project</vt:lpstr>
      <vt:lpstr>Flow of a Research Project</vt:lpstr>
      <vt:lpstr>Prelude: Some Coding Organization</vt:lpstr>
      <vt:lpstr>Flow of a Research Project</vt:lpstr>
      <vt:lpstr>How do we interpret results? </vt:lpstr>
      <vt:lpstr>How do we interpret results? </vt:lpstr>
      <vt:lpstr>Organizing a Project</vt:lpstr>
      <vt:lpstr>How do we structure a project? </vt:lpstr>
      <vt:lpstr>What is Clean Code? </vt:lpstr>
      <vt:lpstr>Principles of Clean Code</vt:lpstr>
      <vt:lpstr>Principles of Clean Code</vt:lpstr>
      <vt:lpstr>Principles of Clean Code</vt:lpstr>
      <vt:lpstr>Principles of Clean Code</vt:lpstr>
      <vt:lpstr>Example of Abstraction</vt:lpstr>
      <vt:lpstr>Principles of Clean Code</vt:lpstr>
      <vt:lpstr>Principles of Clean Code: Comment Your Code!</vt:lpstr>
      <vt:lpstr>Principles of Clean Code</vt:lpstr>
      <vt:lpstr>Principles of Clean Code: Task Management Software</vt:lpstr>
      <vt:lpstr>Principles of Clean Code</vt:lpstr>
      <vt:lpstr>Unit Testing </vt:lpstr>
      <vt:lpstr>Unit Testing </vt:lpstr>
      <vt:lpstr>Principles of Clean Code</vt:lpstr>
      <vt:lpstr>What are we Estimating?</vt:lpstr>
      <vt:lpstr>PowerPoint Presentation</vt:lpstr>
      <vt:lpstr>PowerPoint Presentation</vt:lpstr>
      <vt:lpstr>PowerPoint Presentation</vt:lpstr>
      <vt:lpstr>Answers are only as good as your data…and your question!</vt:lpstr>
      <vt:lpstr>Framework: Everything is a Remix </vt:lpstr>
      <vt:lpstr>So where do you find questions? </vt:lpstr>
      <vt:lpstr>Stages of Research</vt:lpstr>
      <vt:lpstr>Descriptive Statistics are Your Friend!</vt:lpstr>
      <vt:lpstr>Descriptive Statistics are Your Friend!</vt:lpstr>
      <vt:lpstr>Descriptive Statistics are Your Friend!</vt:lpstr>
      <vt:lpstr>Descriptive Statistics are Your Friend!</vt:lpstr>
      <vt:lpstr>Descriptive Statistics are Your Friend!</vt:lpstr>
      <vt:lpstr>Selecting a Research Design</vt:lpstr>
      <vt:lpstr>Answers are only as good as your data…and your question!</vt:lpstr>
      <vt:lpstr>How do you pick a method? </vt:lpstr>
      <vt:lpstr>Model vs. Design-based Approaches</vt:lpstr>
      <vt:lpstr>Why models? Why not models?  </vt:lpstr>
      <vt:lpstr>Three Examples of Models</vt:lpstr>
      <vt:lpstr>Three Examples of Models</vt:lpstr>
      <vt:lpstr>Relying on Theoretical Frameworks</vt:lpstr>
      <vt:lpstr>Three Examples of Models – why design-based?</vt:lpstr>
      <vt:lpstr>So what do we get from design-based inference?</vt:lpstr>
      <vt:lpstr>What kinds of methods will we cover? </vt:lpstr>
      <vt:lpstr>What kinds of methods will we cover? </vt:lpstr>
      <vt:lpstr>What kinds of methods will we cover? </vt:lpstr>
      <vt:lpstr>How do you pick a method? </vt:lpstr>
      <vt:lpstr>Choosing an Empirical Strategy</vt:lpstr>
      <vt:lpstr>Where do we get the identification?</vt:lpstr>
      <vt:lpstr>Communicating Findings</vt:lpstr>
      <vt:lpstr>Data Viz</vt:lpstr>
      <vt:lpstr>Data Viz: Before (1/2)</vt:lpstr>
      <vt:lpstr>Data Viz: After (1/2)</vt:lpstr>
      <vt:lpstr>Data Viz: Before (2/2)</vt:lpstr>
      <vt:lpstr>Data Viz: After (2/2)</vt:lpstr>
      <vt:lpstr>Data Storytelling and Making Good Charts</vt:lpstr>
      <vt:lpstr>Writing a Paper</vt:lpstr>
      <vt:lpstr>Writing a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602</cp:revision>
  <dcterms:created xsi:type="dcterms:W3CDTF">2011-01-10T00:42:42Z</dcterms:created>
  <dcterms:modified xsi:type="dcterms:W3CDTF">2024-10-10T14:07:19Z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