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42"/>
  </p:notesMasterIdLst>
  <p:sldIdLst>
    <p:sldId id="256" r:id="rId2"/>
    <p:sldId id="514" r:id="rId3"/>
    <p:sldId id="520" r:id="rId4"/>
    <p:sldId id="603" r:id="rId5"/>
    <p:sldId id="529" r:id="rId6"/>
    <p:sldId id="561" r:id="rId7"/>
    <p:sldId id="562" r:id="rId8"/>
    <p:sldId id="564" r:id="rId9"/>
    <p:sldId id="565" r:id="rId10"/>
    <p:sldId id="569" r:id="rId11"/>
    <p:sldId id="566" r:id="rId12"/>
    <p:sldId id="567" r:id="rId13"/>
    <p:sldId id="570" r:id="rId14"/>
    <p:sldId id="604" r:id="rId15"/>
    <p:sldId id="605" r:id="rId16"/>
    <p:sldId id="606" r:id="rId17"/>
    <p:sldId id="610" r:id="rId18"/>
    <p:sldId id="607" r:id="rId19"/>
    <p:sldId id="522" r:id="rId20"/>
    <p:sldId id="581" r:id="rId21"/>
    <p:sldId id="587" r:id="rId22"/>
    <p:sldId id="583" r:id="rId23"/>
    <p:sldId id="584" r:id="rId24"/>
    <p:sldId id="585" r:id="rId25"/>
    <p:sldId id="608" r:id="rId26"/>
    <p:sldId id="611" r:id="rId27"/>
    <p:sldId id="528" r:id="rId28"/>
    <p:sldId id="571" r:id="rId29"/>
    <p:sldId id="572" r:id="rId30"/>
    <p:sldId id="573" r:id="rId31"/>
    <p:sldId id="574" r:id="rId32"/>
    <p:sldId id="575" r:id="rId33"/>
    <p:sldId id="576" r:id="rId34"/>
    <p:sldId id="577" r:id="rId35"/>
    <p:sldId id="578" r:id="rId36"/>
    <p:sldId id="579" r:id="rId37"/>
    <p:sldId id="580" r:id="rId38"/>
    <p:sldId id="588" r:id="rId39"/>
    <p:sldId id="609" r:id="rId40"/>
    <p:sldId id="586" r:id="rId4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6895" autoAdjust="0"/>
  </p:normalViewPr>
  <p:slideViewPr>
    <p:cSldViewPr>
      <p:cViewPr varScale="1">
        <p:scale>
          <a:sx n="96" d="100"/>
          <a:sy n="96" d="100"/>
        </p:scale>
        <p:origin x="1116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157-0FC2-4F06-8D61-FD647FE4E19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9E1B-2C51-4B9B-8EA4-26DE9E34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will take two lectures (and/or, be a catch-up day).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it really is percent increase, not percentage points! Recall lambda is expected counts. Rate ratio is X times more/less likely than count.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06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Overdispersion is likely since we know e(x) is small – otherwise, why would be doing </a:t>
            </a:r>
            <a:r>
              <a:rPr lang="en-US" dirty="0" err="1"/>
              <a:t>poisson</a:t>
            </a:r>
            <a:r>
              <a:rPr lang="en-US" dirty="0"/>
              <a:t> in the first place?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2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Negative binomial adds an additional variance parameter. Doesn’t really matter unless you are doing a complicated model and need to reduce parameters.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2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Negative binomial adds an additional variance parameter. Doesn’t really matter unless you are doing a complicated model and need to reduce parameters.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80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Negative binomial adds an additional variance parameter. Doesn’t really matter unless you are doing a complicated model and need to reduce parameters.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47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interpret these results?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04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interpret these results? Specification/robustness checks: what concerns are we addressing here?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4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52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of different processes: have to decide first time whether to go, based on location, lack of relationship, uncertainty about cost, etc. After I go once, number of visits is more related to actual medical needs (and easier due to physician relationship, automatic appointments, etc.)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997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of different processes: have to decide first time whether to go, based on location, lack of relationship, uncertainty about cost, etc. After I go once, number of visits is more related to actual medical needs (and easier due to physician relationship, automatic appointments, etc.) </a:t>
            </a:r>
          </a:p>
          <a:p>
            <a:r>
              <a:rPr lang="en-US" dirty="0"/>
              <a:t>Note: stage 1 is a logit, stage 2 is a truncated </a:t>
            </a:r>
            <a:r>
              <a:rPr lang="en-US" dirty="0" err="1"/>
              <a:t>poisson</a:t>
            </a:r>
            <a:r>
              <a:rPr lang="en-US" dirty="0"/>
              <a:t> (one that doesn’t allow 0s)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09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This is taken from one of my own ongoing projects.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8C5B2-5D6B-2949-9D6C-64FEDA8AB5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07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W and X have different variables and coefficients—not restricted to be the same. Equation for Poisson is same as pdf, except for bolded part which is 1-f(0) (rescales distribution). Pi is linked to hurdle based on data—hurdle package pins down exact number of 0s at those observed in data (so </a:t>
            </a:r>
            <a:r>
              <a:rPr lang="en-US" dirty="0" err="1"/>
              <a:t>pi_overbar</a:t>
            </a:r>
            <a:r>
              <a:rPr lang="en-US" dirty="0"/>
              <a:t> is a “moment” that matches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61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E.g., differences in planned versus realized choice, insurance plan choice </a:t>
            </a:r>
            <a:r>
              <a:rPr lang="en-US" dirty="0" err="1"/>
              <a:t>verus</a:t>
            </a:r>
            <a:r>
              <a:rPr lang="en-US" dirty="0"/>
              <a:t> follow-up years, etc. </a:t>
            </a:r>
            <a:r>
              <a:rPr lang="en-US" dirty="0" err="1"/>
              <a:t>Heckit</a:t>
            </a:r>
            <a:r>
              <a:rPr lang="en-US" dirty="0"/>
              <a:t> is named after James Heckman. I’ll give a brief overview of </a:t>
            </a:r>
            <a:r>
              <a:rPr lang="en-US" dirty="0" err="1"/>
              <a:t>Heckit</a:t>
            </a:r>
            <a:r>
              <a:rPr lang="en-US" dirty="0"/>
              <a:t> but not its implementation—basically if you’re working with crummy data, you’re already losing a big chunk of the battle so best not to focus on this too much.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642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difference between </a:t>
            </a:r>
            <a:r>
              <a:rPr lang="en-US" dirty="0" err="1"/>
              <a:t>heckit</a:t>
            </a:r>
            <a:r>
              <a:rPr lang="en-US" dirty="0"/>
              <a:t> and hurdle is that hurdle deals with 0s in the </a:t>
            </a:r>
            <a:r>
              <a:rPr lang="en-US" i="1" dirty="0"/>
              <a:t>actual </a:t>
            </a:r>
            <a:r>
              <a:rPr lang="en-US" i="0" dirty="0"/>
              <a:t>outcome, while </a:t>
            </a:r>
            <a:r>
              <a:rPr lang="en-US" i="0" dirty="0" err="1"/>
              <a:t>heckit</a:t>
            </a:r>
            <a:r>
              <a:rPr lang="en-US" i="0" dirty="0"/>
              <a:t> deals with </a:t>
            </a:r>
            <a:r>
              <a:rPr lang="en-US" i="1" dirty="0"/>
              <a:t>potential outcomes </a:t>
            </a:r>
            <a:r>
              <a:rPr lang="en-US" i="0" dirty="0"/>
              <a:t>(e.g., the potential outcome is latent, so we stick a 0). So in the PCP example, the potential number of visits for some people isn’t observed because they don’t have access – that’s a selection problem (not someone who chose not to go to a doctor they had access to, that’s an actual outcome). The problem is that you have to specify a model predicting who didn’t have access—stronger identification issues.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862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031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do this! What’s wrong with it?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369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Choice of specialty: choosing to be a surgeon vs. in IM or PCP. We can think about logit as a binary choice – did the patient choose treatment or not? Now we’re extending that, in data speak, to N choices instead of 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74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example, pretend that these are the only 3 possible choices.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105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would order surgical choices? If these were RHS variables could just have a lot of dummies but we want one single regression evaluating choice across all alternatives on LHS.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490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assume a “latent utility-maximizing framework”. Now we have a new link function (utility)! The difference here is that it’s not a known distribution, but rather we are interested in the characteristics of that link function.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717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a benchmark because utility is an ordinal concept – it only has meaning as a comparison across states. (40 utils doesn’t get me anywhere). What does it mean if </a:t>
            </a:r>
            <a:r>
              <a:rPr lang="en-US" dirty="0" err="1"/>
              <a:t>y_ji</a:t>
            </a:r>
            <a:r>
              <a:rPr lang="en-US" dirty="0"/>
              <a:t> &gt; 0 </a:t>
            </a:r>
            <a:r>
              <a:rPr lang="en-US" dirty="0" err="1"/>
              <a:t>verus</a:t>
            </a:r>
            <a:r>
              <a:rPr lang="en-US" dirty="0"/>
              <a:t> </a:t>
            </a:r>
            <a:r>
              <a:rPr lang="en-US" dirty="0" err="1"/>
              <a:t>y_ji</a:t>
            </a:r>
            <a:r>
              <a:rPr lang="en-US" dirty="0"/>
              <a:t> &lt; 0?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48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Focusing only on these three for today. Also will include an extension of ordered that highlights choices between </a:t>
            </a:r>
            <a:r>
              <a:rPr lang="en-US"/>
              <a:t>competing options.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266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alpha_j</a:t>
            </a:r>
            <a:r>
              <a:rPr lang="en-US" dirty="0"/>
              <a:t> represents level differences in utility across options. Note that the notation </a:t>
            </a:r>
            <a:r>
              <a:rPr lang="en-US" dirty="0" err="1"/>
              <a:t>x_ji</a:t>
            </a:r>
            <a:r>
              <a:rPr lang="en-US" dirty="0"/>
              <a:t> helps convey that demographics can vary across choices or individuals (kind of an abuse of notation). Generally, your covariates will not vary in both dimensions at once.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894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assume that </a:t>
            </a:r>
            <a:r>
              <a:rPr lang="en-US" dirty="0" err="1"/>
              <a:t>varepsilon</a:t>
            </a:r>
            <a:r>
              <a:rPr lang="en-US" dirty="0"/>
              <a:t> is T1EV. The choice probabilities show the relative value of the individual characteristics (weighted by beta) across all choices. Why exponentiated? Because of the logit formula (log(p/1-p)). Why is there a 1 in the denominator? Because we have J-1 regressions comparing the alternatives to the benchmark, and then one (</a:t>
            </a:r>
            <a:r>
              <a:rPr lang="en-US" dirty="0" err="1"/>
              <a:t>unestimated</a:t>
            </a:r>
            <a:r>
              <a:rPr lang="en-US" dirty="0"/>
              <a:t>) regression comparing the benchmark to itself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330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have a small choice set and care about the correlations in choice, </a:t>
            </a:r>
            <a:r>
              <a:rPr lang="en-US" dirty="0" err="1"/>
              <a:t>probit</a:t>
            </a:r>
            <a:r>
              <a:rPr lang="en-US" dirty="0"/>
              <a:t> may work better. </a:t>
            </a:r>
          </a:p>
          <a:p>
            <a:r>
              <a:rPr lang="en-US" dirty="0"/>
              <a:t>Example of IIA: if you have car or bus and then add a bike lane, maybe you should pull equally from both (go from 50% and 50% to 40%, 40%, and 20%). But if you have a car and a red bus, and then add a blue bus, you wouldn’t expect this.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05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simplistic version of the likelihood function. Delta is an indicator for which j I chose. </a:t>
            </a:r>
            <a:r>
              <a:rPr lang="en-US" dirty="0" err="1"/>
              <a:t>P_ji</a:t>
            </a:r>
            <a:r>
              <a:rPr lang="en-US" dirty="0"/>
              <a:t> is I’s choice probability of j – note that we had lots of exponentials, so we take the logs – this has the logit structure as it is the ratio of exponentials (doesn't quite all cancel out). </a:t>
            </a:r>
          </a:p>
          <a:p>
            <a:r>
              <a:rPr lang="en-US" dirty="0"/>
              <a:t>Once the LL is specified, we choose the betas to maximize LL. Where are the betas here? Hidden inside of the P’s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385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note on relative risk ratios: odds ratios are relative and hence depend on baseline levels (e.g., a 1.5 times increase from 1 is 1.5 but from 100 is 150). This plays a critical role in the economic significance of your results.</a:t>
            </a:r>
          </a:p>
          <a:p>
            <a:r>
              <a:rPr lang="en-US" dirty="0"/>
              <a:t>Evaluating a complicated model in econometric analysis becomes more and more about story-telling – the more complicated your model is, the more certain your assumptions are wrong. How useful is your model?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445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note on relative risk ratios: odds ratios are relative and hence depend on baseline levels (e.g., a 1.5 times increase from 1 is 1.5 but from 100 is 150). This plays a critical role in the economic significance of your results.</a:t>
            </a:r>
          </a:p>
          <a:p>
            <a:r>
              <a:rPr lang="en-US" dirty="0"/>
              <a:t>Evaluating a complicated model in econometric analysis becomes more and more about story-telling – the more complicated your model is, the more certain your assumptions are wrong. How useful is your model?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763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940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Focusing only on these three for today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99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48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64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feature: low counts, far from normal. Hurdle Poisson takes into account the fact that we may not see people with 0 job changes in our data. We’ll get to that.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10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Poisson distribution over data in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95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80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50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72D05C-DCFB-4BB6-B49C-AC126BF3ED2C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972D05C-DCFB-4BB6-B49C-AC126BF3ED2C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sarahwerth2024/CategoricalBook/multinomial-logit-regression-r.html#running-a-mlr-in-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09800"/>
            <a:ext cx="9525000" cy="1894362"/>
          </a:xfrm>
        </p:spPr>
        <p:txBody>
          <a:bodyPr>
            <a:normAutofit/>
          </a:bodyPr>
          <a:lstStyle/>
          <a:p>
            <a:r>
              <a:rPr lang="en-US" dirty="0"/>
              <a:t>Health Econometrics I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9296400" cy="1981200"/>
          </a:xfrm>
        </p:spPr>
        <p:txBody>
          <a:bodyPr>
            <a:noAutofit/>
          </a:bodyPr>
          <a:lstStyle/>
          <a:p>
            <a:r>
              <a:rPr lang="en-US" sz="2400" dirty="0"/>
              <a:t>Lecture 8: Regressions with Limited Dependent Variables</a:t>
            </a:r>
          </a:p>
          <a:p>
            <a:r>
              <a:rPr lang="en-US" sz="2400" dirty="0"/>
              <a:t>November 4, 2022</a:t>
            </a:r>
          </a:p>
          <a:p>
            <a:endParaRPr lang="en-US" sz="2400" dirty="0"/>
          </a:p>
          <a:p>
            <a:r>
              <a:rPr lang="en-US" sz="2400" dirty="0"/>
              <a:t>HAD5744 </a:t>
            </a:r>
            <a:r>
              <a:rPr lang="en-US" sz="2400" dirty="0">
                <a:sym typeface="Symbol" panose="05050102010706020507" pitchFamily="18" charset="2"/>
              </a:rPr>
              <a:t> </a:t>
            </a:r>
            <a:r>
              <a:rPr lang="en-US" sz="2400" dirty="0"/>
              <a:t>Alex Hoagland,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The Poisson Distribution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066801"/>
                <a:ext cx="9984829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We can use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GLM </a:t>
                </a:r>
                <a:r>
                  <a:rPr lang="en-US" sz="2400" dirty="0">
                    <a:cs typeface="Times New Roman" panose="02020603050405020304" pitchFamily="18" charset="0"/>
                  </a:rPr>
                  <a:t>again to handle this non-normality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We just need a link function that approximates shape of data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Poisson distribution: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Note: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the “intensity parameter” and is equivalent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𝕍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r>
                  <a:rPr lang="en-US" sz="2400" b="0" dirty="0">
                    <a:cs typeface="Times New Roman" panose="02020603050405020304" pitchFamily="18" charset="0"/>
                  </a:rPr>
                  <a:t>Piece of cake to implement now!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We can take logs as our link function to get: </a:t>
                </a:r>
              </a:p>
              <a:p>
                <a:endParaRPr lang="en-US" sz="2400" b="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066801"/>
                <a:ext cx="9984829" cy="5141388"/>
              </a:xfrm>
              <a:blipFill>
                <a:blip r:embed="rId3"/>
                <a:stretch>
                  <a:fillRect l="-427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32154D0C-D52F-0700-B631-7A9945078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EEA72E-CAAF-DDB2-7226-52034B38A6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1700" y="5181600"/>
            <a:ext cx="7315200" cy="90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75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1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Poisson Regressions in Practice: Interpretation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066801"/>
                <a:ext cx="9984829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Since we used a log link function, much easier to get marginal effects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>
                    <a:cs typeface="Times New Roman" panose="02020603050405020304" pitchFamily="18" charset="0"/>
                  </a:rPr>
                  <a:t>This is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multiplicative effect </a:t>
                </a:r>
                <a:r>
                  <a:rPr lang="en-US" sz="2400" dirty="0">
                    <a:cs typeface="Times New Roman" panose="02020603050405020304" pitchFamily="18" charset="0"/>
                  </a:rPr>
                  <a:t>showing percentage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sz="2400" b="1" dirty="0">
                    <a:cs typeface="Times New Roman" panose="02020603050405020304" pitchFamily="18" charset="0"/>
                  </a:rPr>
                  <a:t>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−1&lt;1</m:t>
                        </m:r>
                      </m:e>
                    </m:func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</a:t>
                </a:r>
                <a:r>
                  <a:rPr lang="en-US" sz="2400" i="1" dirty="0">
                    <a:cs typeface="Times New Roman" panose="02020603050405020304" pitchFamily="18" charset="0"/>
                  </a:rPr>
                  <a:t>less likely </a:t>
                </a:r>
                <a:r>
                  <a:rPr lang="en-US" sz="2400" dirty="0">
                    <a:cs typeface="Times New Roman" panose="02020603050405020304" pitchFamily="18" charset="0"/>
                  </a:rPr>
                  <a:t>to happen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increases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&gt; 1,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</a:t>
                </a:r>
                <a:r>
                  <a:rPr lang="en-US" sz="2400" i="1" dirty="0">
                    <a:cs typeface="Times New Roman" panose="02020603050405020304" pitchFamily="18" charset="0"/>
                  </a:rPr>
                  <a:t>more likely </a:t>
                </a:r>
                <a:r>
                  <a:rPr lang="en-US" sz="2400" dirty="0">
                    <a:cs typeface="Times New Roman" panose="02020603050405020304" pitchFamily="18" charset="0"/>
                  </a:rPr>
                  <a:t>to happen when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increases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Note: if you don’t subtract 1, you get the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rate ratio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066801"/>
                <a:ext cx="9984829" cy="5141388"/>
              </a:xfrm>
              <a:blipFill>
                <a:blip r:embed="rId3"/>
                <a:stretch>
                  <a:fillRect l="-916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32154D0C-D52F-0700-B631-7A9945078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025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1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Poisson Regressions in Practice: Dispersion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066801"/>
                <a:ext cx="9984829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One key assumption in a Poisson model is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𝕍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Essentially, this tests if you chose the right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link function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It’s very possible (especially with lots of heterogeneity in your data) that you have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overdispersion</a:t>
                </a:r>
                <a:r>
                  <a:rPr lang="en-US" sz="2400" dirty="0"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𝕍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This doesn’t affect bias, but does lead to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imprecision </a:t>
                </a:r>
                <a:r>
                  <a:rPr lang="en-US" sz="2400" dirty="0">
                    <a:cs typeface="Times New Roman" panose="02020603050405020304" pitchFamily="18" charset="0"/>
                  </a:rPr>
                  <a:t>in your estimates</a:t>
                </a: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066801"/>
                <a:ext cx="9984829" cy="5141388"/>
              </a:xfrm>
              <a:blipFill>
                <a:blip r:embed="rId3"/>
                <a:stretch>
                  <a:fillRect l="-427" t="-1305" r="-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27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1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Poisson Regressions in Practice: Dispersion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066801"/>
                <a:ext cx="9984829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One key assumption in a Poisson model is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𝕍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Essentially, this tests if you chose the right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link function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It’s very possible (especially with lots of heterogeneity in your data) that you have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overdispersion</a:t>
                </a:r>
                <a:r>
                  <a:rPr lang="en-US" sz="2400" dirty="0"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𝕍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This doesn’t affect bias, but does lead to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imprecision </a:t>
                </a:r>
                <a:r>
                  <a:rPr lang="en-US" sz="2400" dirty="0">
                    <a:cs typeface="Times New Roman" panose="02020603050405020304" pitchFamily="18" charset="0"/>
                  </a:rPr>
                  <a:t>in your estimates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Good news: you can test for this in data!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Can also adjust your likelihood function with a new variance term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Most common way to deal with overdispersion: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negative binomial </a:t>
                </a:r>
                <a:r>
                  <a:rPr lang="en-US" sz="2400" dirty="0">
                    <a:cs typeface="Times New Roman" panose="02020603050405020304" pitchFamily="18" charset="0"/>
                  </a:rPr>
                  <a:t>link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Just changes link function slightly, can accommodate over/under dispersion</a:t>
                </a: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066801"/>
                <a:ext cx="9984829" cy="5141388"/>
              </a:xfrm>
              <a:blipFill>
                <a:blip r:embed="rId3"/>
                <a:stretch>
                  <a:fillRect l="-427" t="-1305" r="-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32154D0C-D52F-0700-B631-7A9945078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909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1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Poisson in Practice: Comparison to Log-Linear Model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1"/>
            <a:ext cx="9984829" cy="5141388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Add paragraph from Horn et al. here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Look also at your Poisson work </a:t>
            </a:r>
          </a:p>
        </p:txBody>
      </p:sp>
    </p:spTree>
    <p:extLst>
      <p:ext uri="{BB962C8B-B14F-4D97-AF65-F5344CB8AC3E}">
        <p14:creationId xmlns:p14="http://schemas.microsoft.com/office/powerpoint/2010/main" val="2265409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1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Example: How do hospital closures affect access?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1"/>
            <a:ext cx="9984829" cy="5141388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Context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Research Methods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Data (with summary stats)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Outline of results (don’t focus on non-Poisson)</a:t>
            </a:r>
          </a:p>
        </p:txBody>
      </p:sp>
    </p:spTree>
    <p:extLst>
      <p:ext uri="{BB962C8B-B14F-4D97-AF65-F5344CB8AC3E}">
        <p14:creationId xmlns:p14="http://schemas.microsoft.com/office/powerpoint/2010/main" val="272956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1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Poisson results: How do hospital closures affect access?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1"/>
            <a:ext cx="9984829" cy="5141388"/>
          </a:xfrm>
        </p:spPr>
        <p:txBody>
          <a:bodyPr>
            <a:normAutofit/>
          </a:bodyPr>
          <a:lstStyle/>
          <a:p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438B3-898A-A613-F9A4-8F4FEB51D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62230"/>
            <a:ext cx="11050351" cy="42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25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1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Poisson results: How do hospital closures affect access?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1"/>
            <a:ext cx="9984829" cy="5141388"/>
          </a:xfrm>
        </p:spPr>
        <p:txBody>
          <a:bodyPr>
            <a:normAutofit/>
          </a:bodyPr>
          <a:lstStyle/>
          <a:p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5FBAE5-6EBA-3BE8-1BB4-D93DDFCD8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25788"/>
            <a:ext cx="10290643" cy="570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42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1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Mini Referee Report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1"/>
            <a:ext cx="9984829" cy="5141388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What do you think about this paper? Any concerns? Anything clever?</a:t>
            </a:r>
          </a:p>
        </p:txBody>
      </p:sp>
    </p:spTree>
    <p:extLst>
      <p:ext uri="{BB962C8B-B14F-4D97-AF65-F5344CB8AC3E}">
        <p14:creationId xmlns:p14="http://schemas.microsoft.com/office/powerpoint/2010/main" val="2954912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49128" cy="4041648"/>
          </a:xfrm>
        </p:spPr>
        <p:txBody>
          <a:bodyPr/>
          <a:lstStyle/>
          <a:p>
            <a:r>
              <a:rPr lang="en-US" dirty="0"/>
              <a:t>Hurdle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0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AC18E-4064-A1FE-C1EB-5D23F1DF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19952"/>
            <a:ext cx="9984829" cy="53570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Wingdings 2"/>
              <a:buChar char=""/>
            </a:pPr>
            <a:endParaRPr lang="en-US" sz="2400" dirty="0">
              <a:cs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F3111ED-61A2-2123-0D2A-EFDD981A07C2}"/>
              </a:ext>
            </a:extLst>
          </p:cNvPr>
          <p:cNvSpPr txBox="1">
            <a:spLocks/>
          </p:cNvSpPr>
          <p:nvPr/>
        </p:nvSpPr>
        <p:spPr>
          <a:xfrm>
            <a:off x="609600" y="337392"/>
            <a:ext cx="10439400" cy="6248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/>
                <a:cs typeface="Times New Roman"/>
              </a:rPr>
              <a:t>Quick Note on Proposals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88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1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 unique form of excess dispersion: Zeros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1"/>
            <a:ext cx="9984829" cy="5141388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A common violation of Poisson assumptions is having too many 0s in data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Especially true in HCP: people don’t go to doctor, don’t fill scrips, etc.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What drives the excess? </a:t>
            </a:r>
            <a:r>
              <a:rPr lang="en-US" sz="2400" b="1" dirty="0">
                <a:cs typeface="Times New Roman" panose="02020603050405020304" pitchFamily="18" charset="0"/>
              </a:rPr>
              <a:t>Different model processes </a:t>
            </a:r>
            <a:r>
              <a:rPr lang="en-US" sz="2400" dirty="0">
                <a:cs typeface="Times New Roman" panose="02020603050405020304" pitchFamily="18" charset="0"/>
              </a:rPr>
              <a:t>for 0/positive visits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281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1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 unique form of excess dispersion: Zeros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1"/>
            <a:ext cx="9984829" cy="5141388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A common violation of Poisson assumptions is having too many 0s in data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Especially true in HCP: people don’t go to doctor, don’t fill scrips, etc.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What drives the excess? </a:t>
            </a:r>
            <a:r>
              <a:rPr lang="en-US" sz="2400" b="1" dirty="0">
                <a:cs typeface="Times New Roman" panose="02020603050405020304" pitchFamily="18" charset="0"/>
              </a:rPr>
              <a:t>Different model processes </a:t>
            </a:r>
            <a:r>
              <a:rPr lang="en-US" sz="2400" dirty="0">
                <a:cs typeface="Times New Roman" panose="02020603050405020304" pitchFamily="18" charset="0"/>
              </a:rPr>
              <a:t>for 0/positive visits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Can model these separately with a </a:t>
            </a:r>
            <a:r>
              <a:rPr lang="en-US" sz="2400" b="1" dirty="0">
                <a:cs typeface="Times New Roman" panose="02020603050405020304" pitchFamily="18" charset="0"/>
              </a:rPr>
              <a:t>hurdle model</a:t>
            </a:r>
            <a:r>
              <a:rPr lang="en-US" sz="2400" dirty="0">
                <a:cs typeface="Times New Roman" panose="02020603050405020304" pitchFamily="18" charset="0"/>
              </a:rPr>
              <a:t>, which has 2 steps: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Decision about whether number of visits will be positive or 0.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If number of visits &gt;0 (if hurdle is crossed), how many visits take place?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44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1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Hurdle Models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066801"/>
                <a:ext cx="9984829" cy="5141388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Step 1: Prediction of “hurdle jumping”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E.g., logit or </a:t>
                </a:r>
                <a:r>
                  <a:rPr lang="en-US" sz="2400" dirty="0" err="1">
                    <a:cs typeface="Times New Roman" panose="02020603050405020304" pitchFamily="18" charset="0"/>
                  </a:rPr>
                  <a:t>probit</a:t>
                </a:r>
                <a:r>
                  <a:rPr lang="en-US" sz="2400" dirty="0">
                    <a:cs typeface="Times New Roman" panose="02020603050405020304" pitchFamily="18" charset="0"/>
                  </a:rPr>
                  <a:t>, where outcome is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𝑣𝑖𝑠𝑖𝑡𝑠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&gt;0}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̂"/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𝛾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̂"/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𝛾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Step 2: Model for number of occurrences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E.g., a zero-truncated Poisson model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&gt;0,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&gt;0</m:t>
                                  </m:r>
                                </m:e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 sz="24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sup>
                          </m:sSup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CA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CA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CA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CA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CA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  <m:r>
                                    <a:rPr lang="en-CA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cs typeface="Times New Roman" panose="02020603050405020304" pitchFamily="18" charset="0"/>
                  </a:rPr>
                  <a:t>Things to Note: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Two separate models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How to link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and “crossing the hurdle”?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066801"/>
                <a:ext cx="9984829" cy="5141388"/>
              </a:xfrm>
              <a:blipFill>
                <a:blip r:embed="rId3"/>
                <a:stretch>
                  <a:fillRect l="-916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Picture 2" descr="RStudio - RStudio">
            <a:extLst>
              <a:ext uri="{FF2B5EF4-FFF2-40B4-BE49-F238E27FC236}">
                <a16:creationId xmlns:a16="http://schemas.microsoft.com/office/drawing/2014/main" id="{84471D8C-5535-F223-D170-54B0E2B52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702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1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Is a Hurdle Model Appropriate?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1"/>
            <a:ext cx="9984829" cy="5141388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Hurdle models are great if there really are two processes in your data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If the decisions driving one DGP are different from another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Applications to behavioral econ galore!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But hurdle models can’t help you if your problem isn’t a separate DGP: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Selection (we don’t observe data for some people for some reason)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Data are censored/error in measurement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Any reason the 0s in your data aren’t actually 0s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In these cases, a two-part model will be </a:t>
            </a:r>
            <a:r>
              <a:rPr lang="en-US" sz="2400" b="1" dirty="0">
                <a:cs typeface="Times New Roman" panose="02020603050405020304" pitchFamily="18" charset="0"/>
              </a:rPr>
              <a:t>biased</a:t>
            </a:r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These issues are addressed another way: </a:t>
            </a:r>
            <a:r>
              <a:rPr lang="en-US" sz="2400" spc="-9" dirty="0">
                <a:latin typeface="Times New Roman"/>
                <a:cs typeface="Times New Roman"/>
              </a:rPr>
              <a:t>a</a:t>
            </a:r>
            <a:r>
              <a:rPr lang="en-US" sz="2400" spc="-4" dirty="0">
                <a:latin typeface="Times New Roman"/>
                <a:cs typeface="Times New Roman"/>
              </a:rPr>
              <a:t> t</a:t>
            </a:r>
            <a:r>
              <a:rPr lang="en-US" sz="2400" spc="-18" dirty="0">
                <a:latin typeface="Times New Roman"/>
                <a:cs typeface="Times New Roman"/>
              </a:rPr>
              <a:t>ec</a:t>
            </a:r>
            <a:r>
              <a:rPr lang="en-US" sz="2400" spc="18" dirty="0">
                <a:latin typeface="Times New Roman"/>
                <a:cs typeface="Times New Roman"/>
              </a:rPr>
              <a:t>h</a:t>
            </a:r>
            <a:r>
              <a:rPr lang="en-US" sz="2400" dirty="0">
                <a:latin typeface="Times New Roman"/>
                <a:cs typeface="Times New Roman"/>
              </a:rPr>
              <a:t>n</a:t>
            </a:r>
            <a:r>
              <a:rPr lang="en-US" sz="2400" spc="-4" dirty="0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qu</a:t>
            </a:r>
            <a:r>
              <a:rPr lang="en-US" sz="2400" spc="-9" dirty="0">
                <a:latin typeface="Times New Roman"/>
                <a:cs typeface="Times New Roman"/>
              </a:rPr>
              <a:t>e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</a:t>
            </a:r>
            <a:r>
              <a:rPr lang="en-US" sz="2400" spc="-18" dirty="0">
                <a:latin typeface="Times New Roman"/>
                <a:cs typeface="Times New Roman"/>
              </a:rPr>
              <a:t>a</a:t>
            </a:r>
            <a:r>
              <a:rPr lang="en-US" sz="2400" spc="-22" dirty="0">
                <a:latin typeface="Times New Roman"/>
                <a:cs typeface="Times New Roman"/>
              </a:rPr>
              <a:t>l</a:t>
            </a:r>
            <a:r>
              <a:rPr lang="en-US" sz="2400" spc="-4" dirty="0">
                <a:latin typeface="Times New Roman"/>
                <a:cs typeface="Times New Roman"/>
              </a:rPr>
              <a:t>l</a:t>
            </a:r>
            <a:r>
              <a:rPr lang="en-US" sz="2400" spc="-18" dirty="0">
                <a:latin typeface="Times New Roman"/>
                <a:cs typeface="Times New Roman"/>
              </a:rPr>
              <a:t>e</a:t>
            </a:r>
            <a:r>
              <a:rPr lang="en-US" sz="2400" dirty="0">
                <a:latin typeface="Times New Roman"/>
                <a:cs typeface="Times New Roman"/>
              </a:rPr>
              <a:t>d </a:t>
            </a:r>
            <a:r>
              <a:rPr lang="en-US" sz="2400" spc="93" dirty="0" err="1">
                <a:latin typeface="Times New Roman"/>
                <a:cs typeface="Times New Roman"/>
              </a:rPr>
              <a:t>H</a:t>
            </a:r>
            <a:r>
              <a:rPr lang="en-US" sz="2400" spc="-18" dirty="0" err="1">
                <a:latin typeface="Times New Roman"/>
                <a:cs typeface="Times New Roman"/>
              </a:rPr>
              <a:t>ec</a:t>
            </a:r>
            <a:r>
              <a:rPr lang="en-US" sz="2400" spc="101" dirty="0" err="1">
                <a:latin typeface="Times New Roman"/>
                <a:cs typeface="Times New Roman"/>
              </a:rPr>
              <a:t>k</a:t>
            </a:r>
            <a:r>
              <a:rPr lang="en-US" sz="2400" spc="-4" dirty="0" err="1">
                <a:latin typeface="Times New Roman"/>
                <a:cs typeface="Times New Roman"/>
              </a:rPr>
              <a:t>i</a:t>
            </a:r>
            <a:r>
              <a:rPr lang="en-US" sz="2400" spc="93" dirty="0" err="1">
                <a:latin typeface="Times New Roman"/>
                <a:cs typeface="Times New Roman"/>
              </a:rPr>
              <a:t>t</a:t>
            </a: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402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1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 err="1">
                <a:cs typeface="Times New Roman" panose="02020603050405020304" pitchFamily="18" charset="0"/>
              </a:rPr>
              <a:t>Heckit</a:t>
            </a:r>
            <a:r>
              <a:rPr lang="en-US" sz="3600" dirty="0">
                <a:cs typeface="Times New Roman" panose="02020603050405020304" pitchFamily="18" charset="0"/>
              </a:rPr>
              <a:t>: A brief overview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066801"/>
                <a:ext cx="9984829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Like hurdle models, </a:t>
                </a:r>
                <a:r>
                  <a:rPr lang="en-US" sz="2400" dirty="0" err="1">
                    <a:cs typeface="Times New Roman" panose="02020603050405020304" pitchFamily="18" charset="0"/>
                  </a:rPr>
                  <a:t>Heckit</a:t>
                </a:r>
                <a:r>
                  <a:rPr lang="en-US" sz="2400" dirty="0">
                    <a:cs typeface="Times New Roman" panose="02020603050405020304" pitchFamily="18" charset="0"/>
                  </a:rPr>
                  <a:t> models specify two equations: </a:t>
                </a:r>
              </a:p>
              <a:p>
                <a:pPr marL="617220" lvl="1" indent="-3429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Probability of an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observed </a:t>
                </a:r>
                <a:r>
                  <a:rPr lang="en-US" sz="2400" dirty="0">
                    <a:cs typeface="Times New Roman" panose="02020603050405020304" pitchFamily="18" charset="0"/>
                  </a:rPr>
                  <a:t>outcome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Pr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𝑜𝑏𝑠𝑒𝑟𝑣𝑒𝑑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(note: not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)</a:t>
                </a:r>
              </a:p>
              <a:p>
                <a:pPr marL="617220" lvl="1" indent="-3429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Main regression, matching the moment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𝑜𝑏𝑠𝑒𝑟𝑣𝑒𝑑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Examples: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Are 0-visit people not going to a doctor, or do they not have access?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Smoking: are the 0s lies? Are non-smokers just price responsive?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Main setback: need to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specify a selection equation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This requires you to be very confident in your DAG </a:t>
                </a:r>
                <a:r>
                  <a:rPr lang="en-US" sz="2400" i="1" dirty="0">
                    <a:cs typeface="Times New Roman" panose="02020603050405020304" pitchFamily="18" charset="0"/>
                  </a:rPr>
                  <a:t>and </a:t>
                </a:r>
                <a:r>
                  <a:rPr lang="en-US" sz="2400" dirty="0">
                    <a:cs typeface="Times New Roman" panose="02020603050405020304" pitchFamily="18" charset="0"/>
                  </a:rPr>
                  <a:t>your data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Generally, if you have the data to predict selection, selection isn’t a problem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066801"/>
                <a:ext cx="9984829" cy="5141388"/>
              </a:xfrm>
              <a:blipFill>
                <a:blip r:embed="rId3"/>
                <a:stretch>
                  <a:fillRect l="-427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582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1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Mini Referee Report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1"/>
            <a:ext cx="9984829" cy="5141388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What do you think about this paper? Any concerns? Anything clever?</a:t>
            </a:r>
          </a:p>
        </p:txBody>
      </p:sp>
    </p:spTree>
    <p:extLst>
      <p:ext uri="{BB962C8B-B14F-4D97-AF65-F5344CB8AC3E}">
        <p14:creationId xmlns:p14="http://schemas.microsoft.com/office/powerpoint/2010/main" val="2063503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1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Side Note: Figures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1"/>
            <a:ext cx="9984829" cy="5141388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What is this?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F4C46-84C8-A0EB-AC4B-89892DF32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4" y="845495"/>
            <a:ext cx="8839200" cy="536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06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49128" cy="4041648"/>
          </a:xfrm>
        </p:spPr>
        <p:txBody>
          <a:bodyPr/>
          <a:lstStyle/>
          <a:p>
            <a:r>
              <a:rPr lang="en-US" dirty="0"/>
              <a:t>Multinomial Choice Logit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43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1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Multinomial Choice Logit: When Choices Matter (More)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1"/>
            <a:ext cx="9984829" cy="5141388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What if our data is on </a:t>
            </a:r>
            <a:r>
              <a:rPr lang="en-US" sz="2400" i="1" dirty="0">
                <a:cs typeface="Times New Roman" panose="02020603050405020304" pitchFamily="18" charset="0"/>
              </a:rPr>
              <a:t>choices </a:t>
            </a:r>
            <a:r>
              <a:rPr lang="en-US" sz="2400" dirty="0">
                <a:cs typeface="Times New Roman" panose="02020603050405020304" pitchFamily="18" charset="0"/>
              </a:rPr>
              <a:t>between </a:t>
            </a:r>
            <a:r>
              <a:rPr lang="en-US" sz="2400" i="1" dirty="0">
                <a:cs typeface="Times New Roman" panose="02020603050405020304" pitchFamily="18" charset="0"/>
              </a:rPr>
              <a:t>N</a:t>
            </a:r>
            <a:r>
              <a:rPr lang="en-US" sz="2400" dirty="0">
                <a:cs typeface="Times New Roman" panose="02020603050405020304" pitchFamily="18" charset="0"/>
              </a:rPr>
              <a:t> different options?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E.g., type of insurance coverage, treatment (surgery, medication, etc.)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This is actually more similar to logit than you think! </a:t>
            </a:r>
          </a:p>
        </p:txBody>
      </p:sp>
    </p:spTree>
    <p:extLst>
      <p:ext uri="{BB962C8B-B14F-4D97-AF65-F5344CB8AC3E}">
        <p14:creationId xmlns:p14="http://schemas.microsoft.com/office/powerpoint/2010/main" val="2378452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1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Multinomial Choice Logit: When Choices Matter (More)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066801"/>
                <a:ext cx="9984829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What if our data is on </a:t>
                </a:r>
                <a:r>
                  <a:rPr lang="en-US" sz="2400" i="1" dirty="0">
                    <a:cs typeface="Times New Roman" panose="02020603050405020304" pitchFamily="18" charset="0"/>
                  </a:rPr>
                  <a:t>choices </a:t>
                </a:r>
                <a:r>
                  <a:rPr lang="en-US" sz="2400" dirty="0">
                    <a:cs typeface="Times New Roman" panose="02020603050405020304" pitchFamily="18" charset="0"/>
                  </a:rPr>
                  <a:t>between </a:t>
                </a:r>
                <a:r>
                  <a:rPr lang="en-US" sz="2400" i="1" dirty="0"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cs typeface="Times New Roman" panose="02020603050405020304" pitchFamily="18" charset="0"/>
                  </a:rPr>
                  <a:t> different options?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E.g., type of insurance coverage, treatment (surgery, medication, etc.)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This is actually more similar to logit than you think!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Example: an elderly patient arrives w/ aortic stenosis. Are they treated with: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Open-heart valve replacement surgery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Transcatheter valve replacement surgery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Simple observation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the choice of treatment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, while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might include: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Patient age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Risk factors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Symptoms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Physician characteristics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066801"/>
                <a:ext cx="9984829" cy="5141388"/>
              </a:xfrm>
              <a:blipFill>
                <a:blip r:embed="rId3"/>
                <a:stretch>
                  <a:fillRect l="-427" t="-1305" b="-3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99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Examples of Limited Dependent Variables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Binary</a:t>
                </a:r>
                <a:r>
                  <a:rPr lang="en-US" sz="2400" dirty="0">
                    <a:cs typeface="Times New Roman" panose="02020603050405020304" pitchFamily="18" charset="0"/>
                  </a:rPr>
                  <a:t>: Whether or not someone receives a treatment</a:t>
                </a:r>
              </a:p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Ordered</a:t>
                </a:r>
                <a:r>
                  <a:rPr lang="en-US" sz="2400" dirty="0">
                    <a:cs typeface="Times New Roman" panose="02020603050405020304" pitchFamily="18" charset="0"/>
                  </a:rPr>
                  <a:t>: Number of prenatal visits during a pregnancy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Censored</a:t>
                </a:r>
                <a:r>
                  <a:rPr lang="en-US" sz="2400" dirty="0">
                    <a:cs typeface="Times New Roman" panose="02020603050405020304" pitchFamily="18" charset="0"/>
                  </a:rPr>
                  <a:t>: Income data is observed only in a certain range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Truncated</a:t>
                </a:r>
                <a:r>
                  <a:rPr lang="en-US" sz="2400" dirty="0">
                    <a:cs typeface="Times New Roman" panose="02020603050405020304" pitchFamily="18" charset="0"/>
                  </a:rPr>
                  <a:t>: Data has a “hard limit” at a certain value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Can be natural (no negative income) or imposed (top-coded spending)</a:t>
                </a:r>
              </a:p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Selection</a:t>
                </a:r>
                <a:r>
                  <a:rPr lang="en-US" sz="2400" dirty="0">
                    <a:cs typeface="Times New Roman" panose="02020603050405020304" pitchFamily="18" charset="0"/>
                  </a:rPr>
                  <a:t>: Outcome is observed only if a condition is met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Example: diabetes risk observed only if a patient comes in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A handy resource: </a:t>
                </a:r>
                <a:r>
                  <a:rPr lang="en-US" sz="2400" dirty="0">
                    <a:cs typeface="Times New Roman" panose="02020603050405020304" pitchFamily="18" charset="0"/>
                    <a:hlinkClick r:id="rId3"/>
                  </a:rPr>
                  <a:t>https://bookdown.org/sarahwerth2024/CategoricalBook/multinomial-logit-regression-r.html#running-a-mlr-in-r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4"/>
                <a:stretch>
                  <a:fillRect l="-454" t="-1305" b="-54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944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1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makes this setting unique?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066801"/>
                <a:ext cx="9984829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This data and setting doesn’t look like others we have encountered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The outcome variable is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unordered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Now, we have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∈{0,1,2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where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0= </m:t>
                    </m:r>
                  </m:oMath>
                </a14:m>
                <a:r>
                  <a:rPr lang="en-US" sz="2400" b="0" dirty="0">
                    <a:cs typeface="Times New Roman" panose="02020603050405020304" pitchFamily="18" charset="0"/>
                  </a:rPr>
                  <a:t>watch and wait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1=</m:t>
                    </m:r>
                  </m:oMath>
                </a14:m>
                <a:r>
                  <a:rPr lang="en-US" sz="2400" b="0" dirty="0">
                    <a:cs typeface="Times New Roman" panose="02020603050405020304" pitchFamily="18" charset="0"/>
                  </a:rPr>
                  <a:t> open-heart surgery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2= 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transcatheter surgery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How can we use retrospective data to assess choices?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066801"/>
                <a:ext cx="9984829" cy="5141388"/>
              </a:xfrm>
              <a:blipFill>
                <a:blip r:embed="rId3"/>
                <a:stretch>
                  <a:fillRect l="-427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314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1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makes this setting unique?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066801"/>
                <a:ext cx="9984829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This data and setting doesn’t look like others we have encountered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The outcome variable is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unordered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Now, we have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∈{0,1,2</m:t>
                    </m:r>
                    <m:r>
                      <m:rPr>
                        <m:lit/>
                      </m:rP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where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0= </m:t>
                    </m:r>
                  </m:oMath>
                </a14:m>
                <a:r>
                  <a:rPr lang="en-US" sz="2400" b="0" dirty="0">
                    <a:cs typeface="Times New Roman" panose="02020603050405020304" pitchFamily="18" charset="0"/>
                  </a:rPr>
                  <a:t>watch and wait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1=</m:t>
                    </m:r>
                  </m:oMath>
                </a14:m>
                <a:r>
                  <a:rPr lang="en-US" sz="2400" b="0" dirty="0">
                    <a:cs typeface="Times New Roman" panose="02020603050405020304" pitchFamily="18" charset="0"/>
                  </a:rPr>
                  <a:t> open-heart surgery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2= 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transcatheter surgery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How can we use retrospective data to assess choices?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Assume that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observed choices </a:t>
                </a:r>
                <a:r>
                  <a:rPr lang="en-US" sz="2400" dirty="0">
                    <a:cs typeface="Times New Roman" panose="02020603050405020304" pitchFamily="18" charset="0"/>
                  </a:rPr>
                  <a:t>are utility-maximizing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That is,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, then we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(2)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We want a model that links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Look familiar?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066801"/>
                <a:ext cx="9984829" cy="5141388"/>
              </a:xfrm>
              <a:blipFill>
                <a:blip r:embed="rId3"/>
                <a:stretch>
                  <a:fillRect l="-427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832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1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Multinomial Logit: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066801"/>
                <a:ext cx="9984829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In order to assess this, we need to assign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benchmark outcome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That is, we compare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Why do we need to do this?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Then, we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𝑗𝑖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the utility of choice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compared to choice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𝑗𝑛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𝑛𝑗𝑖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Do you see the logit forming here? How do we get to binary choice (logit)? </a:t>
                </a: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066801"/>
                <a:ext cx="9984829" cy="5141388"/>
              </a:xfrm>
              <a:blipFill>
                <a:blip r:embed="rId3"/>
                <a:stretch>
                  <a:fillRect l="-427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950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1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Multinomial Logit: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066801"/>
                <a:ext cx="9984829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In order to assess this, we need to assign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benchmark outcome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That is, we compare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Why do we need to do this?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Then, we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𝑗𝑖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the utility of choice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compared to choice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𝑗𝑛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𝑛𝑗𝑖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Do you see the logit forming here? How do we get to binary choice (logit)?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In reality, we are estimating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logits!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What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represent? </a:t>
                </a: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066801"/>
                <a:ext cx="9984829" cy="5141388"/>
              </a:xfrm>
              <a:blipFill>
                <a:blip r:embed="rId3"/>
                <a:stretch>
                  <a:fillRect l="-427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149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1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Multinomial Logit: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066801"/>
                <a:ext cx="9984829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In order to assess this, we need to assign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benchmark outcome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That is, we compare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Then, we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𝑗𝑖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the utility of choice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compared to choice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𝑗𝑛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𝑛𝑗𝑖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Do you see the logit forming here? How do we get to binary choice (logit)?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In reality, we are estimating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logits!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Under the logit assumptions (about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), we construct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choice probabilities: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066801"/>
                <a:ext cx="9984829" cy="5141388"/>
              </a:xfrm>
              <a:blipFill>
                <a:blip r:embed="rId3"/>
                <a:stretch>
                  <a:fillRect l="-427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195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1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quick note: multinomial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probit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versus logit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066801"/>
                <a:ext cx="9984829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Here, we are generally focusing on MNL, but you could also run a </a:t>
                </a:r>
                <a:r>
                  <a:rPr lang="en-US" sz="2400" dirty="0" err="1">
                    <a:cs typeface="Times New Roman" panose="02020603050405020304" pitchFamily="18" charset="0"/>
                  </a:rPr>
                  <a:t>probit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Just a different assumption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Some pros and cons: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Logit works well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𝐽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large (think 5 or more)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However, logit assumes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𝐶𝑜𝑟𝑟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, while </a:t>
                </a:r>
                <a:r>
                  <a:rPr lang="en-US" sz="2400" dirty="0" err="1">
                    <a:cs typeface="Times New Roman" panose="02020603050405020304" pitchFamily="18" charset="0"/>
                  </a:rPr>
                  <a:t>probit</a:t>
                </a:r>
                <a:r>
                  <a:rPr lang="en-US" sz="2400" dirty="0">
                    <a:cs typeface="Times New Roman" panose="02020603050405020304" pitchFamily="18" charset="0"/>
                  </a:rPr>
                  <a:t> can handle arbitrary correlations.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This implies choice probabilities satisfy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independence of irrelevant alternatives (IIA)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The odds of choosing </a:t>
                </a:r>
                <a:r>
                  <a:rPr lang="en-US" sz="2400" i="1" dirty="0"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cs typeface="Times New Roman" panose="02020603050405020304" pitchFamily="18" charset="0"/>
                  </a:rPr>
                  <a:t> over </a:t>
                </a:r>
                <a:r>
                  <a:rPr lang="en-US" sz="2400" i="1" dirty="0">
                    <a:cs typeface="Times New Roman" panose="02020603050405020304" pitchFamily="18" charset="0"/>
                  </a:rPr>
                  <a:t>B</a:t>
                </a:r>
                <a:r>
                  <a:rPr lang="en-US" sz="2400" dirty="0">
                    <a:cs typeface="Times New Roman" panose="02020603050405020304" pitchFamily="18" charset="0"/>
                  </a:rPr>
                  <a:t> must not depend on whether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an option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This makes sense in some settings but not in others</a:t>
                </a: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066801"/>
                <a:ext cx="9984829" cy="5141388"/>
              </a:xfrm>
              <a:blipFill>
                <a:blip r:embed="rId3"/>
                <a:stretch>
                  <a:fillRect l="-427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299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1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Multinomial Logit: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066801"/>
                <a:ext cx="9984829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Again, this is estimated by maximum likelihood, where the likelihood function follows the form: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We then choose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to maximize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𝐿𝐿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(or, in practice,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𝐿𝐿</m:t>
                        </m:r>
                      </m:e>
                    </m:d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)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Where are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s here? </a:t>
                </a: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066801"/>
                <a:ext cx="9984829" cy="5141388"/>
              </a:xfrm>
              <a:blipFill>
                <a:blip r:embed="rId3"/>
                <a:stretch>
                  <a:fillRect l="-427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BD5EA133-6AE6-C029-313A-846B29C6B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861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1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Multinomial Logit: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066801"/>
                <a:ext cx="9984829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Estimating gives us coefficients on each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logistic regressions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Just as in logit, we can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exponentiate </a:t>
                </a:r>
                <a:r>
                  <a:rPr lang="en-US" sz="2400" dirty="0">
                    <a:cs typeface="Times New Roman" panose="02020603050405020304" pitchFamily="18" charset="0"/>
                  </a:rPr>
                  <a:t>coefficients to get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odds ratios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We can also compute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marginal effects</a:t>
                </a:r>
                <a:r>
                  <a:rPr lang="en-US" sz="2400" dirty="0">
                    <a:cs typeface="Times New Roman" panose="02020603050405020304" pitchFamily="18" charset="0"/>
                  </a:rPr>
                  <a:t> and predicted probabilities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Some options for interpretation: 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Relative log-odds: the main coefficients (don’t use)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Relative risk ratios: exponentiated coefficients (multiplicative effect)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Marginal effects: similar to logit marginal effects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066801"/>
                <a:ext cx="9984829" cy="5141388"/>
              </a:xfrm>
              <a:blipFill>
                <a:blip r:embed="rId3"/>
                <a:stretch>
                  <a:fillRect l="-427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892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1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Multinomial Logit: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066801"/>
                <a:ext cx="9984829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Estimating gives us coefficients on each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logistic regressions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Just as in logit, we can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exponentiate </a:t>
                </a:r>
                <a:r>
                  <a:rPr lang="en-US" sz="2400" dirty="0">
                    <a:cs typeface="Times New Roman" panose="02020603050405020304" pitchFamily="18" charset="0"/>
                  </a:rPr>
                  <a:t>coefficients to get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odds ratios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We can also compute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marginal effects</a:t>
                </a:r>
                <a:r>
                  <a:rPr lang="en-US" sz="2400" dirty="0">
                    <a:cs typeface="Times New Roman" panose="02020603050405020304" pitchFamily="18" charset="0"/>
                  </a:rPr>
                  <a:t> and predicted probabilities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Some options for interpretation: 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Relative log-odds: the main coefficients (don’t use)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Relative risk ratios: exponentiated coefficients (multiplicative effect)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Marginal effects: similar to logit marginal effects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We can also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check the accuracy </a:t>
                </a:r>
                <a:r>
                  <a:rPr lang="en-US" sz="2400" dirty="0">
                    <a:cs typeface="Times New Roman" panose="02020603050405020304" pitchFamily="18" charset="0"/>
                  </a:rPr>
                  <a:t>of our predictions (model performance)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Note: since there are multiple regressions, overall accuracy matters </a:t>
                </a:r>
              </a:p>
              <a:p>
                <a:pPr marL="274320" lvl="1" indent="0">
                  <a:buNone/>
                </a:pPr>
                <a:r>
                  <a:rPr lang="en-US" sz="2400" i="1" dirty="0">
                    <a:cs typeface="Times New Roman" panose="02020603050405020304" pitchFamily="18" charset="0"/>
                  </a:rPr>
                  <a:t>as well as any </a:t>
                </a:r>
                <a:r>
                  <a:rPr lang="en-US" sz="2400" dirty="0">
                    <a:cs typeface="Times New Roman" panose="02020603050405020304" pitchFamily="18" charset="0"/>
                  </a:rPr>
                  <a:t>ways in which the model mis-predicts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Data visualization is key!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066801"/>
                <a:ext cx="9984829" cy="5141388"/>
              </a:xfrm>
              <a:blipFill>
                <a:blip r:embed="rId3"/>
                <a:stretch>
                  <a:fillRect l="-427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BD5EA133-6AE6-C029-313A-846B29C6B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707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1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Mini Referee Report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1"/>
            <a:ext cx="9984829" cy="5141388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What do you think about this paper? Any concerns? Anything clever?</a:t>
            </a:r>
          </a:p>
        </p:txBody>
      </p:sp>
    </p:spTree>
    <p:extLst>
      <p:ext uri="{BB962C8B-B14F-4D97-AF65-F5344CB8AC3E}">
        <p14:creationId xmlns:p14="http://schemas.microsoft.com/office/powerpoint/2010/main" val="1306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49128" cy="4041648"/>
          </a:xfrm>
        </p:spPr>
        <p:txBody>
          <a:bodyPr/>
          <a:lstStyle/>
          <a:p>
            <a:r>
              <a:rPr lang="en-US" dirty="0"/>
              <a:t>Count Data: </a:t>
            </a:r>
            <a:br>
              <a:rPr lang="en-US" dirty="0"/>
            </a:br>
            <a:r>
              <a:rPr lang="en-US" dirty="0"/>
              <a:t>Poisson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932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Conclusion: Limited Dependent Variables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Binary</a:t>
            </a:r>
            <a:r>
              <a:rPr lang="en-US" sz="2400" dirty="0">
                <a:cs typeface="Times New Roman" panose="02020603050405020304" pitchFamily="18" charset="0"/>
              </a:rPr>
              <a:t>: LPM, Logit, </a:t>
            </a:r>
            <a:r>
              <a:rPr lang="en-US" sz="2400" dirty="0" err="1">
                <a:cs typeface="Times New Roman" panose="02020603050405020304" pitchFamily="18" charset="0"/>
              </a:rPr>
              <a:t>Probit</a:t>
            </a:r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Ordered</a:t>
            </a:r>
            <a:r>
              <a:rPr lang="en-US" sz="2400" dirty="0">
                <a:cs typeface="Times New Roman" panose="02020603050405020304" pitchFamily="18" charset="0"/>
              </a:rPr>
              <a:t>: Poisson, Negative Binomial, possibly truncated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Selection</a:t>
            </a:r>
            <a:r>
              <a:rPr lang="en-US" sz="2400" dirty="0">
                <a:cs typeface="Times New Roman" panose="02020603050405020304" pitchFamily="18" charset="0"/>
              </a:rPr>
              <a:t>: Hurdle Models, </a:t>
            </a:r>
            <a:r>
              <a:rPr lang="en-US" sz="2400" dirty="0" err="1">
                <a:cs typeface="Times New Roman" panose="02020603050405020304" pitchFamily="18" charset="0"/>
              </a:rPr>
              <a:t>Heckit</a:t>
            </a:r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Choices</a:t>
            </a:r>
            <a:r>
              <a:rPr lang="en-US" sz="2400" dirty="0">
                <a:cs typeface="Times New Roman" panose="02020603050405020304" pitchFamily="18" charset="0"/>
              </a:rPr>
              <a:t>: Multinomial Logit models</a:t>
            </a:r>
          </a:p>
        </p:txBody>
      </p:sp>
    </p:spTree>
    <p:extLst>
      <p:ext uri="{BB962C8B-B14F-4D97-AF65-F5344CB8AC3E}">
        <p14:creationId xmlns:p14="http://schemas.microsoft.com/office/powerpoint/2010/main" val="128567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Examples of Count Data in Health Policy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1"/>
            <a:ext cx="9984829" cy="5141388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Number of visits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Number of prescriptions filled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Number of hospital mergers, closures, etc. 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There’s a lot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87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Examples of Count Data in Health Policy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1"/>
            <a:ext cx="9984829" cy="5141388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Number of visits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Number of prescriptions filled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Number of hospital mergers, closures, etc. 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There’s a lot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When an event is relatively rare (counts are small), data tend to be far from </a:t>
            </a:r>
            <a:r>
              <a:rPr lang="en-US" sz="2400" u="sng" dirty="0">
                <a:cs typeface="Times New Roman" panose="02020603050405020304" pitchFamily="18" charset="0"/>
              </a:rPr>
              <a:t>normally distributed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We use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Poisson regression </a:t>
            </a:r>
            <a:r>
              <a:rPr lang="en-US" sz="2400" dirty="0">
                <a:cs typeface="Times New Roman" panose="02020603050405020304" pitchFamily="18" charset="0"/>
              </a:rPr>
              <a:t>to handle this</a:t>
            </a:r>
          </a:p>
        </p:txBody>
      </p:sp>
    </p:spTree>
    <p:extLst>
      <p:ext uri="{BB962C8B-B14F-4D97-AF65-F5344CB8AC3E}">
        <p14:creationId xmlns:p14="http://schemas.microsoft.com/office/powerpoint/2010/main" val="353384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Examples of Count Data: Job Changes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1B982D-3109-50AC-7B64-32C959187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7800" y="1447800"/>
            <a:ext cx="8229600" cy="4849585"/>
          </a:xfrm>
        </p:spPr>
      </p:pic>
    </p:spTree>
    <p:extLst>
      <p:ext uri="{BB962C8B-B14F-4D97-AF65-F5344CB8AC3E}">
        <p14:creationId xmlns:p14="http://schemas.microsoft.com/office/powerpoint/2010/main" val="2482236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The Poisson Distribution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1"/>
            <a:ext cx="9984829" cy="5141388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We can use </a:t>
            </a:r>
            <a:r>
              <a:rPr lang="en-US" sz="2400" b="1" dirty="0">
                <a:cs typeface="Times New Roman" panose="02020603050405020304" pitchFamily="18" charset="0"/>
              </a:rPr>
              <a:t>GLM </a:t>
            </a:r>
            <a:r>
              <a:rPr lang="en-US" sz="2400" dirty="0">
                <a:cs typeface="Times New Roman" panose="02020603050405020304" pitchFamily="18" charset="0"/>
              </a:rPr>
              <a:t>again to handle this non-normality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We just need a link function that approximates shape of data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FABAB00-0F1A-5442-84F7-35BD8A3EE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209800"/>
            <a:ext cx="7772400" cy="458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74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The Poisson Distribution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066801"/>
                <a:ext cx="9984829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We can use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GLM </a:t>
                </a:r>
                <a:r>
                  <a:rPr lang="en-US" sz="2400" dirty="0">
                    <a:cs typeface="Times New Roman" panose="02020603050405020304" pitchFamily="18" charset="0"/>
                  </a:rPr>
                  <a:t>again to handle this non-normality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We just need a link function that approximates shape of data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Poisson distribution: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Note: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the “intensity parameter” and is equivalent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𝕍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r>
                  <a:rPr lang="en-US" sz="2400" b="0" dirty="0">
                    <a:cs typeface="Times New Roman" panose="02020603050405020304" pitchFamily="18" charset="0"/>
                  </a:rPr>
                  <a:t>Piece of cake to implement now!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The likelihood function is: </a:t>
                </a:r>
              </a:p>
              <a:p>
                <a:endParaRPr lang="en-US" sz="2400" b="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066801"/>
                <a:ext cx="9984829" cy="5141388"/>
              </a:xfrm>
              <a:blipFill>
                <a:blip r:embed="rId3"/>
                <a:stretch>
                  <a:fillRect l="-427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3F0C935-CD1A-7345-E271-EB9C839A5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5105400"/>
            <a:ext cx="7315200" cy="103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9254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5820</TotalTime>
  <Words>3525</Words>
  <Application>Microsoft Office PowerPoint</Application>
  <PresentationFormat>Widescreen</PresentationFormat>
  <Paragraphs>306</Paragraphs>
  <Slides>40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Cambria Math</vt:lpstr>
      <vt:lpstr>Times New Roman</vt:lpstr>
      <vt:lpstr>Wingdings 2</vt:lpstr>
      <vt:lpstr>View</vt:lpstr>
      <vt:lpstr>Health Econometrics I </vt:lpstr>
      <vt:lpstr>PowerPoint Presentation</vt:lpstr>
      <vt:lpstr>Examples of Limited Dependent Variables</vt:lpstr>
      <vt:lpstr>Count Data:  Poisson Regression</vt:lpstr>
      <vt:lpstr>Examples of Count Data in Health Policy</vt:lpstr>
      <vt:lpstr>Examples of Count Data in Health Policy</vt:lpstr>
      <vt:lpstr>Examples of Count Data: Job Changes</vt:lpstr>
      <vt:lpstr>The Poisson Distribution</vt:lpstr>
      <vt:lpstr>The Poisson Distribution</vt:lpstr>
      <vt:lpstr>The Poisson Distribution</vt:lpstr>
      <vt:lpstr>Poisson Regressions in Practice: Interpretation</vt:lpstr>
      <vt:lpstr>Poisson Regressions in Practice: Dispersion</vt:lpstr>
      <vt:lpstr>Poisson Regressions in Practice: Dispersion</vt:lpstr>
      <vt:lpstr>Poisson in Practice: Comparison to Log-Linear Model</vt:lpstr>
      <vt:lpstr>Example: How do hospital closures affect access?</vt:lpstr>
      <vt:lpstr>Poisson results: How do hospital closures affect access?</vt:lpstr>
      <vt:lpstr>Poisson results: How do hospital closures affect access?</vt:lpstr>
      <vt:lpstr>Mini Referee Report</vt:lpstr>
      <vt:lpstr>Hurdle Models</vt:lpstr>
      <vt:lpstr>A unique form of excess dispersion: Zeros</vt:lpstr>
      <vt:lpstr>A unique form of excess dispersion: Zeros</vt:lpstr>
      <vt:lpstr>Hurdle Models</vt:lpstr>
      <vt:lpstr>Is a Hurdle Model Appropriate?</vt:lpstr>
      <vt:lpstr>Heckit: A brief overview</vt:lpstr>
      <vt:lpstr>Mini Referee Report</vt:lpstr>
      <vt:lpstr>Side Note: Figures</vt:lpstr>
      <vt:lpstr>Multinomial Choice Logit</vt:lpstr>
      <vt:lpstr>Multinomial Choice Logit: When Choices Matter (More)</vt:lpstr>
      <vt:lpstr>Multinomial Choice Logit: When Choices Matter (More)</vt:lpstr>
      <vt:lpstr>What makes this setting unique? </vt:lpstr>
      <vt:lpstr>What makes this setting unique? </vt:lpstr>
      <vt:lpstr>Multinomial Logit: Setup</vt:lpstr>
      <vt:lpstr>Multinomial Logit: Setup</vt:lpstr>
      <vt:lpstr>Multinomial Logit: Setup</vt:lpstr>
      <vt:lpstr>A quick note: multinomial probit versus logit</vt:lpstr>
      <vt:lpstr>Multinomial Logit: Estimation</vt:lpstr>
      <vt:lpstr>Multinomial Logit: Interpretation</vt:lpstr>
      <vt:lpstr>Multinomial Logit: Interpretation</vt:lpstr>
      <vt:lpstr>Mini Referee Report</vt:lpstr>
      <vt:lpstr>Conclusion: Limited Dependent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I:</dc:title>
  <dc:creator>Audrey Laporte</dc:creator>
  <cp:lastModifiedBy>Alexander Hoagland</cp:lastModifiedBy>
  <cp:revision>535</cp:revision>
  <dcterms:created xsi:type="dcterms:W3CDTF">2011-01-10T00:42:42Z</dcterms:created>
  <dcterms:modified xsi:type="dcterms:W3CDTF">2022-10-28T15:32:21Z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Eric.Nauenberg@ontario.ca</vt:lpwstr>
  </property>
  <property fmtid="{D5CDD505-2E9C-101B-9397-08002B2CF9AE}" pid="5" name="MSIP_Label_034a106e-6316-442c-ad35-738afd673d2b_SetDate">
    <vt:lpwstr>2020-08-28T20:23:07.5369310Z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e0d92f5a-28a2-4725-917b-84a82b221364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