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40"/>
  </p:notesMasterIdLst>
  <p:sldIdLst>
    <p:sldId id="256" r:id="rId2"/>
    <p:sldId id="285" r:id="rId3"/>
    <p:sldId id="313" r:id="rId4"/>
    <p:sldId id="314" r:id="rId5"/>
    <p:sldId id="316" r:id="rId6"/>
    <p:sldId id="315" r:id="rId7"/>
    <p:sldId id="317" r:id="rId8"/>
    <p:sldId id="257" r:id="rId9"/>
    <p:sldId id="287" r:id="rId10"/>
    <p:sldId id="319" r:id="rId11"/>
    <p:sldId id="259" r:id="rId12"/>
    <p:sldId id="288" r:id="rId13"/>
    <p:sldId id="265" r:id="rId14"/>
    <p:sldId id="261" r:id="rId15"/>
    <p:sldId id="320" r:id="rId16"/>
    <p:sldId id="321" r:id="rId17"/>
    <p:sldId id="290" r:id="rId18"/>
    <p:sldId id="291" r:id="rId19"/>
    <p:sldId id="289" r:id="rId20"/>
    <p:sldId id="293" r:id="rId21"/>
    <p:sldId id="294" r:id="rId22"/>
    <p:sldId id="295" r:id="rId23"/>
    <p:sldId id="322" r:id="rId24"/>
    <p:sldId id="323" r:id="rId25"/>
    <p:sldId id="298" r:id="rId26"/>
    <p:sldId id="302" r:id="rId27"/>
    <p:sldId id="301" r:id="rId28"/>
    <p:sldId id="306" r:id="rId29"/>
    <p:sldId id="307" r:id="rId30"/>
    <p:sldId id="305" r:id="rId31"/>
    <p:sldId id="308" r:id="rId32"/>
    <p:sldId id="309" r:id="rId33"/>
    <p:sldId id="324" r:id="rId34"/>
    <p:sldId id="325" r:id="rId35"/>
    <p:sldId id="318" r:id="rId36"/>
    <p:sldId id="312" r:id="rId37"/>
    <p:sldId id="266" r:id="rId38"/>
    <p:sldId id="283" r:id="rId3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>
      <p:cViewPr varScale="1">
        <p:scale>
          <a:sx n="61" d="100"/>
          <a:sy n="61" d="100"/>
        </p:scale>
        <p:origin x="860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uenberg, Eric (MOH)" userId="244d98b3-c1a9-4627-a347-3dd8e9cd6854" providerId="ADAL" clId="{98CAEE8D-E479-441F-8628-3F963C9A0F22}"/>
    <pc:docChg chg="modSld">
      <pc:chgData name="Nauenberg, Eric (MOH)" userId="244d98b3-c1a9-4627-a347-3dd8e9cd6854" providerId="ADAL" clId="{98CAEE8D-E479-441F-8628-3F963C9A0F22}" dt="2021-08-09T21:08:35.443" v="7" actId="20577"/>
      <pc:docMkLst>
        <pc:docMk/>
      </pc:docMkLst>
      <pc:sldChg chg="modSp mod">
        <pc:chgData name="Nauenberg, Eric (MOH)" userId="244d98b3-c1a9-4627-a347-3dd8e9cd6854" providerId="ADAL" clId="{98CAEE8D-E479-441F-8628-3F963C9A0F22}" dt="2021-08-09T21:08:35.443" v="7" actId="20577"/>
        <pc:sldMkLst>
          <pc:docMk/>
          <pc:sldMk cId="0" sldId="256"/>
        </pc:sldMkLst>
        <pc:spChg chg="mod">
          <ac:chgData name="Nauenberg, Eric (MOH)" userId="244d98b3-c1a9-4627-a347-3dd8e9cd6854" providerId="ADAL" clId="{98CAEE8D-E479-441F-8628-3F963C9A0F22}" dt="2021-08-09T21:08:35.443" v="7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I can add if there are fewer than 30 slides: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Figure 1 on SC ,page 7 – correlation and causation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 for this is on page 137 of 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 for this is on page 137 of 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6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alendly.com/Hoagland-office-hours/had5744-2022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525000" cy="1894362"/>
          </a:xfrm>
        </p:spPr>
        <p:txBody>
          <a:bodyPr>
            <a:normAutofit/>
          </a:bodyPr>
          <a:lstStyle/>
          <a:p>
            <a:r>
              <a:rPr lang="en-US" dirty="0"/>
              <a:t>Health Econometrics 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dirty="0"/>
              <a:t>Lecture 1: The philosophy of Econometrics</a:t>
            </a:r>
          </a:p>
          <a:p>
            <a:r>
              <a:rPr lang="en-US" dirty="0"/>
              <a:t>September 9, 2022</a:t>
            </a:r>
          </a:p>
          <a:p>
            <a:endParaRPr lang="en-US" dirty="0"/>
          </a:p>
          <a:p>
            <a:r>
              <a:rPr lang="en-US" dirty="0"/>
              <a:t>HAD5744 </a:t>
            </a:r>
            <a:r>
              <a:rPr lang="en-US" dirty="0">
                <a:sym typeface="Symbol" panose="05050102010706020507" pitchFamily="18" charset="2"/>
              </a:rPr>
              <a:t> </a:t>
            </a:r>
            <a:r>
              <a:rPr lang="en-US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7392"/>
            <a:ext cx="7269480" cy="62484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All that glitters is an RCT?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1"/>
            <a:ext cx="10210800" cy="5065188"/>
          </a:xfrm>
        </p:spPr>
        <p:txBody>
          <a:bodyPr/>
          <a:lstStyle/>
          <a:p>
            <a:r>
              <a:rPr lang="en-US" sz="2000" dirty="0"/>
              <a:t>Can we only believe </a:t>
            </a:r>
            <a:r>
              <a:rPr lang="en-US" sz="2000" b="1" dirty="0"/>
              <a:t>randomized control trials?</a:t>
            </a:r>
          </a:p>
          <a:p>
            <a:r>
              <a:rPr lang="en-US" sz="2000" dirty="0"/>
              <a:t>RCTs are useful in some settings, but what are some problems with them? </a:t>
            </a:r>
          </a:p>
          <a:p>
            <a:pPr lvl="1"/>
            <a:r>
              <a:rPr lang="en-US" sz="1800" dirty="0"/>
              <a:t>Not always feasible</a:t>
            </a:r>
          </a:p>
          <a:p>
            <a:pPr lvl="1"/>
            <a:r>
              <a:rPr lang="en-US" sz="1800" dirty="0"/>
              <a:t>Implicit biases</a:t>
            </a:r>
          </a:p>
          <a:p>
            <a:pPr lvl="1"/>
            <a:r>
              <a:rPr lang="en-US" sz="1800" dirty="0"/>
              <a:t>Can’t always detect negative side effects</a:t>
            </a:r>
          </a:p>
          <a:p>
            <a:pPr lvl="1"/>
            <a:r>
              <a:rPr lang="en-US" sz="1800" dirty="0"/>
              <a:t>Problems with external validity, scaling, etc. </a:t>
            </a:r>
          </a:p>
          <a:p>
            <a:r>
              <a:rPr lang="en-US" sz="2000" dirty="0"/>
              <a:t>Econometric analysis helps identify </a:t>
            </a:r>
            <a:r>
              <a:rPr lang="en-US" sz="2000" b="1" dirty="0"/>
              <a:t>real world patterns </a:t>
            </a:r>
            <a:r>
              <a:rPr lang="en-US" sz="2000" dirty="0"/>
              <a:t>from </a:t>
            </a:r>
            <a:r>
              <a:rPr lang="en-US" sz="2000" b="1" dirty="0"/>
              <a:t>real world data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06284" cy="624840"/>
          </a:xfrm>
        </p:spPr>
        <p:txBody>
          <a:bodyPr>
            <a:noAutofit/>
          </a:bodyPr>
          <a:lstStyle/>
          <a:p>
            <a:r>
              <a:rPr lang="en-US" dirty="0"/>
              <a:t>Econometric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05840"/>
            <a:ext cx="9982200" cy="5090160"/>
          </a:xfrm>
        </p:spPr>
        <p:txBody>
          <a:bodyPr>
            <a:normAutofit/>
          </a:bodyPr>
          <a:lstStyle/>
          <a:p>
            <a:r>
              <a:rPr lang="en-US" sz="2000" b="1" dirty="0"/>
              <a:t>Observational data: </a:t>
            </a:r>
            <a:r>
              <a:rPr lang="en-US" sz="2000" dirty="0"/>
              <a:t>retrospective, “real-world” data</a:t>
            </a:r>
          </a:p>
          <a:p>
            <a:pPr lvl="1"/>
            <a:r>
              <a:rPr lang="en-US" sz="2000" dirty="0"/>
              <a:t>Not collected in a lab (or lab setting)</a:t>
            </a:r>
          </a:p>
          <a:p>
            <a:pPr lvl="1"/>
            <a:r>
              <a:rPr lang="en-US" sz="2000" dirty="0"/>
              <a:t>Surveys, claims, tax records, etc. </a:t>
            </a:r>
          </a:p>
          <a:p>
            <a:r>
              <a:rPr lang="en-US" sz="2000" dirty="0"/>
              <a:t>What created that data? </a:t>
            </a:r>
          </a:p>
          <a:p>
            <a:pPr lvl="1"/>
            <a:r>
              <a:rPr lang="en-US" sz="2000" b="1" dirty="0"/>
              <a:t>Data Generating Process: </a:t>
            </a:r>
            <a:r>
              <a:rPr lang="en-US" sz="2000" dirty="0"/>
              <a:t>what unique collection of characteristics, events, and randomness coalesced to form the data we are looking at? </a:t>
            </a:r>
          </a:p>
          <a:p>
            <a:pPr lvl="1"/>
            <a:r>
              <a:rPr lang="en-US" sz="2000" dirty="0"/>
              <a:t>Our objective is to use the data available to try and establish the nature of the true DGP.</a:t>
            </a:r>
          </a:p>
          <a:p>
            <a:pPr lvl="1"/>
            <a:r>
              <a:rPr lang="en-US" sz="2000" dirty="0"/>
              <a:t>But many different DGPs are possible, and many may yield very similar patterns!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06284" cy="624840"/>
          </a:xfrm>
        </p:spPr>
        <p:txBody>
          <a:bodyPr>
            <a:noAutofit/>
          </a:bodyPr>
          <a:lstStyle/>
          <a:p>
            <a:r>
              <a:rPr lang="en-US" dirty="0"/>
              <a:t>Econometric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05840"/>
            <a:ext cx="8458200" cy="5090160"/>
          </a:xfrm>
        </p:spPr>
        <p:txBody>
          <a:bodyPr>
            <a:normAutofit/>
          </a:bodyPr>
          <a:lstStyle/>
          <a:p>
            <a:r>
              <a:rPr lang="en-US" sz="2000" b="1" dirty="0"/>
              <a:t>Observational data: </a:t>
            </a:r>
            <a:r>
              <a:rPr lang="en-US" sz="2000" dirty="0"/>
              <a:t>retrospective, “real-world” data</a:t>
            </a:r>
          </a:p>
          <a:p>
            <a:pPr lvl="1"/>
            <a:r>
              <a:rPr lang="en-US" sz="2000" dirty="0"/>
              <a:t>Not collected in a lab (or lab setting)</a:t>
            </a:r>
          </a:p>
          <a:p>
            <a:pPr lvl="1"/>
            <a:r>
              <a:rPr lang="en-US" sz="2000" dirty="0"/>
              <a:t>Surveys, claims, tax records, etc. </a:t>
            </a:r>
          </a:p>
          <a:p>
            <a:r>
              <a:rPr lang="en-US" sz="2000" dirty="0"/>
              <a:t>What created that data? </a:t>
            </a:r>
          </a:p>
          <a:p>
            <a:pPr lvl="1"/>
            <a:r>
              <a:rPr lang="en-US" sz="2000" b="1" dirty="0"/>
              <a:t>Data Generating Process: </a:t>
            </a:r>
            <a:r>
              <a:rPr lang="en-US" sz="2000" dirty="0"/>
              <a:t>what unique collection of characteristics, events, and randomness coalesced to form the data we are looking at? </a:t>
            </a:r>
          </a:p>
          <a:p>
            <a:pPr lvl="1"/>
            <a:r>
              <a:rPr lang="en-US" sz="2000" dirty="0"/>
              <a:t>Our objective is to use the data available to try and establish the nature of the true DGP.</a:t>
            </a:r>
          </a:p>
          <a:p>
            <a:pPr lvl="1"/>
            <a:r>
              <a:rPr lang="en-US" sz="2000" dirty="0"/>
              <a:t>But many different DGPs are possible, and many may yield very similar patterns!</a:t>
            </a:r>
          </a:p>
          <a:p>
            <a:r>
              <a:rPr lang="en-US" sz="2000" dirty="0"/>
              <a:t>Example: Suppose we are making a diagnosis: </a:t>
            </a:r>
          </a:p>
          <a:p>
            <a:pPr lvl="1"/>
            <a:r>
              <a:rPr lang="en-US" sz="2000" dirty="0"/>
              <a:t>How helpful is knowing a patient has a fever? </a:t>
            </a:r>
          </a:p>
          <a:p>
            <a:pPr lvl="1"/>
            <a:r>
              <a:rPr lang="en-US" sz="2000" dirty="0"/>
              <a:t>Must consider all symptoms together</a:t>
            </a:r>
          </a:p>
        </p:txBody>
      </p:sp>
    </p:spTree>
    <p:extLst>
      <p:ext uri="{BB962C8B-B14F-4D97-AF65-F5344CB8AC3E}">
        <p14:creationId xmlns:p14="http://schemas.microsoft.com/office/powerpoint/2010/main" val="193505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1"/>
            <a:ext cx="6563106" cy="652889"/>
          </a:xfrm>
        </p:spPr>
        <p:txBody>
          <a:bodyPr>
            <a:noAutofit/>
          </a:bodyPr>
          <a:lstStyle/>
          <a:p>
            <a:r>
              <a:rPr lang="en-US" dirty="0"/>
              <a:t>What’s a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90600"/>
            <a:ext cx="9753600" cy="5189539"/>
          </a:xfrm>
        </p:spPr>
        <p:txBody>
          <a:bodyPr>
            <a:normAutofit/>
          </a:bodyPr>
          <a:lstStyle/>
          <a:p>
            <a:r>
              <a:rPr lang="en-US" sz="2000" dirty="0"/>
              <a:t>Goal: understand relation between: </a:t>
            </a:r>
          </a:p>
          <a:p>
            <a:pPr lvl="1"/>
            <a:r>
              <a:rPr lang="en-US" sz="2000" dirty="0"/>
              <a:t>Outcome (Y) </a:t>
            </a:r>
          </a:p>
          <a:p>
            <a:pPr lvl="1"/>
            <a:r>
              <a:rPr lang="en-US" sz="2000" dirty="0"/>
              <a:t>Treatment (D) </a:t>
            </a:r>
          </a:p>
          <a:p>
            <a:pPr lvl="1"/>
            <a:r>
              <a:rPr lang="en-US" sz="2000" dirty="0"/>
              <a:t>Covariate (X), </a:t>
            </a:r>
          </a:p>
          <a:p>
            <a:r>
              <a:rPr lang="en-US" sz="2000" dirty="0"/>
              <a:t>We must specify in detail the mechanisms between these features</a:t>
            </a:r>
          </a:p>
          <a:p>
            <a:r>
              <a:rPr lang="en-US" sz="2000" dirty="0"/>
              <a:t>This is </a:t>
            </a:r>
            <a:r>
              <a:rPr lang="en-US" sz="2000" b="1" dirty="0"/>
              <a:t>our model. </a:t>
            </a:r>
            <a:r>
              <a:rPr lang="en-US" sz="2000" dirty="0"/>
              <a:t>Model testing involves comparing several plausible hypotheses</a:t>
            </a:r>
          </a:p>
          <a:p>
            <a:r>
              <a:rPr lang="en-US" sz="2000" dirty="0"/>
              <a:t>Why do we have to do this in detail? </a:t>
            </a:r>
          </a:p>
          <a:p>
            <a:pPr lvl="1"/>
            <a:r>
              <a:rPr lang="en-US" sz="2000" u="sng" dirty="0"/>
              <a:t>Correlation is not causation</a:t>
            </a:r>
          </a:p>
          <a:p>
            <a:pPr lvl="1"/>
            <a:r>
              <a:rPr lang="en-US" sz="2000" dirty="0"/>
              <a:t>Different variables may move in tandem without there being causal relations among them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530721" cy="701040"/>
          </a:xfrm>
        </p:spPr>
        <p:txBody>
          <a:bodyPr>
            <a:normAutofit/>
          </a:bodyPr>
          <a:lstStyle/>
          <a:p>
            <a:r>
              <a:rPr lang="en-US" dirty="0"/>
              <a:t>DGPs as DAGs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05840"/>
            <a:ext cx="9906000" cy="5623560"/>
          </a:xfrm>
        </p:spPr>
        <p:txBody>
          <a:bodyPr>
            <a:noAutofit/>
          </a:bodyPr>
          <a:lstStyle/>
          <a:p>
            <a:r>
              <a:rPr lang="en-US" sz="2000" b="1" dirty="0"/>
              <a:t>Directed Acyclic Graphs (DAGs):</a:t>
            </a:r>
            <a:endParaRPr lang="en-US" sz="2000" dirty="0"/>
          </a:p>
          <a:p>
            <a:pPr lvl="1"/>
            <a:r>
              <a:rPr lang="en-US" sz="2000" dirty="0"/>
              <a:t>Graphical relationship of a chain of causal effects</a:t>
            </a:r>
          </a:p>
          <a:p>
            <a:pPr lvl="1"/>
            <a:r>
              <a:rPr lang="en-US" sz="2000" dirty="0"/>
              <a:t>Represented as random variables (nodes) and influencing events (arrows)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274320" lvl="1" indent="0">
              <a:buNone/>
            </a:pPr>
            <a:endParaRPr lang="en-US" sz="2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A69CE1-AAD1-4E00-A64F-5B9C6E629902}"/>
              </a:ext>
            </a:extLst>
          </p:cNvPr>
          <p:cNvSpPr/>
          <p:nvPr/>
        </p:nvSpPr>
        <p:spPr>
          <a:xfrm>
            <a:off x="5486400" y="290682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1155EA-90DA-4651-AF19-F57D2394DFFC}"/>
              </a:ext>
            </a:extLst>
          </p:cNvPr>
          <p:cNvSpPr/>
          <p:nvPr/>
        </p:nvSpPr>
        <p:spPr>
          <a:xfrm>
            <a:off x="6357558" y="22098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3AB419-6089-44DB-B9EB-C9B0F2157E9B}"/>
              </a:ext>
            </a:extLst>
          </p:cNvPr>
          <p:cNvSpPr/>
          <p:nvPr/>
        </p:nvSpPr>
        <p:spPr>
          <a:xfrm>
            <a:off x="4495800" y="22098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0B4D30-5EE1-4197-8B95-21513B435049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953001" y="2590801"/>
            <a:ext cx="600355" cy="38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95DEED-D945-4A12-94DC-7A12C3D6AD75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5876645" y="2600045"/>
            <a:ext cx="547868" cy="37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AC8B47-ACD8-450B-AAE9-57660E99656A}"/>
              </a:ext>
            </a:extLst>
          </p:cNvPr>
          <p:cNvCxnSpPr/>
          <p:nvPr/>
        </p:nvCxnSpPr>
        <p:spPr>
          <a:xfrm>
            <a:off x="5005487" y="2438400"/>
            <a:ext cx="1328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530721" cy="701040"/>
          </a:xfrm>
        </p:spPr>
        <p:txBody>
          <a:bodyPr>
            <a:normAutofit/>
          </a:bodyPr>
          <a:lstStyle/>
          <a:p>
            <a:r>
              <a:rPr lang="en-US" dirty="0"/>
              <a:t>DGPs as DAGs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05840"/>
            <a:ext cx="9906000" cy="5623560"/>
          </a:xfrm>
        </p:spPr>
        <p:txBody>
          <a:bodyPr>
            <a:noAutofit/>
          </a:bodyPr>
          <a:lstStyle/>
          <a:p>
            <a:r>
              <a:rPr lang="en-US" sz="2000" b="1" dirty="0"/>
              <a:t>Directed Acyclic Graphs (DAGs):</a:t>
            </a:r>
            <a:endParaRPr lang="en-US" sz="2000" dirty="0"/>
          </a:p>
          <a:p>
            <a:pPr lvl="1"/>
            <a:r>
              <a:rPr lang="en-US" sz="2000" dirty="0"/>
              <a:t>Graphical relationship of a chain of causal effects</a:t>
            </a:r>
          </a:p>
          <a:p>
            <a:pPr lvl="1"/>
            <a:r>
              <a:rPr lang="en-US" sz="2000" dirty="0"/>
              <a:t>Represented as random variables (nodes) and influencing events (arrows)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/>
              <a:t>Example: </a:t>
            </a:r>
            <a:r>
              <a:rPr lang="en-US" sz="2000" b="1" dirty="0"/>
              <a:t>Improving Physician Quality </a:t>
            </a:r>
            <a:endParaRPr lang="en-US" sz="2000" dirty="0"/>
          </a:p>
          <a:p>
            <a:pPr lvl="1"/>
            <a:r>
              <a:rPr lang="en-US" sz="2000" dirty="0"/>
              <a:t>Y: Outcome of interest (Level of care)</a:t>
            </a:r>
          </a:p>
          <a:p>
            <a:pPr lvl="1"/>
            <a:r>
              <a:rPr lang="en-US" sz="2000" dirty="0"/>
              <a:t>D: Treatment (Information about cost-effective treatment)</a:t>
            </a:r>
          </a:p>
          <a:p>
            <a:pPr lvl="1"/>
            <a:r>
              <a:rPr lang="en-US" sz="2000" dirty="0"/>
              <a:t>X: Covariates (MD demographics, region, specialty)</a:t>
            </a:r>
          </a:p>
          <a:p>
            <a:pPr lvl="1"/>
            <a:r>
              <a:rPr lang="en-US" sz="2000" dirty="0"/>
              <a:t>Why would X contribute to D?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274320" lvl="1" indent="0">
              <a:buNone/>
            </a:pPr>
            <a:endParaRPr lang="en-US" sz="2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A69CE1-AAD1-4E00-A64F-5B9C6E629902}"/>
              </a:ext>
            </a:extLst>
          </p:cNvPr>
          <p:cNvSpPr/>
          <p:nvPr/>
        </p:nvSpPr>
        <p:spPr>
          <a:xfrm>
            <a:off x="5486400" y="290682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1155EA-90DA-4651-AF19-F57D2394DFFC}"/>
              </a:ext>
            </a:extLst>
          </p:cNvPr>
          <p:cNvSpPr/>
          <p:nvPr/>
        </p:nvSpPr>
        <p:spPr>
          <a:xfrm>
            <a:off x="6357558" y="22098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3AB419-6089-44DB-B9EB-C9B0F2157E9B}"/>
              </a:ext>
            </a:extLst>
          </p:cNvPr>
          <p:cNvSpPr/>
          <p:nvPr/>
        </p:nvSpPr>
        <p:spPr>
          <a:xfrm>
            <a:off x="4495800" y="22098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0B4D30-5EE1-4197-8B95-21513B435049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953001" y="2590801"/>
            <a:ext cx="600355" cy="38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95DEED-D945-4A12-94DC-7A12C3D6AD75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5876645" y="2600045"/>
            <a:ext cx="547868" cy="37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AC8B47-ACD8-450B-AAE9-57660E99656A}"/>
              </a:ext>
            </a:extLst>
          </p:cNvPr>
          <p:cNvCxnSpPr/>
          <p:nvPr/>
        </p:nvCxnSpPr>
        <p:spPr>
          <a:xfrm>
            <a:off x="5005487" y="2438400"/>
            <a:ext cx="1328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507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530721" cy="701040"/>
          </a:xfrm>
        </p:spPr>
        <p:txBody>
          <a:bodyPr>
            <a:normAutofit/>
          </a:bodyPr>
          <a:lstStyle/>
          <a:p>
            <a:r>
              <a:rPr lang="en-US" dirty="0"/>
              <a:t>DGPs as DAGs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005840"/>
                <a:ext cx="9906000" cy="5623560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/>
                  <a:t>Directed Acyclic Graphs (DAGs):</a:t>
                </a:r>
                <a:endParaRPr lang="en-US" sz="2000" dirty="0"/>
              </a:p>
              <a:p>
                <a:pPr lvl="1"/>
                <a:r>
                  <a:rPr lang="en-US" sz="2000" dirty="0"/>
                  <a:t>Graphical relationship of a chain of causal effects</a:t>
                </a:r>
              </a:p>
              <a:p>
                <a:pPr lvl="1"/>
                <a:r>
                  <a:rPr lang="en-US" sz="2000" dirty="0"/>
                  <a:t>Represented as random variables (nodes) and influencing events (arrows)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000" dirty="0"/>
                  <a:t>Example: </a:t>
                </a:r>
                <a:r>
                  <a:rPr lang="en-US" sz="2000" b="1" dirty="0"/>
                  <a:t>Improving Physician Quality </a:t>
                </a:r>
                <a:endParaRPr lang="en-US" sz="2000" dirty="0"/>
              </a:p>
              <a:p>
                <a:r>
                  <a:rPr lang="en-US" sz="2000" dirty="0"/>
                  <a:t>We are interested in the effect of D on Y </a:t>
                </a:r>
              </a:p>
              <a:p>
                <a:pPr lvl="1"/>
                <a:r>
                  <a:rPr lang="en-US" sz="2000" dirty="0"/>
                  <a:t>Direct effect (D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– this is the “causal effect” of interest</a:t>
                </a:r>
              </a:p>
              <a:p>
                <a:pPr lvl="1"/>
                <a:r>
                  <a:rPr lang="en-US" sz="2000" dirty="0"/>
                  <a:t>Indirect effect (D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000" dirty="0"/>
                  <a:t> 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 – this is a “backdoor” path</a:t>
                </a:r>
              </a:p>
              <a:p>
                <a:r>
                  <a:rPr lang="en-US" sz="2000" b="0" dirty="0"/>
                  <a:t>What does an RCT do in this situation? 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marL="27432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005840"/>
                <a:ext cx="9906000" cy="5623560"/>
              </a:xfrm>
              <a:blipFill>
                <a:blip r:embed="rId2"/>
                <a:stretch>
                  <a:fillRect l="-246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0A69CE1-AAD1-4E00-A64F-5B9C6E629902}"/>
              </a:ext>
            </a:extLst>
          </p:cNvPr>
          <p:cNvSpPr/>
          <p:nvPr/>
        </p:nvSpPr>
        <p:spPr>
          <a:xfrm>
            <a:off x="5486400" y="290682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1155EA-90DA-4651-AF19-F57D2394DFFC}"/>
              </a:ext>
            </a:extLst>
          </p:cNvPr>
          <p:cNvSpPr/>
          <p:nvPr/>
        </p:nvSpPr>
        <p:spPr>
          <a:xfrm>
            <a:off x="6357558" y="22098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3AB419-6089-44DB-B9EB-C9B0F2157E9B}"/>
              </a:ext>
            </a:extLst>
          </p:cNvPr>
          <p:cNvSpPr/>
          <p:nvPr/>
        </p:nvSpPr>
        <p:spPr>
          <a:xfrm>
            <a:off x="4495800" y="22098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0B4D30-5EE1-4197-8B95-21513B435049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953001" y="2590801"/>
            <a:ext cx="600355" cy="38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95DEED-D945-4A12-94DC-7A12C3D6AD75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5876645" y="2600045"/>
            <a:ext cx="547868" cy="37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AC8B47-ACD8-450B-AAE9-57660E99656A}"/>
              </a:ext>
            </a:extLst>
          </p:cNvPr>
          <p:cNvCxnSpPr/>
          <p:nvPr/>
        </p:nvCxnSpPr>
        <p:spPr>
          <a:xfrm>
            <a:off x="5005487" y="2438400"/>
            <a:ext cx="1328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593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304800"/>
            <a:ext cx="7010400" cy="701040"/>
          </a:xfrm>
        </p:spPr>
        <p:txBody>
          <a:bodyPr>
            <a:normAutofit/>
          </a:bodyPr>
          <a:lstStyle/>
          <a:p>
            <a:r>
              <a:rPr lang="en-US" dirty="0"/>
              <a:t>A More Involved DAG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005840"/>
                <a:ext cx="8305800" cy="5623560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/>
                  <a:t>Example: Quality Investments in Health Care</a:t>
                </a:r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marL="274320" lvl="1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Variables: </a:t>
                </a:r>
              </a:p>
              <a:p>
                <a:pPr lvl="1"/>
                <a:r>
                  <a:rPr lang="en-US" sz="2000" dirty="0"/>
                  <a:t>Y: Measured treatment (readmission)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000" dirty="0"/>
                  <a:t>: True quality (use of the treatment)</a:t>
                </a:r>
              </a:p>
              <a:p>
                <a:pPr lvl="1"/>
                <a:r>
                  <a:rPr lang="en-US" sz="2000" dirty="0"/>
                  <a:t>D: Information about cost-effectiveness</a:t>
                </a:r>
              </a:p>
              <a:p>
                <a:pPr lvl="1"/>
                <a:r>
                  <a:rPr lang="en-US" sz="2000" dirty="0"/>
                  <a:t>X: MD and Patient demographics</a:t>
                </a:r>
              </a:p>
              <a:p>
                <a:pPr lvl="1"/>
                <a:r>
                  <a:rPr lang="en-US" sz="2000" dirty="0"/>
                  <a:t>R: Patient risk and background (unobserved)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005840"/>
                <a:ext cx="8305800" cy="5623560"/>
              </a:xfrm>
              <a:blipFill>
                <a:blip r:embed="rId2"/>
                <a:stretch>
                  <a:fillRect l="-294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112502E-0A0D-4A76-8879-3B38826947B2}"/>
              </a:ext>
            </a:extLst>
          </p:cNvPr>
          <p:cNvGrpSpPr/>
          <p:nvPr/>
        </p:nvGrpSpPr>
        <p:grpSpPr>
          <a:xfrm>
            <a:off x="4186378" y="1828800"/>
            <a:ext cx="3057245" cy="1600200"/>
            <a:chOff x="2209800" y="2209801"/>
            <a:chExt cx="3057245" cy="16002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0A69CE1-AAD1-4E00-A64F-5B9C6E629902}"/>
                </a:ext>
              </a:extLst>
            </p:cNvPr>
            <p:cNvSpPr/>
            <p:nvPr/>
          </p:nvSpPr>
          <p:spPr>
            <a:xfrm>
              <a:off x="3440220" y="2286000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A1155EA-90DA-4651-AF19-F57D2394DFFC}"/>
                </a:ext>
              </a:extLst>
            </p:cNvPr>
            <p:cNvSpPr/>
            <p:nvPr/>
          </p:nvSpPr>
          <p:spPr>
            <a:xfrm>
              <a:off x="4809845" y="3200400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D3AB419-6089-44DB-B9EB-C9B0F2157E9B}"/>
                    </a:ext>
                  </a:extLst>
                </p:cNvPr>
                <p:cNvSpPr/>
                <p:nvPr/>
              </p:nvSpPr>
              <p:spPr>
                <a:xfrm>
                  <a:off x="3695699" y="3200400"/>
                  <a:ext cx="457200" cy="457200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D3AB419-6089-44DB-B9EB-C9B0F2157E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699" y="3200400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0B4D30-5EE1-4197-8B95-21513B435049}"/>
                </a:ext>
              </a:extLst>
            </p:cNvPr>
            <p:cNvCxnSpPr>
              <a:cxnSpLocks/>
            </p:cNvCxnSpPr>
            <p:nvPr/>
          </p:nvCxnSpPr>
          <p:spPr>
            <a:xfrm>
              <a:off x="2788869" y="2514600"/>
              <a:ext cx="6132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AC8B47-ACD8-450B-AAE9-57660E99656A}"/>
                </a:ext>
              </a:extLst>
            </p:cNvPr>
            <p:cNvCxnSpPr>
              <a:cxnSpLocks/>
            </p:cNvCxnSpPr>
            <p:nvPr/>
          </p:nvCxnSpPr>
          <p:spPr>
            <a:xfrm>
              <a:off x="4145666" y="3448167"/>
              <a:ext cx="664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4395923-FA01-4E6B-BB06-708F6BC922D5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3733800" y="2743200"/>
              <a:ext cx="190499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1B0700-1E64-4344-9FD9-C8E212AA8AD5}"/>
                </a:ext>
              </a:extLst>
            </p:cNvPr>
            <p:cNvSpPr/>
            <p:nvPr/>
          </p:nvSpPr>
          <p:spPr>
            <a:xfrm>
              <a:off x="2209800" y="2209801"/>
              <a:ext cx="525218" cy="53339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X</a:t>
              </a:r>
              <a:endParaRPr 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FDD7231-371C-4800-A673-57A1AD4C5D32}"/>
                </a:ext>
              </a:extLst>
            </p:cNvPr>
            <p:cNvSpPr/>
            <p:nvPr/>
          </p:nvSpPr>
          <p:spPr>
            <a:xfrm>
              <a:off x="2362200" y="3352801"/>
              <a:ext cx="457200" cy="457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742C1F7-42E9-4537-9173-F50851B1C26F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0" y="2590800"/>
              <a:ext cx="91440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231C08-703B-4392-B16F-132E7042C9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4600" y="2819400"/>
              <a:ext cx="76200" cy="53340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D1DC796-AA48-435B-BF58-846A6F4F9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3505200"/>
              <a:ext cx="697020" cy="7620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3291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304800"/>
            <a:ext cx="7010400" cy="701040"/>
          </a:xfrm>
        </p:spPr>
        <p:txBody>
          <a:bodyPr>
            <a:normAutofit/>
          </a:bodyPr>
          <a:lstStyle/>
          <a:p>
            <a:r>
              <a:rPr lang="en-US" dirty="0"/>
              <a:t>A More Involved DAG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005840"/>
                <a:ext cx="8305800" cy="5623560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/>
                  <a:t>Example: Quality Investments in Health Care</a:t>
                </a:r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marL="274320" lvl="1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b="1" dirty="0"/>
                  <a:t>First step: </a:t>
                </a:r>
                <a:r>
                  <a:rPr lang="en-US" sz="2000" dirty="0"/>
                  <a:t>list all pathways between D and Y: </a:t>
                </a:r>
              </a:p>
              <a:p>
                <a:pPr lvl="1"/>
                <a:r>
                  <a:rPr lang="en-US" sz="2000" dirty="0"/>
                  <a:t>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D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D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To ID causal effects, we must </a:t>
                </a:r>
                <a:r>
                  <a:rPr lang="en-US" sz="2000" b="1" dirty="0"/>
                  <a:t>close all non-causal pathways</a:t>
                </a:r>
              </a:p>
              <a:p>
                <a:pPr lvl="1"/>
                <a:r>
                  <a:rPr lang="en-US" sz="2000" b="1" dirty="0"/>
                  <a:t>DAGs give insight into the appropriate methods to do this!</a:t>
                </a:r>
              </a:p>
              <a:p>
                <a:pPr lvl="1"/>
                <a:r>
                  <a:rPr lang="en-US" sz="2000" dirty="0"/>
                  <a:t>Examples: conditioning on some variables and ignoring others (colliders)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005840"/>
                <a:ext cx="8305800" cy="5623560"/>
              </a:xfrm>
              <a:blipFill>
                <a:blip r:embed="rId2"/>
                <a:stretch>
                  <a:fillRect l="-294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112502E-0A0D-4A76-8879-3B38826947B2}"/>
              </a:ext>
            </a:extLst>
          </p:cNvPr>
          <p:cNvGrpSpPr/>
          <p:nvPr/>
        </p:nvGrpSpPr>
        <p:grpSpPr>
          <a:xfrm>
            <a:off x="4186378" y="1828800"/>
            <a:ext cx="3057245" cy="1600200"/>
            <a:chOff x="2209800" y="2209801"/>
            <a:chExt cx="3057245" cy="16002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0A69CE1-AAD1-4E00-A64F-5B9C6E629902}"/>
                </a:ext>
              </a:extLst>
            </p:cNvPr>
            <p:cNvSpPr/>
            <p:nvPr/>
          </p:nvSpPr>
          <p:spPr>
            <a:xfrm>
              <a:off x="3440220" y="2286000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A1155EA-90DA-4651-AF19-F57D2394DFFC}"/>
                </a:ext>
              </a:extLst>
            </p:cNvPr>
            <p:cNvSpPr/>
            <p:nvPr/>
          </p:nvSpPr>
          <p:spPr>
            <a:xfrm>
              <a:off x="4809845" y="3200400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D3AB419-6089-44DB-B9EB-C9B0F2157E9B}"/>
                    </a:ext>
                  </a:extLst>
                </p:cNvPr>
                <p:cNvSpPr/>
                <p:nvPr/>
              </p:nvSpPr>
              <p:spPr>
                <a:xfrm>
                  <a:off x="3695699" y="3200400"/>
                  <a:ext cx="457200" cy="457200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D3AB419-6089-44DB-B9EB-C9B0F2157E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699" y="3200400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0B4D30-5EE1-4197-8B95-21513B435049}"/>
                </a:ext>
              </a:extLst>
            </p:cNvPr>
            <p:cNvCxnSpPr>
              <a:cxnSpLocks/>
            </p:cNvCxnSpPr>
            <p:nvPr/>
          </p:nvCxnSpPr>
          <p:spPr>
            <a:xfrm>
              <a:off x="2788869" y="2514600"/>
              <a:ext cx="6132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AC8B47-ACD8-450B-AAE9-57660E99656A}"/>
                </a:ext>
              </a:extLst>
            </p:cNvPr>
            <p:cNvCxnSpPr>
              <a:cxnSpLocks/>
            </p:cNvCxnSpPr>
            <p:nvPr/>
          </p:nvCxnSpPr>
          <p:spPr>
            <a:xfrm>
              <a:off x="4145666" y="3448167"/>
              <a:ext cx="664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4395923-FA01-4E6B-BB06-708F6BC922D5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3733800" y="2743200"/>
              <a:ext cx="190499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1B0700-1E64-4344-9FD9-C8E212AA8AD5}"/>
                </a:ext>
              </a:extLst>
            </p:cNvPr>
            <p:cNvSpPr/>
            <p:nvPr/>
          </p:nvSpPr>
          <p:spPr>
            <a:xfrm>
              <a:off x="2209800" y="2209801"/>
              <a:ext cx="525218" cy="53339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X</a:t>
              </a:r>
              <a:endParaRPr 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FDD7231-371C-4800-A673-57A1AD4C5D32}"/>
                </a:ext>
              </a:extLst>
            </p:cNvPr>
            <p:cNvSpPr/>
            <p:nvPr/>
          </p:nvSpPr>
          <p:spPr>
            <a:xfrm>
              <a:off x="2362200" y="3352801"/>
              <a:ext cx="457200" cy="457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742C1F7-42E9-4537-9173-F50851B1C26F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0" y="2590800"/>
              <a:ext cx="91440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231C08-703B-4392-B16F-132E7042C9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4600" y="2819400"/>
              <a:ext cx="76200" cy="53340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D1DC796-AA48-435B-BF58-846A6F4F9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3505200"/>
              <a:ext cx="697020" cy="7620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1042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6751"/>
            <a:ext cx="6530721" cy="701040"/>
          </a:xfrm>
        </p:spPr>
        <p:txBody>
          <a:bodyPr>
            <a:normAutofit/>
          </a:bodyPr>
          <a:lstStyle/>
          <a:p>
            <a:r>
              <a:rPr lang="en-US" dirty="0"/>
              <a:t>DGPs as DAGs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77791"/>
            <a:ext cx="8229600" cy="5651609"/>
          </a:xfrm>
        </p:spPr>
        <p:txBody>
          <a:bodyPr>
            <a:noAutofit/>
          </a:bodyPr>
          <a:lstStyle/>
          <a:p>
            <a:r>
              <a:rPr lang="en-US" sz="2000" b="1" dirty="0"/>
              <a:t>Drawbacks of DAGs: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Causality runs in </a:t>
            </a:r>
            <a:r>
              <a:rPr lang="en-US" sz="2000" b="1" dirty="0"/>
              <a:t>one direction </a:t>
            </a:r>
            <a:r>
              <a:rPr lang="en-US" sz="2000" dirty="0"/>
              <a:t>(simultaneity and reverse causality usually better represented with </a:t>
            </a:r>
            <a:r>
              <a:rPr lang="en-US" sz="2000" i="1" dirty="0"/>
              <a:t>potential outcomes framework)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Where does the DAG come from? </a:t>
            </a:r>
          </a:p>
          <a:p>
            <a:pPr lvl="1"/>
            <a:r>
              <a:rPr lang="en-US" sz="2000" dirty="0"/>
              <a:t>How could this DAG be more complicated? </a:t>
            </a:r>
          </a:p>
          <a:p>
            <a:pPr marL="617220" lvl="1" indent="-342900">
              <a:buFont typeface="+mj-lt"/>
              <a:buAutoNum type="arabicPeriod"/>
            </a:pPr>
            <a:endParaRPr lang="en-US" sz="2000" dirty="0"/>
          </a:p>
          <a:p>
            <a:pPr>
              <a:buNone/>
            </a:pPr>
            <a:r>
              <a:rPr lang="en-US" sz="2000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A1470C-9C12-4C4D-BBBE-8978C417E3F8}"/>
              </a:ext>
            </a:extLst>
          </p:cNvPr>
          <p:cNvGrpSpPr/>
          <p:nvPr/>
        </p:nvGrpSpPr>
        <p:grpSpPr>
          <a:xfrm>
            <a:off x="4186378" y="3657600"/>
            <a:ext cx="3057245" cy="1600200"/>
            <a:chOff x="2209800" y="2209801"/>
            <a:chExt cx="3057245" cy="16002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87867F6-F72C-4879-851B-9431586AE524}"/>
                </a:ext>
              </a:extLst>
            </p:cNvPr>
            <p:cNvSpPr/>
            <p:nvPr/>
          </p:nvSpPr>
          <p:spPr>
            <a:xfrm>
              <a:off x="3440220" y="2286000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2A50AC6-991D-4385-ACB1-248BDBE3E19C}"/>
                </a:ext>
              </a:extLst>
            </p:cNvPr>
            <p:cNvSpPr/>
            <p:nvPr/>
          </p:nvSpPr>
          <p:spPr>
            <a:xfrm>
              <a:off x="4809845" y="3200400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FED9C8C4-908F-4C37-8F36-5034EE6B4D2F}"/>
                    </a:ext>
                  </a:extLst>
                </p:cNvPr>
                <p:cNvSpPr/>
                <p:nvPr/>
              </p:nvSpPr>
              <p:spPr>
                <a:xfrm>
                  <a:off x="3695699" y="3200400"/>
                  <a:ext cx="457200" cy="457200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FED9C8C4-908F-4C37-8F36-5034EE6B4D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699" y="3200400"/>
                  <a:ext cx="457200" cy="4572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E75B83A-3C06-4E7E-8637-52E631027702}"/>
                </a:ext>
              </a:extLst>
            </p:cNvPr>
            <p:cNvCxnSpPr>
              <a:cxnSpLocks/>
            </p:cNvCxnSpPr>
            <p:nvPr/>
          </p:nvCxnSpPr>
          <p:spPr>
            <a:xfrm>
              <a:off x="2788869" y="2514600"/>
              <a:ext cx="6132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ADE2695-BABC-4FC5-ABF5-E28FFCA4A225}"/>
                </a:ext>
              </a:extLst>
            </p:cNvPr>
            <p:cNvCxnSpPr>
              <a:cxnSpLocks/>
            </p:cNvCxnSpPr>
            <p:nvPr/>
          </p:nvCxnSpPr>
          <p:spPr>
            <a:xfrm>
              <a:off x="4145666" y="3448167"/>
              <a:ext cx="664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845676F-6A63-4057-853F-6B45756430B9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733800" y="2743200"/>
              <a:ext cx="190499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C202928-8130-40D3-8C43-D544E50DF3AF}"/>
                </a:ext>
              </a:extLst>
            </p:cNvPr>
            <p:cNvSpPr/>
            <p:nvPr/>
          </p:nvSpPr>
          <p:spPr>
            <a:xfrm>
              <a:off x="2209800" y="2209801"/>
              <a:ext cx="525218" cy="53339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X</a:t>
              </a:r>
              <a:endParaRPr 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1E63D3-AD7F-4E8F-A02C-8E806916A533}"/>
                </a:ext>
              </a:extLst>
            </p:cNvPr>
            <p:cNvSpPr/>
            <p:nvPr/>
          </p:nvSpPr>
          <p:spPr>
            <a:xfrm>
              <a:off x="2362200" y="3352801"/>
              <a:ext cx="457200" cy="457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12F0083-1B10-49DD-BA7B-6359AB901BAB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0" y="2590800"/>
              <a:ext cx="91440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7D2C15B-858B-494B-B098-B691B01907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4600" y="2819400"/>
              <a:ext cx="76200" cy="53340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D7011F7-09B5-423C-B1F0-9052F268E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3505200"/>
              <a:ext cx="697020" cy="7620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444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D568-A3DE-4D27-9652-A8CF021A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77240"/>
          </a:xfrm>
        </p:spPr>
        <p:txBody>
          <a:bodyPr/>
          <a:lstStyle/>
          <a:p>
            <a:r>
              <a:rPr lang="en-US" dirty="0"/>
              <a:t>Introduction &amp; Syllabus</a:t>
            </a:r>
          </a:p>
        </p:txBody>
      </p:sp>
      <p:pic>
        <p:nvPicPr>
          <p:cNvPr id="5" name="Content Placeholder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05B97C3B-5375-46FF-8DF1-E978AD7F1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71600" y="1066800"/>
            <a:ext cx="4191000" cy="5591707"/>
          </a:xfrm>
        </p:spPr>
      </p:pic>
    </p:spTree>
    <p:extLst>
      <p:ext uri="{BB962C8B-B14F-4D97-AF65-F5344CB8AC3E}">
        <p14:creationId xmlns:p14="http://schemas.microsoft.com/office/powerpoint/2010/main" val="1453377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1940"/>
            <a:ext cx="9829800" cy="701040"/>
          </a:xfrm>
        </p:spPr>
        <p:txBody>
          <a:bodyPr>
            <a:noAutofit/>
          </a:bodyPr>
          <a:lstStyle/>
          <a:p>
            <a:r>
              <a:rPr lang="en-US" dirty="0"/>
              <a:t>Another approach: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982980"/>
                <a:ext cx="10058400" cy="5646420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/>
                  <a:t>Central idea: </a:t>
                </a:r>
                <a:r>
                  <a:rPr lang="en-US" sz="2000" dirty="0"/>
                  <a:t>causal effects are drawn from </a:t>
                </a:r>
                <a:r>
                  <a:rPr lang="en-US" sz="2000" u="sng" dirty="0"/>
                  <a:t>randomization</a:t>
                </a:r>
              </a:p>
              <a:p>
                <a:pPr lvl="1"/>
                <a:r>
                  <a:rPr lang="en-US" sz="2000" dirty="0"/>
                  <a:t>Causal effects are defined as comparison between two states of the world: the </a:t>
                </a:r>
                <a:r>
                  <a:rPr lang="en-US" sz="2000" b="1" dirty="0"/>
                  <a:t>actual </a:t>
                </a:r>
                <a:r>
                  <a:rPr lang="en-US" sz="2000" dirty="0"/>
                  <a:t>world and a </a:t>
                </a:r>
                <a:r>
                  <a:rPr lang="en-US" sz="2000" b="1" dirty="0"/>
                  <a:t>counterfactual </a:t>
                </a:r>
                <a:endParaRPr lang="en-US" sz="2000" dirty="0"/>
              </a:p>
              <a:p>
                <a:pPr lvl="1"/>
                <a:r>
                  <a:rPr lang="en-US" sz="2000" dirty="0"/>
                  <a:t>Example: what is the causal effect of taking aspirin for a headache?</a:t>
                </a:r>
              </a:p>
              <a:p>
                <a:r>
                  <a:rPr lang="en-US" sz="2000" dirty="0"/>
                  <a:t>Notation: </a:t>
                </a:r>
              </a:p>
              <a:p>
                <a:pPr lvl="1"/>
                <a:r>
                  <a:rPr lang="en-US" sz="2000" dirty="0"/>
                  <a:t>D: a binary variable indicating treatment (=1 if treated, =0 if control)</a:t>
                </a:r>
              </a:p>
              <a:p>
                <a:pPr lvl="1"/>
                <a:r>
                  <a:rPr lang="en-US" sz="2000" dirty="0"/>
                  <a:t>Potential outcomes are defined based on the state of the world: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/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/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Actual outcomes have </a:t>
                </a:r>
                <a:r>
                  <a:rPr lang="en-US" sz="2000" b="1" dirty="0"/>
                  <a:t>subscripts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: individuals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and periods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982980"/>
                <a:ext cx="10058400" cy="5646420"/>
              </a:xfrm>
              <a:blipFill>
                <a:blip r:embed="rId2"/>
                <a:stretch>
                  <a:fillRect l="-242" t="-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25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1940"/>
            <a:ext cx="9906000" cy="701040"/>
          </a:xfrm>
        </p:spPr>
        <p:txBody>
          <a:bodyPr>
            <a:noAutofit/>
          </a:bodyPr>
          <a:lstStyle/>
          <a:p>
            <a:r>
              <a:rPr lang="en-US" dirty="0"/>
              <a:t>Another approach: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982980"/>
                <a:ext cx="9906000" cy="5646420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/>
                  <a:t>Central idea: </a:t>
                </a:r>
                <a:r>
                  <a:rPr lang="en-US" sz="2000" dirty="0"/>
                  <a:t>causal effects are drawn from </a:t>
                </a:r>
                <a:r>
                  <a:rPr lang="en-US" sz="2000" u="sng" dirty="0"/>
                  <a:t>randomization</a:t>
                </a:r>
              </a:p>
              <a:p>
                <a:pPr lvl="1"/>
                <a:r>
                  <a:rPr lang="en-US" sz="2000" dirty="0"/>
                  <a:t>Causal effects are defined as comparison between two states of the world: the </a:t>
                </a:r>
                <a:r>
                  <a:rPr lang="en-US" sz="2000" b="1" dirty="0"/>
                  <a:t>actual </a:t>
                </a:r>
                <a:r>
                  <a:rPr lang="en-US" sz="2000" dirty="0"/>
                  <a:t>world and a </a:t>
                </a:r>
                <a:r>
                  <a:rPr lang="en-US" sz="2000" b="1" dirty="0"/>
                  <a:t>counterfactual </a:t>
                </a:r>
                <a:endParaRPr lang="en-US" sz="2000" dirty="0"/>
              </a:p>
              <a:p>
                <a:pPr lvl="1"/>
                <a:r>
                  <a:rPr lang="en-US" sz="2000" dirty="0"/>
                  <a:t>Example: what is the causal effect of taking aspirin for a headache?</a:t>
                </a:r>
              </a:p>
              <a:p>
                <a:r>
                  <a:rPr lang="en-US" sz="2000" dirty="0"/>
                  <a:t>Notation: </a:t>
                </a:r>
              </a:p>
              <a:p>
                <a:pPr lvl="1"/>
                <a:r>
                  <a:rPr lang="en-US" sz="2000" dirty="0"/>
                  <a:t>D: a binary variable indicating treatment (=1 if treated, =0 if control)</a:t>
                </a:r>
              </a:p>
              <a:p>
                <a:pPr lvl="1"/>
                <a:r>
                  <a:rPr lang="en-US" sz="2000" dirty="0"/>
                  <a:t>Potential outcomes are defined based on the state of the world: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/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/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Actual outcomes have </a:t>
                </a:r>
                <a:r>
                  <a:rPr lang="en-US" sz="2000" b="1" dirty="0"/>
                  <a:t>subscripts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: individuals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and periods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How do we get from potential to actual?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This leads to an intuitive definition of a treatment effect: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982980"/>
                <a:ext cx="9906000" cy="5646420"/>
              </a:xfrm>
              <a:blipFill>
                <a:blip r:embed="rId2"/>
                <a:stretch>
                  <a:fillRect l="-677" t="-755" r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145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7959602" cy="701040"/>
          </a:xfrm>
        </p:spPr>
        <p:txBody>
          <a:bodyPr>
            <a:normAutofit/>
          </a:bodyPr>
          <a:lstStyle/>
          <a:p>
            <a:r>
              <a:rPr lang="en-US" dirty="0"/>
              <a:t>Average Treatment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990600"/>
                <a:ext cx="9525000" cy="563880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The main research parameter of interest is usually an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average treatment effect (ATE):</a:t>
                </a: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𝐴𝑇𝐸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cs typeface="Times New Roman" panose="02020603050405020304" pitchFamily="18" charset="0"/>
                  </a:rPr>
                  <a:t>Sometimes, we also care about the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average treatment effect specifically for the treated group (ATT):</a:t>
                </a: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=1]=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=1]−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cs typeface="Times New Roman" panose="02020603050405020304" pitchFamily="18" charset="0"/>
                  </a:rPr>
                  <a:t>Do we see any problems here?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990600"/>
                <a:ext cx="9525000" cy="5638800"/>
              </a:xfrm>
              <a:blipFill>
                <a:blip r:embed="rId2"/>
                <a:stretch>
                  <a:fillRect l="-256" t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454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7959602" cy="701040"/>
          </a:xfrm>
        </p:spPr>
        <p:txBody>
          <a:bodyPr>
            <a:normAutofit/>
          </a:bodyPr>
          <a:lstStyle/>
          <a:p>
            <a:r>
              <a:rPr lang="en-US" dirty="0"/>
              <a:t>Average Treatment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990600"/>
                <a:ext cx="9525000" cy="563880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The main research parameter of interest is usually an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average treatment effect (ATE):</a:t>
                </a: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𝐴𝑇𝐸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cs typeface="Times New Roman" panose="02020603050405020304" pitchFamily="18" charset="0"/>
                  </a:rPr>
                  <a:t>Sometimes, we also care about the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average treatment effect specifically for the treated group (ATT):</a:t>
                </a: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=1]=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=1]−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cs typeface="Times New Roman" panose="02020603050405020304" pitchFamily="18" charset="0"/>
                  </a:rPr>
                  <a:t>Do we see any problems here?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𝑖𝑡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, we only observe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one outcome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Potential outcomes framework allows us insight into </a:t>
                </a:r>
                <a:r>
                  <a:rPr lang="en-US" sz="2000" i="1" dirty="0">
                    <a:cs typeface="Times New Roman" panose="02020603050405020304" pitchFamily="18" charset="0"/>
                  </a:rPr>
                  <a:t>estimating </a:t>
                </a:r>
                <a:r>
                  <a:rPr lang="en-US" sz="2000" dirty="0">
                    <a:cs typeface="Times New Roman" panose="02020603050405020304" pitchFamily="18" charset="0"/>
                  </a:rPr>
                  <a:t>this parameter!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Relies on assumptions about the composition of treated and control groups</a:t>
                </a:r>
              </a:p>
              <a:p>
                <a:pPr lvl="1"/>
                <a:endParaRPr lang="en-US" sz="18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18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990600"/>
                <a:ext cx="9525000" cy="5638800"/>
              </a:xfrm>
              <a:blipFill>
                <a:blip r:embed="rId2"/>
                <a:stretch>
                  <a:fillRect l="-256" t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619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7959602" cy="701040"/>
          </a:xfrm>
        </p:spPr>
        <p:txBody>
          <a:bodyPr>
            <a:normAutofit/>
          </a:bodyPr>
          <a:lstStyle/>
          <a:p>
            <a:r>
              <a:rPr lang="en-US" dirty="0"/>
              <a:t>Average Treatment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990600"/>
                <a:ext cx="9525000" cy="563880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The main research parameter of interest is usually an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average treatment effect (ATE):</a:t>
                </a: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𝐴𝑇𝐸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cs typeface="Times New Roman" panose="02020603050405020304" pitchFamily="18" charset="0"/>
                  </a:rPr>
                  <a:t>Sometimes, we also care about the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average treatment effect specifically for the treated group (ATT):</a:t>
                </a: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=1]=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=1]−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cs typeface="Times New Roman" panose="02020603050405020304" pitchFamily="18" charset="0"/>
                  </a:rPr>
                  <a:t>Do we see any problems here?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𝑖𝑡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, we only observe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one outcome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Potential outcomes framework allows us insight into </a:t>
                </a:r>
                <a:r>
                  <a:rPr lang="en-US" sz="2000" i="1" dirty="0">
                    <a:cs typeface="Times New Roman" panose="02020603050405020304" pitchFamily="18" charset="0"/>
                  </a:rPr>
                  <a:t>estimating </a:t>
                </a:r>
                <a:r>
                  <a:rPr lang="en-US" sz="2000" dirty="0">
                    <a:cs typeface="Times New Roman" panose="02020603050405020304" pitchFamily="18" charset="0"/>
                  </a:rPr>
                  <a:t>this parameter!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Relies on assumptions about the composition of treated and control groups</a:t>
                </a:r>
              </a:p>
              <a:p>
                <a:pPr marL="274320" lvl="1" indent="0">
                  <a:buNone/>
                </a:pPr>
                <a:endParaRPr lang="en-US" sz="1800" dirty="0"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cs typeface="Times New Roman" panose="02020603050405020304" pitchFamily="18" charset="0"/>
                  </a:rPr>
                  <a:t>Example: Independence Assumption: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endParaRPr lang="en-US" sz="2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990600"/>
                <a:ext cx="9525000" cy="5638800"/>
              </a:xfrm>
              <a:blipFill>
                <a:blip r:embed="rId2"/>
                <a:stretch>
                  <a:fillRect l="-256" t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532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Example: Treatment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1" y="990600"/>
            <a:ext cx="8381999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How effective is a medical treatment?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7375288"/>
                  </p:ext>
                </p:extLst>
              </p:nvPr>
            </p:nvGraphicFramePr>
            <p:xfrm>
              <a:off x="1143000" y="1524000"/>
              <a:ext cx="7467600" cy="48006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690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3121837830"/>
                        </a:ext>
                      </a:extLst>
                    </a:gridCol>
                  </a:tblGrid>
                  <a:tr h="43757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7375288"/>
                  </p:ext>
                </p:extLst>
              </p:nvPr>
            </p:nvGraphicFramePr>
            <p:xfrm>
              <a:off x="1143000" y="1524000"/>
              <a:ext cx="7467600" cy="48006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690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3121837830"/>
                        </a:ext>
                      </a:extLst>
                    </a:gridCol>
                  </a:tblGrid>
                  <a:tr h="43757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54" t="-6944" r="-201634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944" r="-100977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980" t="-6944" r="-1307" b="-10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43630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45708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34677"/>
            <a:ext cx="9677399" cy="1060723"/>
          </a:xfrm>
        </p:spPr>
        <p:txBody>
          <a:bodyPr>
            <a:noAutofit/>
          </a:bodyPr>
          <a:lstStyle/>
          <a:p>
            <a:r>
              <a:rPr lang="en-US" dirty="0"/>
              <a:t>Example: Treatment Outcomes</a:t>
            </a:r>
            <a:br>
              <a:rPr lang="en-US" dirty="0"/>
            </a:br>
            <a:r>
              <a:rPr lang="en-US" sz="3200" dirty="0">
                <a:highlight>
                  <a:srgbClr val="FFFF00"/>
                </a:highlight>
              </a:rPr>
              <a:t>(sidenote: the structure of data)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7467600" cy="5257800"/>
          </a:xfrm>
        </p:spPr>
        <p:txBody>
          <a:bodyPr>
            <a:noAutofit/>
          </a:bodyPr>
          <a:lstStyle/>
          <a:p>
            <a:pPr marL="2317120" lvl="8" indent="0">
              <a:buNone/>
            </a:pPr>
            <a:r>
              <a:rPr lang="en-US" dirty="0">
                <a:latin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Covariates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627030"/>
                  </p:ext>
                </p:extLst>
              </p:nvPr>
            </p:nvGraphicFramePr>
            <p:xfrm>
              <a:off x="1905001" y="2057400"/>
              <a:ext cx="7620001" cy="408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038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771646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67519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  <a:gridCol w="578734">
                      <a:extLst>
                        <a:ext uri="{9D8B030D-6E8A-4147-A177-3AD203B41FA5}">
                          <a16:colId xmlns:a16="http://schemas.microsoft.com/office/drawing/2014/main" val="3121837830"/>
                        </a:ext>
                      </a:extLst>
                    </a:gridCol>
                    <a:gridCol w="868101">
                      <a:extLst>
                        <a:ext uri="{9D8B030D-6E8A-4147-A177-3AD203B41FA5}">
                          <a16:colId xmlns:a16="http://schemas.microsoft.com/office/drawing/2014/main" val="1180088120"/>
                        </a:ext>
                      </a:extLst>
                    </a:gridCol>
                    <a:gridCol w="1061013">
                      <a:extLst>
                        <a:ext uri="{9D8B030D-6E8A-4147-A177-3AD203B41FA5}">
                          <a16:colId xmlns:a16="http://schemas.microsoft.com/office/drawing/2014/main" val="2701551004"/>
                        </a:ext>
                      </a:extLst>
                    </a:gridCol>
                    <a:gridCol w="2314937">
                      <a:extLst>
                        <a:ext uri="{9D8B030D-6E8A-4147-A177-3AD203B41FA5}">
                          <a16:colId xmlns:a16="http://schemas.microsoft.com/office/drawing/2014/main" val="21005930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 </a:t>
                          </a:r>
                          <a:r>
                            <a:rPr lang="en-US" dirty="0">
                              <a:highlight>
                                <a:srgbClr val="000080"/>
                              </a:highlight>
                            </a:rPr>
                            <a:t>(</a:t>
                          </a:r>
                          <a:r>
                            <a:rPr lang="en-US" dirty="0" err="1">
                              <a:highlight>
                                <a:srgbClr val="000080"/>
                              </a:highlight>
                            </a:rPr>
                            <a:t>i</a:t>
                          </a:r>
                          <a:r>
                            <a:rPr lang="en-US" dirty="0">
                              <a:highlight>
                                <a:srgbClr val="000080"/>
                              </a:highlight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Sex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Times New Roman" panose="02020603050405020304" pitchFamily="18" charset="0"/>
                            </a:rPr>
                            <a:t>Comorbidities?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627030"/>
                  </p:ext>
                </p:extLst>
              </p:nvPr>
            </p:nvGraphicFramePr>
            <p:xfrm>
              <a:off x="1905001" y="2057400"/>
              <a:ext cx="7620001" cy="408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038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771646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67519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  <a:gridCol w="578734">
                      <a:extLst>
                        <a:ext uri="{9D8B030D-6E8A-4147-A177-3AD203B41FA5}">
                          <a16:colId xmlns:a16="http://schemas.microsoft.com/office/drawing/2014/main" val="3121837830"/>
                        </a:ext>
                      </a:extLst>
                    </a:gridCol>
                    <a:gridCol w="868101">
                      <a:extLst>
                        <a:ext uri="{9D8B030D-6E8A-4147-A177-3AD203B41FA5}">
                          <a16:colId xmlns:a16="http://schemas.microsoft.com/office/drawing/2014/main" val="1180088120"/>
                        </a:ext>
                      </a:extLst>
                    </a:gridCol>
                    <a:gridCol w="1061013">
                      <a:extLst>
                        <a:ext uri="{9D8B030D-6E8A-4147-A177-3AD203B41FA5}">
                          <a16:colId xmlns:a16="http://schemas.microsoft.com/office/drawing/2014/main" val="2701551004"/>
                        </a:ext>
                      </a:extLst>
                    </a:gridCol>
                    <a:gridCol w="2314937">
                      <a:extLst>
                        <a:ext uri="{9D8B030D-6E8A-4147-A177-3AD203B41FA5}">
                          <a16:colId xmlns:a16="http://schemas.microsoft.com/office/drawing/2014/main" val="2100593018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 </a:t>
                          </a:r>
                          <a:r>
                            <a:rPr lang="en-US" dirty="0">
                              <a:highlight>
                                <a:srgbClr val="000080"/>
                              </a:highlight>
                            </a:rPr>
                            <a:t>(</a:t>
                          </a:r>
                          <a:r>
                            <a:rPr lang="en-US" dirty="0" err="1">
                              <a:highlight>
                                <a:srgbClr val="000080"/>
                              </a:highlight>
                            </a:rPr>
                            <a:t>i</a:t>
                          </a:r>
                          <a:r>
                            <a:rPr lang="en-US" dirty="0">
                              <a:highlight>
                                <a:srgbClr val="000080"/>
                              </a:highlight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6984" t="-9836" r="-719841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4414" t="-9836" r="-717117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4211" t="-9836" r="-737895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Sex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Times New Roman" panose="02020603050405020304" pitchFamily="18" charset="0"/>
                            </a:rPr>
                            <a:t>Comorbidities?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FCBC76F5-30BE-4635-AD30-451AA3ED8578}"/>
              </a:ext>
            </a:extLst>
          </p:cNvPr>
          <p:cNvSpPr/>
          <p:nvPr/>
        </p:nvSpPr>
        <p:spPr>
          <a:xfrm rot="16200000">
            <a:off x="7106234" y="-56567"/>
            <a:ext cx="417933" cy="3962400"/>
          </a:xfrm>
          <a:prstGeom prst="rightBrac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F9D4C9E-FC2B-4E4D-9796-0AC6AF24B194}"/>
              </a:ext>
            </a:extLst>
          </p:cNvPr>
          <p:cNvSpPr/>
          <p:nvPr/>
        </p:nvSpPr>
        <p:spPr>
          <a:xfrm>
            <a:off x="8001000" y="3124200"/>
            <a:ext cx="76200" cy="304800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393ED3-6E99-4DD8-9F0E-58CC9C5BFA95}"/>
              </a:ext>
            </a:extLst>
          </p:cNvPr>
          <p:cNvSpPr txBox="1"/>
          <p:nvPr/>
        </p:nvSpPr>
        <p:spPr>
          <a:xfrm>
            <a:off x="8153400" y="31242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1575354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Example: Treatment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1" y="1066800"/>
            <a:ext cx="8381999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effective is a medical treatment?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4602098"/>
                  </p:ext>
                </p:extLst>
              </p:nvPr>
            </p:nvGraphicFramePr>
            <p:xfrm>
              <a:off x="1143000" y="1524000"/>
              <a:ext cx="7772400" cy="49530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4310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3121837830"/>
                        </a:ext>
                      </a:extLst>
                    </a:gridCol>
                  </a:tblGrid>
                  <a:tr h="41385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5.6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5.0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958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4602098"/>
                  </p:ext>
                </p:extLst>
              </p:nvPr>
            </p:nvGraphicFramePr>
            <p:xfrm>
              <a:off x="1143000" y="1524000"/>
              <a:ext cx="7772400" cy="49530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4310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3121837830"/>
                        </a:ext>
                      </a:extLst>
                    </a:gridCol>
                  </a:tblGrid>
                  <a:tr h="41385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13" t="-7353" r="-201254" b="-110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13" t="-7353" r="-101254" b="-110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313" t="-7353" r="-1254" b="-1107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  <a:tr h="41265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5.6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5.0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9588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14237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Example: Treatment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83058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Imagine a “perfect doctor” assigns best treatment available: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4653715"/>
                  </p:ext>
                </p:extLst>
              </p:nvPr>
            </p:nvGraphicFramePr>
            <p:xfrm>
              <a:off x="1219200" y="1524000"/>
              <a:ext cx="7696200" cy="46797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924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1962509106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3121837830"/>
                        </a:ext>
                      </a:extLst>
                    </a:gridCol>
                  </a:tblGrid>
                  <a:tr h="39102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ATT/ATU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4.4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-3.2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958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4653715"/>
                  </p:ext>
                </p:extLst>
              </p:nvPr>
            </p:nvGraphicFramePr>
            <p:xfrm>
              <a:off x="1219200" y="1524000"/>
              <a:ext cx="7696200" cy="46797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924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1962509106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3121837830"/>
                        </a:ext>
                      </a:extLst>
                    </a:gridCol>
                  </a:tblGrid>
                  <a:tr h="39102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90" t="-7813" r="-302381" b="-1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95" t="-7813" r="-201186" b="-1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87" t="-7813" r="-101984" b="-1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813" r="-1581" b="-11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  <a:tr h="389885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ATT/ATU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4.4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-3.2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9588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5213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Example: Treatment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83058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Imagine a “perfect doctor” assigns best treatment available: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The ATE is the </a:t>
            </a:r>
            <a:r>
              <a:rPr lang="en-US" b="1" dirty="0">
                <a:solidFill>
                  <a:srgbClr val="0070C0"/>
                </a:solidFill>
              </a:rPr>
              <a:t>weighted average </a:t>
            </a:r>
            <a:r>
              <a:rPr lang="en-US" dirty="0">
                <a:solidFill>
                  <a:srgbClr val="0070C0"/>
                </a:solidFill>
              </a:rPr>
              <a:t>of the ATT and ATU!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6622806"/>
                  </p:ext>
                </p:extLst>
              </p:nvPr>
            </p:nvGraphicFramePr>
            <p:xfrm>
              <a:off x="1219200" y="1447800"/>
              <a:ext cx="7696200" cy="4755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924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1962509106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3121837830"/>
                        </a:ext>
                      </a:extLst>
                    </a:gridCol>
                  </a:tblGrid>
                  <a:tr h="39738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ATT/ATU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4.4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-3.2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958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6622806"/>
                  </p:ext>
                </p:extLst>
              </p:nvPr>
            </p:nvGraphicFramePr>
            <p:xfrm>
              <a:off x="1219200" y="1447800"/>
              <a:ext cx="7696200" cy="4755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924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1962509106"/>
                        </a:ext>
                      </a:extLst>
                    </a:gridCol>
                    <a:gridCol w="1539240">
                      <a:extLst>
                        <a:ext uri="{9D8B030D-6E8A-4147-A177-3AD203B41FA5}">
                          <a16:colId xmlns:a16="http://schemas.microsoft.com/office/drawing/2014/main" val="3121837830"/>
                        </a:ext>
                      </a:extLst>
                    </a:gridCol>
                  </a:tblGrid>
                  <a:tr h="39738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90" t="-7692" r="-302381" b="-11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95" t="-7692" r="-201186" b="-11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87" t="-7692" r="-101984" b="-11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692" r="-1581" b="-11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  <a:tr h="396234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Times New Roman" panose="02020603050405020304" pitchFamily="18" charset="0"/>
                            </a:rPr>
                            <a:t>ATT/ATU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4.4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</a:rPr>
                            <a:t>-3.2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9588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7754255-C569-44A7-8953-FEECD8CDF3E3}"/>
              </a:ext>
            </a:extLst>
          </p:cNvPr>
          <p:cNvSpPr/>
          <p:nvPr/>
        </p:nvSpPr>
        <p:spPr>
          <a:xfrm>
            <a:off x="7239000" y="5638800"/>
            <a:ext cx="685800" cy="6858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35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19200"/>
            <a:ext cx="9525000" cy="4960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Booking office hours</a:t>
            </a:r>
            <a:r>
              <a:rPr lang="en-US" sz="2000" dirty="0">
                <a:solidFill>
                  <a:srgbClr val="0070C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calendly.com/Hoagland-office-hours/had5744-2022f</a:t>
            </a:r>
            <a:endParaRPr lang="en-US" sz="2000" dirty="0"/>
          </a:p>
          <a:p>
            <a:pPr lvl="1"/>
            <a:r>
              <a:rPr lang="en-US" sz="2000" dirty="0"/>
              <a:t>In-person and Zoom options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85D007-138F-4044-AD8A-659E0889A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981200"/>
            <a:ext cx="7348728" cy="43169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437DC18-F235-4588-BBC9-31299ECA7DF3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</p:spTree>
    <p:extLst>
      <p:ext uri="{BB962C8B-B14F-4D97-AF65-F5344CB8AC3E}">
        <p14:creationId xmlns:p14="http://schemas.microsoft.com/office/powerpoint/2010/main" val="162479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Example: Treatment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26160"/>
            <a:ext cx="8305800" cy="5603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Problem: We don’t observe two states for each individual!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Can we estimate the ATE? 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4151728"/>
                  </p:ext>
                </p:extLst>
              </p:nvPr>
            </p:nvGraphicFramePr>
            <p:xfrm>
              <a:off x="1295400" y="1447800"/>
              <a:ext cx="6096000" cy="43840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</a:tblGrid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4151728"/>
                  </p:ext>
                </p:extLst>
              </p:nvPr>
            </p:nvGraphicFramePr>
            <p:xfrm>
              <a:off x="1295400" y="1447800"/>
              <a:ext cx="6096000" cy="43840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</a:tblGrid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01" t="-7692" r="-101502" b="-10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692" r="-1198" b="-10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39854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2395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Example: Treatment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990600"/>
                <a:ext cx="8458200" cy="56388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Estimate ATE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500" dirty="0"/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𝐴𝑇𝐸</m:t>
                          </m:r>
                        </m:e>
                      </m:acc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=7−7.4=−0.4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990600"/>
                <a:ext cx="8458200" cy="5638800"/>
              </a:xfrm>
              <a:blipFill>
                <a:blip r:embed="rId2"/>
                <a:stretch>
                  <a:fillRect l="-793" t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2468316"/>
                  </p:ext>
                </p:extLst>
              </p:nvPr>
            </p:nvGraphicFramePr>
            <p:xfrm>
              <a:off x="1143000" y="1524000"/>
              <a:ext cx="6248400" cy="4307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208280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208280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</a:tblGrid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C0291DC-F40F-4B2E-A973-28B773907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2468316"/>
                  </p:ext>
                </p:extLst>
              </p:nvPr>
            </p:nvGraphicFramePr>
            <p:xfrm>
              <a:off x="1143000" y="1524000"/>
              <a:ext cx="6248400" cy="4307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0">
                      <a:extLst>
                        <a:ext uri="{9D8B030D-6E8A-4147-A177-3AD203B41FA5}">
                          <a16:colId xmlns:a16="http://schemas.microsoft.com/office/drawing/2014/main" val="1382962599"/>
                        </a:ext>
                      </a:extLst>
                    </a:gridCol>
                    <a:gridCol w="2082800">
                      <a:extLst>
                        <a:ext uri="{9D8B030D-6E8A-4147-A177-3AD203B41FA5}">
                          <a16:colId xmlns:a16="http://schemas.microsoft.com/office/drawing/2014/main" val="3110937995"/>
                        </a:ext>
                      </a:extLst>
                    </a:gridCol>
                    <a:gridCol w="2082800">
                      <a:extLst>
                        <a:ext uri="{9D8B030D-6E8A-4147-A177-3AD203B41FA5}">
                          <a16:colId xmlns:a16="http://schemas.microsoft.com/office/drawing/2014/main" val="1332737986"/>
                        </a:ext>
                      </a:extLst>
                    </a:gridCol>
                  </a:tblGrid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92" t="-7813" r="-101170" b="-10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92" t="-7813" r="-1170" b="-10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4106292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417205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507387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450199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848943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05721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316902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335065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0700529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79847"/>
                      </a:ext>
                    </a:extLst>
                  </a:tr>
                  <a:tr h="39162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4267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8398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Estimating an 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1" y="990600"/>
            <a:ext cx="8381999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What does the estimated ATE mean?</a:t>
            </a:r>
          </a:p>
          <a:p>
            <a:r>
              <a:rPr lang="en-US" sz="2000" dirty="0"/>
              <a:t>Does this mean surgery has a negative effect?  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807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Estimating an 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1" y="990600"/>
            <a:ext cx="8381999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What does the estimated ATE mean?</a:t>
            </a:r>
          </a:p>
          <a:p>
            <a:r>
              <a:rPr lang="en-US" sz="2000" dirty="0"/>
              <a:t>Does this mean surgery has a negative effect?</a:t>
            </a:r>
          </a:p>
          <a:p>
            <a:r>
              <a:rPr lang="en-US" sz="2000" dirty="0"/>
              <a:t>This statistic suffers from “selection bias” arising from </a:t>
            </a:r>
            <a:r>
              <a:rPr lang="en-US" sz="2000" b="1" dirty="0"/>
              <a:t>sorting</a:t>
            </a:r>
          </a:p>
          <a:p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This is why assumptions are so important for econometrics!</a:t>
            </a:r>
          </a:p>
          <a:p>
            <a:pPr marL="0" indent="0">
              <a:buNone/>
            </a:pPr>
            <a:r>
              <a:rPr lang="en-US" sz="2000" dirty="0"/>
              <a:t>  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5026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Estimating an 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1" y="990600"/>
                <a:ext cx="8381999" cy="56388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What does the estimated ATE mean?</a:t>
                </a:r>
              </a:p>
              <a:p>
                <a:r>
                  <a:rPr lang="en-US" sz="2000" dirty="0"/>
                  <a:t>Does this mean surgery has a negative effect?</a:t>
                </a:r>
              </a:p>
              <a:p>
                <a:r>
                  <a:rPr lang="en-US" sz="2000" dirty="0"/>
                  <a:t>This statistic suffers from “selection bias” arising from </a:t>
                </a:r>
                <a:r>
                  <a:rPr lang="en-US" sz="2000" b="1" dirty="0"/>
                  <a:t>sorting</a:t>
                </a:r>
              </a:p>
              <a:p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This is why assumptions are so important for econometrics!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Example: </a:t>
                </a:r>
                <a:r>
                  <a:rPr lang="en-US" sz="2000" dirty="0"/>
                  <a:t>Independence assumption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Surgery assigned to an individual </a:t>
                </a:r>
                <a:r>
                  <a:rPr lang="en-US" sz="2000" i="1" dirty="0"/>
                  <a:t>not based </a:t>
                </a:r>
                <a:r>
                  <a:rPr lang="en-US" sz="2000" dirty="0"/>
                  <a:t>on potential outcome</a:t>
                </a:r>
              </a:p>
              <a:p>
                <a:r>
                  <a:rPr lang="en-US" sz="2000" dirty="0"/>
                  <a:t>Quasi-randomness of data/setting</a:t>
                </a:r>
              </a:p>
              <a:p>
                <a:r>
                  <a:rPr lang="en-US" sz="2000" dirty="0"/>
                  <a:t>This is why simple differences in means don’t capture causality!</a:t>
                </a:r>
              </a:p>
              <a:p>
                <a:r>
                  <a:rPr lang="en-US" sz="2000" dirty="0"/>
                  <a:t>Under </a:t>
                </a:r>
                <a:r>
                  <a:rPr lang="en-US" sz="2000" b="1" dirty="0"/>
                  <a:t>independence,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𝑨𝑻𝑬</m:t>
                        </m:r>
                      </m:e>
                    </m:acc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𝑨𝑻𝑬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1" y="990600"/>
                <a:ext cx="8381999" cy="5638800"/>
              </a:xfrm>
              <a:blipFill>
                <a:blip r:embed="rId2"/>
                <a:stretch>
                  <a:fillRect l="-727" t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707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Monte Carlo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935717"/>
                <a:ext cx="8305800" cy="569368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Under </a:t>
                </a:r>
                <a:r>
                  <a:rPr lang="en-US" sz="20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independence,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𝑨𝑻𝑬</m:t>
                        </m:r>
                      </m:e>
                    </m:acc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𝑨𝑻𝑬</m:t>
                    </m:r>
                  </m:oMath>
                </a14:m>
                <a:endParaRPr lang="en-US" sz="2000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935717"/>
                <a:ext cx="8305800" cy="5693683"/>
              </a:xfrm>
              <a:blipFill>
                <a:blip r:embed="rId3"/>
                <a:stretch>
                  <a:fillRect l="-808" t="-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E99ABA9-5F60-4D3B-BCEE-915D5CDE6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1" y="1295400"/>
            <a:ext cx="3848100" cy="544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47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34677"/>
            <a:ext cx="8077200" cy="701040"/>
          </a:xfrm>
        </p:spPr>
        <p:txBody>
          <a:bodyPr>
            <a:normAutofit/>
          </a:bodyPr>
          <a:lstStyle/>
          <a:p>
            <a:r>
              <a:rPr lang="en-US" dirty="0"/>
              <a:t>Independence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1" y="1066800"/>
                <a:ext cx="9829799" cy="5562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Independence implies: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r>
                  <a:rPr lang="en-US" sz="2000" b="1" dirty="0"/>
                  <a:t>Does </a:t>
                </a:r>
                <a:r>
                  <a:rPr lang="en-US" sz="2000" b="1" i="1" dirty="0"/>
                  <a:t>not </a:t>
                </a:r>
                <a:r>
                  <a:rPr lang="en-US" sz="2000" b="1" dirty="0"/>
                  <a:t>imply: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r>
                  <a:rPr lang="en-US" sz="2000" b="1" dirty="0"/>
                  <a:t>Nor does it imply: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How realistic is this in data?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1" y="1066800"/>
                <a:ext cx="9829799" cy="5562600"/>
              </a:xfrm>
              <a:blipFill>
                <a:blip r:embed="rId3"/>
                <a:stretch>
                  <a:fillRect l="-930" t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489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743700" cy="701040"/>
          </a:xfrm>
        </p:spPr>
        <p:txBody>
          <a:bodyPr>
            <a:normAutofit/>
          </a:bodyPr>
          <a:lstStyle/>
          <a:p>
            <a:r>
              <a:rPr lang="en-US" dirty="0"/>
              <a:t>Model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9753600" cy="5407152"/>
          </a:xfrm>
        </p:spPr>
        <p:txBody>
          <a:bodyPr>
            <a:normAutofit/>
          </a:bodyPr>
          <a:lstStyle/>
          <a:p>
            <a:r>
              <a:rPr lang="en-US" sz="2000" dirty="0"/>
              <a:t>Model testing is </a:t>
            </a:r>
            <a:r>
              <a:rPr lang="en-US" sz="2000" i="1" dirty="0"/>
              <a:t>not </a:t>
            </a:r>
            <a:r>
              <a:rPr lang="en-US" sz="2000" dirty="0"/>
              <a:t>looking for evidence for your preferred model</a:t>
            </a:r>
          </a:p>
          <a:p>
            <a:r>
              <a:rPr lang="en-US" sz="2000" dirty="0"/>
              <a:t>It is easy to find evidence in support of your model</a:t>
            </a:r>
          </a:p>
          <a:p>
            <a:pPr lvl="1"/>
            <a:r>
              <a:rPr lang="en-US" sz="2000" dirty="0"/>
              <a:t>Especially when you developed the model after looking at the data </a:t>
            </a:r>
          </a:p>
          <a:p>
            <a:pPr lvl="1"/>
            <a:r>
              <a:rPr lang="en-US" sz="2000" b="1" dirty="0"/>
              <a:t>Confirmation bias </a:t>
            </a:r>
            <a:r>
              <a:rPr lang="en-US" sz="2000" dirty="0"/>
              <a:t>is one of the most common problems in the health policy literature.</a:t>
            </a:r>
          </a:p>
          <a:p>
            <a:r>
              <a:rPr lang="en-US" sz="2000" dirty="0"/>
              <a:t>Good statistical practice </a:t>
            </a:r>
            <a:r>
              <a:rPr lang="en-US" sz="2000" b="1" u="sng" dirty="0"/>
              <a:t>should be thought of as a process through which you try to prove that your preferred model is wrong</a:t>
            </a:r>
            <a:r>
              <a:rPr lang="en-US" sz="2000" b="1" dirty="0"/>
              <a:t>.  </a:t>
            </a:r>
            <a:r>
              <a:rPr lang="en-US" sz="2000" dirty="0"/>
              <a:t> </a:t>
            </a:r>
          </a:p>
          <a:p>
            <a:r>
              <a:rPr lang="en-US" sz="2000" dirty="0"/>
              <a:t>The econometric approach to model testing focuses on the various things which should lead you to reject your favorite hypothesis.</a:t>
            </a:r>
          </a:p>
          <a:p>
            <a:pPr lvl="1"/>
            <a:r>
              <a:rPr lang="en-US" sz="2000" dirty="0"/>
              <a:t>Alternative models</a:t>
            </a:r>
          </a:p>
          <a:p>
            <a:pPr lvl="1"/>
            <a:r>
              <a:rPr lang="en-US" sz="2000" dirty="0"/>
              <a:t>Causal inference assumptions</a:t>
            </a:r>
          </a:p>
          <a:p>
            <a:r>
              <a:rPr lang="en-US" sz="2000" dirty="0"/>
              <a:t>Only when your model has survived a battery of tests can we place on it a reasonably high probability of being correct.  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8305800" cy="563562"/>
          </a:xfrm>
        </p:spPr>
        <p:txBody>
          <a:bodyPr>
            <a:noAutofit/>
          </a:bodyPr>
          <a:lstStyle/>
          <a:p>
            <a:r>
              <a:rPr lang="en-US" dirty="0"/>
              <a:t>Concluding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17490"/>
            <a:ext cx="9601200" cy="5635752"/>
          </a:xfrm>
        </p:spPr>
        <p:txBody>
          <a:bodyPr>
            <a:normAutofit/>
          </a:bodyPr>
          <a:lstStyle/>
          <a:p>
            <a:r>
              <a:rPr lang="en-US" sz="2000" dirty="0"/>
              <a:t>Econometrics is powerful, but must be applied </a:t>
            </a:r>
            <a:r>
              <a:rPr lang="en-US" sz="2000" u="sng" dirty="0"/>
              <a:t>carefully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There are no shortcuts to analyzing health data.  </a:t>
            </a:r>
          </a:p>
          <a:p>
            <a:r>
              <a:rPr lang="en-US" sz="2000" dirty="0"/>
              <a:t>We must:</a:t>
            </a:r>
          </a:p>
          <a:p>
            <a:pPr lvl="1"/>
            <a:r>
              <a:rPr lang="en-US" sz="2000" dirty="0"/>
              <a:t>Consider all possible DGPs:</a:t>
            </a:r>
          </a:p>
          <a:p>
            <a:pPr lvl="1"/>
            <a:r>
              <a:rPr lang="en-US" sz="2000" dirty="0"/>
              <a:t>Formulate at least one of them as a model</a:t>
            </a:r>
          </a:p>
          <a:p>
            <a:pPr lvl="1"/>
            <a:r>
              <a:rPr lang="en-US" sz="2000" dirty="0"/>
              <a:t>Make sure that we understand the implications of the structure </a:t>
            </a:r>
          </a:p>
          <a:p>
            <a:pPr lvl="1"/>
            <a:r>
              <a:rPr lang="en-US" sz="2000" dirty="0"/>
              <a:t>Test the model against the data</a:t>
            </a:r>
          </a:p>
          <a:p>
            <a:pPr lvl="1"/>
            <a:r>
              <a:rPr lang="en-US" sz="2000" dirty="0"/>
              <a:t>Hunt for flaws in it.  </a:t>
            </a:r>
          </a:p>
          <a:p>
            <a:r>
              <a:rPr lang="en-US" sz="2000" dirty="0"/>
              <a:t>Only when we have done </a:t>
            </a:r>
            <a:r>
              <a:rPr lang="en-US" sz="2000" b="1" dirty="0"/>
              <a:t>all of that </a:t>
            </a:r>
            <a:r>
              <a:rPr lang="en-US" sz="2000" dirty="0"/>
              <a:t>can we gain confidence in our findings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Next time: </a:t>
            </a:r>
            <a:r>
              <a:rPr lang="en-US" sz="2400" b="1" dirty="0">
                <a:solidFill>
                  <a:srgbClr val="0070C0"/>
                </a:solidFill>
              </a:rPr>
              <a:t>math, coding review and intro to regression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95400"/>
            <a:ext cx="9753600" cy="488473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</a:t>
            </a:r>
            <a:r>
              <a:rPr lang="en-US" sz="2000" b="1" spc="-25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Criteria</a:t>
            </a:r>
            <a:endParaRPr lang="en-US" sz="20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22250" indent="-342900" algn="just">
              <a:spcBef>
                <a:spcPts val="4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spc="-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assignments,</a:t>
            </a:r>
            <a:r>
              <a:rPr lang="en-US" sz="2000" spc="-2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en-US" sz="2000" spc="-3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worth</a:t>
            </a:r>
            <a:r>
              <a:rPr lang="en-US" sz="2000" spc="-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20%</a:t>
            </a:r>
            <a:r>
              <a:rPr lang="en-US" sz="20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</a:t>
            </a:r>
            <a:r>
              <a:rPr lang="en-US" sz="2000" spc="-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grade.</a:t>
            </a:r>
            <a:r>
              <a:rPr lang="en-US" sz="20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222250" indent="-342900" algn="just">
              <a:spcBef>
                <a:spcPts val="4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u="sng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Must</a:t>
            </a:r>
            <a:r>
              <a:rPr lang="en-US" sz="2000" b="1" u="sng" spc="-3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 </a:t>
            </a:r>
            <a:r>
              <a:rPr lang="en-US" sz="2000" b="1" u="sng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u="sng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via</a:t>
            </a:r>
            <a:r>
              <a:rPr lang="en-US" sz="2000" b="1" u="sng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Quercus in pdf format (using R Markdown) </a:t>
            </a:r>
          </a:p>
          <a:p>
            <a:pPr marL="342900" marR="222250" indent="-342900" algn="just">
              <a:spcBef>
                <a:spcPts val="4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Please submit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r>
              <a:rPr lang="en-US" sz="20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20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2000" spc="-2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due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</a:p>
          <a:p>
            <a:pPr marL="342900" marR="222250" indent="-342900" algn="just">
              <a:spcBef>
                <a:spcPts val="4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ate</a:t>
            </a:r>
            <a:r>
              <a:rPr lang="en-US" sz="20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</a:t>
            </a:r>
            <a:r>
              <a:rPr lang="en-US" sz="20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ig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nments</a:t>
            </a:r>
            <a:r>
              <a:rPr lang="en-US" sz="20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en-US" sz="20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2000" spc="-4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penalized</a:t>
            </a:r>
            <a:r>
              <a:rPr lang="en-US" sz="2000" spc="-3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en-US" sz="2000" spc="-3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2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r>
              <a:rPr lang="en-US" sz="2000" spc="-3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spc="-4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0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%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</a:t>
            </a:r>
            <a:r>
              <a:rPr lang="en-US" sz="2000" spc="-3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</a:t>
            </a:r>
            <a:r>
              <a:rPr lang="en-US" sz="200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y. </a:t>
            </a:r>
          </a:p>
          <a:p>
            <a:pPr marL="342900" marR="222250" indent="-342900" algn="just">
              <a:spcBef>
                <a:spcPts val="4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Please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include</a:t>
            </a:r>
            <a:r>
              <a:rPr lang="en-US" sz="200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2000" spc="-5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</a:t>
            </a:r>
            <a:r>
              <a:rPr lang="en-US" sz="2000" spc="15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#X_Econometrics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n-US" sz="2000" spc="-4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000" spc="-2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</a:t>
            </a:r>
            <a:r>
              <a:rPr lang="en-US" sz="2000" spc="-2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en-US" sz="2000" spc="-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BDD2D1-2055-4095-B24C-4E07449F80A0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A268CAC-145E-4B1C-89BC-11BEB5C4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464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D568-A3DE-4D27-9652-A8CF021A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404" y="337710"/>
            <a:ext cx="7269480" cy="132556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19200"/>
            <a:ext cx="9787128" cy="5486401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</a:t>
            </a:r>
            <a:r>
              <a:rPr lang="en-US" sz="2000" b="1" spc="-25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Criteria</a:t>
            </a:r>
            <a:endParaRPr lang="en-US" sz="20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22250" indent="-342900" algn="just">
              <a:spcBef>
                <a:spcPts val="4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spc="-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assignments,</a:t>
            </a:r>
            <a:r>
              <a:rPr lang="en-US" sz="2000" spc="-2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en-US" sz="2000" spc="-3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worth</a:t>
            </a:r>
            <a:r>
              <a:rPr lang="en-US" sz="2000" spc="-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20%</a:t>
            </a:r>
            <a:r>
              <a:rPr lang="en-US" sz="20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</a:t>
            </a:r>
            <a:r>
              <a:rPr lang="en-US" sz="2000" spc="-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grade.</a:t>
            </a:r>
            <a:r>
              <a:rPr lang="en-US" sz="200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22250" indent="-342900" algn="just">
              <a:spcBef>
                <a:spcPts val="4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Major Paper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worth 40% of the final grade. </a:t>
            </a:r>
          </a:p>
          <a:p>
            <a:pPr marL="0" marR="222250" indent="0" algn="just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7366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</a:t>
            </a:r>
            <a:r>
              <a:rPr lang="en-US" sz="2000" u="sng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000" u="sng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2000" u="sng" spc="-2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u="sng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paper</a:t>
            </a:r>
            <a:r>
              <a:rPr lang="en-US" sz="2000" b="1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spc="-3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R="736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nvestigation</a:t>
            </a:r>
            <a:r>
              <a:rPr lang="en-US" sz="2000" spc="4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spc="-3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spc="-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</a:t>
            </a:r>
            <a:r>
              <a:rPr lang="en-US" sz="2000" spc="-4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question</a:t>
            </a:r>
            <a:r>
              <a:rPr lang="en-US" sz="2000" spc="-3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spc="-4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en-US" sz="2000" spc="-4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own</a:t>
            </a:r>
            <a:r>
              <a:rPr lang="en-US" sz="2000" spc="-4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choosing</a:t>
            </a:r>
            <a:r>
              <a:rPr lang="en-US" sz="2000" spc="-4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R="736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Students are expected to pair up in groups of either two or three to produce a paper.</a:t>
            </a:r>
          </a:p>
          <a:p>
            <a:pPr marR="736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utline</a:t>
            </a:r>
            <a:r>
              <a:rPr lang="en-US" sz="2000" spc="5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spc="4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major</a:t>
            </a:r>
            <a:r>
              <a:rPr lang="en-US" sz="2000" spc="4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paper</a:t>
            </a:r>
            <a:r>
              <a:rPr lang="en-US" sz="2000" spc="6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due</a:t>
            </a:r>
            <a:r>
              <a:rPr lang="en-US" sz="2000" spc="7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October</a:t>
            </a:r>
            <a:r>
              <a:rPr lang="en-US" sz="2000" spc="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</a:t>
            </a:r>
            <a:r>
              <a:rPr lang="en-US" sz="20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2000" spc="5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</a:p>
          <a:p>
            <a:pPr marR="7366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Brief</a:t>
            </a:r>
            <a:r>
              <a:rPr lang="en-US" sz="200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r>
              <a:rPr lang="en-US" sz="2000" spc="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R="7366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spc="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iterature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</a:t>
            </a:r>
          </a:p>
          <a:p>
            <a:pPr marR="7366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2000" spc="26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data,</a:t>
            </a:r>
            <a:r>
              <a:rPr lang="en-US" sz="2000" spc="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</a:p>
          <a:p>
            <a:pPr marR="7366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Methods</a:t>
            </a:r>
            <a:endParaRPr lang="en-US" sz="2000" spc="335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7366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</a:p>
          <a:p>
            <a:pPr marR="7366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</a:t>
            </a:r>
            <a:endParaRPr lang="en-US" sz="2000" spc="7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7366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spc="7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onclusion.</a:t>
            </a:r>
            <a:r>
              <a:rPr lang="en-US" sz="2000" spc="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spc="-5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736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paper</a:t>
            </a:r>
            <a:r>
              <a:rPr lang="en-US" sz="2000" spc="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should</a:t>
            </a:r>
            <a:r>
              <a:rPr lang="en-US" sz="2000" spc="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2000" spc="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presented</a:t>
            </a:r>
            <a:r>
              <a:rPr lang="en-US" sz="2000" spc="2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a</a:t>
            </a:r>
            <a:r>
              <a:rPr lang="en-US" sz="2000" spc="-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</a:t>
            </a:r>
            <a:r>
              <a:rPr lang="en-US" sz="2000" spc="-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manuscript.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R="736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paper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000" spc="-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due</a:t>
            </a:r>
            <a:r>
              <a:rPr lang="en-US" sz="2000" spc="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20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ember</a:t>
            </a:r>
            <a:r>
              <a:rPr lang="en-US" sz="2000" spc="-3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XXX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9CABD2-957B-4662-975E-DA68FC464FE1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</p:spTree>
    <p:extLst>
      <p:ext uri="{BB962C8B-B14F-4D97-AF65-F5344CB8AC3E}">
        <p14:creationId xmlns:p14="http://schemas.microsoft.com/office/powerpoint/2010/main" val="43496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D568-A3DE-4D27-9652-A8CF021A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404" y="337710"/>
            <a:ext cx="7269480" cy="132556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19200"/>
            <a:ext cx="9634728" cy="4960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Software.</a:t>
            </a:r>
          </a:p>
          <a:p>
            <a:r>
              <a:rPr lang="en-US" sz="2000" dirty="0"/>
              <a:t>We will use R:</a:t>
            </a:r>
            <a:endParaRPr lang="en-US" sz="2000" u="sng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</a:rPr>
              <a:t>You are welcome to use other software (textbooks cover STATA examples)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</a:rPr>
              <a:t>R is free! Download R </a:t>
            </a:r>
            <a:r>
              <a:rPr lang="en-US" sz="2000" dirty="0">
                <a:latin typeface="Times New Roman" panose="02020603050405020304" pitchFamily="18" charset="0"/>
                <a:hlinkClick r:id="rId2"/>
              </a:rPr>
              <a:t>here</a:t>
            </a:r>
            <a:r>
              <a:rPr lang="en-US" sz="2000" dirty="0">
                <a:latin typeface="Times New Roman" panose="02020603050405020304" pitchFamily="18" charset="0"/>
              </a:rPr>
              <a:t> and an interface </a:t>
            </a:r>
            <a:r>
              <a:rPr lang="en-US" sz="2000">
                <a:latin typeface="Times New Roman" panose="02020603050405020304" pitchFamily="18" charset="0"/>
              </a:rPr>
              <a:t>RStudio </a:t>
            </a:r>
            <a:r>
              <a:rPr lang="en-US" sz="2000">
                <a:latin typeface="Times New Roman" panose="02020603050405020304" pitchFamily="18" charset="0"/>
                <a:hlinkClick r:id="rId3"/>
              </a:rPr>
              <a:t>here</a:t>
            </a:r>
            <a:endParaRPr lang="en-US" sz="2000" dirty="0">
              <a:latin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 R can be frustrating! Ask for help!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typically will use the “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Tidyverse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and “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Dplyr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packages/structure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sessions: XXX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88A289-910E-45BF-9F49-22ADDCD09BA3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</p:spTree>
    <p:extLst>
      <p:ext uri="{BB962C8B-B14F-4D97-AF65-F5344CB8AC3E}">
        <p14:creationId xmlns:p14="http://schemas.microsoft.com/office/powerpoint/2010/main" val="327615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A759E-37EC-4ED5-8E18-EBA16CB0D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92" y="1143000"/>
            <a:ext cx="3912108" cy="5540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1CE479-C2C6-43B0-8562-8B99B35CC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750" y="1138792"/>
            <a:ext cx="3623049" cy="556063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13B5070-8B01-4C63-9F2E-79CAC4D0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069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of Econometric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1"/>
                <a:ext cx="8520684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Causal Inference: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Identification of causal relationships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Build understanding of: 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Causal pathways (X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Y)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Directionality 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Mechanisms (X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Y)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question: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we say a relationship is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causal?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1"/>
                <a:ext cx="8520684" cy="5141388"/>
              </a:xfrm>
              <a:blipFill>
                <a:blip r:embed="rId2"/>
                <a:stretch>
                  <a:fillRect l="-286" t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7392"/>
            <a:ext cx="7269480" cy="62484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All that glitters is an RCT?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1"/>
            <a:ext cx="9982200" cy="5065188"/>
          </a:xfrm>
        </p:spPr>
        <p:txBody>
          <a:bodyPr/>
          <a:lstStyle/>
          <a:p>
            <a:r>
              <a:rPr lang="en-US" sz="2000" dirty="0"/>
              <a:t>Can we only believe </a:t>
            </a:r>
            <a:r>
              <a:rPr lang="en-US" sz="2000" b="1" dirty="0"/>
              <a:t>randomized control trials?</a:t>
            </a:r>
          </a:p>
          <a:p>
            <a:r>
              <a:rPr lang="en-US" sz="2000" dirty="0"/>
              <a:t>RCTs are useful in some settings, but what are some problems with them?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6873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648</TotalTime>
  <Words>2547</Words>
  <Application>Microsoft Office PowerPoint</Application>
  <PresentationFormat>Widescreen</PresentationFormat>
  <Paragraphs>769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 Math</vt:lpstr>
      <vt:lpstr>Symbol</vt:lpstr>
      <vt:lpstr>Times New Roman</vt:lpstr>
      <vt:lpstr>Wingdings 2</vt:lpstr>
      <vt:lpstr>View</vt:lpstr>
      <vt:lpstr>Health Econometrics I </vt:lpstr>
      <vt:lpstr>Introduction &amp; Syllabus</vt:lpstr>
      <vt:lpstr>PowerPoint Presentation</vt:lpstr>
      <vt:lpstr> </vt:lpstr>
      <vt:lpstr> </vt:lpstr>
      <vt:lpstr> </vt:lpstr>
      <vt:lpstr> </vt:lpstr>
      <vt:lpstr>Goal of Econometric Analysis</vt:lpstr>
      <vt:lpstr>All that glitters is an RCT?</vt:lpstr>
      <vt:lpstr>All that glitters is an RCT?</vt:lpstr>
      <vt:lpstr>Econometric approach</vt:lpstr>
      <vt:lpstr>Econometric approach</vt:lpstr>
      <vt:lpstr>What’s a model?</vt:lpstr>
      <vt:lpstr>DGPs as DAGs</vt:lpstr>
      <vt:lpstr>DGPs as DAGs</vt:lpstr>
      <vt:lpstr>DGPs as DAGs</vt:lpstr>
      <vt:lpstr>A More Involved DAG</vt:lpstr>
      <vt:lpstr>A More Involved DAG</vt:lpstr>
      <vt:lpstr>DGPs as DAGs</vt:lpstr>
      <vt:lpstr>Another approach: Potential Outcomes</vt:lpstr>
      <vt:lpstr>Another approach: Potential Outcomes</vt:lpstr>
      <vt:lpstr>Average Treatment Effects</vt:lpstr>
      <vt:lpstr>Average Treatment Effects</vt:lpstr>
      <vt:lpstr>Average Treatment Effects</vt:lpstr>
      <vt:lpstr>Example: Treatment Outcomes</vt:lpstr>
      <vt:lpstr>Example: Treatment Outcomes (sidenote: the structure of data)</vt:lpstr>
      <vt:lpstr>Example: Treatment Outcomes</vt:lpstr>
      <vt:lpstr>Example: Treatment Outcomes</vt:lpstr>
      <vt:lpstr>Example: Treatment Outcomes</vt:lpstr>
      <vt:lpstr>Example: Treatment Outcomes</vt:lpstr>
      <vt:lpstr>Example: Treatment Outcomes</vt:lpstr>
      <vt:lpstr>Estimating an ATE</vt:lpstr>
      <vt:lpstr>Estimating an ATE</vt:lpstr>
      <vt:lpstr>Estimating an ATE</vt:lpstr>
      <vt:lpstr>Monte Carlo Simulation</vt:lpstr>
      <vt:lpstr>Independence Assumption</vt:lpstr>
      <vt:lpstr>Model Testing</vt:lpstr>
      <vt:lpstr>Concluding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59</cp:revision>
  <dcterms:created xsi:type="dcterms:W3CDTF">2011-01-10T00:42:42Z</dcterms:created>
  <dcterms:modified xsi:type="dcterms:W3CDTF">2022-06-11T17:23:56Z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