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2"/>
  </p:notesMasterIdLst>
  <p:sldIdLst>
    <p:sldId id="256" r:id="rId2"/>
    <p:sldId id="329" r:id="rId3"/>
    <p:sldId id="357" r:id="rId4"/>
    <p:sldId id="257" r:id="rId5"/>
    <p:sldId id="330" r:id="rId6"/>
    <p:sldId id="358" r:id="rId7"/>
    <p:sldId id="331" r:id="rId8"/>
    <p:sldId id="359" r:id="rId9"/>
    <p:sldId id="360" r:id="rId10"/>
    <p:sldId id="332" r:id="rId11"/>
    <p:sldId id="328" r:id="rId12"/>
    <p:sldId id="333" r:id="rId13"/>
    <p:sldId id="335" r:id="rId14"/>
    <p:sldId id="334" r:id="rId15"/>
    <p:sldId id="336" r:id="rId16"/>
    <p:sldId id="338" r:id="rId17"/>
    <p:sldId id="337" r:id="rId18"/>
    <p:sldId id="339" r:id="rId19"/>
    <p:sldId id="341" r:id="rId20"/>
    <p:sldId id="340" r:id="rId21"/>
    <p:sldId id="342" r:id="rId22"/>
    <p:sldId id="344" r:id="rId23"/>
    <p:sldId id="343" r:id="rId24"/>
    <p:sldId id="349" r:id="rId25"/>
    <p:sldId id="345" r:id="rId26"/>
    <p:sldId id="346" r:id="rId27"/>
    <p:sldId id="347" r:id="rId28"/>
    <p:sldId id="348" r:id="rId29"/>
    <p:sldId id="351" r:id="rId30"/>
    <p:sldId id="352" r:id="rId31"/>
    <p:sldId id="361" r:id="rId32"/>
    <p:sldId id="362" r:id="rId33"/>
    <p:sldId id="355" r:id="rId34"/>
    <p:sldId id="363" r:id="rId35"/>
    <p:sldId id="350" r:id="rId36"/>
    <p:sldId id="354" r:id="rId37"/>
    <p:sldId id="356" r:id="rId38"/>
    <p:sldId id="364" r:id="rId39"/>
    <p:sldId id="365" r:id="rId40"/>
    <p:sldId id="353" r:id="rId4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322" autoAdjust="0"/>
  </p:normalViewPr>
  <p:slideViewPr>
    <p:cSldViewPr>
      <p:cViewPr>
        <p:scale>
          <a:sx n="56" d="100"/>
          <a:sy n="56" d="100"/>
        </p:scale>
        <p:origin x="104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14:m>
                  <m:oMath xmlns:m="http://schemas.openxmlformats.org/officeDocument/2006/math">
                    <m:r>
                      <a:rPr lang="en-CA" sz="1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CA" sz="1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=0</m:t>
                    </m:r>
                  </m:oMath>
                </a14:m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  <m:r>
                      <a:rPr lang="en-CA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  <m:r>
                      <a:rPr lang="en-US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phieehill.shinyapps.io/eyeball-regressio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Reviews and Regression</a:t>
            </a:r>
          </a:p>
          <a:p>
            <a:r>
              <a:rPr lang="en-US" sz="2400" dirty="0"/>
              <a:t>September 16,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Some random variables can be thought of as a process: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What is the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total probability </a:t>
                </a:r>
                <a:r>
                  <a:rPr lang="en-US" sz="2200" dirty="0">
                    <a:cs typeface="Times New Roman" panose="02020603050405020304" pitchFamily="18" charset="0"/>
                  </a:rPr>
                  <a:t>of developing a chronic condition?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𝐶h𝑟𝑜𝑛𝑖𝑐𝑎𝑙𝑙𝑦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36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EA8D3A-A64D-4F8D-B77E-CE5913459C25}"/>
              </a:ext>
            </a:extLst>
          </p:cNvPr>
          <p:cNvSpPr txBox="1"/>
          <p:nvPr/>
        </p:nvSpPr>
        <p:spPr>
          <a:xfrm>
            <a:off x="762000" y="2286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BEE2-81E7-4631-B385-A1249D8BCA2A}"/>
              </a:ext>
            </a:extLst>
          </p:cNvPr>
          <p:cNvSpPr txBox="1"/>
          <p:nvPr/>
        </p:nvSpPr>
        <p:spPr>
          <a:xfrm>
            <a:off x="3276600" y="32004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state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/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329D7F-90D7-4DE2-A893-D041AB13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1757276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37013-7EFF-4827-9FA3-72BD61F1736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72725" y="1981200"/>
            <a:ext cx="880075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081853-C528-454B-A7AB-16355A2EE0B2}"/>
              </a:ext>
            </a:extLst>
          </p:cNvPr>
          <p:cNvCxnSpPr>
            <a:endCxn id="5" idx="1"/>
          </p:cNvCxnSpPr>
          <p:nvPr/>
        </p:nvCxnSpPr>
        <p:spPr>
          <a:xfrm>
            <a:off x="2419826" y="2470666"/>
            <a:ext cx="85677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8C025-479E-476F-BF68-697B47AE60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87325" y="2927866"/>
            <a:ext cx="80387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D140D-E398-4414-8B5D-EBE619F5A88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87325" y="3385066"/>
            <a:ext cx="731713" cy="5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/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635B26-64EE-4625-8B73-BF7475C6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1518" y="1824335"/>
                <a:ext cx="270988" cy="369332"/>
              </a:xfrm>
              <a:prstGeom prst="rect">
                <a:avLst/>
              </a:prstGeom>
              <a:blipFill>
                <a:blip r:embed="rId4"/>
                <a:stretch>
                  <a:fillRect r="-3555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/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73DDF3-9CCA-4954-8458-861BDC378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18274" y="2792470"/>
                <a:ext cx="270988" cy="369332"/>
              </a:xfrm>
              <a:prstGeom prst="rect">
                <a:avLst/>
              </a:prstGeom>
              <a:blipFill>
                <a:blip r:embed="rId5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/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FA7FEE-16A7-4BBF-9163-DF85900C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77225" y="2885390"/>
                <a:ext cx="270988" cy="369332"/>
              </a:xfrm>
              <a:prstGeom prst="rect">
                <a:avLst/>
              </a:prstGeom>
              <a:blipFill>
                <a:blip r:embed="rId6"/>
                <a:stretch>
                  <a:fillRect r="-3409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/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08E29-FD72-4E1A-83CF-41ACDD51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0624" y="3621218"/>
                <a:ext cx="270988" cy="369332"/>
              </a:xfrm>
              <a:prstGeom prst="rect">
                <a:avLst/>
              </a:prstGeom>
              <a:blipFill>
                <a:blip r:embed="rId7"/>
                <a:stretch>
                  <a:fillRect r="-3636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/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𝐶h𝑟𝑜𝑛𝑖𝑐𝑎𝑙𝑙𝑦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𝐼𝑙𝑙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374F6CC-FA36-473C-82E3-C9AE2FF29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93" y="2729775"/>
                <a:ext cx="175727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/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𝐻𝑒𝑎𝑙𝑡h𝑦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A063AB-0159-4A0C-9A25-84DA14F9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85212"/>
                <a:ext cx="108472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" descr="RStudio - RStudio">
            <a:extLst>
              <a:ext uri="{FF2B5EF4-FFF2-40B4-BE49-F238E27FC236}">
                <a16:creationId xmlns:a16="http://schemas.microsoft.com/office/drawing/2014/main" id="{C0422574-AFD0-46DB-951C-AC259395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3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events?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2"/>
                <a:stretch>
                  <a:fillRect l="-42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0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2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2"/>
                <a:stretch>
                  <a:fillRect l="-42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3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22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8520684" cy="5141388"/>
              </a:xfrm>
              <a:blipFill>
                <a:blip r:embed="rId2"/>
                <a:stretch>
                  <a:fillRect l="-42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1350E5-65C3-4BB5-A8DF-98BFA58DD7A6}"/>
              </a:ext>
            </a:extLst>
          </p:cNvPr>
          <p:cNvSpPr txBox="1"/>
          <p:nvPr/>
        </p:nvSpPr>
        <p:spPr>
          <a:xfrm flipH="1">
            <a:off x="2286000" y="4736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Posterior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8C5C4-6393-422B-BD42-04501FA178A1}"/>
              </a:ext>
            </a:extLst>
          </p:cNvPr>
          <p:cNvSpPr txBox="1"/>
          <p:nvPr/>
        </p:nvSpPr>
        <p:spPr>
          <a:xfrm flipH="1">
            <a:off x="4191000" y="5574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012C3-3DBA-4524-A5AE-F8C5C14B16BE}"/>
              </a:ext>
            </a:extLst>
          </p:cNvPr>
          <p:cNvSpPr txBox="1"/>
          <p:nvPr/>
        </p:nvSpPr>
        <p:spPr>
          <a:xfrm flipH="1">
            <a:off x="7250841" y="4431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Prior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2E8C75-23D3-48A2-8A8A-3E791E41785A}"/>
              </a:ext>
            </a:extLst>
          </p:cNvPr>
          <p:cNvCxnSpPr>
            <a:stCxn id="4" idx="2"/>
          </p:cNvCxnSpPr>
          <p:nvPr/>
        </p:nvCxnSpPr>
        <p:spPr>
          <a:xfrm>
            <a:off x="3200400" y="5105400"/>
            <a:ext cx="73914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5EBBAB-8C89-4208-BD6D-A7979D8599B6}"/>
              </a:ext>
            </a:extLst>
          </p:cNvPr>
          <p:cNvCxnSpPr>
            <a:cxnSpLocks/>
          </p:cNvCxnSpPr>
          <p:nvPr/>
        </p:nvCxnSpPr>
        <p:spPr>
          <a:xfrm flipV="1">
            <a:off x="5018181" y="5068802"/>
            <a:ext cx="315819" cy="5054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CC2C0-2BC4-4C80-BEDA-390C2A04E56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477000" y="4615934"/>
            <a:ext cx="773841" cy="1201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3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occurrence of one event, how should we update our beliefs about subsequent events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Suppose that I don’t know what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is, but I think that it is 0.05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Then I observe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my household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5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Bayes’ Rule </a:t>
                </a:r>
                <a:r>
                  <a:rPr lang="en-US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relates conditional probabilities based on observed events: </a:t>
                </a:r>
              </a:p>
              <a:p>
                <a:pPr marL="0" indent="0">
                  <a:buNone/>
                </a:pPr>
                <a:endParaRPr lang="en-US" sz="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If I am “learning” about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by observing health states in my family: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𝑀𝐸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𝑌𝑂𝑈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𝑀𝐸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𝑀𝐸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𝑌𝑂𝑈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06000" cy="5141388"/>
              </a:xfrm>
              <a:blipFill>
                <a:blip r:embed="rId2"/>
                <a:stretch>
                  <a:fillRect l="-36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49D2183-2730-4CF8-9463-346EEA041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11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2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829800" cy="5141388"/>
              </a:xfrm>
              <a:blipFill>
                <a:blip r:embed="rId2"/>
                <a:stretch>
                  <a:fillRect l="-3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4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has an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expected value </a:t>
                </a:r>
                <a:r>
                  <a:rPr lang="en-US" sz="2200" dirty="0">
                    <a:cs typeface="Times New Roman" panose="02020603050405020304" pitchFamily="18" charset="0"/>
                  </a:rPr>
                  <a:t>based on its average output: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Properties of the expectation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Expectation of a constant: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Expectation is a linear operator: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cs typeface="Times New Roman" panose="02020603050405020304" pitchFamily="18" charset="0"/>
                  </a:rPr>
                  <a:t>How would you write this in summation notation?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982200" cy="5141388"/>
              </a:xfrm>
              <a:blipFill>
                <a:blip r:embed="rId2"/>
                <a:stretch>
                  <a:fillRect l="-366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46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200" dirty="0">
                    <a:cs typeface="Times New Roman" panose="02020603050405020304" pitchFamily="18" charset="0"/>
                  </a:rPr>
                  <a:t>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2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1"/>
                <a:ext cx="9677400" cy="5141388"/>
              </a:xfrm>
              <a:blipFill>
                <a:blip r:embed="rId2"/>
                <a:stretch>
                  <a:fillRect l="-378" t="-1068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2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b="0" dirty="0">
                    <a:cs typeface="Times New Roman" panose="02020603050405020304" pitchFamily="18" charset="0"/>
                  </a:rPr>
                  <a:t> has </a:t>
                </a:r>
                <a:r>
                  <a:rPr lang="en-US" sz="2200" dirty="0">
                    <a:cs typeface="Times New Roman" panose="02020603050405020304" pitchFamily="18" charset="0"/>
                  </a:rPr>
                  <a:t>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variance </a:t>
                </a:r>
                <a:r>
                  <a:rPr lang="en-US" sz="2200" dirty="0">
                    <a:cs typeface="Times New Roman" panose="02020603050405020304" pitchFamily="18" charset="0"/>
                  </a:rPr>
                  <a:t>to describe how much “spread” there is from the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/>
                      </m:sSub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−1, 0, 1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.2, .5, .3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?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In practice, estimated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Properties of the variance operator: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Variance of a constant: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Variance of a line: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Variance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not </a:t>
                </a:r>
                <a:r>
                  <a:rPr lang="en-US" sz="2200" dirty="0">
                    <a:cs typeface="Times New Roman" panose="02020603050405020304" pitchFamily="18" charset="0"/>
                  </a:rPr>
                  <a:t>linear: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2"/>
                <a:stretch>
                  <a:fillRect l="-37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97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𝜖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the dependent variable (outcome)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the independent variable (treatment, demographics, etc.)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a term to allow for random variation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not captured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’s are called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coefficients</a:t>
                </a:r>
                <a:r>
                  <a:rPr lang="en-US" sz="2200" dirty="0">
                    <a:cs typeface="Times New Roman" panose="02020603050405020304" pitchFamily="18" charset="0"/>
                  </a:rPr>
                  <a:t>, and are the parameters of interest in the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: intercept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slope parameter</a:t>
                </a: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0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0"/>
                <a:ext cx="9405791" cy="5486399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0"/>
                <a:ext cx="9405791" cy="5486399"/>
              </a:xfrm>
              <a:blipFill>
                <a:blip r:embed="rId2"/>
                <a:stretch>
                  <a:fillRect l="-843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0"/>
                <a:ext cx="9753601" cy="5486399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Additional useful assumptions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200" dirty="0">
                    <a:cs typeface="Times New Roman" panose="02020603050405020304" pitchFamily="18" charset="0"/>
                  </a:rPr>
                  <a:t>Correct specification (similar to DAGs)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200" dirty="0">
                    <a:cs typeface="Times New Roman" panose="02020603050405020304" pitchFamily="18" charset="0"/>
                  </a:rPr>
                  <a:t>Homoskedasticity: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, a constant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200" dirty="0">
                    <a:cs typeface="Times New Roman" panose="02020603050405020304" pitchFamily="18" charset="0"/>
                  </a:rPr>
                  <a:t>No serial correlation: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 startAt="3"/>
                </a:pPr>
                <a:r>
                  <a:rPr lang="en-US" sz="2200" dirty="0">
                    <a:cs typeface="Times New Roman" panose="02020603050405020304" pitchFamily="18" charset="0"/>
                  </a:rPr>
                  <a:t>Distributional assumptions (Even less common/necessary):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0"/>
                <a:ext cx="9753601" cy="5486399"/>
              </a:xfrm>
              <a:blipFill>
                <a:blip r:embed="rId2"/>
                <a:stretch>
                  <a:fillRect l="-81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17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Population Model: 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Assumptions: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This is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without loss of generality, given intercept.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This is often a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critical assumption.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What does this mean in terms of our DAG framework? </a:t>
                </a: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Consequence: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causal framework!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819370-FD8A-4F38-9778-62321EED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6"/>
          <a:stretch/>
        </p:blipFill>
        <p:spPr>
          <a:xfrm>
            <a:off x="556233" y="962232"/>
            <a:ext cx="10068757" cy="55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Our two assumptions give us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You can solve this system for the desired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See SC for a mathematical derivation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76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a Regression: </a:t>
            </a:r>
            <a:r>
              <a:rPr lang="en-US" dirty="0">
                <a:cs typeface="Times New Roman" panose="02020603050405020304" pitchFamily="18" charset="0"/>
              </a:rPr>
              <a:t>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Times New Roman" panose="02020603050405020304" pitchFamily="18" charset="0"/>
                  </a:rPr>
                  <a:t>Our two assumptions give us a system of equations used to solve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: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b="0" dirty="0">
                    <a:cs typeface="Times New Roman" panose="02020603050405020304" pitchFamily="18" charset="0"/>
                  </a:rPr>
                  <a:t>Mean zero error: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i="1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cs typeface="Times New Roman" panose="02020603050405020304" pitchFamily="18" charset="0"/>
                  </a:rPr>
                  <a:t>Mean independence: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cs typeface="Times New Roman" panose="02020603050405020304" pitchFamily="18" charset="0"/>
                  </a:rPr>
                  <a:t>Intuitively, what is happening here?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Let’s play a regression game: </a:t>
                </a:r>
                <a:r>
                  <a:rPr lang="en-US" sz="2200" dirty="0">
                    <a:cs typeface="Times New Roman" panose="02020603050405020304" pitchFamily="18" charset="0"/>
                    <a:hlinkClick r:id="rId2"/>
                  </a:rPr>
                  <a:t>https://sophieehill.shinyapps.io/eyeball-regression/</a:t>
                </a: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3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Least Squares (OLS)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𝑦</m:t>
                      </m:r>
                      <m:r>
                        <a:rPr lang="en-CA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CA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𝑥</m:t>
                      </m:r>
                      <m:r>
                        <a:rPr lang="en-CA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𝜀</m:t>
                      </m:r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 sum of squared errors (SSE):</a:t>
                </a:r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𝐒𝐒𝐄</m:t>
                      </m:r>
                      <m:r>
                        <a:rPr lang="en-CA" sz="22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2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CA" sz="22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CA" sz="2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2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𝒊</m:t>
                          </m:r>
                          <m:r>
                            <a:rPr lang="en-CA" sz="2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</m:t>
                          </m:r>
                          <m:r>
                            <a:rPr lang="en-CA" sz="2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CA" sz="22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2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2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CA" sz="2200" b="1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2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2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CA" sz="22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Open Sans" panose="020B0606030504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CA" sz="22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Implicit cost function for errors in estimation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OLS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that minimize this value given all observed data!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Sidenote: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called a </a:t>
                </a:r>
                <a:r>
                  <a:rPr lang="en-CA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residual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(importantly different from an </a:t>
                </a:r>
                <a:r>
                  <a:rPr lang="en-CA" sz="22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error term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 predicted regression equation is then given by: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endParaRPr lang="en-CA" sz="2200" dirty="0">
                  <a:solidFill>
                    <a:schemeClr val="tx1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398F35C1-6DA2-41D1-AEEF-F1DB45D8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5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the code example,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=−.07</m:t>
                    </m:r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5.7.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What do these mean?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use the values for prediction, given: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Any change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CA" sz="22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Question: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what do we think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would be?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Where is prediction useful?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Lots of observed data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lots of predictive power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Never predict outside the sample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Last time: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9753600" cy="5141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Econometrics as a tool to examine real-world relationships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Modeling requires thoughtful consideration of all variables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Potential outcome frameworks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 typically requires assumptions, goal of analysis is to test whether those assumptions are plausible and examine many possible DGPs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Review of some probability facts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Review of coding best practices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Introduction to OLS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06560D-4DB1-46F7-AACB-59231F198015}"/>
              </a:ext>
            </a:extLst>
          </p:cNvPr>
          <p:cNvSpPr txBox="1">
            <a:spLocks/>
          </p:cNvSpPr>
          <p:nvPr/>
        </p:nvSpPr>
        <p:spPr>
          <a:xfrm>
            <a:off x="609600" y="373380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This time: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SST (Sum of Squares Total) </a:t>
                </a:r>
                <a:endParaRPr lang="en-US" sz="22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𝑆𝑆𝑇</m:t>
                      </m:r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3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SSE (Sum of Squares Explained) </a:t>
                </a:r>
                <a:endParaRPr lang="en-US" sz="2200" b="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𝑆𝑆𝐸</m:t>
                      </m:r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Open Sans" panose="020B0606030504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7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accent3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SSR (Sum of Squared Residuals) </a:t>
                </a:r>
                <a:endParaRPr lang="en-US" sz="2200" b="0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𝑆𝑆𝑅</m:t>
                      </m:r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75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Then, we define the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fraction of SST explained by our regression: 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94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There are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two separate things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care about when we run a regression: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fitting the data? </a:t>
                </a:r>
              </a:p>
              <a:p>
                <a:pPr marL="731520" lvl="1" indent="-457200">
                  <a:lnSpc>
                    <a:spcPct val="120000"/>
                  </a:lnSpc>
                  <a:buAutoNum type="arabicPeriod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Is the model capturing a causal parameter we care about?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To check on 1, we use </a:t>
                </a: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goodness of fit measures: 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Some notes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Always ranges between 0 and 1 (0 means no linear relationship; 1 means perfect linear relationship)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Related to the correlation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– hence, this is </a:t>
                </a:r>
                <a:r>
                  <a:rPr lang="en-US" sz="2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not </a:t>
                </a: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indicative of causality!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Even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models can have strong causal interpretations – be clear on what your research goal is!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0"/>
                <a:ext cx="10363200" cy="5486399"/>
              </a:xfrm>
              <a:blipFill>
                <a:blip r:embed="rId2"/>
                <a:stretch>
                  <a:fillRect l="-765" r="-1176" b="-4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81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regging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8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the regression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Different sets of data will generate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We want our regression to give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on average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In math, what do we need to assume in order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5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10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604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89916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Unbiasedness: Estimating Causal 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Suppose that we have a correctly identified model,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 is a true causal parameter of interest (POI)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How do we know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2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Data Assumptions: 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Correct Specification.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Model is correctly specified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Random sampling of data</a:t>
                </a:r>
              </a:p>
              <a:p>
                <a:pPr marL="617220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Variation. </a:t>
                </a: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A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Key Assumption: Mean Independence.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CA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Then we can say that our regression parameters are </a:t>
                </a:r>
                <a:r>
                  <a:rPr lang="en-CA" sz="22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unbiased</a:t>
                </a:r>
                <a:endParaRPr lang="en-CA" sz="2200" dirty="0">
                  <a:solidFill>
                    <a:schemeClr val="accent2">
                      <a:lumMod val="75000"/>
                    </a:schemeClr>
                  </a:solidFill>
                  <a:ea typeface="Open Sans" panose="020B0606030504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sz="2200" b="1" dirty="0">
                    <a:solidFill>
                      <a:schemeClr val="accent2">
                        <a:lumMod val="75000"/>
                      </a:schemeClr>
                    </a:solidFill>
                    <a:ea typeface="Open Sans" panose="020B0606030504020204" pitchFamily="34" charset="0"/>
                    <a:cs typeface="Times New Roman" panose="02020603050405020304" pitchFamily="18" charset="0"/>
                  </a:rPr>
                  <a:t>Can we see this in toy data (Monte Carlo simulation)?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753601" cy="5141388"/>
              </a:xfrm>
              <a:blipFill>
                <a:blip r:embed="rId2"/>
                <a:stretch>
                  <a:fillRect l="-813" b="-5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Studio - RStudio">
            <a:extLst>
              <a:ext uri="{FF2B5EF4-FFF2-40B4-BE49-F238E27FC236}">
                <a16:creationId xmlns:a16="http://schemas.microsoft.com/office/drawing/2014/main" id="{9AF5D326-B853-4CCC-9480-C3ABE2709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8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Prelude: Some Coding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template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Headers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comment, comment!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E4066-6E02-48CA-8A39-B2151A67A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"/>
          <a:stretch/>
        </p:blipFill>
        <p:spPr>
          <a:xfrm>
            <a:off x="1295400" y="1524000"/>
            <a:ext cx="7985918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might the OLS assumptions be violated?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Discrete: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200" dirty="0"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ontinuous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US" sz="220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/>
                    </m:f>
                    <m:r>
                      <a:rPr lang="en-US" sz="2200" i="0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Example: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2"/>
                <a:stretch>
                  <a:fillRect l="-38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7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process is one whose outcome is not the same every time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possible outcomes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Discrete: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200" dirty="0"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ontinuous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US" sz="220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0" dirty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/>
                    </m:f>
                    <m:r>
                      <a:rPr lang="en-US" sz="2200" i="0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Example: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be your health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healthy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acute condition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chronic condition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A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probability </a:t>
                </a:r>
                <a:r>
                  <a:rPr lang="en-US" sz="2200" dirty="0">
                    <a:cs typeface="Times New Roman" panose="02020603050405020304" pitchFamily="18" charset="0"/>
                  </a:rPr>
                  <a:t>expresses the likelihood of an outcome as a fraction of all possible outcomes: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=0.75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=0.05</m:t>
                    </m:r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Probabilities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must sum to 1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9601200" cy="5410199"/>
              </a:xfrm>
              <a:blipFill>
                <a:blip r:embed="rId2"/>
                <a:stretch>
                  <a:fillRect l="-381" t="-1015" r="-1016" b="-5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2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2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36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51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2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36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87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and Conditional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Joint probabilities </a:t>
                </a:r>
                <a:r>
                  <a:rPr lang="en-US" sz="2200" dirty="0">
                    <a:cs typeface="Times New Roman" panose="02020603050405020304" pitchFamily="18" charset="0"/>
                  </a:rPr>
                  <a:t>represent the probability of multiple events happening simultaneously: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=.02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– develop both acute and chronic condition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Most easily seen in a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Venn diagram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Joint probabilities are closely related to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conditional probabilities: </a:t>
                </a:r>
              </a:p>
              <a:p>
                <a:pPr marL="274320" lvl="1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Once I know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has happened, how do my beliefs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will happen change? </a:t>
                </a:r>
              </a:p>
              <a:p>
                <a:r>
                  <a:rPr lang="en-US" sz="2200" dirty="0">
                    <a:cs typeface="Times New Roman" panose="02020603050405020304" pitchFamily="18" charset="0"/>
                  </a:rPr>
                  <a:t>Two events are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independent </a:t>
                </a:r>
                <a:r>
                  <a:rPr lang="en-US" sz="2200" dirty="0">
                    <a:cs typeface="Times New Roman" panose="02020603050405020304" pitchFamily="18" charset="0"/>
                  </a:rPr>
                  <a:t>if the incidence of one does not change probability of the other:</a:t>
                </a:r>
              </a:p>
              <a:p>
                <a:pPr marL="0" indent="0">
                  <a:buNone/>
                </a:pPr>
                <a:endParaRPr lang="en-US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𝑖𝑛𝑑𝑒𝑝𝑒𝑛𝑑𝑒𝑛𝑡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200" dirty="0"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0"/>
                <a:ext cx="10058400" cy="5410199"/>
              </a:xfrm>
              <a:blipFill>
                <a:blip r:embed="rId2"/>
                <a:stretch>
                  <a:fillRect l="-36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F93BA624-D7C9-499B-9CFC-FF63D18B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847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1274</TotalTime>
  <Words>2848</Words>
  <Application>Microsoft Office PowerPoint</Application>
  <PresentationFormat>Widescreen</PresentationFormat>
  <Paragraphs>360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Century Schoolbook</vt:lpstr>
      <vt:lpstr>Open Sans</vt:lpstr>
      <vt:lpstr>Times New Roman</vt:lpstr>
      <vt:lpstr>Wingdings 2</vt:lpstr>
      <vt:lpstr>View</vt:lpstr>
      <vt:lpstr>Health Econometrics I </vt:lpstr>
      <vt:lpstr>Last time:</vt:lpstr>
      <vt:lpstr>Last time:</vt:lpstr>
      <vt:lpstr>Prelude: Some Coding Organization</vt:lpstr>
      <vt:lpstr>Probability Review</vt:lpstr>
      <vt:lpstr>Probability Review</vt:lpstr>
      <vt:lpstr>Joint and Conditional Probabilities</vt:lpstr>
      <vt:lpstr>Joint and Conditional Probabilities</vt:lpstr>
      <vt:lpstr>Joint and Conditional Probabilities</vt:lpstr>
      <vt:lpstr>Multiple Events</vt:lpstr>
      <vt:lpstr>Bayes’ Rule</vt:lpstr>
      <vt:lpstr>Bayes’ Rule</vt:lpstr>
      <vt:lpstr>Bayes’ Rule</vt:lpstr>
      <vt:lpstr>Bayes’ Rule</vt:lpstr>
      <vt:lpstr>Expectations of Random Variables</vt:lpstr>
      <vt:lpstr>Expectations of Random Variables</vt:lpstr>
      <vt:lpstr>Variance of Random Variables</vt:lpstr>
      <vt:lpstr>Variance of Random Variables</vt:lpstr>
      <vt:lpstr>Regression</vt:lpstr>
      <vt:lpstr>Population Model </vt:lpstr>
      <vt:lpstr>Population Model: Assumptions</vt:lpstr>
      <vt:lpstr>Population Model: Assumptions</vt:lpstr>
      <vt:lpstr>Population Model: Assumptions</vt:lpstr>
      <vt:lpstr>Population Model: Assumptions</vt:lpstr>
      <vt:lpstr>Population Model: Assumptions</vt:lpstr>
      <vt:lpstr>Estimating a Regression: Intuition</vt:lpstr>
      <vt:lpstr>Estimating a Regression: Intuition</vt:lpstr>
      <vt:lpstr>Ordinary Least Squares (OLS) </vt:lpstr>
      <vt:lpstr>Interpreting the Results</vt:lpstr>
      <vt:lpstr>Goodness of Fit</vt:lpstr>
      <vt:lpstr>Goodness of Fit</vt:lpstr>
      <vt:lpstr>Goodness of Fit</vt:lpstr>
      <vt:lpstr>Goodness of Fit</vt:lpstr>
      <vt:lpstr>Goodness of Fit</vt:lpstr>
      <vt:lpstr>Goal: Why are we regging?</vt:lpstr>
      <vt:lpstr>Unbiasedness: Estimating Causal POI</vt:lpstr>
      <vt:lpstr>Unbiasedness: Estimating Causal POI</vt:lpstr>
      <vt:lpstr>Unbiasedness: Estimating Causal POI</vt:lpstr>
      <vt:lpstr>Unbiasedness: Estimating Causal POI</vt:lpstr>
      <vt:lpstr>When might the OLS assumptions be violated?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74</cp:revision>
  <dcterms:created xsi:type="dcterms:W3CDTF">2011-01-10T00:42:42Z</dcterms:created>
  <dcterms:modified xsi:type="dcterms:W3CDTF">2022-06-11T18:52:03Z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