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6"/>
  </p:notesMasterIdLst>
  <p:sldIdLst>
    <p:sldId id="256" r:id="rId2"/>
    <p:sldId id="329" r:id="rId3"/>
    <p:sldId id="357" r:id="rId4"/>
    <p:sldId id="341" r:id="rId5"/>
    <p:sldId id="340" r:id="rId6"/>
    <p:sldId id="366" r:id="rId7"/>
    <p:sldId id="367" r:id="rId8"/>
    <p:sldId id="369" r:id="rId9"/>
    <p:sldId id="370" r:id="rId10"/>
    <p:sldId id="371" r:id="rId11"/>
    <p:sldId id="374" r:id="rId12"/>
    <p:sldId id="373" r:id="rId13"/>
    <p:sldId id="375" r:id="rId14"/>
    <p:sldId id="376" r:id="rId15"/>
    <p:sldId id="353" r:id="rId16"/>
    <p:sldId id="379" r:id="rId17"/>
    <p:sldId id="380" r:id="rId18"/>
    <p:sldId id="381" r:id="rId19"/>
    <p:sldId id="383" r:id="rId20"/>
    <p:sldId id="384" r:id="rId21"/>
    <p:sldId id="391" r:id="rId22"/>
    <p:sldId id="390" r:id="rId23"/>
    <p:sldId id="385" r:id="rId24"/>
    <p:sldId id="392" r:id="rId25"/>
    <p:sldId id="389" r:id="rId26"/>
    <p:sldId id="394" r:id="rId27"/>
    <p:sldId id="395" r:id="rId28"/>
    <p:sldId id="393" r:id="rId29"/>
    <p:sldId id="398" r:id="rId30"/>
    <p:sldId id="399" r:id="rId31"/>
    <p:sldId id="400" r:id="rId32"/>
    <p:sldId id="401" r:id="rId33"/>
    <p:sldId id="402" r:id="rId34"/>
    <p:sldId id="403" r:id="rId3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416" autoAdjust="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14:m>
                  <m:oMath xmlns:m="http://schemas.openxmlformats.org/officeDocument/2006/math">
                    <m:r>
                      <a:rPr lang="en-CA" sz="1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𝐸</m:t>
                    </m:r>
                    <m:d>
                      <m:dPr>
                        <m:ctrlPr>
                          <a:rPr lang="en-CA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CA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𝜖</m:t>
                        </m:r>
                        <m:r>
                          <a:rPr lang="en-US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</m:d>
                    <m:r>
                      <a:rPr lang="en-CA" sz="1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=0</m:t>
                    </m:r>
                  </m:oMath>
                </a14:m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r>
                      <a:rPr lang="en-CA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𝐸</m:t>
                    </m:r>
                    <m:d>
                      <m:dPr>
                        <m:ctrlPr>
                          <a:rPr lang="en-CA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𝜖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≠</m:t>
                    </m:r>
                    <m:r>
                      <a:rPr lang="en-CA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0</m:t>
                    </m:r>
                    <m:r>
                      <a:rPr lang="en-US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=0</a:t>
                </a:r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≠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2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inyurl.com/mrx3239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3: Multivariate OLS Regression</a:t>
            </a:r>
          </a:p>
          <a:p>
            <a:r>
              <a:rPr lang="en-US" sz="2400" dirty="0"/>
              <a:t>September 23, 2022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37392"/>
            <a:ext cx="9764321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Controlling for Variables: A1Cs and Education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US" sz="2200" b="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74320" lvl="1" indent="0">
                  <a:buNone/>
                </a:pPr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B287DF6-98FE-45C1-9145-6BE448C33C6F}"/>
              </a:ext>
            </a:extLst>
          </p:cNvPr>
          <p:cNvSpPr txBox="1"/>
          <p:nvPr/>
        </p:nvSpPr>
        <p:spPr>
          <a:xfrm>
            <a:off x="2743200" y="1034208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Health Behavior (A1C check) and Education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B0273-0E9F-4B97-B383-F3AC6B11D4A9}"/>
              </a:ext>
            </a:extLst>
          </p:cNvPr>
          <p:cNvSpPr txBox="1"/>
          <p:nvPr/>
        </p:nvSpPr>
        <p:spPr>
          <a:xfrm>
            <a:off x="3276600" y="6400800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Average Education in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A9446-5F5C-4A36-9DAD-1A079BA78D77}"/>
              </a:ext>
            </a:extLst>
          </p:cNvPr>
          <p:cNvSpPr txBox="1"/>
          <p:nvPr/>
        </p:nvSpPr>
        <p:spPr>
          <a:xfrm rot="16200000">
            <a:off x="-827738" y="3875736"/>
            <a:ext cx="49204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Rate of A1C Checks per 1,000 Diabetics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ABDB4F-CCF6-4029-BCB8-EDDB737F6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93982" y="1475516"/>
            <a:ext cx="7967628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7E3D3F-7D9D-4218-B38A-FF8F9D278CCC}"/>
              </a:ext>
            </a:extLst>
          </p:cNvPr>
          <p:cNvSpPr txBox="1"/>
          <p:nvPr/>
        </p:nvSpPr>
        <p:spPr>
          <a:xfrm>
            <a:off x="2286000" y="1519864"/>
            <a:ext cx="1600200" cy="842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845436-30D8-44CD-9D74-CEFE19F4C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497" y="6016174"/>
            <a:ext cx="7964424" cy="384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C3D2ED-38BB-4DED-BA9E-8975EF025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753" y="1778739"/>
            <a:ext cx="555735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9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01539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Controlling for Variables: A1Cs and Education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US" sz="2200" b="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74320" lvl="1" indent="0">
                  <a:buNone/>
                </a:pPr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B287DF6-98FE-45C1-9145-6BE448C33C6F}"/>
              </a:ext>
            </a:extLst>
          </p:cNvPr>
          <p:cNvSpPr txBox="1"/>
          <p:nvPr/>
        </p:nvSpPr>
        <p:spPr>
          <a:xfrm>
            <a:off x="2743200" y="1034208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Health Behavior (A1C check) and Education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B0273-0E9F-4B97-B383-F3AC6B11D4A9}"/>
              </a:ext>
            </a:extLst>
          </p:cNvPr>
          <p:cNvSpPr txBox="1"/>
          <p:nvPr/>
        </p:nvSpPr>
        <p:spPr>
          <a:xfrm>
            <a:off x="3276600" y="6400800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Average Education in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A9446-5F5C-4A36-9DAD-1A079BA78D77}"/>
              </a:ext>
            </a:extLst>
          </p:cNvPr>
          <p:cNvSpPr txBox="1"/>
          <p:nvPr/>
        </p:nvSpPr>
        <p:spPr>
          <a:xfrm rot="16200000">
            <a:off x="-827738" y="3875736"/>
            <a:ext cx="49204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Rate of A1C Checks per 1,000 Diabetics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ABDB4F-CCF6-4029-BCB8-EDDB737F6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93982" y="1475516"/>
            <a:ext cx="7967628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7E3D3F-7D9D-4218-B38A-FF8F9D278CCC}"/>
              </a:ext>
            </a:extLst>
          </p:cNvPr>
          <p:cNvSpPr txBox="1"/>
          <p:nvPr/>
        </p:nvSpPr>
        <p:spPr>
          <a:xfrm>
            <a:off x="2286000" y="1519864"/>
            <a:ext cx="1600200" cy="842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845436-30D8-44CD-9D74-CEFE19F4C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497" y="6016174"/>
            <a:ext cx="7964424" cy="384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C3D2ED-38BB-4DED-BA9E-8975EF025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753" y="1778739"/>
            <a:ext cx="555735" cy="42976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46107C-46C9-4203-B688-EC700899D734}"/>
              </a:ext>
            </a:extLst>
          </p:cNvPr>
          <p:cNvSpPr txBox="1"/>
          <p:nvPr/>
        </p:nvSpPr>
        <p:spPr>
          <a:xfrm>
            <a:off x="8120251" y="3761516"/>
            <a:ext cx="3016142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Controlling for education removes this linear trend, leaving only the residuals</a:t>
            </a:r>
          </a:p>
        </p:txBody>
      </p:sp>
    </p:spTree>
    <p:extLst>
      <p:ext uri="{BB962C8B-B14F-4D97-AF65-F5344CB8AC3E}">
        <p14:creationId xmlns:p14="http://schemas.microsoft.com/office/powerpoint/2010/main" val="67302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Partialling</a:t>
            </a:r>
            <a:r>
              <a:rPr lang="en-US" dirty="0">
                <a:cs typeface="Times New Roman" panose="02020603050405020304" pitchFamily="18" charset="0"/>
              </a:rPr>
              <a:t> out Education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E3D3F-7D9D-4218-B38A-FF8F9D278CCC}"/>
              </a:ext>
            </a:extLst>
          </p:cNvPr>
          <p:cNvSpPr txBox="1"/>
          <p:nvPr/>
        </p:nvSpPr>
        <p:spPr>
          <a:xfrm>
            <a:off x="2286000" y="1519864"/>
            <a:ext cx="1600200" cy="842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fwl">
            <a:extLst>
              <a:ext uri="{FF2B5EF4-FFF2-40B4-BE49-F238E27FC236}">
                <a16:creationId xmlns:a16="http://schemas.microsoft.com/office/drawing/2014/main" id="{449F3BA6-2B62-48F7-A615-30F8E4973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05305"/>
            <a:ext cx="914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96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337392"/>
                <a:ext cx="7269480" cy="62484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>
                    <a:cs typeface="Times New Roman" panose="02020603050405020304" pitchFamily="18" charset="0"/>
                  </a:rPr>
                  <a:t>FWL: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𝑌𝑠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on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𝐷𝑠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337392"/>
                <a:ext cx="7269480" cy="624840"/>
              </a:xfrm>
              <a:blipFill>
                <a:blip r:embed="rId2"/>
                <a:stretch>
                  <a:fillRect l="-2934" t="-29126" b="-4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87E3D3F-7D9D-4218-B38A-FF8F9D278CCC}"/>
              </a:ext>
            </a:extLst>
          </p:cNvPr>
          <p:cNvSpPr txBox="1"/>
          <p:nvPr/>
        </p:nvSpPr>
        <p:spPr>
          <a:xfrm>
            <a:off x="2286000" y="1519864"/>
            <a:ext cx="1600200" cy="842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B2FA67-7FB9-4522-8856-77EC1EBC7712}"/>
                  </a:ext>
                </a:extLst>
              </p:cNvPr>
              <p:cNvSpPr txBox="1"/>
              <p:nvPr/>
            </p:nvSpPr>
            <p:spPr>
              <a:xfrm>
                <a:off x="762000" y="962232"/>
                <a:ext cx="96774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Hence, FWL eliminates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] in order to isolate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known: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Subtract (1) out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order to get residuals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Subtract (3) out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in order to get residuals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Describe the relationship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B2FA67-7FB9-4522-8856-77EC1EBC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962232"/>
                <a:ext cx="9677400" cy="1754326"/>
              </a:xfrm>
              <a:prstGeom prst="rect">
                <a:avLst/>
              </a:prstGeom>
              <a:blipFill>
                <a:blip r:embed="rId3"/>
                <a:stretch>
                  <a:fillRect l="-504" t="-2083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98626ABB-B984-4E1B-9876-5C34D2D5765B}"/>
              </a:ext>
            </a:extLst>
          </p:cNvPr>
          <p:cNvGrpSpPr>
            <a:grpSpLocks noChangeAspect="1"/>
          </p:cNvGrpSpPr>
          <p:nvPr/>
        </p:nvGrpSpPr>
        <p:grpSpPr>
          <a:xfrm>
            <a:off x="2283372" y="2716558"/>
            <a:ext cx="7069132" cy="3783899"/>
            <a:chOff x="1663322" y="1034208"/>
            <a:chExt cx="9437103" cy="57503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65B1A2-3F10-481D-A802-95B6A4DCA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1945" y="1226757"/>
              <a:ext cx="8419855" cy="5029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53C8E9-3BA1-47FD-96E2-43B23F5BBAD6}"/>
                </a:ext>
              </a:extLst>
            </p:cNvPr>
            <p:cNvSpPr txBox="1"/>
            <p:nvPr/>
          </p:nvSpPr>
          <p:spPr>
            <a:xfrm>
              <a:off x="2743200" y="1034208"/>
              <a:ext cx="8357225" cy="561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Hospitalizations and Health Behavior (A1C check)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1D9DF4-A927-47BF-A9F6-9AABA41CA903}"/>
                </a:ext>
              </a:extLst>
            </p:cNvPr>
            <p:cNvSpPr txBox="1"/>
            <p:nvPr/>
          </p:nvSpPr>
          <p:spPr>
            <a:xfrm>
              <a:off x="3276600" y="6223252"/>
              <a:ext cx="6477000" cy="561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Residual Rate of A1C checks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6A412F-141D-4736-BC57-25DE95FD264D}"/>
                </a:ext>
              </a:extLst>
            </p:cNvPr>
            <p:cNvSpPr txBox="1"/>
            <p:nvPr/>
          </p:nvSpPr>
          <p:spPr>
            <a:xfrm rot="16200000">
              <a:off x="-723381" y="3564103"/>
              <a:ext cx="5266453" cy="4930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Residual Hospitalizations</a:t>
              </a:r>
            </a:p>
          </p:txBody>
        </p:sp>
      </p:grpSp>
      <p:pic>
        <p:nvPicPr>
          <p:cNvPr id="13" name="Picture 2" descr="RStudio - RStudio">
            <a:extLst>
              <a:ext uri="{FF2B5EF4-FFF2-40B4-BE49-F238E27FC236}">
                <a16:creationId xmlns:a16="http://schemas.microsoft.com/office/drawing/2014/main" id="{A97F3669-B188-40FA-AE0B-DE97D405D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31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+mj-lt"/>
              </a:rPr>
              <a:t>So what do I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control for? </a:t>
            </a:r>
          </a:p>
        </p:txBody>
      </p: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B2FA67-7FB9-4522-8856-77EC1EBC7712}"/>
                  </a:ext>
                </a:extLst>
              </p:cNvPr>
              <p:cNvSpPr txBox="1"/>
              <p:nvPr/>
            </p:nvSpPr>
            <p:spPr>
              <a:xfrm>
                <a:off x="1211140" y="2005739"/>
                <a:ext cx="5113462" cy="41743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182880" defTabSz="914400"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en-US" sz="2400" dirty="0"/>
                  <a:t>We add regressors to </a:t>
                </a:r>
                <a:r>
                  <a:rPr lang="en-US" sz="2400" b="1" dirty="0"/>
                  <a:t>close all back doors </a:t>
                </a:r>
                <a:r>
                  <a:rPr lang="en-US" sz="2400" dirty="0"/>
                  <a:t>and focus on a causal parameter of interest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182880" defTabSz="914400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there is correlation between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you should control for it</a:t>
                </a:r>
              </a:p>
              <a:p>
                <a:pPr marL="342900" indent="-182880" defTabSz="914400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Need to have data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(obviously) </a:t>
                </a:r>
              </a:p>
              <a:p>
                <a:pPr marL="342900" indent="-182880" defTabSz="914400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B2FA67-7FB9-4522-8856-77EC1EBC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40" y="2005739"/>
                <a:ext cx="5113462" cy="4174398"/>
              </a:xfrm>
              <a:prstGeom prst="rect">
                <a:avLst/>
              </a:prstGeom>
              <a:blipFill>
                <a:blip r:embed="rId2"/>
                <a:stretch>
                  <a:fillRect l="-1907" t="-1168" r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A flowchart showing how to construct a regression model.">
            <a:extLst>
              <a:ext uri="{FF2B5EF4-FFF2-40B4-BE49-F238E27FC236}">
                <a16:creationId xmlns:a16="http://schemas.microsoft.com/office/drawing/2014/main" id="{7745A6DF-B648-4785-9494-9E0976999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" r="-1" b="-1"/>
          <a:stretch/>
        </p:blipFill>
        <p:spPr bwMode="auto">
          <a:xfrm>
            <a:off x="6324601" y="10"/>
            <a:ext cx="58674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23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on Regression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CA" sz="2000" dirty="0">
              <a:solidFill>
                <a:schemeClr val="tx1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Inference: How well does our data answer our question?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Any regression is left with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residual variation</a:t>
                </a:r>
                <a:r>
                  <a:rPr lang="en-US" sz="22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200" b="0" dirty="0"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Additionally, </a:t>
                </a:r>
                <a:r>
                  <a:rPr lang="en-US" sz="22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sampling variation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cs typeface="Times New Roman" panose="02020603050405020304" pitchFamily="18" charset="0"/>
                  </a:rPr>
                  <a:t>means that if we change the data (a little), we change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200" b="0" dirty="0">
                    <a:cs typeface="Times New Roman" panose="02020603050405020304" pitchFamily="18" charset="0"/>
                  </a:rPr>
                  <a:t> (potentially a lot)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A key question of a regression model is therefore: </a:t>
                </a:r>
              </a:p>
              <a:p>
                <a:pPr marL="0" indent="0">
                  <a:buNone/>
                </a:pPr>
                <a:r>
                  <a:rPr lang="en-US" sz="2200" b="1" dirty="0">
                    <a:cs typeface="Times New Roman" panose="02020603050405020304" pitchFamily="18" charset="0"/>
                  </a:rPr>
                  <a:t>How certain am I that my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200" b="1" dirty="0">
                    <a:cs typeface="Times New Roman" panose="02020603050405020304" pitchFamily="18" charset="0"/>
                  </a:rPr>
                  <a:t> is telling me something informative about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200" b="1" dirty="0">
                  <a:cs typeface="Times New Roman" panose="02020603050405020304" pitchFamily="18" charset="0"/>
                </a:endParaRPr>
              </a:p>
              <a:p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843" r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207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Inference: How well does our data answer our question?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Any regression is left with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residual variation</a:t>
                </a:r>
                <a:r>
                  <a:rPr lang="en-US" sz="22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200" b="0" dirty="0"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Additionally, </a:t>
                </a:r>
                <a:r>
                  <a:rPr lang="en-US" sz="22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sampling variation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cs typeface="Times New Roman" panose="02020603050405020304" pitchFamily="18" charset="0"/>
                  </a:rPr>
                  <a:t>means that if we change the data (a little), we change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200" b="0" dirty="0">
                    <a:cs typeface="Times New Roman" panose="02020603050405020304" pitchFamily="18" charset="0"/>
                  </a:rPr>
                  <a:t> (potentially a lot)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A key question of a regression model is therefore: </a:t>
                </a:r>
              </a:p>
              <a:p>
                <a:pPr marL="0" indent="0">
                  <a:buNone/>
                </a:pPr>
                <a:r>
                  <a:rPr lang="en-US" sz="2200" b="1" dirty="0">
                    <a:cs typeface="Times New Roman" panose="02020603050405020304" pitchFamily="18" charset="0"/>
                  </a:rPr>
                  <a:t>How certain am I that my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200" b="1" dirty="0">
                    <a:cs typeface="Times New Roman" panose="02020603050405020304" pitchFamily="18" charset="0"/>
                  </a:rPr>
                  <a:t> is telling me something informative about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200" b="1" dirty="0"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This is the question of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inference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To get there, use one of our useful assumptions (</a:t>
                </a:r>
                <a:r>
                  <a:rPr lang="en-US" sz="22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homoskedasticity</a:t>
                </a: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𝕍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843" r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7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337392"/>
                <a:ext cx="10439400" cy="624840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>
                    <a:cs typeface="Times New Roman" panose="02020603050405020304" pitchFamily="18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337392"/>
                <a:ext cx="10439400" cy="624840"/>
              </a:xfrm>
              <a:blipFill>
                <a:blip r:embed="rId2"/>
                <a:stretch>
                  <a:fillRect l="-1751" t="-17476" b="-35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Under homoskedasticity, there is a nice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sampling distribution </a:t>
                </a:r>
                <a:r>
                  <a:rPr lang="en-US" sz="2200" dirty="0">
                    <a:cs typeface="Times New Roman" panose="02020603050405020304" pitchFamily="18" charset="0"/>
                  </a:rPr>
                  <a:t>for any coefficient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∼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𝒩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𝑆𝑆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997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337392"/>
                <a:ext cx="10439400" cy="624840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>
                    <a:cs typeface="Times New Roman" panose="02020603050405020304" pitchFamily="18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337392"/>
                <a:ext cx="10439400" cy="624840"/>
              </a:xfrm>
              <a:blipFill>
                <a:blip r:embed="rId2"/>
                <a:stretch>
                  <a:fillRect l="-1751" t="-17476" b="-35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Under homoskedasticity, there is a nice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sampling distribution </a:t>
                </a:r>
                <a:r>
                  <a:rPr lang="en-US" sz="2200" dirty="0">
                    <a:cs typeface="Times New Roman" panose="02020603050405020304" pitchFamily="18" charset="0"/>
                  </a:rPr>
                  <a:t>for any coefficient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∼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𝒩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𝑆𝑆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CB005BF-F438-486F-ADB7-2D92C084D334}"/>
              </a:ext>
            </a:extLst>
          </p:cNvPr>
          <p:cNvSpPr txBox="1"/>
          <p:nvPr/>
        </p:nvSpPr>
        <p:spPr>
          <a:xfrm>
            <a:off x="7848600" y="2895600"/>
            <a:ext cx="25146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Unbiasedness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8BED37-3812-43BD-9FD7-4258583B9EAF}"/>
              </a:ext>
            </a:extLst>
          </p:cNvPr>
          <p:cNvCxnSpPr>
            <a:stCxn id="4" idx="1"/>
          </p:cNvCxnSpPr>
          <p:nvPr/>
        </p:nvCxnSpPr>
        <p:spPr>
          <a:xfrm flipV="1">
            <a:off x="7848600" y="2530053"/>
            <a:ext cx="0" cy="55021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60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Last time: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9753600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Probability, coding review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 to linear regression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Single explanatory variable: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Estimation: best linear fit through data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Assumptions required for unbiasedness, so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9753600" cy="5141388"/>
              </a:xfrm>
              <a:blipFill>
                <a:blip r:embed="rId2"/>
                <a:stretch>
                  <a:fillRect l="-43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44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337392"/>
                <a:ext cx="10439400" cy="624840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>
                    <a:cs typeface="Times New Roman" panose="02020603050405020304" pitchFamily="18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337392"/>
                <a:ext cx="10439400" cy="624840"/>
              </a:xfrm>
              <a:blipFill>
                <a:blip r:embed="rId2"/>
                <a:stretch>
                  <a:fillRect l="-1751" t="-17476" b="-35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Under homoskedasticity, there is a nice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sampling distribution </a:t>
                </a:r>
                <a:r>
                  <a:rPr lang="en-US" sz="2200" dirty="0">
                    <a:cs typeface="Times New Roman" panose="02020603050405020304" pitchFamily="18" charset="0"/>
                  </a:rPr>
                  <a:t>for any coefficient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∼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𝒩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Open Sans" panose="020B0606030504020204" pitchFamily="34" charset="0"/>
                                                      <a:cs typeface="Open Sans" panose="020B0606030504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Open Sans" panose="020B0606030504020204" pitchFamily="34" charset="0"/>
                                                      <a:cs typeface="Open Sans" panose="020B0606030504020204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Open Sans" panose="020B0606030504020204" pitchFamily="34" charset="0"/>
                                                      <a:cs typeface="Open Sans" panose="020B0606030504020204" pitchFamily="34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  <m:t>,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𝑆𝑆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Hence, what affects the precision of our regression coefficient?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 error variance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⇒↑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𝑆𝑆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– 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a good thing!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Size of data: since SST is summed over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shrinks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2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921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Standard Errors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The standard deviation of an estimator is referred to as a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standard error</a:t>
                </a:r>
              </a:p>
              <a:p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Standard errors </a:t>
                </a:r>
                <a:r>
                  <a:rPr lang="en-US" sz="2200" dirty="0">
                    <a:cs typeface="Times New Roman" panose="02020603050405020304" pitchFamily="18" charset="0"/>
                  </a:rPr>
                  <a:t>allow you to use what you </a:t>
                </a:r>
                <a:r>
                  <a:rPr lang="en-US" sz="2200" u="sng" dirty="0">
                    <a:cs typeface="Times New Roman" panose="02020603050405020304" pitchFamily="18" charset="0"/>
                  </a:rPr>
                  <a:t>observe</a:t>
                </a:r>
                <a:r>
                  <a:rPr lang="en-US" sz="2200" dirty="0">
                    <a:cs typeface="Times New Roman" panose="02020603050405020304" pitchFamily="18" charset="0"/>
                  </a:rPr>
                  <a:t> in a regression to test hypotheses about the (</a:t>
                </a:r>
                <a:r>
                  <a:rPr lang="en-US" sz="2200" u="sng" dirty="0">
                    <a:cs typeface="Times New Roman" panose="02020603050405020304" pitchFamily="18" charset="0"/>
                  </a:rPr>
                  <a:t>unobserved</a:t>
                </a:r>
                <a:r>
                  <a:rPr lang="en-US" sz="2200" dirty="0">
                    <a:cs typeface="Times New Roman" panose="02020603050405020304" pitchFamily="18" charset="0"/>
                  </a:rPr>
                  <a:t>) data generating process</a:t>
                </a:r>
              </a:p>
              <a:p>
                <a:pPr marL="274320" lvl="1" indent="0">
                  <a:buNone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DD5C2EF-1402-4E98-8819-1F9C91BB1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903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Standard Errors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The standard deviation of an estimator is referred to as a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standard error</a:t>
                </a:r>
              </a:p>
              <a:p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Standard errors </a:t>
                </a:r>
                <a:r>
                  <a:rPr lang="en-US" sz="2200" dirty="0">
                    <a:cs typeface="Times New Roman" panose="02020603050405020304" pitchFamily="18" charset="0"/>
                  </a:rPr>
                  <a:t>allow you to use what you </a:t>
                </a:r>
                <a:r>
                  <a:rPr lang="en-US" sz="2200" u="sng" dirty="0">
                    <a:cs typeface="Times New Roman" panose="02020603050405020304" pitchFamily="18" charset="0"/>
                  </a:rPr>
                  <a:t>observe</a:t>
                </a:r>
                <a:r>
                  <a:rPr lang="en-US" sz="2200" dirty="0">
                    <a:cs typeface="Times New Roman" panose="02020603050405020304" pitchFamily="18" charset="0"/>
                  </a:rPr>
                  <a:t> in a regression to test hypotheses about the (</a:t>
                </a:r>
                <a:r>
                  <a:rPr lang="en-US" sz="2200" u="sng" dirty="0">
                    <a:cs typeface="Times New Roman" panose="02020603050405020304" pitchFamily="18" charset="0"/>
                  </a:rPr>
                  <a:t>unobserved</a:t>
                </a:r>
                <a:r>
                  <a:rPr lang="en-US" sz="2200" dirty="0">
                    <a:cs typeface="Times New Roman" panose="02020603050405020304" pitchFamily="18" charset="0"/>
                  </a:rPr>
                  <a:t>) data generating process</a:t>
                </a:r>
              </a:p>
              <a:p>
                <a:pPr marL="0" indent="0">
                  <a:buNone/>
                </a:pPr>
                <a:r>
                  <a:rPr lang="en-US" sz="2200" dirty="0">
                    <a:cs typeface="Times New Roman" panose="02020603050405020304" pitchFamily="18" charset="0"/>
                  </a:rPr>
                  <a:t>Example: We care about the effect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after controlling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Can 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? </a:t>
                </a:r>
              </a:p>
              <a:p>
                <a:pPr marL="274320" lvl="1" indent="0">
                  <a:buNone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DD5C2EF-1402-4E98-8819-1F9C91BB1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595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Standard Errors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The standard deviation of an estimator is referred to as a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standard error</a:t>
                </a:r>
              </a:p>
              <a:p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Standard errors </a:t>
                </a:r>
                <a:r>
                  <a:rPr lang="en-US" sz="2200" dirty="0">
                    <a:cs typeface="Times New Roman" panose="02020603050405020304" pitchFamily="18" charset="0"/>
                  </a:rPr>
                  <a:t>allow you to use what you </a:t>
                </a:r>
                <a:r>
                  <a:rPr lang="en-US" sz="2200" u="sng" dirty="0">
                    <a:cs typeface="Times New Roman" panose="02020603050405020304" pitchFamily="18" charset="0"/>
                  </a:rPr>
                  <a:t>observe</a:t>
                </a:r>
                <a:r>
                  <a:rPr lang="en-US" sz="2200" dirty="0">
                    <a:cs typeface="Times New Roman" panose="02020603050405020304" pitchFamily="18" charset="0"/>
                  </a:rPr>
                  <a:t> in a regression to test hypotheses about the (</a:t>
                </a:r>
                <a:r>
                  <a:rPr lang="en-US" sz="2200" u="sng" dirty="0">
                    <a:cs typeface="Times New Roman" panose="02020603050405020304" pitchFamily="18" charset="0"/>
                  </a:rPr>
                  <a:t>unobserved</a:t>
                </a:r>
                <a:r>
                  <a:rPr lang="en-US" sz="2200" dirty="0">
                    <a:cs typeface="Times New Roman" panose="02020603050405020304" pitchFamily="18" charset="0"/>
                  </a:rPr>
                  <a:t>) data generating process</a:t>
                </a:r>
              </a:p>
              <a:p>
                <a:pPr marL="0" indent="0">
                  <a:buNone/>
                </a:pPr>
                <a:r>
                  <a:rPr lang="en-US" sz="2200" dirty="0">
                    <a:cs typeface="Times New Roman" panose="02020603050405020304" pitchFamily="18" charset="0"/>
                  </a:rPr>
                  <a:t>Example: We care about the effect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after controlling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Can 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? </a:t>
                </a:r>
              </a:p>
              <a:p>
                <a:pPr marL="274320" lvl="1" indent="0">
                  <a:buNone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000" b="1" dirty="0">
                    <a:cs typeface="Times New Roman" panose="02020603050405020304" pitchFamily="18" charset="0"/>
                  </a:rPr>
                  <a:t>Null hypothesis</a:t>
                </a:r>
                <a:r>
                  <a:rPr lang="en-US" sz="20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(the typical null hypothesis) </a:t>
                </a:r>
              </a:p>
              <a:p>
                <a:pPr marL="274320" lvl="1" indent="0">
                  <a:buNone/>
                </a:pPr>
                <a:r>
                  <a:rPr lang="en-US" sz="2000" b="1" dirty="0">
                    <a:cs typeface="Times New Roman" panose="02020603050405020304" pitchFamily="18" charset="0"/>
                  </a:rPr>
                  <a:t>Alternative hypothesis</a:t>
                </a:r>
                <a:r>
                  <a:rPr lang="en-US" sz="20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endParaRPr lang="en-US" sz="2000" b="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000" b="1" dirty="0">
                    <a:cs typeface="Times New Roman" panose="02020603050405020304" pitchFamily="18" charset="0"/>
                  </a:rPr>
                  <a:t>Rejection value</a:t>
                </a:r>
                <a:r>
                  <a:rPr lang="en-US" sz="20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(typically 0.05)</a:t>
                </a:r>
              </a:p>
              <a:p>
                <a:pPr marL="274320" lvl="1" indent="0">
                  <a:buNone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DD5C2EF-1402-4E98-8819-1F9C91BB1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814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Statistical Tests on Coefficients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Statistical tests tell you something about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if a supposed distribution for a parameter is unlikely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Related calculations:</a:t>
                </a:r>
              </a:p>
              <a:p>
                <a:pPr lvl="1"/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-value</a:t>
                </a:r>
                <a:r>
                  <a:rPr 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: the exact percentile of our statistic </a:t>
                </a:r>
              </a:p>
              <a:p>
                <a:pPr lvl="1"/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-statistic</a:t>
                </a:r>
                <a:r>
                  <a:rPr 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: standardized way of representing the percentile (standard normal)</a:t>
                </a:r>
              </a:p>
              <a:p>
                <a:pPr lvl="1"/>
                <a:endParaRPr lang="en-US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How are these related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DD5C2EF-1402-4E98-8819-1F9C91BB1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216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Notes on Statistical Significance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What does significance mean?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Something that isn’t significant isn’t wrong – just insignificant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Precise nulls are of research interest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A model should </a:t>
            </a:r>
            <a:r>
              <a:rPr 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never </a:t>
            </a: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be modified </a:t>
            </a:r>
            <a:r>
              <a:rPr lang="en-US" sz="2200" i="1" dirty="0">
                <a:solidFill>
                  <a:schemeClr val="tx1"/>
                </a:solidFill>
                <a:cs typeface="Times New Roman" panose="02020603050405020304" pitchFamily="18" charset="0"/>
              </a:rPr>
              <a:t>ex-post </a:t>
            </a: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to obtain significant results!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82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Notes on Statistical Significance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What does significance mean?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Something that isn’t significant isn’t wrong – just insignificant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Precise nulls are of research interest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A model should </a:t>
            </a:r>
            <a:r>
              <a:rPr 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never </a:t>
            </a: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be modified </a:t>
            </a:r>
            <a:r>
              <a:rPr lang="en-US" sz="2200" i="1" dirty="0">
                <a:solidFill>
                  <a:schemeClr val="tx1"/>
                </a:solidFill>
                <a:cs typeface="Times New Roman" panose="02020603050405020304" pitchFamily="18" charset="0"/>
              </a:rPr>
              <a:t>ex-post </a:t>
            </a: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to obtain significant results!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One test is rarely sufficient to come to a conclusion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This is why economics papers are typically 50+ pages </a:t>
            </a:r>
            <a:r>
              <a:rPr 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plus </a:t>
            </a: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appendix</a:t>
            </a:r>
          </a:p>
          <a:p>
            <a:endParaRPr lang="en-US" sz="22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82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Notes on Statistical Significance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What does significance mean?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Something that isn’t significant isn’t wrong – just insignificant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Precise nulls are of research interest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A model should </a:t>
            </a:r>
            <a:r>
              <a:rPr 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never </a:t>
            </a: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be modified </a:t>
            </a:r>
            <a:r>
              <a:rPr lang="en-US" sz="2200" i="1" dirty="0">
                <a:solidFill>
                  <a:schemeClr val="tx1"/>
                </a:solidFill>
                <a:cs typeface="Times New Roman" panose="02020603050405020304" pitchFamily="18" charset="0"/>
              </a:rPr>
              <a:t>ex-post </a:t>
            </a: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to obtain significant results!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One test is rarely sufficient to come to a conclusion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This is why economics papers are typically 50+ pages </a:t>
            </a:r>
            <a:r>
              <a:rPr 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plus </a:t>
            </a: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appendix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Difference between </a:t>
            </a: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statistical significance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economic significance 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What does your result mean?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What does it mean to be statistically significant in this context?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What does the estimated coefficient imply about policy? Welfare? Etc.? </a:t>
            </a: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88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760"/>
            <a:ext cx="10344912" cy="77724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Reading &amp; Constructing a Regression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9900-C993-43A7-AE82-FB87098E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1"/>
            <a:ext cx="6126480" cy="41660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295402"/>
            <a:ext cx="4648200" cy="5210172"/>
          </a:xfrm>
        </p:spPr>
        <p:txBody>
          <a:bodyPr>
            <a:norm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Concise way to present multiple regressions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What should you look for when reading a table?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Key differences across models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Identify parameter authors care about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Look for changes across columns</a:t>
            </a:r>
          </a:p>
        </p:txBody>
      </p:sp>
    </p:spTree>
    <p:extLst>
      <p:ext uri="{BB962C8B-B14F-4D97-AF65-F5344CB8AC3E}">
        <p14:creationId xmlns:p14="http://schemas.microsoft.com/office/powerpoint/2010/main" val="2955151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760"/>
            <a:ext cx="10344912" cy="77724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Reading &amp; Constructing a Regression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9900-C993-43A7-AE82-FB87098E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1"/>
            <a:ext cx="6126480" cy="41660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295402"/>
            <a:ext cx="4648200" cy="5210172"/>
          </a:xfrm>
        </p:spPr>
        <p:txBody>
          <a:bodyPr>
            <a:norm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Concise way to present multiple regressions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What should you look for when reading a table?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Key differences across models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Identify parameter authors care about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Look for changes across columns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Other notes: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Asterisks and standard errors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E53F0C-D351-4884-97F2-82812B30BF70}"/>
              </a:ext>
            </a:extLst>
          </p:cNvPr>
          <p:cNvSpPr/>
          <p:nvPr/>
        </p:nvSpPr>
        <p:spPr>
          <a:xfrm>
            <a:off x="381000" y="4876800"/>
            <a:ext cx="3124200" cy="584606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197485-BEFF-4774-9DFF-595FF5CF3B99}"/>
              </a:ext>
            </a:extLst>
          </p:cNvPr>
          <p:cNvSpPr/>
          <p:nvPr/>
        </p:nvSpPr>
        <p:spPr>
          <a:xfrm>
            <a:off x="3124200" y="2227742"/>
            <a:ext cx="3124200" cy="584606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9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Last time: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0"/>
                <a:ext cx="9753600" cy="545380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Probability, coding review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 to linear regression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Single explanatory variable: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Estimation: best linear fit through data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Assumptions required for unbiasedness, so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Multiple explanatory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Inference on coefficients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Regressions and causal frameworks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Additional regression tools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0"/>
                <a:ext cx="9753600" cy="5453807"/>
              </a:xfrm>
              <a:blipFill>
                <a:blip r:embed="rId2"/>
                <a:stretch>
                  <a:fillRect l="-438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406560D-4DB1-46F7-AACB-59231F198015}"/>
              </a:ext>
            </a:extLst>
          </p:cNvPr>
          <p:cNvSpPr txBox="1">
            <a:spLocks/>
          </p:cNvSpPr>
          <p:nvPr/>
        </p:nvSpPr>
        <p:spPr>
          <a:xfrm>
            <a:off x="605790" y="3429000"/>
            <a:ext cx="726948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cs typeface="Times New Roman" panose="02020603050405020304" pitchFamily="18" charset="0"/>
              </a:rPr>
              <a:t>This time:</a:t>
            </a:r>
          </a:p>
        </p:txBody>
      </p:sp>
    </p:spTree>
    <p:extLst>
      <p:ext uri="{BB962C8B-B14F-4D97-AF65-F5344CB8AC3E}">
        <p14:creationId xmlns:p14="http://schemas.microsoft.com/office/powerpoint/2010/main" val="3746653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760"/>
            <a:ext cx="10344912" cy="77724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Reading &amp; Constructing a Regression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9900-C993-43A7-AE82-FB87098E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1"/>
            <a:ext cx="6126480" cy="41660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295402"/>
            <a:ext cx="4648200" cy="5210172"/>
          </a:xfrm>
        </p:spPr>
        <p:txBody>
          <a:bodyPr>
            <a:norm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Concise way to present multiple regressions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What should you look for when reading a table?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Key differences across models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Identify parameter authors care about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Look for changes across columns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Other notes: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Asterisks and standard errors</a:t>
            </a:r>
          </a:p>
          <a:p>
            <a:pPr lvl="1"/>
            <a:r>
              <a:rPr lang="en-US" sz="2200" i="1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5DE200-22BF-44F6-B3FC-B92E9AB0D3B4}"/>
              </a:ext>
            </a:extLst>
          </p:cNvPr>
          <p:cNvSpPr/>
          <p:nvPr/>
        </p:nvSpPr>
        <p:spPr>
          <a:xfrm>
            <a:off x="457200" y="3505200"/>
            <a:ext cx="5791200" cy="584606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55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760"/>
            <a:ext cx="10344912" cy="77724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Reading &amp; Constructing a Regression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9900-C993-43A7-AE82-FB87098E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1"/>
            <a:ext cx="6126480" cy="41660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295402"/>
            <a:ext cx="4648200" cy="5210172"/>
          </a:xfrm>
        </p:spPr>
        <p:txBody>
          <a:bodyPr>
            <a:norm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Concise way to present multiple regressions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What should you look for when reading a table?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Key differences across models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Identify parameter authors care about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Look for changes across columns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Other notes: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Asterisks and standard errors</a:t>
            </a:r>
          </a:p>
          <a:p>
            <a:pPr lvl="1"/>
            <a:r>
              <a:rPr lang="en-US" sz="2200" i="1" dirty="0"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Overall model performance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3A1893-226B-4B0A-BD35-12592FE17CB7}"/>
              </a:ext>
            </a:extLst>
          </p:cNvPr>
          <p:cNvSpPr/>
          <p:nvPr/>
        </p:nvSpPr>
        <p:spPr>
          <a:xfrm>
            <a:off x="457200" y="3810000"/>
            <a:ext cx="990600" cy="1371600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3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760"/>
            <a:ext cx="10344912" cy="77724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Reading &amp; Constructing a Regression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9900-C993-43A7-AE82-FB87098E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1"/>
            <a:ext cx="6126480" cy="41660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295402"/>
            <a:ext cx="4648200" cy="5210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cs typeface="Times New Roman" panose="02020603050405020304" pitchFamily="18" charset="0"/>
              </a:rPr>
              <a:t>Interpreting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Think “A 1-unit change in </a:t>
            </a:r>
            <a:r>
              <a:rPr lang="en-US" sz="2200" i="1" dirty="0">
                <a:cs typeface="Times New Roman" panose="02020603050405020304" pitchFamily="18" charset="0"/>
              </a:rPr>
              <a:t>x</a:t>
            </a:r>
            <a:r>
              <a:rPr lang="en-US" sz="2200" dirty="0">
                <a:cs typeface="Times New Roman" panose="02020603050405020304" pitchFamily="18" charset="0"/>
              </a:rPr>
              <a:t>…”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Economic vs. statistical significance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Causality or association?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3A1893-226B-4B0A-BD35-12592FE17CB7}"/>
              </a:ext>
            </a:extLst>
          </p:cNvPr>
          <p:cNvSpPr/>
          <p:nvPr/>
        </p:nvSpPr>
        <p:spPr>
          <a:xfrm>
            <a:off x="457200" y="3810000"/>
            <a:ext cx="990600" cy="1371600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6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760"/>
            <a:ext cx="10344912" cy="77724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Reading &amp; Constructing a Regression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9900-C993-43A7-AE82-FB87098E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1"/>
            <a:ext cx="6126480" cy="41660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295402"/>
            <a:ext cx="4648200" cy="5210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cs typeface="Times New Roman" panose="02020603050405020304" pitchFamily="18" charset="0"/>
              </a:rPr>
              <a:t>Interpreting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Think “A 1-unit change in </a:t>
            </a:r>
            <a:r>
              <a:rPr lang="en-US" sz="2200" i="1" dirty="0">
                <a:cs typeface="Times New Roman" panose="02020603050405020304" pitchFamily="18" charset="0"/>
              </a:rPr>
              <a:t>x</a:t>
            </a:r>
            <a:r>
              <a:rPr lang="en-US" sz="2200" dirty="0">
                <a:cs typeface="Times New Roman" panose="02020603050405020304" pitchFamily="18" charset="0"/>
              </a:rPr>
              <a:t>…”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Economic vs. statistical significance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Causality or association?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cs typeface="Times New Roman" panose="02020603050405020304" pitchFamily="18" charset="0"/>
              </a:rPr>
              <a:t>How do you make the table? 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3A1893-226B-4B0A-BD35-12592FE17CB7}"/>
              </a:ext>
            </a:extLst>
          </p:cNvPr>
          <p:cNvSpPr/>
          <p:nvPr/>
        </p:nvSpPr>
        <p:spPr>
          <a:xfrm>
            <a:off x="457200" y="3810000"/>
            <a:ext cx="990600" cy="1371600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RStudio - RStudio">
            <a:extLst>
              <a:ext uri="{FF2B5EF4-FFF2-40B4-BE49-F238E27FC236}">
                <a16:creationId xmlns:a16="http://schemas.microsoft.com/office/drawing/2014/main" id="{E03C9ED9-B41A-44BA-93F1-87819F474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242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Summary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rm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Regression is a </a:t>
            </a:r>
            <a:r>
              <a:rPr lang="en-US" sz="2200" b="1" dirty="0">
                <a:cs typeface="Times New Roman" panose="02020603050405020304" pitchFamily="18" charset="0"/>
              </a:rPr>
              <a:t>very powerful tool</a:t>
            </a:r>
            <a:r>
              <a:rPr lang="en-US" sz="2200" dirty="0">
                <a:cs typeface="Times New Roman" panose="02020603050405020304" pitchFamily="18" charset="0"/>
              </a:rPr>
              <a:t> (use it well)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Importance of controlling for colliders/covariates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Inference and uncertainty of a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Interpreting regression coefficients and 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Presenting your results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cs typeface="Times New Roman" panose="02020603050405020304" pitchFamily="18" charset="0"/>
              </a:rPr>
              <a:t>Next time: getting fancier with regression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Types of variables you can use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Interaction effects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(Some) Nonlinear models</a:t>
            </a:r>
          </a:p>
        </p:txBody>
      </p:sp>
    </p:spTree>
    <p:extLst>
      <p:ext uri="{BB962C8B-B14F-4D97-AF65-F5344CB8AC3E}">
        <p14:creationId xmlns:p14="http://schemas.microsoft.com/office/powerpoint/2010/main" val="359615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Multivariate Regression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2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6868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Model: Multiple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the dependent variable (outcome)</a:t>
                </a:r>
              </a:p>
              <a:p>
                <a:r>
                  <a:rPr lang="en-US" sz="2200" b="0" dirty="0">
                    <a:cs typeface="Times New Roman" panose="02020603050405020304" pitchFamily="18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a different independent variable: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Treatment status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Demographics (race, income, education, location, etc.)</a:t>
                </a:r>
              </a:p>
              <a:p>
                <a:r>
                  <a:rPr lang="en-US" sz="2200" b="1" dirty="0">
                    <a:cs typeface="Times New Roman" panose="02020603050405020304" pitchFamily="18" charset="0"/>
                  </a:rPr>
                  <a:t>Why would we want to include multiple variables in a regression? </a:t>
                </a: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5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01539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Model: Multiple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the dependent variable (outcome)</a:t>
                </a:r>
              </a:p>
              <a:p>
                <a:r>
                  <a:rPr lang="en-US" sz="2200" b="0" dirty="0">
                    <a:cs typeface="Times New Roman" panose="02020603050405020304" pitchFamily="18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a different independent variable: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Treatment status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Demographics (race, income, education, location, etc.)</a:t>
                </a:r>
              </a:p>
              <a:p>
                <a:r>
                  <a:rPr lang="en-US" sz="2200" b="1" dirty="0">
                    <a:cs typeface="Times New Roman" panose="02020603050405020304" pitchFamily="18" charset="0"/>
                  </a:rPr>
                  <a:t>Why would we want to include multiple variables in a regression? </a:t>
                </a: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AE6176E-5764-4135-B5C7-BC9368081B4F}"/>
                  </a:ext>
                </a:extLst>
              </p:cNvPr>
              <p:cNvSpPr/>
              <p:nvPr/>
            </p:nvSpPr>
            <p:spPr>
              <a:xfrm>
                <a:off x="5636199" y="5048246"/>
                <a:ext cx="731520" cy="731520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AE6176E-5764-4135-B5C7-BC9368081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199" y="5048246"/>
                <a:ext cx="731520" cy="7315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9211E50-A55D-48A9-AB2A-66D81BD98534}"/>
                  </a:ext>
                </a:extLst>
              </p:cNvPr>
              <p:cNvSpPr/>
              <p:nvPr/>
            </p:nvSpPr>
            <p:spPr>
              <a:xfrm>
                <a:off x="6990238" y="4152899"/>
                <a:ext cx="731520" cy="731520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9211E50-A55D-48A9-AB2A-66D81BD98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238" y="4152899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5A19C7-80CF-4B6D-9827-1B464893C169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941570" y="4518659"/>
            <a:ext cx="204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D88B62-7FBC-47BB-99A2-B20ED1CD5085}"/>
              </a:ext>
            </a:extLst>
          </p:cNvPr>
          <p:cNvCxnSpPr>
            <a:cxnSpLocks/>
            <a:stCxn id="5" idx="6"/>
            <a:endCxn id="7" idx="3"/>
          </p:cNvCxnSpPr>
          <p:nvPr/>
        </p:nvCxnSpPr>
        <p:spPr>
          <a:xfrm flipV="1">
            <a:off x="6367719" y="4777290"/>
            <a:ext cx="729648" cy="63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3905113-4B7C-494E-BDC8-CF39108CF4F7}"/>
                  </a:ext>
                </a:extLst>
              </p:cNvPr>
              <p:cNvSpPr/>
              <p:nvPr/>
            </p:nvSpPr>
            <p:spPr>
              <a:xfrm>
                <a:off x="4210050" y="4152899"/>
                <a:ext cx="731520" cy="731520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3905113-4B7C-494E-BDC8-CF39108CF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050" y="4152899"/>
                <a:ext cx="731520" cy="73152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474E45-C125-4BB8-B36F-CEC89114A63B}"/>
              </a:ext>
            </a:extLst>
          </p:cNvPr>
          <p:cNvCxnSpPr>
            <a:cxnSpLocks/>
            <a:stCxn id="5" idx="2"/>
            <a:endCxn id="11" idx="5"/>
          </p:cNvCxnSpPr>
          <p:nvPr/>
        </p:nvCxnSpPr>
        <p:spPr>
          <a:xfrm flipH="1" flipV="1">
            <a:off x="4834441" y="4777290"/>
            <a:ext cx="801758" cy="63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7AA992-32C0-44D9-A401-6C7DACD45941}"/>
                  </a:ext>
                </a:extLst>
              </p:cNvPr>
              <p:cNvSpPr txBox="1"/>
              <p:nvPr/>
            </p:nvSpPr>
            <p:spPr>
              <a:xfrm>
                <a:off x="520020" y="4038600"/>
                <a:ext cx="3429000" cy="1200329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Y: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Hospitalization Rate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D: </a:t>
                </a:r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Health Behaviors</a:t>
                </a:r>
                <a:endParaRPr 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X: </a:t>
                </a:r>
                <a:r>
                  <a:rPr lang="en-US" b="1" dirty="0"/>
                  <a:t>Education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	Affects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7AA992-32C0-44D9-A401-6C7DACD45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20" y="4038600"/>
                <a:ext cx="3429000" cy="1200329"/>
              </a:xfrm>
              <a:prstGeom prst="rect">
                <a:avLst/>
              </a:prstGeom>
              <a:blipFill>
                <a:blip r:embed="rId6"/>
                <a:stretch>
                  <a:fillRect l="-879" t="-1485" b="-5446"/>
                </a:stretch>
              </a:blip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71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Controlling for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We are curious about the effect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endParaRPr lang="en-US" sz="22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We know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, but there’s another open channel: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To close this channel, we want to “control for” education 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Controlling for a variable “partials out” the conditional mean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The formalization of this is called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the Frisch-Waugh-Lovell (FWL) Theorem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Illustration: </a:t>
                </a:r>
                <a:r>
                  <a:rPr lang="en-US" sz="2000" dirty="0">
                    <a:cs typeface="Times New Roman" panose="02020603050405020304" pitchFamily="18" charset="0"/>
                    <a:hlinkClick r:id="rId2"/>
                  </a:rPr>
                  <a:t>https://tinyurl.com/mrx32397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43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Controlling for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US" sz="2200" b="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74320" lvl="1" indent="0">
                  <a:buNone/>
                </a:pPr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B6BD1FF-E838-489D-99ED-DFB0A7D7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51" y="1034208"/>
            <a:ext cx="8621486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87DF6-98FE-45C1-9145-6BE448C33C6F}"/>
              </a:ext>
            </a:extLst>
          </p:cNvPr>
          <p:cNvSpPr txBox="1"/>
          <p:nvPr/>
        </p:nvSpPr>
        <p:spPr>
          <a:xfrm>
            <a:off x="2743200" y="1034208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Hospitalizations and Health Behavior (A1C check)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B0273-0E9F-4B97-B383-F3AC6B11D4A9}"/>
              </a:ext>
            </a:extLst>
          </p:cNvPr>
          <p:cNvSpPr txBox="1"/>
          <p:nvPr/>
        </p:nvSpPr>
        <p:spPr>
          <a:xfrm>
            <a:off x="3276600" y="6223252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Rate of A1C checks per 1,000 diabetics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A9446-5F5C-4A36-9DAD-1A079BA78D77}"/>
              </a:ext>
            </a:extLst>
          </p:cNvPr>
          <p:cNvSpPr txBox="1"/>
          <p:nvPr/>
        </p:nvSpPr>
        <p:spPr>
          <a:xfrm rot="16200000">
            <a:off x="-765438" y="3737237"/>
            <a:ext cx="492040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Total Annual Diabetes Hospitalizations,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Regional Level</a:t>
            </a:r>
          </a:p>
        </p:txBody>
      </p:sp>
    </p:spTree>
    <p:extLst>
      <p:ext uri="{BB962C8B-B14F-4D97-AF65-F5344CB8AC3E}">
        <p14:creationId xmlns:p14="http://schemas.microsoft.com/office/powerpoint/2010/main" val="383510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Controlling for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US" sz="2200" b="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74320" lvl="1" indent="0">
                  <a:buNone/>
                </a:pPr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B6BD1FF-E838-489D-99ED-DFB0A7D7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51" y="1034208"/>
            <a:ext cx="8621486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87DF6-98FE-45C1-9145-6BE448C33C6F}"/>
              </a:ext>
            </a:extLst>
          </p:cNvPr>
          <p:cNvSpPr txBox="1"/>
          <p:nvPr/>
        </p:nvSpPr>
        <p:spPr>
          <a:xfrm>
            <a:off x="2743200" y="1034208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Hospitalizations and Health Behavior (A1C check)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B0273-0E9F-4B97-B383-F3AC6B11D4A9}"/>
              </a:ext>
            </a:extLst>
          </p:cNvPr>
          <p:cNvSpPr txBox="1"/>
          <p:nvPr/>
        </p:nvSpPr>
        <p:spPr>
          <a:xfrm>
            <a:off x="3276600" y="6223252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Rate of A1C checks per 1,000 diabetics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A9446-5F5C-4A36-9DAD-1A079BA78D77}"/>
              </a:ext>
            </a:extLst>
          </p:cNvPr>
          <p:cNvSpPr txBox="1"/>
          <p:nvPr/>
        </p:nvSpPr>
        <p:spPr>
          <a:xfrm rot="16200000">
            <a:off x="-765438" y="3737237"/>
            <a:ext cx="492040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Total Annual Diabetes Hospitalizations,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Regional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10BB3-5018-48FA-AE48-C197733F731D}"/>
              </a:ext>
            </a:extLst>
          </p:cNvPr>
          <p:cNvSpPr txBox="1"/>
          <p:nvPr/>
        </p:nvSpPr>
        <p:spPr>
          <a:xfrm>
            <a:off x="6705600" y="2057400"/>
            <a:ext cx="4311542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But what about education? What drives health behaviors? </a:t>
            </a:r>
          </a:p>
        </p:txBody>
      </p:sp>
    </p:spTree>
    <p:extLst>
      <p:ext uri="{BB962C8B-B14F-4D97-AF65-F5344CB8AC3E}">
        <p14:creationId xmlns:p14="http://schemas.microsoft.com/office/powerpoint/2010/main" val="352583633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1431</TotalTime>
  <Words>1910</Words>
  <Application>Microsoft Office PowerPoint</Application>
  <PresentationFormat>Widescreen</PresentationFormat>
  <Paragraphs>258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 Math</vt:lpstr>
      <vt:lpstr>Century Schoolbook</vt:lpstr>
      <vt:lpstr>Open Sans</vt:lpstr>
      <vt:lpstr>Times New Roman</vt:lpstr>
      <vt:lpstr>Wingdings 2</vt:lpstr>
      <vt:lpstr>View</vt:lpstr>
      <vt:lpstr>Health Econometrics I </vt:lpstr>
      <vt:lpstr>Last time:</vt:lpstr>
      <vt:lpstr>Last time:</vt:lpstr>
      <vt:lpstr>Multivariate Regression</vt:lpstr>
      <vt:lpstr>Population Model: Multiple Variables</vt:lpstr>
      <vt:lpstr>Population Model: Multiple Variables</vt:lpstr>
      <vt:lpstr>Controlling for Variables</vt:lpstr>
      <vt:lpstr>Controlling for Variables</vt:lpstr>
      <vt:lpstr>Controlling for Variables</vt:lpstr>
      <vt:lpstr>Controlling for Variables: A1Cs and Education</vt:lpstr>
      <vt:lpstr>Controlling for Variables: A1Cs and Education</vt:lpstr>
      <vt:lpstr>Partialling out Education</vt:lpstr>
      <vt:lpstr>FWL: Residual Ys on Residual Ds</vt:lpstr>
      <vt:lpstr>So what do I  control for? </vt:lpstr>
      <vt:lpstr>Inference on Regression Coefficients</vt:lpstr>
      <vt:lpstr>Inference: How well does our data answer our question?</vt:lpstr>
      <vt:lpstr>Inference: How well does our data answer our question?</vt:lpstr>
      <vt:lpstr>Sampling Distribution of (β_i ) ̂</vt:lpstr>
      <vt:lpstr>Sampling Distribution of (β_i ) ̂</vt:lpstr>
      <vt:lpstr>Sampling Distribution of (β_i ) ̂</vt:lpstr>
      <vt:lpstr>Standard Errors </vt:lpstr>
      <vt:lpstr>Standard Errors </vt:lpstr>
      <vt:lpstr>Standard Errors </vt:lpstr>
      <vt:lpstr>Statistical Tests on Coefficients</vt:lpstr>
      <vt:lpstr>Notes on Statistical Significance </vt:lpstr>
      <vt:lpstr>Notes on Statistical Significance </vt:lpstr>
      <vt:lpstr>Notes on Statistical Significance </vt:lpstr>
      <vt:lpstr>Reading &amp; Constructing a Regression Table</vt:lpstr>
      <vt:lpstr>Reading &amp; Constructing a Regression Table</vt:lpstr>
      <vt:lpstr>Reading &amp; Constructing a Regression Table</vt:lpstr>
      <vt:lpstr>Reading &amp; Constructing a Regression Table</vt:lpstr>
      <vt:lpstr>Reading &amp; Constructing a Regression Table</vt:lpstr>
      <vt:lpstr>Reading &amp; Constructing a Regression Table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81</cp:revision>
  <dcterms:created xsi:type="dcterms:W3CDTF">2011-01-10T00:42:42Z</dcterms:created>
  <dcterms:modified xsi:type="dcterms:W3CDTF">2022-06-18T16:21:00Z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