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5"/>
  </p:notesMasterIdLst>
  <p:sldIdLst>
    <p:sldId id="256" r:id="rId2"/>
    <p:sldId id="514" r:id="rId3"/>
    <p:sldId id="515" r:id="rId4"/>
    <p:sldId id="397" r:id="rId5"/>
    <p:sldId id="516" r:id="rId6"/>
    <p:sldId id="517" r:id="rId7"/>
    <p:sldId id="518" r:id="rId8"/>
    <p:sldId id="519" r:id="rId9"/>
    <p:sldId id="520" r:id="rId10"/>
    <p:sldId id="568" r:id="rId11"/>
    <p:sldId id="398" r:id="rId12"/>
    <p:sldId id="419" r:id="rId13"/>
    <p:sldId id="543" r:id="rId14"/>
    <p:sldId id="523" r:id="rId15"/>
    <p:sldId id="544" r:id="rId16"/>
    <p:sldId id="525" r:id="rId17"/>
    <p:sldId id="546" r:id="rId18"/>
    <p:sldId id="547" r:id="rId19"/>
    <p:sldId id="548" r:id="rId20"/>
    <p:sldId id="549" r:id="rId21"/>
    <p:sldId id="550" r:id="rId22"/>
    <p:sldId id="524" r:id="rId23"/>
    <p:sldId id="552" r:id="rId24"/>
    <p:sldId id="553" r:id="rId25"/>
    <p:sldId id="551" r:id="rId26"/>
    <p:sldId id="526" r:id="rId27"/>
    <p:sldId id="555" r:id="rId28"/>
    <p:sldId id="554" r:id="rId29"/>
    <p:sldId id="556" r:id="rId30"/>
    <p:sldId id="557" r:id="rId31"/>
    <p:sldId id="527" r:id="rId32"/>
    <p:sldId id="559" r:id="rId33"/>
    <p:sldId id="558" r:id="rId34"/>
    <p:sldId id="560" r:id="rId35"/>
    <p:sldId id="521" r:id="rId36"/>
    <p:sldId id="529" r:id="rId37"/>
    <p:sldId id="561" r:id="rId38"/>
    <p:sldId id="562" r:id="rId39"/>
    <p:sldId id="564" r:id="rId40"/>
    <p:sldId id="565" r:id="rId41"/>
    <p:sldId id="569" r:id="rId42"/>
    <p:sldId id="566" r:id="rId43"/>
    <p:sldId id="567" r:id="rId44"/>
    <p:sldId id="570" r:id="rId45"/>
    <p:sldId id="522" r:id="rId46"/>
    <p:sldId id="581" r:id="rId47"/>
    <p:sldId id="587" r:id="rId48"/>
    <p:sldId id="583" r:id="rId49"/>
    <p:sldId id="584" r:id="rId50"/>
    <p:sldId id="585" r:id="rId51"/>
    <p:sldId id="528" r:id="rId52"/>
    <p:sldId id="571" r:id="rId53"/>
    <p:sldId id="572" r:id="rId54"/>
    <p:sldId id="573" r:id="rId55"/>
    <p:sldId id="574" r:id="rId56"/>
    <p:sldId id="575" r:id="rId57"/>
    <p:sldId id="576" r:id="rId58"/>
    <p:sldId id="577" r:id="rId59"/>
    <p:sldId id="578" r:id="rId60"/>
    <p:sldId id="579" r:id="rId61"/>
    <p:sldId id="580" r:id="rId62"/>
    <p:sldId id="588" r:id="rId63"/>
    <p:sldId id="586" r:id="rId6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8/12/2022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will take two lectures (and/or, be a catch-up day).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likelihood: </a:t>
            </a:r>
            <a:r>
              <a:rPr lang="en-US" sz="1200" dirty="0">
                <a:cs typeface="Times New Roman" panose="02020603050405020304" pitchFamily="18" charset="0"/>
              </a:rPr>
              <a:t>For example, if your model estimates that a coin has a .6 chance of being heads, then two observations of heads followed by one observation of tails has a likelihood of , i.e. a .144 chance of occurring. 0.6 is the “hyperparameter” governing the likelihood, which you test for based on your data and model.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82857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dependent variables show up *all* the time in research. Pause for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Clarify differences in pp versus %. Homework late grades are a good example.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7122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note that there is field idiosyncrasy in how people respond to LPMs. Economists = great, others = not. Really depends on your context (are you using for prediction, or just trying to get a simple ATE, or something in between?)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0264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26488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1229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OLS prediction to just a local mean across x – notice that the slopes flatten out at edge of range, just like we would want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49550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25320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38021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F() is a piecewise function where F(D*)=1 if D*&gt;c, 0 otherwise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85254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82475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8585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535863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phi is the normal </a:t>
            </a:r>
            <a:r>
              <a:rPr lang="en-US" dirty="0" err="1"/>
              <a:t>cdf</a:t>
            </a:r>
            <a:r>
              <a:rPr lang="en-US" dirty="0"/>
              <a:t> for the standard normal (probability that </a:t>
            </a:r>
            <a:r>
              <a:rPr lang="en-US" dirty="0" err="1"/>
              <a:t>i</a:t>
            </a:r>
            <a:r>
              <a:rPr lang="en-US" dirty="0"/>
              <a:t> is &lt;= </a:t>
            </a:r>
            <a:r>
              <a:rPr lang="en-US" dirty="0" err="1"/>
              <a:t>i</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19997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54402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46188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246714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link function, what is the partial derivative?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651696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16297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MEM is easier to calculate and interpret, but AME is considered to be more appropriate (it takes into account how variables are correlated, and doesn’t produce an ME for something that doesn’t exist – like someone with 2.3 kids, for example). </a:t>
            </a:r>
          </a:p>
          <a:p>
            <a:r>
              <a:rPr lang="en-US" dirty="0"/>
              <a:t>When using R, keep track of ME for BMI or smoker for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71131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3</a:t>
            </a:fld>
            <a:endParaRPr lang="en-US"/>
          </a:p>
        </p:txBody>
      </p:sp>
    </p:spTree>
    <p:extLst>
      <p:ext uri="{BB962C8B-B14F-4D97-AF65-F5344CB8AC3E}">
        <p14:creationId xmlns:p14="http://schemas.microsoft.com/office/powerpoint/2010/main" val="1213885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225174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the F test because the test statistic no longer has an F distribution under the null hypothesis because of the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91821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94354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(1) Estimate the first stage using nonlinear regression (logit) and get predicted values. (2) Instead of sticking predicted values into the second stage, use them </a:t>
            </a:r>
            <a:r>
              <a:rPr lang="en-US" b="0" i="1" dirty="0">
                <a:solidFill>
                  <a:srgbClr val="222222"/>
                </a:solidFill>
                <a:effectLst/>
                <a:latin typeface="Source Sans Pro" panose="020B0503030403020204" pitchFamily="34" charset="0"/>
              </a:rPr>
              <a:t>in place of the instrument</a:t>
            </a:r>
            <a:r>
              <a:rPr lang="en-US" b="0" i="0" dirty="0">
                <a:solidFill>
                  <a:srgbClr val="222222"/>
                </a:solidFill>
                <a:effectLst/>
                <a:latin typeface="Source Sans Pro" panose="020B0503030403020204" pitchFamily="34" charset="0"/>
              </a:rPr>
              <a:t> in 2SLS. You’ll look at this a little </a:t>
            </a:r>
            <a:r>
              <a:rPr lang="en-US" b="0" i="0">
                <a:solidFill>
                  <a:srgbClr val="222222"/>
                </a:solidFill>
                <a:effectLst/>
                <a:latin typeface="Source Sans Pro" panose="020B0503030403020204" pitchFamily="34" charset="0"/>
              </a:rPr>
              <a:t>bit in the problem set. </a:t>
            </a:r>
            <a:endParaRPr lang="en-US" b="0" i="0" dirty="0">
              <a:solidFill>
                <a:srgbClr val="222222"/>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22615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7725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5365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really is percent increase, not percentage points! Recall lambda is expected counts. Rate ratio is X times more/less likely than count.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a:p>
            <a:r>
              <a:rPr lang="en-US" dirty="0"/>
              <a:t>Note: stage 1 is a logit, stage 2 is a truncated </a:t>
            </a:r>
            <a:r>
              <a:rPr lang="en-US" dirty="0" err="1"/>
              <a:t>poisson</a:t>
            </a:r>
            <a:r>
              <a:rPr lang="en-US" dirty="0"/>
              <a:t> (one that doesn’t allow 0s)</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124909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771879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What does it mean if </a:t>
            </a:r>
            <a:r>
              <a:rPr lang="en-US" dirty="0" err="1"/>
              <a:t>y_ji</a:t>
            </a:r>
            <a:r>
              <a:rPr lang="en-US" dirty="0"/>
              <a:t> &gt; 0 </a:t>
            </a:r>
            <a:r>
              <a:rPr lang="en-US" dirty="0" err="1"/>
              <a:t>verus</a:t>
            </a:r>
            <a:r>
              <a:rPr lang="en-US" dirty="0"/>
              <a:t> </a:t>
            </a:r>
            <a:r>
              <a:rPr lang="en-US" dirty="0" err="1"/>
              <a:t>y_ji</a:t>
            </a:r>
            <a:r>
              <a:rPr lang="en-US" dirty="0"/>
              <a:t> &lt; 0?</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that </a:t>
            </a:r>
            <a:r>
              <a:rPr lang="en-US" dirty="0" err="1"/>
              <a:t>varepsilon</a:t>
            </a:r>
            <a:r>
              <a:rPr lang="en-US" dirty="0"/>
              <a:t> is T1EV. The choice probabilities show the relative value of the individual characteristics (weighted by beta) across all choices. Why exponentiated? Because of the logit formula (log(p/1-p)). Why is there a 1 in the denominator? Because we have J-1 regressions comparing the alternatives to the benchmark, and then one (</a:t>
            </a:r>
            <a:r>
              <a:rPr lang="en-US" dirty="0" err="1"/>
              <a:t>unestimated</a:t>
            </a:r>
            <a:r>
              <a:rPr lang="en-US" dirty="0"/>
              <a:t>) regression comparing the benchmark to itself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simplistic version of the likelihood function. Delta is an indicator for which j I chose. </a:t>
            </a:r>
            <a:r>
              <a:rPr lang="en-US" dirty="0" err="1"/>
              <a:t>P_ji</a:t>
            </a:r>
            <a:r>
              <a:rPr lang="en-US" dirty="0"/>
              <a:t> is I’s choice probability of j – note that we had lots of exponentials, so we take the logs – this has the logit structure as it is the ratio of exponentials (doesn't quite all cancel out). </a:t>
            </a:r>
          </a:p>
          <a:p>
            <a:r>
              <a:rPr lang="en-US" dirty="0"/>
              <a:t>Once the LL is specified, we choose the betas to maximize LL. Where are the betas here? Hidden inside of the P’s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4482385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03453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97926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limited dependent variable is one that is restricted in some way. All of these have important considerations for regression.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833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 Also will include an extension of ordered that highlights choices between </a:t>
            </a:r>
            <a:r>
              <a:rPr lang="en-US"/>
              <a:t>competing options.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6582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8/12/2022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s://www.sciencedirect.com/science/article/pii/S0165176503000326?casa_token=6s_iEmC5d6EAAAAA:nJdepSQey56XGlCa0Ty0ChxjrDgoM9KZkatzvjvghz2Hvx47Vv99mSWD9Y1Mn80Mo6roXgT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Lectures 7 and 8: Regressions with Limited Dependent Variables</a:t>
            </a:r>
          </a:p>
          <a:p>
            <a:r>
              <a:rPr lang="en-US" sz="2400" dirty="0"/>
              <a:t>October 21 </a:t>
            </a:r>
            <a:r>
              <a:rPr lang="en-US" sz="2400"/>
              <a:t>and October 28, </a:t>
            </a:r>
            <a:r>
              <a:rPr lang="en-US" sz="2400" dirty="0"/>
              <a:t>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Quick Note: MLE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So far, we have been using the </a:t>
                </a:r>
                <a:r>
                  <a:rPr lang="en-US" sz="2400" b="1" dirty="0">
                    <a:solidFill>
                      <a:schemeClr val="accent3">
                        <a:lumMod val="75000"/>
                      </a:schemeClr>
                    </a:solidFill>
                    <a:cs typeface="Times New Roman" panose="02020603050405020304" pitchFamily="18" charset="0"/>
                  </a:rPr>
                  <a:t>method of moments </a:t>
                </a:r>
                <a:r>
                  <a:rPr lang="en-US" sz="2400" dirty="0">
                    <a:cs typeface="Times New Roman" panose="02020603050405020304" pitchFamily="18" charset="0"/>
                  </a:rPr>
                  <a:t>(like GMM) to (talk about) estimating our regressions</a:t>
                </a:r>
              </a:p>
              <a:p>
                <a:pPr lvl="1"/>
                <a:r>
                  <a:rPr lang="en-US" sz="2400" dirty="0">
                    <a:cs typeface="Times New Roman" panose="02020603050405020304" pitchFamily="18" charset="0"/>
                  </a:rPr>
                  <a:t>We have conditions (e.g.,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that give us formulas for our parameters of interest</a:t>
                </a:r>
              </a:p>
              <a:p>
                <a:r>
                  <a:rPr lang="en-US" sz="2400" dirty="0">
                    <a:cs typeface="Times New Roman" panose="02020603050405020304" pitchFamily="18" charset="0"/>
                  </a:rPr>
                  <a:t>Another estimation technique is called </a:t>
                </a:r>
                <a:r>
                  <a:rPr lang="en-US" sz="2400" b="1" dirty="0">
                    <a:solidFill>
                      <a:schemeClr val="accent2">
                        <a:lumMod val="75000"/>
                      </a:schemeClr>
                    </a:solidFill>
                    <a:cs typeface="Times New Roman" panose="02020603050405020304" pitchFamily="18" charset="0"/>
                  </a:rPr>
                  <a:t>maximum likelihood estimation</a:t>
                </a:r>
              </a:p>
              <a:p>
                <a:pPr lvl="1"/>
                <a:r>
                  <a:rPr lang="en-US" sz="2400" dirty="0">
                    <a:cs typeface="Times New Roman" panose="02020603050405020304" pitchFamily="18" charset="0"/>
                  </a:rPr>
                  <a:t>Main idea: Given a model, you can calculate the probability of a given observation occurring (likelihood)</a:t>
                </a:r>
              </a:p>
              <a:p>
                <a:pPr lvl="1"/>
                <a:r>
                  <a:rPr lang="en-US" sz="2400" dirty="0">
                    <a:cs typeface="Times New Roman" panose="02020603050405020304" pitchFamily="18" charset="0"/>
                  </a:rPr>
                  <a:t>You can pick the model that makes your data </a:t>
                </a:r>
                <a:r>
                  <a:rPr lang="en-US" sz="2400" b="1" i="1" dirty="0">
                    <a:solidFill>
                      <a:schemeClr val="accent2">
                        <a:lumMod val="75000"/>
                      </a:schemeClr>
                    </a:solidFill>
                    <a:cs typeface="Times New Roman" panose="02020603050405020304" pitchFamily="18" charset="0"/>
                  </a:rPr>
                  <a:t>as likely as possible</a:t>
                </a:r>
                <a:r>
                  <a:rPr lang="en-US" sz="2400" dirty="0">
                    <a:cs typeface="Times New Roman" panose="02020603050405020304" pitchFamily="18" charset="0"/>
                  </a:rPr>
                  <a:t>. </a:t>
                </a:r>
              </a:p>
              <a:p>
                <a:r>
                  <a:rPr lang="en-US" sz="2400" dirty="0">
                    <a:cs typeface="Times New Roman" panose="02020603050405020304" pitchFamily="18" charset="0"/>
                  </a:rPr>
                  <a:t>Estimation of MLE requires specifying a </a:t>
                </a:r>
                <a:r>
                  <a:rPr lang="en-US" sz="2400" b="1" dirty="0">
                    <a:cs typeface="Times New Roman" panose="02020603050405020304" pitchFamily="18" charset="0"/>
                  </a:rPr>
                  <a:t>likelihood function </a:t>
                </a:r>
                <a:r>
                  <a:rPr lang="en-US" sz="2400" dirty="0">
                    <a:cs typeface="Times New Roman" panose="02020603050405020304" pitchFamily="18" charset="0"/>
                  </a:rPr>
                  <a:t>based on the DGP you think is involved</a:t>
                </a:r>
              </a:p>
              <a:p>
                <a:pPr lvl="1"/>
                <a:r>
                  <a:rPr lang="en-US" sz="2400" dirty="0">
                    <a:cs typeface="Times New Roman" panose="02020603050405020304" pitchFamily="18" charset="0"/>
                  </a:rPr>
                  <a:t>If events are independent, this is just the product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𝑁</m:t>
                    </m:r>
                  </m:oMath>
                </a14:m>
                <a:r>
                  <a:rPr lang="en-US" sz="2400" dirty="0">
                    <a:cs typeface="Times New Roman" panose="02020603050405020304" pitchFamily="18" charset="0"/>
                  </a:rPr>
                  <a:t> pdfs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r="-1102"/>
                </a:stretch>
              </a:blipFill>
            </p:spPr>
            <p:txBody>
              <a:bodyPr/>
              <a:lstStyle/>
              <a:p>
                <a:r>
                  <a:rPr lang="en-US">
                    <a:noFill/>
                  </a:rPr>
                  <a:t> </a:t>
                </a:r>
              </a:p>
            </p:txBody>
          </p:sp>
        </mc:Fallback>
      </mc:AlternateContent>
    </p:spTree>
    <p:extLst>
      <p:ext uri="{BB962C8B-B14F-4D97-AF65-F5344CB8AC3E}">
        <p14:creationId xmlns:p14="http://schemas.microsoft.com/office/powerpoint/2010/main" val="414643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Binary Outcome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does OLS work when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𝑌</m:t>
                    </m:r>
                  </m:oMath>
                </a14:m>
                <a:r>
                  <a:rPr lang="en-US" sz="3600" dirty="0">
                    <a:latin typeface="Times New Roman" panose="02020603050405020304" pitchFamily="18" charset="0"/>
                    <a:cs typeface="Times New Roman" panose="02020603050405020304" pitchFamily="18" charset="0"/>
                  </a:rPr>
                  <a:t> is binary?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8447" b="-35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is a really common case!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be a binary outcome variable here</a:t>
                </a:r>
              </a:p>
              <a:p>
                <a:r>
                  <a:rPr lang="en-US" sz="2400" dirty="0">
                    <a:cs typeface="Times New Roman" panose="02020603050405020304" pitchFamily="18" charset="0"/>
                  </a:rPr>
                  <a:t>This is a typical OLS regression—same formula, same estimation. </a:t>
                </a:r>
              </a:p>
              <a:p>
                <a:r>
                  <a:rPr lang="en-US" sz="2400" dirty="0">
                    <a:cs typeface="Times New Roman" panose="02020603050405020304" pitchFamily="18" charset="0"/>
                  </a:rPr>
                  <a:t>Only difference: </a:t>
                </a:r>
                <a:r>
                  <a:rPr lang="en-US" sz="2400" b="1" dirty="0">
                    <a:solidFill>
                      <a:schemeClr val="accent2">
                        <a:lumMod val="75000"/>
                      </a:schemeClr>
                    </a:solidFill>
                    <a:cs typeface="Times New Roman" panose="02020603050405020304" pitchFamily="18" charset="0"/>
                  </a:rPr>
                  <a:t>interpretation</a:t>
                </a:r>
                <a:r>
                  <a:rPr lang="en-US" sz="2400" dirty="0">
                    <a:cs typeface="Times New Roman" panose="02020603050405020304" pitchFamily="18" charset="0"/>
                  </a:rPr>
                  <a:t>: how would we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r>
                  <a:rPr lang="en-US" sz="2400" dirty="0">
                    <a:cs typeface="Times New Roman" panose="02020603050405020304" pitchFamily="18" charset="0"/>
                  </a:rPr>
                  <a:t>Before,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measures change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changes by 1</a:t>
                </a:r>
              </a:p>
              <a:p>
                <a:pPr lvl="1"/>
                <a:r>
                  <a:rPr lang="en-US" sz="2400" dirty="0">
                    <a:cs typeface="Times New Roman" panose="02020603050405020304" pitchFamily="18" charset="0"/>
                  </a:rPr>
                  <a:t>Now,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measures the change in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changes by 1</a:t>
                </a:r>
              </a:p>
              <a:p>
                <a:pPr lvl="1"/>
                <a:r>
                  <a:rPr lang="en-US" sz="2400" dirty="0">
                    <a:cs typeface="Times New Roman" panose="02020603050405020304" pitchFamily="18" charset="0"/>
                  </a:rPr>
                  <a:t>Measured in </a:t>
                </a:r>
                <a:r>
                  <a:rPr lang="en-US" sz="2400" b="1" dirty="0">
                    <a:cs typeface="Times New Roman" panose="02020603050405020304" pitchFamily="18" charset="0"/>
                  </a:rPr>
                  <a:t>percentage points</a:t>
                </a:r>
                <a:r>
                  <a:rPr lang="en-US" sz="2400" dirty="0">
                    <a:cs typeface="Times New Roman" panose="02020603050405020304" pitchFamily="18" charset="0"/>
                  </a:rPr>
                  <a:t>, not </a:t>
                </a:r>
                <a:r>
                  <a:rPr lang="en-US" sz="2400" b="1" dirty="0">
                    <a:cs typeface="Times New Roman" panose="02020603050405020304" pitchFamily="18" charset="0"/>
                  </a:rPr>
                  <a:t>percent</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4"/>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729F17E-6CED-F798-54A5-63FBD44D6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400" dirty="0">
                    <a:cs typeface="Times New Roman" panose="02020603050405020304" pitchFamily="18" charset="0"/>
                  </a:rPr>
                  <a:t> Predictions are generally </a:t>
                </a:r>
                <a:r>
                  <a:rPr lang="en-US" sz="2400" i="1" dirty="0">
                    <a:cs typeface="Times New Roman" panose="02020603050405020304" pitchFamily="18" charset="0"/>
                  </a:rPr>
                  <a:t>way </a:t>
                </a:r>
                <a:r>
                  <a:rPr lang="en-US" sz="2400" dirty="0">
                    <a:cs typeface="Times New Roman" panose="02020603050405020304" pitchFamily="18" charset="0"/>
                  </a:rPr>
                  <a:t>off (in fact, how do you do predictions?)</a:t>
                </a:r>
              </a:p>
              <a:p>
                <a:pPr lvl="1"/>
                <a:r>
                  <a:rPr lang="en-US" sz="2400" dirty="0">
                    <a:cs typeface="Times New Roman" panose="02020603050405020304" pitchFamily="18" charset="0"/>
                  </a:rPr>
                  <a:t> What’s more, predictions can be outside of the actual </a:t>
                </a:r>
                <a:r>
                  <a:rPr lang="en-US" sz="2400" b="1" dirty="0">
                    <a:cs typeface="Times New Roman" panose="02020603050405020304" pitchFamily="18" charset="0"/>
                  </a:rPr>
                  <a:t>unit interval</a:t>
                </a:r>
              </a:p>
              <a:p>
                <a:pPr lvl="1"/>
                <a:r>
                  <a:rPr lang="en-US" sz="2400" dirty="0">
                    <a:cs typeface="Times New Roman" panose="02020603050405020304" pitchFamily="18" charset="0"/>
                  </a:rPr>
                  <a:t> A disguised disadvantage: we assume that the marginal effect here is </a:t>
                </a:r>
                <a:r>
                  <a:rPr lang="en-US" sz="2400" u="sng" dirty="0">
                    <a:cs typeface="Times New Roman" panose="02020603050405020304" pitchFamily="18" charset="0"/>
                  </a:rPr>
                  <a:t>constant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10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Advantages and disadvantages of LPM</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0"/>
                <a:ext cx="9984829" cy="5141388"/>
              </a:xfrm>
            </p:spPr>
            <p:txBody>
              <a:bodyPr>
                <a:normAutofit/>
              </a:bodyPr>
              <a:lstStyle/>
              <a:p>
                <a:r>
                  <a:rPr lang="en-US" sz="2400" dirty="0">
                    <a:cs typeface="Times New Roman" panose="02020603050405020304" pitchFamily="18" charset="0"/>
                  </a:rPr>
                  <a:t>Being able to interpret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as a </a:t>
                </a:r>
                <a:r>
                  <a:rPr lang="en-US" sz="2400" b="1" dirty="0">
                    <a:solidFill>
                      <a:schemeClr val="accent2">
                        <a:lumMod val="75000"/>
                      </a:schemeClr>
                    </a:solidFill>
                    <a:cs typeface="Times New Roman" panose="02020603050405020304" pitchFamily="18" charset="0"/>
                  </a:rPr>
                  <a:t>marginal effect </a:t>
                </a:r>
                <a:r>
                  <a:rPr lang="en-US" sz="2400" dirty="0">
                    <a:cs typeface="Times New Roman" panose="02020603050405020304" pitchFamily="18" charset="0"/>
                  </a:rPr>
                  <a:t>here is very useful!</a:t>
                </a:r>
              </a:p>
              <a:p>
                <a:r>
                  <a:rPr lang="en-US" sz="2400" dirty="0">
                    <a:cs typeface="Times New Roman" panose="02020603050405020304" pitchFamily="18" charset="0"/>
                  </a:rPr>
                  <a:t>But LPM has some other major drawbacks: </a:t>
                </a:r>
              </a:p>
              <a:p>
                <a:pPr lvl="1"/>
                <a:r>
                  <a:rPr lang="en-US" sz="2400" dirty="0">
                    <a:cs typeface="Times New Roman" panose="02020603050405020304" pitchFamily="18" charset="0"/>
                  </a:rPr>
                  <a:t> Predictions are generally </a:t>
                </a:r>
                <a:r>
                  <a:rPr lang="en-US" sz="2400" i="1" dirty="0">
                    <a:cs typeface="Times New Roman" panose="02020603050405020304" pitchFamily="18" charset="0"/>
                  </a:rPr>
                  <a:t>way </a:t>
                </a:r>
                <a:r>
                  <a:rPr lang="en-US" sz="2400" dirty="0">
                    <a:cs typeface="Times New Roman" panose="02020603050405020304" pitchFamily="18" charset="0"/>
                  </a:rPr>
                  <a:t>off (in fact, how do you do predictions?)</a:t>
                </a:r>
              </a:p>
              <a:p>
                <a:pPr lvl="1"/>
                <a:r>
                  <a:rPr lang="en-US" sz="2400" dirty="0">
                    <a:cs typeface="Times New Roman" panose="02020603050405020304" pitchFamily="18" charset="0"/>
                  </a:rPr>
                  <a:t> What’s more, predictions can be outside of the actual </a:t>
                </a:r>
                <a:r>
                  <a:rPr lang="en-US" sz="2400" b="1" dirty="0">
                    <a:cs typeface="Times New Roman" panose="02020603050405020304" pitchFamily="18" charset="0"/>
                  </a:rPr>
                  <a:t>unit interval</a:t>
                </a:r>
              </a:p>
              <a:p>
                <a:pPr lvl="1"/>
                <a:r>
                  <a:rPr lang="en-US" sz="2400" dirty="0">
                    <a:cs typeface="Times New Roman" panose="02020603050405020304" pitchFamily="18" charset="0"/>
                  </a:rPr>
                  <a:t> A disguised disadvantage: we assume that the marginal effect here is </a:t>
                </a:r>
                <a:r>
                  <a:rPr lang="en-US" sz="2400" u="sng" dirty="0">
                    <a:cs typeface="Times New Roman" panose="02020603050405020304" pitchFamily="18" charset="0"/>
                  </a:rPr>
                  <a:t>constant</a:t>
                </a:r>
              </a:p>
              <a:p>
                <a:r>
                  <a:rPr lang="en-US" sz="2400" dirty="0">
                    <a:cs typeface="Times New Roman" panose="02020603050405020304" pitchFamily="18" charset="0"/>
                  </a:rPr>
                  <a:t>What we really want is a model that </a:t>
                </a:r>
                <a:r>
                  <a:rPr lang="en-US" sz="2400" b="1" dirty="0">
                    <a:cs typeface="Times New Roman" panose="02020603050405020304" pitchFamily="18" charset="0"/>
                  </a:rPr>
                  <a:t>acknowledges </a:t>
                </a:r>
                <a:r>
                  <a:rPr lang="en-US" sz="2400" dirty="0">
                    <a:cs typeface="Times New Roman" panose="02020603050405020304" pitchFamily="18" charset="0"/>
                  </a:rPr>
                  <a:t>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a:t>
                </a:r>
              </a:p>
              <a:p>
                <a:r>
                  <a:rPr lang="en-US" sz="2400" dirty="0">
                    <a:cs typeface="Times New Roman" panose="02020603050405020304" pitchFamily="18" charset="0"/>
                  </a:rPr>
                  <a:t>OLS doesn’t do that!</a:t>
                </a:r>
              </a:p>
              <a:p>
                <a:r>
                  <a:rPr lang="en-US" sz="2400" dirty="0">
                    <a:cs typeface="Times New Roman" panose="02020603050405020304" pitchFamily="18" charset="0"/>
                  </a:rPr>
                  <a:t>A side note: </a:t>
                </a:r>
                <a:r>
                  <a:rPr lang="en-US" sz="2400" b="1" dirty="0">
                    <a:cs typeface="Times New Roman" panose="02020603050405020304" pitchFamily="18" charset="0"/>
                  </a:rPr>
                  <a:t>heteroskedasticity is </a:t>
                </a:r>
                <a:r>
                  <a:rPr lang="en-US" sz="2400" b="1" i="1" dirty="0">
                    <a:cs typeface="Times New Roman" panose="02020603050405020304" pitchFamily="18" charset="0"/>
                  </a:rPr>
                  <a:t>built in </a:t>
                </a:r>
                <a:r>
                  <a:rPr lang="en-US" sz="2400" b="1" dirty="0">
                    <a:cs typeface="Times New Roman" panose="02020603050405020304" pitchFamily="18" charset="0"/>
                  </a:rPr>
                  <a:t>with an LPM. </a:t>
                </a:r>
                <a:r>
                  <a:rPr lang="en-US" sz="2400" dirty="0">
                    <a:cs typeface="Times New Roman" panose="02020603050405020304" pitchFamily="18" charset="0"/>
                  </a:rPr>
                  <a:t>(Why?)</a:t>
                </a:r>
              </a:p>
              <a:p>
                <a:pPr lvl="1"/>
                <a:r>
                  <a:rPr lang="en-US" sz="2400" dirty="0">
                    <a:cs typeface="Times New Roman" panose="02020603050405020304" pitchFamily="18" charset="0"/>
                  </a:rPr>
                  <a:t>If you use an LPM, you have to use robust standard errors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0"/>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59510D8-8B9D-93E2-2694-109AC8412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8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6AA3B4D-6FE0-330B-A38D-E604B97B2203}"/>
              </a:ext>
            </a:extLst>
          </p:cNvPr>
          <p:cNvPicPr>
            <a:picLocks noChangeAspect="1"/>
          </p:cNvPicPr>
          <p:nvPr/>
        </p:nvPicPr>
        <p:blipFill>
          <a:blip r:embed="rId3"/>
          <a:stretch>
            <a:fillRect/>
          </a:stretch>
        </p:blipFill>
        <p:spPr>
          <a:xfrm>
            <a:off x="2034540" y="1098631"/>
            <a:ext cx="7589520" cy="5598013"/>
          </a:xfrm>
          <a:prstGeom prst="rect">
            <a:avLst/>
          </a:prstGeom>
        </p:spPr>
      </p:pic>
    </p:spTree>
    <p:extLst>
      <p:ext uri="{BB962C8B-B14F-4D97-AF65-F5344CB8AC3E}">
        <p14:creationId xmlns:p14="http://schemas.microsoft.com/office/powerpoint/2010/main" val="395243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does an LPM even predict?</a:t>
            </a: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5C30B6BD-3AAC-1744-B9F6-05C4C85190E6}"/>
              </a:ext>
            </a:extLst>
          </p:cNvPr>
          <p:cNvPicPr>
            <a:picLocks noChangeAspect="1"/>
          </p:cNvPicPr>
          <p:nvPr/>
        </p:nvPicPr>
        <p:blipFill>
          <a:blip r:embed="rId3"/>
          <a:stretch>
            <a:fillRect/>
          </a:stretch>
        </p:blipFill>
        <p:spPr>
          <a:xfrm>
            <a:off x="2034540" y="1066801"/>
            <a:ext cx="7589520" cy="5391743"/>
          </a:xfrm>
          <a:prstGeom prst="rect">
            <a:avLst/>
          </a:prstGeom>
        </p:spPr>
      </p:pic>
    </p:spTree>
    <p:extLst>
      <p:ext uri="{BB962C8B-B14F-4D97-AF65-F5344CB8AC3E}">
        <p14:creationId xmlns:p14="http://schemas.microsoft.com/office/powerpoint/2010/main" val="2277832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243220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FDEE5680-F793-B1DA-EEF6-7CE7096CB210}"/>
              </a:ext>
            </a:extLst>
          </p:cNvPr>
          <p:cNvSpPr/>
          <p:nvPr/>
        </p:nvSpPr>
        <p:spPr>
          <a:xfrm rot="5400000">
            <a:off x="6591300" y="2532444"/>
            <a:ext cx="304800" cy="990600"/>
          </a:xfrm>
          <a:prstGeom prst="righ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270F4F4-2332-5C23-F166-91C98618F264}"/>
              </a:ext>
            </a:extLst>
          </p:cNvPr>
          <p:cNvSpPr txBox="1"/>
          <p:nvPr/>
        </p:nvSpPr>
        <p:spPr>
          <a:xfrm>
            <a:off x="5829300" y="3276600"/>
            <a:ext cx="2705100" cy="369332"/>
          </a:xfrm>
          <a:prstGeom prst="rect">
            <a:avLst/>
          </a:prstGeom>
          <a:noFill/>
        </p:spPr>
        <p:txBody>
          <a:bodyPr wrap="square" rtlCol="0">
            <a:spAutoFit/>
          </a:bodyPr>
          <a:lstStyle/>
          <a:p>
            <a:r>
              <a:rPr lang="en-US" i="1" dirty="0">
                <a:solidFill>
                  <a:srgbClr val="00B050"/>
                </a:solidFill>
              </a:rPr>
              <a:t>Index function</a:t>
            </a:r>
          </a:p>
        </p:txBody>
      </p:sp>
      <p:sp>
        <p:nvSpPr>
          <p:cNvPr id="6" name="Right Brace 5">
            <a:extLst>
              <a:ext uri="{FF2B5EF4-FFF2-40B4-BE49-F238E27FC236}">
                <a16:creationId xmlns:a16="http://schemas.microsoft.com/office/drawing/2014/main" id="{C2A88EFE-D6C0-0B35-C371-E3FAC1DDF1A5}"/>
              </a:ext>
            </a:extLst>
          </p:cNvPr>
          <p:cNvSpPr/>
          <p:nvPr/>
        </p:nvSpPr>
        <p:spPr>
          <a:xfrm rot="5400000">
            <a:off x="6473624" y="2926299"/>
            <a:ext cx="266700" cy="1752600"/>
          </a:xfrm>
          <a:prstGeom prst="righ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DA50D0B-9E57-5F7B-1538-07B3502740E7}"/>
              </a:ext>
            </a:extLst>
          </p:cNvPr>
          <p:cNvSpPr txBox="1"/>
          <p:nvPr/>
        </p:nvSpPr>
        <p:spPr>
          <a:xfrm>
            <a:off x="5943600" y="3897868"/>
            <a:ext cx="2705100" cy="369332"/>
          </a:xfrm>
          <a:prstGeom prst="rect">
            <a:avLst/>
          </a:prstGeom>
          <a:noFill/>
        </p:spPr>
        <p:txBody>
          <a:bodyPr wrap="square" rtlCol="0">
            <a:spAutoFit/>
          </a:bodyPr>
          <a:lstStyle/>
          <a:p>
            <a:r>
              <a:rPr lang="en-US" i="1" dirty="0">
                <a:solidFill>
                  <a:schemeClr val="accent2">
                    <a:lumMod val="50000"/>
                  </a:schemeClr>
                </a:solidFill>
              </a:rPr>
              <a:t>Link function</a:t>
            </a:r>
          </a:p>
        </p:txBody>
      </p:sp>
    </p:spTree>
    <p:extLst>
      <p:ext uri="{BB962C8B-B14F-4D97-AF65-F5344CB8AC3E}">
        <p14:creationId xmlns:p14="http://schemas.microsoft.com/office/powerpoint/2010/main" val="74503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is called a </a:t>
                </a:r>
                <a:r>
                  <a:rPr lang="en-US" sz="2400" b="1" dirty="0">
                    <a:cs typeface="Times New Roman" panose="02020603050405020304" pitchFamily="18" charset="0"/>
                  </a:rPr>
                  <a:t>latent variable interpretation</a:t>
                </a:r>
              </a:p>
              <a:p>
                <a:pPr lvl="1"/>
                <a:r>
                  <a:rPr lang="en-US" sz="2400" dirty="0">
                    <a:cs typeface="Times New Roman" panose="02020603050405020304" pitchFamily="18" charset="0"/>
                  </a:rPr>
                  <a:t>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would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be</m:t>
                    </m:r>
                    <m:r>
                      <a:rPr lang="en-US" sz="2400" b="0" i="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r="-549"/>
                </a:stretch>
              </a:blipFill>
            </p:spPr>
            <p:txBody>
              <a:bodyPr/>
              <a:lstStyle/>
              <a:p>
                <a:r>
                  <a:rPr lang="en-US">
                    <a:noFill/>
                  </a:rPr>
                  <a:t> </a:t>
                </a:r>
              </a:p>
            </p:txBody>
          </p:sp>
        </mc:Fallback>
      </mc:AlternateContent>
    </p:spTree>
    <p:extLst>
      <p:ext uri="{BB962C8B-B14F-4D97-AF65-F5344CB8AC3E}">
        <p14:creationId xmlns:p14="http://schemas.microsoft.com/office/powerpoint/2010/main" val="136595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Alternatives: Nonlinear 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OLS can’t take into account the shape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but we can generalize from: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To: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These </a:t>
                </a:r>
                <a:r>
                  <a:rPr lang="en-US" sz="2400" b="1" dirty="0">
                    <a:solidFill>
                      <a:schemeClr val="accent3">
                        <a:lumMod val="75000"/>
                      </a:schemeClr>
                    </a:solidFill>
                    <a:cs typeface="Times New Roman" panose="02020603050405020304" pitchFamily="18" charset="0"/>
                  </a:rPr>
                  <a:t>generalized linear models </a:t>
                </a:r>
                <a:r>
                  <a:rPr lang="en-US" sz="2400" dirty="0">
                    <a:cs typeface="Times New Roman" panose="02020603050405020304" pitchFamily="18" charset="0"/>
                  </a:rPr>
                  <a:t>capture some of our intuition about limited dependent variables</a:t>
                </a:r>
              </a:p>
              <a:p>
                <a:r>
                  <a:rPr lang="en-US" sz="2400" dirty="0">
                    <a:cs typeface="Times New Roman" panose="02020603050405020304" pitchFamily="18" charset="0"/>
                  </a:rPr>
                  <a:t>For example, suppose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but we only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is called a </a:t>
                </a:r>
                <a:r>
                  <a:rPr lang="en-US" sz="2400" b="1" dirty="0">
                    <a:cs typeface="Times New Roman" panose="02020603050405020304" pitchFamily="18" charset="0"/>
                  </a:rPr>
                  <a:t>latent variable interpretation</a:t>
                </a:r>
              </a:p>
              <a:p>
                <a:pPr lvl="1"/>
                <a:r>
                  <a:rPr lang="en-US" sz="2400" dirty="0">
                    <a:cs typeface="Times New Roman" panose="02020603050405020304" pitchFamily="18" charset="0"/>
                  </a:rPr>
                  <a:t>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𝐷</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would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be</m:t>
                    </m:r>
                    <m:r>
                      <a:rPr lang="en-US" sz="2400" b="0" i="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r>
                  <a:rPr lang="en-US" sz="2400" dirty="0">
                    <a:cs typeface="Times New Roman" panose="02020603050405020304" pitchFamily="18" charset="0"/>
                  </a:rPr>
                  <a:t>This GLM interpretation will help us deal with essentially </a:t>
                </a:r>
                <a:r>
                  <a:rPr lang="en-US" sz="2400" b="1" dirty="0">
                    <a:cs typeface="Times New Roman" panose="02020603050405020304" pitchFamily="18" charset="0"/>
                  </a:rPr>
                  <a:t>all </a:t>
                </a:r>
                <a:r>
                  <a:rPr lang="en-US" sz="2400" dirty="0">
                    <a:cs typeface="Times New Roman" panose="02020603050405020304" pitchFamily="18" charset="0"/>
                  </a:rPr>
                  <a:t>LDV problems!</a:t>
                </a:r>
              </a:p>
              <a:p>
                <a:pPr lvl="1"/>
                <a:r>
                  <a:rPr lang="en-US" sz="2400" dirty="0">
                    <a:cs typeface="Times New Roman" panose="02020603050405020304" pitchFamily="18" charset="0"/>
                  </a:rPr>
                  <a:t>It’s just a matter of selecting the appropriate</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link function</a:t>
                </a:r>
                <a:endParaRPr lang="en-US" sz="2400" dirty="0">
                  <a:solidFill>
                    <a:schemeClr val="accent3">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r="-549"/>
                </a:stretch>
              </a:blipFill>
            </p:spPr>
            <p:txBody>
              <a:bodyPr/>
              <a:lstStyle/>
              <a:p>
                <a:r>
                  <a:rPr lang="en-US">
                    <a:noFill/>
                  </a:rPr>
                  <a:t> </a:t>
                </a:r>
              </a:p>
            </p:txBody>
          </p:sp>
        </mc:Fallback>
      </mc:AlternateContent>
    </p:spTree>
    <p:extLst>
      <p:ext uri="{BB962C8B-B14F-4D97-AF65-F5344CB8AC3E}">
        <p14:creationId xmlns:p14="http://schemas.microsoft.com/office/powerpoint/2010/main" val="779800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a:cs typeface="Times New Roman" panose="02020603050405020304" pitchFamily="18" charset="0"/>
                  </a:rPr>
                  <a:t>logit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5154364-54DB-54A8-7094-B2CDE7307304}"/>
              </a:ext>
            </a:extLst>
          </p:cNvPr>
          <p:cNvPicPr>
            <a:picLocks noChangeAspect="1"/>
          </p:cNvPicPr>
          <p:nvPr/>
        </p:nvPicPr>
        <p:blipFill>
          <a:blip r:embed="rId4"/>
          <a:stretch>
            <a:fillRect/>
          </a:stretch>
        </p:blipFill>
        <p:spPr>
          <a:xfrm>
            <a:off x="1524000" y="1898488"/>
            <a:ext cx="8229600" cy="4594148"/>
          </a:xfrm>
          <a:prstGeom prst="rect">
            <a:avLst/>
          </a:prstGeom>
        </p:spPr>
      </p:pic>
    </p:spTree>
    <p:extLst>
      <p:ext uri="{BB962C8B-B14F-4D97-AF65-F5344CB8AC3E}">
        <p14:creationId xmlns:p14="http://schemas.microsoft.com/office/powerpoint/2010/main" val="38417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 </a:t>
                </a:r>
                <a:r>
                  <a:rPr lang="en-US" sz="2400" b="1" dirty="0" err="1">
                    <a:cs typeface="Times New Roman" panose="02020603050405020304" pitchFamily="18" charset="0"/>
                  </a:rPr>
                  <a:t>probit</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504D56D-9C8D-459A-45DE-FB104C5F794F}"/>
              </a:ext>
            </a:extLst>
          </p:cNvPr>
          <p:cNvPicPr>
            <a:picLocks noChangeAspect="1"/>
          </p:cNvPicPr>
          <p:nvPr/>
        </p:nvPicPr>
        <p:blipFill>
          <a:blip r:embed="rId4"/>
          <a:stretch>
            <a:fillRect/>
          </a:stretch>
        </p:blipFill>
        <p:spPr>
          <a:xfrm>
            <a:off x="1905000" y="1848519"/>
            <a:ext cx="7589520" cy="4780881"/>
          </a:xfrm>
          <a:prstGeom prst="rect">
            <a:avLst/>
          </a:prstGeom>
        </p:spPr>
      </p:pic>
    </p:spTree>
    <p:extLst>
      <p:ext uri="{BB962C8B-B14F-4D97-AF65-F5344CB8AC3E}">
        <p14:creationId xmlns:p14="http://schemas.microsoft.com/office/powerpoint/2010/main" val="26209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Binary Link Functions: Logit and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binary, there are two popular link functions that capture the “smoothing” of predicted probabilities close to a range</a:t>
                </a:r>
              </a:p>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exploit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shape here: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num>
                        <m:den>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𝑖𝑛𝑑𝑒𝑥</m:t>
                              </m:r>
                            </m:sup>
                          </m:sSup>
                        </m:den>
                      </m:f>
                    </m:oMath>
                  </m:oMathPara>
                </a14:m>
                <a:endParaRPr lang="en-US" sz="2400" b="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𝑃𝑟𝑜𝑏𝑖𝑡</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𝑖𝑛𝑑𝑒𝑥</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In general, these return similar answers. Logit has gotten more popular in machine learning than </a:t>
                </a:r>
                <a:r>
                  <a:rPr lang="en-US" sz="2400" dirty="0" err="1">
                    <a:cs typeface="Times New Roman" panose="02020603050405020304" pitchFamily="18" charset="0"/>
                  </a:rPr>
                  <a:t>probit</a:t>
                </a:r>
                <a:r>
                  <a:rPr lang="en-US" sz="2400" dirty="0">
                    <a:cs typeface="Times New Roman" panose="02020603050405020304" pitchFamily="18" charset="0"/>
                  </a:rPr>
                  <a:t> (easier to compute), so we tend to focus on that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16613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LPM vs. Logit vs. </a:t>
            </a:r>
            <a:r>
              <a:rPr lang="en-US" sz="3600" dirty="0" err="1">
                <a:latin typeface="Times New Roman" panose="02020603050405020304" pitchFamily="18" charset="0"/>
                <a:cs typeface="Times New Roman" panose="02020603050405020304" pitchFamily="18" charset="0"/>
              </a:rPr>
              <a:t>Probit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both have the advantages that: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num>
                                <m:den>
                                  <m:r>
                                    <a:rPr lang="en-US" sz="2400" b="0" i="1" smtClean="0">
                                      <a:latin typeface="Cambria Math" panose="02040503050406030204" pitchFamily="18" charset="0"/>
                                      <a:cs typeface="Times New Roman" panose="02020603050405020304" pitchFamily="18" charset="0"/>
                                    </a:rPr>
                                    <m:t>1+∞</m:t>
                                  </m:r>
                                </m:den>
                              </m:f>
                              <m:r>
                                <a:rPr lang="en-US" sz="2400" b="0" i="1" smtClean="0">
                                  <a:latin typeface="Cambria Math" panose="02040503050406030204" pitchFamily="18" charset="0"/>
                                  <a:cs typeface="Times New Roman" panose="02020603050405020304" pitchFamily="18" charset="0"/>
                                </a:rPr>
                                <m:t>=1</m:t>
                              </m:r>
                            </m:e>
                            <m:sup/>
                          </m:sSup>
                        </m:e>
                      </m:func>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And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limLow>
                            <m:limLowPr>
                              <m:ctrlPr>
                                <a:rPr lang="en-US" sz="2400" b="0" i="1" smtClean="0">
                                  <a:latin typeface="Cambria Math" panose="02040503050406030204" pitchFamily="18" charset="0"/>
                                  <a:cs typeface="Times New Roman" panose="02020603050405020304" pitchFamily="18" charset="0"/>
                                </a:rPr>
                              </m:ctrlPr>
                            </m:limLowPr>
                            <m:e>
                              <m:r>
                                <m:rPr>
                                  <m:sty m:val="p"/>
                                </m:rPr>
                                <a:rPr lang="en-US" sz="2400" b="0" i="0" smtClean="0">
                                  <a:latin typeface="Cambria Math" panose="02040503050406030204" pitchFamily="18" charset="0"/>
                                  <a:cs typeface="Times New Roman" panose="02020603050405020304" pitchFamily="18" charset="0"/>
                                </a:rPr>
                                <m:t>lim</m:t>
                              </m:r>
                            </m:e>
                            <m:li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lim>
                          </m:limLow>
                        </m:fName>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𝑖𝑛𝑑𝑒𝑥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0</m:t>
                                  </m:r>
                                </m:num>
                                <m:den>
                                  <m:r>
                                    <a:rPr lang="en-US" sz="2400" b="0" i="1" smtClean="0">
                                      <a:latin typeface="Cambria Math" panose="02040503050406030204" pitchFamily="18" charset="0"/>
                                      <a:cs typeface="Times New Roman" panose="02020603050405020304" pitchFamily="18" charset="0"/>
                                    </a:rPr>
                                    <m:t>1+0</m:t>
                                  </m:r>
                                </m:den>
                              </m:f>
                              <m:r>
                                <a:rPr lang="en-US" sz="2400" b="0" i="1" smtClean="0">
                                  <a:latin typeface="Cambria Math" panose="02040503050406030204" pitchFamily="18" charset="0"/>
                                  <a:cs typeface="Times New Roman" panose="02020603050405020304" pitchFamily="18" charset="0"/>
                                </a:rPr>
                                <m:t>=0</m:t>
                              </m:r>
                            </m:e>
                            <m:sup/>
                          </m:sSup>
                        </m:e>
                      </m:func>
                    </m:oMath>
                  </m:oMathPara>
                </a14:m>
                <a:endParaRPr lang="en-US" sz="2400" dirty="0">
                  <a:cs typeface="Times New Roman" panose="02020603050405020304" pitchFamily="18" charset="0"/>
                </a:endParaRPr>
              </a:p>
              <a:p>
                <a:r>
                  <a:rPr lang="en-US" sz="2400" dirty="0">
                    <a:cs typeface="Times New Roman" panose="02020603050405020304" pitchFamily="18" charset="0"/>
                  </a:rPr>
                  <a:t>However, due to the link function, it is </a:t>
                </a:r>
                <a:r>
                  <a:rPr lang="en-US" sz="2400" b="1" dirty="0">
                    <a:cs typeface="Times New Roman" panose="02020603050405020304" pitchFamily="18" charset="0"/>
                  </a:rPr>
                  <a:t>no longer true </a:t>
                </a:r>
                <a:r>
                  <a:rPr lang="en-US" sz="2400" dirty="0">
                    <a:cs typeface="Times New Roman" panose="02020603050405020304" pitchFamily="18" charset="0"/>
                  </a:rPr>
                  <a:t>that our regression coefficients capture </a:t>
                </a:r>
                <a:r>
                  <a:rPr lang="en-US" sz="2400" b="1" dirty="0">
                    <a:cs typeface="Times New Roman" panose="02020603050405020304" pitchFamily="18" charset="0"/>
                  </a:rPr>
                  <a:t>marginal effects</a:t>
                </a:r>
                <a:endParaRPr lang="en-US" sz="2400" dirty="0">
                  <a:cs typeface="Times New Roman" panose="02020603050405020304" pitchFamily="18" charset="0"/>
                </a:endParaRPr>
              </a:p>
              <a:p>
                <a:pPr lvl="1"/>
                <a:r>
                  <a:rPr lang="en-US" sz="2400" dirty="0">
                    <a:cs typeface="Times New Roman" panose="02020603050405020304" pitchFamily="18" charset="0"/>
                  </a:rPr>
                  <a:t>Now,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e>
                    </m:d>
                  </m:oMath>
                </a14:m>
                <a:r>
                  <a:rPr lang="en-US" sz="2400" dirty="0">
                    <a:cs typeface="Times New Roman" panose="02020603050405020304" pitchFamily="18" charset="0"/>
                  </a:rPr>
                  <a:t> is what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1753929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1" y="1066801"/>
                <a:ext cx="9677400" cy="5141388"/>
              </a:xfrm>
            </p:spPr>
            <p:txBody>
              <a:bodyPr>
                <a:norm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400" dirty="0">
                    <a:cs typeface="Times New Roman" panose="02020603050405020304" pitchFamily="18" charset="0"/>
                  </a:rPr>
                  <a:t>Recall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tells you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𝑖𝑛𝑑𝑒𝑥</m:t>
                    </m:r>
                  </m:oMath>
                </a14:m>
                <a:r>
                  <a:rPr lang="en-US" sz="2400" dirty="0">
                    <a:cs typeface="Times New Roman" panose="02020603050405020304" pitchFamily="18" charset="0"/>
                  </a:rPr>
                  <a:t>, not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endParaRPr lang="en-US" sz="2400" dirty="0">
                  <a:cs typeface="Times New Roman" panose="02020603050405020304" pitchFamily="18" charset="0"/>
                </a:endParaRPr>
              </a:p>
              <a:p>
                <a:pPr lvl="1"/>
                <a:r>
                  <a:rPr lang="en-US" sz="2400" dirty="0">
                    <a:cs typeface="Times New Roman" panose="02020603050405020304" pitchFamily="18" charset="0"/>
                  </a:rPr>
                  <a:t>We have to consider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3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in 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1" y="1066801"/>
                <a:ext cx="9677400" cy="5141388"/>
              </a:xfrm>
            </p:spPr>
            <p:txBody>
              <a:bodyPr>
                <a:noAutofit/>
              </a:bodyPr>
              <a:lstStyle/>
              <a:p>
                <a:r>
                  <a:rPr lang="en-US" sz="2400" dirty="0">
                    <a:cs typeface="Times New Roman" panose="02020603050405020304" pitchFamily="18" charset="0"/>
                  </a:rPr>
                  <a:t>Logit and </a:t>
                </a:r>
                <a:r>
                  <a:rPr lang="en-US" sz="2400" dirty="0" err="1">
                    <a:cs typeface="Times New Roman" panose="02020603050405020304" pitchFamily="18" charset="0"/>
                  </a:rPr>
                  <a:t>probit</a:t>
                </a:r>
                <a:r>
                  <a:rPr lang="en-US" sz="2400" dirty="0">
                    <a:cs typeface="Times New Roman" panose="02020603050405020304" pitchFamily="18" charset="0"/>
                  </a:rPr>
                  <a:t> are easy to execute (just use “</a:t>
                </a:r>
                <a:r>
                  <a:rPr lang="en-US" sz="2400" dirty="0" err="1">
                    <a:cs typeface="Times New Roman" panose="02020603050405020304" pitchFamily="18" charset="0"/>
                  </a:rPr>
                  <a:t>glm</a:t>
                </a:r>
                <a:r>
                  <a:rPr lang="en-US" sz="2400" dirty="0">
                    <a:cs typeface="Times New Roman" panose="02020603050405020304" pitchFamily="18" charset="0"/>
                  </a:rPr>
                  <a:t>” method) </a:t>
                </a:r>
              </a:p>
              <a:p>
                <a:r>
                  <a:rPr lang="en-US" sz="2400" dirty="0">
                    <a:cs typeface="Times New Roman" panose="02020603050405020304" pitchFamily="18" charset="0"/>
                  </a:rPr>
                  <a:t>Trouble is </a:t>
                </a:r>
                <a:r>
                  <a:rPr lang="en-US" sz="2400" b="1" dirty="0">
                    <a:solidFill>
                      <a:schemeClr val="accent2">
                        <a:lumMod val="75000"/>
                      </a:schemeClr>
                    </a:solidFill>
                    <a:cs typeface="Times New Roman" panose="02020603050405020304" pitchFamily="18" charset="0"/>
                  </a:rPr>
                  <a:t>interpreting the coefficients: </a:t>
                </a:r>
              </a:p>
              <a:p>
                <a:pPr lvl="1"/>
                <a:r>
                  <a:rPr lang="en-US" sz="2400" dirty="0">
                    <a:cs typeface="Times New Roman" panose="02020603050405020304" pitchFamily="18" charset="0"/>
                  </a:rPr>
                  <a:t>Recall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r>
                  <a:rPr lang="en-US" sz="2400" dirty="0">
                    <a:cs typeface="Times New Roman" panose="02020603050405020304" pitchFamily="18" charset="0"/>
                  </a:rPr>
                  <a:t> tells you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𝑖𝑛𝑑𝑒𝑥</m:t>
                    </m:r>
                  </m:oMath>
                </a14:m>
                <a:r>
                  <a:rPr lang="en-US" sz="2400" dirty="0">
                    <a:cs typeface="Times New Roman" panose="02020603050405020304" pitchFamily="18" charset="0"/>
                  </a:rPr>
                  <a:t>, not how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affects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endParaRPr lang="en-US" sz="2400" dirty="0">
                  <a:cs typeface="Times New Roman" panose="02020603050405020304" pitchFamily="18" charset="0"/>
                </a:endParaRPr>
              </a:p>
              <a:p>
                <a:pPr lvl="1"/>
                <a:r>
                  <a:rPr lang="en-US" sz="2400" dirty="0">
                    <a:cs typeface="Times New Roman" panose="02020603050405020304" pitchFamily="18" charset="0"/>
                  </a:rPr>
                  <a:t>We have to consider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You can look at the table to get a sense of </a:t>
                </a:r>
                <a:r>
                  <a:rPr lang="en-US" sz="2400" b="1" dirty="0">
                    <a:solidFill>
                      <a:schemeClr val="accent2">
                        <a:lumMod val="75000"/>
                      </a:schemeClr>
                    </a:solidFill>
                    <a:cs typeface="Times New Roman" panose="02020603050405020304" pitchFamily="18" charset="0"/>
                  </a:rPr>
                  <a:t>direction</a:t>
                </a:r>
                <a:r>
                  <a:rPr lang="en-US" sz="2400" dirty="0">
                    <a:cs typeface="Times New Roman" panose="02020603050405020304" pitchFamily="18" charset="0"/>
                  </a:rPr>
                  <a:t> and </a:t>
                </a:r>
                <a:r>
                  <a:rPr lang="en-US" sz="2400" b="1" dirty="0">
                    <a:solidFill>
                      <a:schemeClr val="accent2">
                        <a:lumMod val="75000"/>
                      </a:schemeClr>
                    </a:solidFill>
                    <a:cs typeface="Times New Roman" panose="02020603050405020304" pitchFamily="18" charset="0"/>
                  </a:rPr>
                  <a:t>significance</a:t>
                </a:r>
                <a:r>
                  <a:rPr lang="en-US" sz="2400" dirty="0">
                    <a:cs typeface="Times New Roman" panose="02020603050405020304" pitchFamily="18" charset="0"/>
                  </a:rPr>
                  <a:t>, but </a:t>
                </a:r>
                <a:r>
                  <a:rPr lang="en-US" sz="2400" b="1" dirty="0">
                    <a:solidFill>
                      <a:srgbClr val="FF0000"/>
                    </a:solidFill>
                    <a:cs typeface="Times New Roman" panose="02020603050405020304" pitchFamily="18" charset="0"/>
                  </a:rPr>
                  <a:t>not magnitude</a:t>
                </a:r>
              </a:p>
              <a:p>
                <a:r>
                  <a:rPr lang="en-US" sz="2400" dirty="0">
                    <a:cs typeface="Times New Roman" panose="02020603050405020304" pitchFamily="18" charset="0"/>
                  </a:rPr>
                  <a:t>You might use an LPM when: </a:t>
                </a:r>
              </a:p>
              <a:p>
                <a:pPr lvl="1"/>
                <a:r>
                  <a:rPr lang="en-US" sz="2400" dirty="0">
                    <a:cs typeface="Times New Roman" panose="02020603050405020304" pitchFamily="18" charset="0"/>
                  </a:rPr>
                  <a:t>LPMs are better in small samples than logit/</a:t>
                </a:r>
                <a:r>
                  <a:rPr lang="en-US" sz="2400" dirty="0" err="1">
                    <a:cs typeface="Times New Roman" panose="02020603050405020304" pitchFamily="18" charset="0"/>
                  </a:rPr>
                  <a:t>probit</a:t>
                </a:r>
                <a:r>
                  <a:rPr lang="en-US" sz="2400" dirty="0">
                    <a:cs typeface="Times New Roman" panose="02020603050405020304" pitchFamily="18" charset="0"/>
                  </a:rPr>
                  <a:t>, which generally use </a:t>
                </a:r>
                <a:r>
                  <a:rPr lang="en-US" sz="2400" b="1" dirty="0">
                    <a:cs typeface="Times New Roman" panose="02020603050405020304" pitchFamily="18" charset="0"/>
                  </a:rPr>
                  <a:t>Maximum Likelihood Estimation (MLE) </a:t>
                </a:r>
              </a:p>
              <a:p>
                <a:pPr lvl="1"/>
                <a:r>
                  <a:rPr lang="en-US" sz="2400" dirty="0">
                    <a:cs typeface="Times New Roman" panose="02020603050405020304" pitchFamily="18" charset="0"/>
                  </a:rPr>
                  <a:t>You only care about slope for predicted values far from boundaries</a:t>
                </a:r>
              </a:p>
              <a:p>
                <a:pPr lvl="1"/>
                <a:r>
                  <a:rPr lang="en-US" sz="2400" dirty="0">
                    <a:cs typeface="Times New Roman" panose="02020603050405020304" pitchFamily="18" charset="0"/>
                  </a:rPr>
                  <a:t>There are limited values on RHS (less variation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fewer prediction issues)</a:t>
                </a:r>
              </a:p>
              <a:p>
                <a:pPr lvl="1"/>
                <a:r>
                  <a:rPr lang="en-US" sz="2400" b="1" dirty="0">
                    <a:cs typeface="Times New Roman" panose="02020603050405020304" pitchFamily="18" charset="0"/>
                  </a:rPr>
                  <a:t>Remember LPM performs poorly if </a:t>
                </a:r>
                <a14:m>
                  <m:oMath xmlns:m="http://schemas.openxmlformats.org/officeDocument/2006/math">
                    <m:acc>
                      <m:accPr>
                        <m:chr m:val="̅"/>
                        <m:ctrlPr>
                          <a:rPr lang="en-US" sz="2400" b="1"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oMath>
                </a14:m>
                <a:r>
                  <a:rPr lang="en-US" sz="2400" b="1" dirty="0">
                    <a:cs typeface="Times New Roman" panose="02020603050405020304" pitchFamily="18" charset="0"/>
                  </a:rPr>
                  <a:t> is close to 0 or 1!</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1" y="1066801"/>
                <a:ext cx="9677400" cy="5141388"/>
              </a:xfrm>
              <a:blipFill>
                <a:blip r:embed="rId3"/>
                <a:stretch>
                  <a:fillRect l="-441" t="-1305" b="-100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0"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90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400" dirty="0">
                    <a:cs typeface="Times New Roman" panose="02020603050405020304" pitchFamily="18" charset="0"/>
                  </a:rPr>
                  <a:t>This is no longer possible with logit/</a:t>
                </a:r>
                <a:r>
                  <a:rPr lang="en-US" sz="2400" dirty="0" err="1">
                    <a:cs typeface="Times New Roman" panose="02020603050405020304" pitchFamily="18" charset="0"/>
                  </a:rPr>
                  <a:t>probit</a:t>
                </a:r>
                <a:r>
                  <a:rPr lang="en-US" sz="2400" dirty="0">
                    <a:cs typeface="Times New Roman" panose="02020603050405020304" pitchFamily="18" charset="0"/>
                  </a:rPr>
                  <a:t> since marginal effects are now </a:t>
                </a:r>
                <a:r>
                  <a:rPr lang="en-US" sz="2400" b="1" dirty="0">
                    <a:cs typeface="Times New Roman" panose="02020603050405020304" pitchFamily="18" charset="0"/>
                  </a:rPr>
                  <a:t>value-dependent</a:t>
                </a:r>
              </a:p>
              <a:p>
                <a:pPr lvl="1"/>
                <a:r>
                  <a:rPr lang="en-US" sz="24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7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to interpret logit/</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typically want to make a statement like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 by 1, then the probability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increases by…” (partial derivative)</a:t>
                </a:r>
              </a:p>
              <a:p>
                <a:pPr lvl="1"/>
                <a:r>
                  <a:rPr lang="en-US" sz="2400" dirty="0">
                    <a:cs typeface="Times New Roman" panose="02020603050405020304" pitchFamily="18" charset="0"/>
                  </a:rPr>
                  <a:t>This is no longer possible with logit/</a:t>
                </a:r>
                <a:r>
                  <a:rPr lang="en-US" sz="2400" dirty="0" err="1">
                    <a:cs typeface="Times New Roman" panose="02020603050405020304" pitchFamily="18" charset="0"/>
                  </a:rPr>
                  <a:t>probit</a:t>
                </a:r>
                <a:r>
                  <a:rPr lang="en-US" sz="2400" dirty="0">
                    <a:cs typeface="Times New Roman" panose="02020603050405020304" pitchFamily="18" charset="0"/>
                  </a:rPr>
                  <a:t> since marginal effects are now </a:t>
                </a:r>
                <a:r>
                  <a:rPr lang="en-US" sz="2400" b="1" dirty="0">
                    <a:cs typeface="Times New Roman" panose="02020603050405020304" pitchFamily="18" charset="0"/>
                  </a:rPr>
                  <a:t>value-dependent</a:t>
                </a:r>
              </a:p>
              <a:p>
                <a:pPr lvl="1"/>
                <a:r>
                  <a:rPr lang="en-US" sz="2400" dirty="0">
                    <a:cs typeface="Times New Roman" panose="02020603050405020304" pitchFamily="18" charset="0"/>
                  </a:rPr>
                  <a:t>But we can still make these statements for a certain set of X’s (or value of index)</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𝑙𝑜𝑔𝑖𝑠𝑡𝑖𝑐</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den>
                    </m:f>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𝑙𝑜𝑔𝑖𝑠𝑡𝑖𝑐</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cs typeface="Times New Roman" panose="02020603050405020304" pitchFamily="18" charset="0"/>
                      </a:rPr>
                      <m:t>𝑙𝑜𝑔𝑖𝑠𝑡𝑖𝑐</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2</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𝑋</m:t>
                            </m:r>
                          </m:e>
                          <m:sub>
                            <m:r>
                              <a:rPr lang="en-US" sz="2400" i="1">
                                <a:latin typeface="Cambria Math" panose="02040503050406030204" pitchFamily="18" charset="0"/>
                                <a:cs typeface="Times New Roman" panose="02020603050405020304" pitchFamily="18" charset="0"/>
                              </a:rPr>
                              <m:t>2</m:t>
                            </m:r>
                          </m:sub>
                        </m:sSub>
                      </m:e>
                    </m:d>
                  </m:oMath>
                </a14:m>
                <a:r>
                  <a:rPr lang="en-US" sz="2400" dirty="0">
                    <a:cs typeface="Times New Roman" panose="02020603050405020304" pitchFamily="18" charset="0"/>
                  </a:rPr>
                  <a:t>]</a:t>
                </a:r>
              </a:p>
              <a:p>
                <a:pPr marL="0" indent="0">
                  <a:buNone/>
                </a:pPr>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How can we summarize this cleanly?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spTree>
    <p:extLst>
      <p:ext uri="{BB962C8B-B14F-4D97-AF65-F5344CB8AC3E}">
        <p14:creationId xmlns:p14="http://schemas.microsoft.com/office/powerpoint/2010/main" val="42592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A </a:t>
                </a:r>
                <a:r>
                  <a:rPr lang="en-US" sz="2400" b="1" dirty="0">
                    <a:latin typeface="Times New Roman"/>
                    <a:cs typeface="Times New Roman"/>
                  </a:rPr>
                  <a:t>front door approach </a:t>
                </a:r>
                <a:r>
                  <a:rPr lang="en-US" sz="2400" dirty="0">
                    <a:latin typeface="Times New Roman"/>
                    <a:cs typeface="Times New Roman"/>
                  </a:rPr>
                  <a:t>to handle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Mimicking an experiment with real-world randomization</a:t>
                </a:r>
              </a:p>
              <a:p>
                <a:r>
                  <a:rPr lang="en-US" sz="2400" dirty="0">
                    <a:latin typeface="Times New Roman"/>
                    <a:cs typeface="Times New Roman"/>
                  </a:rPr>
                  <a:t>Has some limitations: </a:t>
                </a:r>
              </a:p>
              <a:p>
                <a:pPr lvl="1"/>
                <a:r>
                  <a:rPr lang="en-US" sz="2400" dirty="0">
                    <a:latin typeface="Times New Roman"/>
                    <a:cs typeface="Times New Roman"/>
                  </a:rPr>
                  <a:t>First, it only identifies the LATE under heterogeneous treatment effects, and that may or may not be a policy relevant variable.</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p>
              <a:p>
                <a:pPr lvl="1"/>
                <a:endParaRPr lang="en-US" sz="2400" dirty="0">
                  <a:solidFill>
                    <a:srgbClr val="262626"/>
                  </a:solidFill>
                  <a:latin typeface="Times New Roman"/>
                  <a:cs typeface="Times New Roman"/>
                </a:endParaRPr>
              </a:p>
              <a:p>
                <a:pPr lvl="1"/>
                <a:endParaRPr lang="en-US" sz="2400" dirty="0">
                  <a:solidFill>
                    <a:srgbClr val="262626"/>
                  </a:solidFill>
                  <a:latin typeface="Times New Roman"/>
                  <a:cs typeface="Times New Roman"/>
                </a:endParaRPr>
              </a:p>
              <a:p>
                <a:r>
                  <a:rPr lang="en-US" sz="2600" dirty="0">
                    <a:solidFill>
                      <a:srgbClr val="262626"/>
                    </a:solidFill>
                    <a:latin typeface="Times New Roman"/>
                    <a:cs typeface="Times New Roman"/>
                  </a:rPr>
                  <a:t>What do you do when </a:t>
                </a:r>
                <a14:m>
                  <m:oMath xmlns:m="http://schemas.openxmlformats.org/officeDocument/2006/math">
                    <m:r>
                      <a:rPr lang="en-US" sz="2600" b="0" i="1" smtClean="0">
                        <a:solidFill>
                          <a:srgbClr val="262626"/>
                        </a:solidFill>
                        <a:latin typeface="Cambria Math" panose="02040503050406030204" pitchFamily="18" charset="0"/>
                        <a:cs typeface="Times New Roman"/>
                      </a:rPr>
                      <m:t>𝑌</m:t>
                    </m:r>
                  </m:oMath>
                </a14:m>
                <a:r>
                  <a:rPr lang="en-US" sz="2600" dirty="0">
                    <a:solidFill>
                      <a:srgbClr val="262626"/>
                    </a:solidFill>
                    <a:cs typeface="Times New Roman"/>
                  </a:rPr>
                  <a:t> is not continuous? How does that change approaches?</a:t>
                </a:r>
              </a:p>
              <a:p>
                <a:pPr lvl="1">
                  <a:buFont typeface="Wingdings 2"/>
                  <a:buChar char=""/>
                </a:pPr>
                <a:endParaRPr lang="en-US" sz="2400" dirty="0">
                  <a:cs typeface="Times New Roman"/>
                </a:endParaRPr>
              </a:p>
            </p:txBody>
          </p:sp>
        </mc:Choice>
        <mc:Fallback xmlns="">
          <p:sp>
            <p:nvSpPr>
              <p:cNvPr id="3" name="Content Placeholder 2">
                <a:extLst>
                  <a:ext uri="{FF2B5EF4-FFF2-40B4-BE49-F238E27FC236}">
                    <a16:creationId xmlns:a16="http://schemas.microsoft.com/office/drawing/2014/main" id="{8BFAC18E-4064-A1FE-C1EB-5D23F1DFAD23}"/>
                  </a:ext>
                </a:extLst>
              </p:cNvPr>
              <p:cNvSpPr>
                <a:spLocks noGrp="1" noRot="1" noChangeAspect="1" noMove="1" noResize="1" noEditPoints="1" noAdjustHandles="1" noChangeArrowheads="1" noChangeShapeType="1" noTextEdit="1"/>
              </p:cNvSpPr>
              <p:nvPr>
                <p:ph idx="1"/>
              </p:nvPr>
            </p:nvSpPr>
            <p:spPr>
              <a:xfrm>
                <a:off x="914400" y="1119952"/>
                <a:ext cx="9984829" cy="5357048"/>
              </a:xfrm>
              <a:blipFill>
                <a:blip r:embed="rId3"/>
                <a:stretch>
                  <a:fillRect l="-549" t="-1251" r="-977"/>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Last Time: Instrumental Variables</a:t>
            </a:r>
            <a:endParaRPr lang="en-US" dirty="0"/>
          </a:p>
        </p:txBody>
      </p:sp>
      <p:sp>
        <p:nvSpPr>
          <p:cNvPr id="4" name="Title 1">
            <a:extLst>
              <a:ext uri="{FF2B5EF4-FFF2-40B4-BE49-F238E27FC236}">
                <a16:creationId xmlns:a16="http://schemas.microsoft.com/office/drawing/2014/main" id="{66D88018-A2D6-33DA-4F0F-340FD6CC732C}"/>
              </a:ext>
            </a:extLst>
          </p:cNvPr>
          <p:cNvSpPr txBox="1">
            <a:spLocks/>
          </p:cNvSpPr>
          <p:nvPr/>
        </p:nvSpPr>
        <p:spPr>
          <a:xfrm>
            <a:off x="609600" y="3962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This Time: Limited Dependent Variables</a:t>
            </a:r>
            <a:endParaRPr lang="en-US" dirty="0"/>
          </a:p>
        </p:txBody>
      </p:sp>
    </p:spTree>
    <p:extLst>
      <p:ext uri="{BB962C8B-B14F-4D97-AF65-F5344CB8AC3E}">
        <p14:creationId xmlns:p14="http://schemas.microsoft.com/office/powerpoint/2010/main" val="1286152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Marginal Effects: 4 Options</a:t>
            </a:r>
          </a:p>
        </p:txBody>
      </p:sp>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b="1" dirty="0">
                <a:solidFill>
                  <a:schemeClr val="accent2">
                    <a:lumMod val="75000"/>
                  </a:schemeClr>
                </a:solidFill>
                <a:cs typeface="Times New Roman" panose="02020603050405020304" pitchFamily="18" charset="0"/>
              </a:rPr>
              <a:t>Present the whole distribution!</a:t>
            </a:r>
          </a:p>
          <a:p>
            <a:pPr lvl="1"/>
            <a:r>
              <a:rPr lang="en-US" sz="2400" dirty="0">
                <a:cs typeface="Times New Roman" panose="02020603050405020304" pitchFamily="18" charset="0"/>
              </a:rPr>
              <a:t>Calculate each observation's marginal effect based on its index</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of a Representative (MER): </a:t>
            </a:r>
          </a:p>
          <a:p>
            <a:pPr lvl="1"/>
            <a:r>
              <a:rPr lang="en-US" sz="2400" dirty="0">
                <a:cs typeface="Times New Roman" panose="02020603050405020304" pitchFamily="18" charset="0"/>
              </a:rPr>
              <a:t>Pick a set of RHS variables you're interested in for some reason</a:t>
            </a:r>
          </a:p>
          <a:p>
            <a:pPr lvl="1"/>
            <a:r>
              <a:rPr lang="en-US" sz="2400" dirty="0">
                <a:cs typeface="Times New Roman" panose="02020603050405020304" pitchFamily="18" charset="0"/>
              </a:rPr>
              <a:t>Calculate the marginal effect for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Average Marginal Effect (AME) </a:t>
            </a:r>
          </a:p>
          <a:p>
            <a:pPr lvl="1"/>
            <a:r>
              <a:rPr lang="en-US" sz="2400" dirty="0">
                <a:cs typeface="Times New Roman" panose="02020603050405020304" pitchFamily="18" charset="0"/>
              </a:rPr>
              <a:t>Calculate each individual observation's marginal effect, then average them</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The Marginal Effect at the Mean (MEM)</a:t>
            </a:r>
          </a:p>
          <a:p>
            <a:pPr lvl="1"/>
            <a:r>
              <a:rPr lang="en-US" sz="2400" dirty="0">
                <a:cs typeface="Times New Roman" panose="02020603050405020304" pitchFamily="18" charset="0"/>
              </a:rPr>
              <a:t>Calculate the average of each RHS variable</a:t>
            </a:r>
          </a:p>
          <a:p>
            <a:pPr lvl="1"/>
            <a:r>
              <a:rPr lang="en-US" sz="2400" dirty="0">
                <a:cs typeface="Times New Roman" panose="02020603050405020304" pitchFamily="18" charset="0"/>
              </a:rPr>
              <a:t>Get the marginal effect for a hypothetical observation at that index</a:t>
            </a:r>
          </a:p>
        </p:txBody>
      </p:sp>
      <p:pic>
        <p:nvPicPr>
          <p:cNvPr id="4" name="Picture 2" descr="RStudio - RStudio">
            <a:extLst>
              <a:ext uri="{FF2B5EF4-FFF2-40B4-BE49-F238E27FC236}">
                <a16:creationId xmlns:a16="http://schemas.microsoft.com/office/drawing/2014/main" id="{D24F87A3-BCAF-963A-30E2-888B7E759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3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If you want to test </a:t>
                </a:r>
                <a:r>
                  <a:rPr lang="en-US" sz="2400" b="1" dirty="0">
                    <a:cs typeface="Times New Roman" panose="02020603050405020304" pitchFamily="18" charset="0"/>
                  </a:rPr>
                  <a:t>multiple hypotheses </a:t>
                </a:r>
                <a:r>
                  <a:rPr lang="en-US" sz="2400" dirty="0">
                    <a:cs typeface="Times New Roman" panose="02020603050405020304" pitchFamily="18" charset="0"/>
                  </a:rPr>
                  <a:t>in GLM, can’t use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𝐹</m:t>
                    </m:r>
                  </m:oMath>
                </a14:m>
                <a:r>
                  <a:rPr lang="en-US" sz="2400" dirty="0">
                    <a:cs typeface="Times New Roman" panose="02020603050405020304" pitchFamily="18" charset="0"/>
                  </a:rPr>
                  <a:t> test</a:t>
                </a:r>
              </a:p>
              <a:p>
                <a:r>
                  <a:rPr lang="en-US" sz="2400" dirty="0">
                    <a:cs typeface="Times New Roman" panose="02020603050405020304" pitchFamily="18" charset="0"/>
                  </a:rPr>
                  <a:t>Instead, need to use the </a:t>
                </a:r>
                <a:r>
                  <a:rPr lang="en-US" sz="2400" b="1" dirty="0">
                    <a:cs typeface="Times New Roman" panose="02020603050405020304" pitchFamily="18" charset="0"/>
                  </a:rPr>
                  <a:t>Wald test </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5779AFD-88E8-23E3-40E6-87896577D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98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Interactions</a:t>
            </a:r>
            <a:endParaRPr lang="en-US" sz="36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83B0572-A1C2-858D-5D3D-0E2354442FE9}"/>
              </a:ext>
            </a:extLst>
          </p:cNvPr>
          <p:cNvSpPr>
            <a:spLocks noGrp="1" noChangeArrowheads="1"/>
          </p:cNvSpPr>
          <p:nvPr>
            <p:ph idx="1"/>
          </p:nvPr>
        </p:nvSpPr>
        <p:spPr bwMode="auto">
          <a:xfrm>
            <a:off x="-1611485" y="1020892"/>
            <a:ext cx="13270085"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Interaction terms in </a:t>
            </a:r>
            <a:r>
              <a:rPr kumimoji="0" lang="en-US" altLang="en-US" sz="2400" b="0" i="0" u="none" strike="noStrike" cap="none" normalizeH="0" baseline="0" dirty="0" err="1">
                <a:ln>
                  <a:noFill/>
                </a:ln>
                <a:solidFill>
                  <a:srgbClr val="000000"/>
                </a:solidFill>
                <a:effectLst/>
                <a:cs typeface="Times New Roman" panose="02020603050405020304" pitchFamily="18" charset="0"/>
              </a:rPr>
              <a:t>probit</a:t>
            </a:r>
            <a:r>
              <a:rPr kumimoji="0" lang="en-US" altLang="en-US" sz="2400" b="0" i="0" u="none" strike="noStrike" cap="none" normalizeH="0" baseline="0" dirty="0">
                <a:ln>
                  <a:noFill/>
                </a:ln>
                <a:solidFill>
                  <a:srgbClr val="000000"/>
                </a:solidFill>
                <a:effectLst/>
                <a:cs typeface="Times New Roman" panose="02020603050405020304" pitchFamily="18" charset="0"/>
              </a:rPr>
              <a:t> and logit models are very tricky to interpret</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M</a:t>
            </a:r>
            <a:r>
              <a:rPr kumimoji="0" lang="en-US" altLang="en-US" sz="2400" b="0" i="0" u="none" strike="noStrike" cap="none" normalizeH="0" baseline="0" dirty="0">
                <a:ln>
                  <a:noFill/>
                </a:ln>
                <a:solidFill>
                  <a:srgbClr val="000000"/>
                </a:solidFill>
                <a:effectLst/>
                <a:cs typeface="Times New Roman" panose="02020603050405020304" pitchFamily="18" charset="0"/>
              </a:rPr>
              <a:t>arginal effects for them should be looked at with suspicion</a:t>
            </a:r>
          </a:p>
          <a:p>
            <a:pPr marL="2660020" lvl="8" indent="-342900" eaLnBrk="0" fontAlgn="base" hangingPunct="0">
              <a:lnSpc>
                <a:spcPct val="100000"/>
              </a:lnSpc>
              <a:spcBef>
                <a:spcPct val="0"/>
              </a:spcBef>
              <a:spcAft>
                <a:spcPct val="0"/>
              </a:spcAft>
              <a:buClrTx/>
            </a:pPr>
            <a:r>
              <a:rPr lang="en-US" altLang="en-US" sz="2400" dirty="0">
                <a:solidFill>
                  <a:srgbClr val="000000"/>
                </a:solidFill>
                <a:cs typeface="Times New Roman" panose="02020603050405020304" pitchFamily="18" charset="0"/>
              </a:rPr>
              <a:t>Look at predict()ed values instead</a:t>
            </a:r>
          </a:p>
          <a:p>
            <a:pPr marL="2660020" lvl="8" indent="-342900"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000000"/>
                </a:solidFill>
                <a:effectLst/>
                <a:cs typeface="Times New Roman" panose="02020603050405020304" pitchFamily="18" charset="0"/>
              </a:rPr>
              <a:t>See </a:t>
            </a:r>
            <a:r>
              <a:rPr kumimoji="0" lang="en-US" altLang="en-US" sz="2400" b="0" i="0" u="none" strike="noStrike" cap="none" normalizeH="0" baseline="0" dirty="0">
                <a:ln>
                  <a:noFill/>
                </a:ln>
                <a:solidFill>
                  <a:srgbClr val="F92672"/>
                </a:solidFill>
                <a:effectLst/>
                <a:cs typeface="Times New Roman" panose="02020603050405020304" pitchFamily="18" charset="0"/>
                <a:hlinkClick r:id="rId3"/>
              </a:rPr>
              <a:t>Ai and Norton (2003)</a:t>
            </a: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58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we want to do IV for a binary outcome or endogenous variable? </a:t>
                </a:r>
              </a:p>
              <a:p>
                <a:r>
                  <a:rPr lang="en-US" sz="2400" dirty="0">
                    <a:cs typeface="Times New Roman" panose="02020603050405020304" pitchFamily="18" charset="0"/>
                  </a:rPr>
                  <a:t>Can we just run a logit/</a:t>
                </a:r>
                <a:r>
                  <a:rPr lang="en-US" sz="2400" dirty="0" err="1">
                    <a:cs typeface="Times New Roman" panose="02020603050405020304" pitchFamily="18" charset="0"/>
                  </a:rPr>
                  <a:t>probit</a:t>
                </a:r>
                <a:r>
                  <a:rPr lang="en-US" sz="2400" dirty="0">
                    <a:cs typeface="Times New Roman" panose="02020603050405020304" pitchFamily="18" charset="0"/>
                  </a:rPr>
                  <a:t> first-stage? Can we use a </a:t>
                </a:r>
                <a:r>
                  <a:rPr lang="en-US" sz="2400" dirty="0" err="1">
                    <a:cs typeface="Times New Roman" panose="02020603050405020304" pitchFamily="18" charset="0"/>
                  </a:rPr>
                  <a:t>probit</a:t>
                </a:r>
                <a:r>
                  <a:rPr lang="en-US" sz="2400" dirty="0">
                    <a:cs typeface="Times New Roman" panose="02020603050405020304" pitchFamily="18" charset="0"/>
                  </a:rPr>
                  <a:t>/logit in the second stage if the outcome is binary? </a:t>
                </a:r>
              </a:p>
              <a:p>
                <a:r>
                  <a:rPr lang="en-US" sz="2400" dirty="0">
                    <a:cs typeface="Times New Roman" panose="02020603050405020304" pitchFamily="18" charset="0"/>
                  </a:rPr>
                  <a:t>No! And not just because Jerry Hausman calls this the </a:t>
                </a:r>
                <a:r>
                  <a:rPr lang="en-US" sz="2400" b="1" dirty="0">
                    <a:solidFill>
                      <a:schemeClr val="accent2">
                        <a:lumMod val="75000"/>
                      </a:schemeClr>
                    </a:solidFill>
                    <a:cs typeface="Times New Roman" panose="02020603050405020304" pitchFamily="18" charset="0"/>
                  </a:rPr>
                  <a:t>forbidden regression</a:t>
                </a:r>
                <a:endParaRPr lang="en-US" sz="2400" dirty="0">
                  <a:solidFill>
                    <a:schemeClr val="accent2">
                      <a:lumMod val="75000"/>
                    </a:schemeClr>
                  </a:solidFill>
                  <a:cs typeface="Times New Roman" panose="02020603050405020304" pitchFamily="18" charset="0"/>
                </a:endParaRPr>
              </a:p>
              <a:p>
                <a:r>
                  <a:rPr lang="en-US" sz="2400" dirty="0">
                    <a:cs typeface="Times New Roman" panose="02020603050405020304" pitchFamily="18" charset="0"/>
                  </a:rPr>
                  <a:t>Even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fitted values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𝑋</m:t>
                        </m:r>
                      </m:e>
                    </m:acc>
                  </m:oMath>
                </a14:m>
                <a:r>
                  <a:rPr lang="en-US" sz="2400" dirty="0">
                    <a:cs typeface="Times New Roman" panose="02020603050405020304" pitchFamily="18" charset="0"/>
                  </a:rPr>
                  <a:t> will all depend on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oMath>
                </a14:m>
                <a:r>
                  <a:rPr lang="en-US" sz="2400" dirty="0">
                    <a:cs typeface="Times New Roman" panose="02020603050405020304" pitchFamily="18" charset="0"/>
                  </a:rPr>
                  <a:t> </a:t>
                </a:r>
                <a:r>
                  <a:rPr lang="en-US" sz="2400" i="1" dirty="0">
                    <a:cs typeface="Times New Roman" panose="02020603050405020304" pitchFamily="18" charset="0"/>
                  </a:rPr>
                  <a:t>and all other regressors</a:t>
                </a:r>
                <a:r>
                  <a:rPr lang="en-US" sz="2400" dirty="0">
                    <a:cs typeface="Times New Roman" panose="02020603050405020304" pitchFamily="18" charset="0"/>
                  </a:rPr>
                  <a:t>, given the link function</a:t>
                </a:r>
              </a:p>
              <a:p>
                <a:pPr lvl="1"/>
                <a:r>
                  <a:rPr lang="en-US" sz="2400" dirty="0">
                    <a:cs typeface="Times New Roman" panose="02020603050405020304" pitchFamily="18" charset="0"/>
                  </a:rPr>
                  <a:t>This leaves back door open!</a:t>
                </a:r>
              </a:p>
              <a:p>
                <a:pPr lvl="1"/>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508793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Complications in GLM: Nonlinear models and IV</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to do instead? </a:t>
                </a:r>
              </a:p>
              <a:p>
                <a:pPr lvl="1"/>
                <a:r>
                  <a:rPr lang="en-US" sz="2400" dirty="0">
                    <a:cs typeface="Times New Roman" panose="02020603050405020304" pitchFamily="18" charset="0"/>
                  </a:rPr>
                  <a:t>Can use an LPM if you can deal with its downsides in your context </a:t>
                </a:r>
              </a:p>
              <a:p>
                <a:pPr lvl="2"/>
                <a:r>
                  <a:rPr lang="en-US" sz="2400" dirty="0">
                    <a:cs typeface="Times New Roman" panose="02020603050405020304" pitchFamily="18" charset="0"/>
                  </a:rPr>
                  <a:t>(recall that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oMath>
                </a14:m>
                <a:r>
                  <a:rPr lang="en-US" sz="2400" dirty="0">
                    <a:cs typeface="Times New Roman" panose="02020603050405020304" pitchFamily="18" charset="0"/>
                  </a:rPr>
                  <a:t> needs to be far from 0 or 1)</a:t>
                </a:r>
              </a:p>
              <a:p>
                <a:pPr lvl="1"/>
                <a:r>
                  <a:rPr lang="en-US" sz="2400" dirty="0">
                    <a:cs typeface="Times New Roman" panose="02020603050405020304" pitchFamily="18" charset="0"/>
                  </a:rPr>
                  <a:t>If endogenous regressor is binary: use a method from Wooldridge (2010) where you use predicted values </a:t>
                </a:r>
                <a:r>
                  <a:rPr lang="en-US" sz="2400" i="1" dirty="0">
                    <a:cs typeface="Times New Roman" panose="02020603050405020304" pitchFamily="18" charset="0"/>
                  </a:rPr>
                  <a:t>as the instrument </a:t>
                </a:r>
                <a:r>
                  <a:rPr lang="en-US" sz="2400" dirty="0">
                    <a:cs typeface="Times New Roman" panose="02020603050405020304" pitchFamily="18" charset="0"/>
                  </a:rPr>
                  <a:t>in the second stage</a:t>
                </a:r>
              </a:p>
              <a:p>
                <a:pPr lvl="1"/>
                <a:r>
                  <a:rPr lang="en-US" sz="2400" dirty="0">
                    <a:cs typeface="Times New Roman" panose="02020603050405020304" pitchFamily="18" charset="0"/>
                  </a:rPr>
                  <a:t>If outcome is binary: </a:t>
                </a:r>
                <a:r>
                  <a:rPr lang="en-US" sz="2400" b="1" dirty="0">
                    <a:solidFill>
                      <a:schemeClr val="accent2">
                        <a:lumMod val="75000"/>
                      </a:schemeClr>
                    </a:solidFill>
                    <a:cs typeface="Times New Roman" panose="02020603050405020304" pitchFamily="18" charset="0"/>
                  </a:rPr>
                  <a:t>control function approach </a:t>
                </a:r>
                <a:r>
                  <a:rPr lang="en-US" sz="2400" dirty="0">
                    <a:cs typeface="Times New Roman" panose="02020603050405020304" pitchFamily="18" charset="0"/>
                  </a:rPr>
                  <a:t>(deferred; see HK for more)</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950129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25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endParaRPr lang="en-US" sz="2400" b="1"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4116879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824285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Since we used a log link function, much easier to get marginal effects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+1</m:t>
                                  </m:r>
                                </m:e>
                              </m:d>
                            </m:sub>
                          </m:sSub>
                        </m:e>
                      </m:d>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𝑋</m:t>
                              </m:r>
                            </m:sub>
                          </m:sSub>
                        </m:e>
                      </m:d>
                      <m:r>
                        <a:rPr lang="en-US" sz="2400" b="0" i="0"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So</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𝜇</m:t>
                              </m:r>
                            </m:e>
                            <m:sub>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+1</m:t>
                                  </m:r>
                                </m:e>
                              </m:d>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𝜇</m:t>
                              </m:r>
                            </m:e>
                            <m:sub>
                              <m:r>
                                <a:rPr lang="en-US" sz="2400" i="1">
                                  <a:latin typeface="Cambria Math" panose="02040503050406030204" pitchFamily="18" charset="0"/>
                                  <a:cs typeface="Times New Roman" panose="02020603050405020304" pitchFamily="18" charset="0"/>
                                </a:rPr>
                                <m:t>𝑋</m:t>
                              </m:r>
                            </m:sub>
                          </m:sSub>
                        </m:num>
                        <m:den>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𝑋</m:t>
                              </m:r>
                            </m:sub>
                          </m:sSub>
                        </m:den>
                      </m:f>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This is a </a:t>
                </a:r>
                <a:r>
                  <a:rPr lang="en-US" sz="2400" b="1" dirty="0">
                    <a:cs typeface="Times New Roman" panose="02020603050405020304" pitchFamily="18" charset="0"/>
                  </a:rPr>
                  <a:t>multiplicative effect </a:t>
                </a:r>
                <a:r>
                  <a:rPr lang="en-US" sz="2400" dirty="0">
                    <a:cs typeface="Times New Roman" panose="02020603050405020304" pitchFamily="18" charset="0"/>
                  </a:rPr>
                  <a:t>showing percentage increase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b="1" dirty="0">
                    <a:cs typeface="Times New Roman" panose="02020603050405020304" pitchFamily="18" charset="0"/>
                  </a:rPr>
                  <a:t> </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−1&lt;1</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1,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r>
                  <a:rPr lang="en-US" sz="2400" dirty="0">
                    <a:cs typeface="Times New Roman" panose="02020603050405020304" pitchFamily="18" charset="0"/>
                  </a:rPr>
                  <a:t>Note: if you don’t subtract 1, you get the </a:t>
                </a:r>
                <a:r>
                  <a:rPr lang="en-US" sz="2400" b="1" dirty="0">
                    <a:cs typeface="Times New Roman" panose="02020603050405020304" pitchFamily="18" charset="0"/>
                  </a:rPr>
                  <a:t>rate ratio</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90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400" dirty="0">
                <a:cs typeface="Times New Roman" panose="02020603050405020304" pitchFamily="18" charset="0"/>
              </a:rPr>
              <a:t>Especially true in HCP: people don’t go to doctor, don’t fill scrips, etc. </a:t>
            </a:r>
          </a:p>
          <a:p>
            <a:pPr lvl="1"/>
            <a:r>
              <a:rPr lang="en-US" sz="2400" dirty="0">
                <a:cs typeface="Times New Roman" panose="02020603050405020304" pitchFamily="18" charset="0"/>
              </a:rPr>
              <a:t>What drives the excess?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visits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 common violation of Poisson assumptions is having too many 0s in data</a:t>
            </a:r>
          </a:p>
          <a:p>
            <a:pPr lvl="1"/>
            <a:r>
              <a:rPr lang="en-US" sz="2400" dirty="0">
                <a:cs typeface="Times New Roman" panose="02020603050405020304" pitchFamily="18" charset="0"/>
              </a:rPr>
              <a:t>Especially true in HCP: people don’t go to doctor, don’t fill scrips, etc. </a:t>
            </a:r>
          </a:p>
          <a:p>
            <a:pPr lvl="1"/>
            <a:r>
              <a:rPr lang="en-US" sz="2400" dirty="0">
                <a:cs typeface="Times New Roman" panose="02020603050405020304" pitchFamily="18" charset="0"/>
              </a:rPr>
              <a:t>What drives the excess?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visits</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dirty="0">
                <a:cs typeface="Times New Roman" panose="02020603050405020304" pitchFamily="18" charset="0"/>
              </a:rPr>
              <a:t>Decision about whether number of visits will be positive or 0. </a:t>
            </a:r>
          </a:p>
          <a:p>
            <a:pPr marL="617220" lvl="1" indent="-342900">
              <a:buFont typeface="+mj-lt"/>
              <a:buAutoNum type="arabicPeriod"/>
            </a:pPr>
            <a:r>
              <a:rPr lang="en-US" sz="2400" dirty="0">
                <a:cs typeface="Times New Roman" panose="02020603050405020304" pitchFamily="18" charset="0"/>
              </a:rPr>
              <a:t>If number of visits &gt;0 (if hurdle is crossed), how many visits take place?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13244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70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endParaRPr lang="en-US" sz="2400" dirty="0">
                  <a:cs typeface="Times New Roman" panose="02020603050405020304" pitchFamily="18" charset="0"/>
                </a:endParaRP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 1, 2, 3, …, </m:t>
                      </m:r>
                      <m:r>
                        <a:rPr lang="en-US" sz="2400" b="0" i="1" smtClean="0">
                          <a:latin typeface="Cambria Math" panose="02040503050406030204" pitchFamily="18" charset="0"/>
                          <a:cs typeface="Times New Roman" panose="02020603050405020304" pitchFamily="18" charset="0"/>
                        </a:rPr>
                        <m:t>𝑁</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a:stretch>
              </a:blipFill>
            </p:spPr>
            <p:txBody>
              <a:bodyPr/>
              <a:lstStyle/>
              <a:p>
                <a:r>
                  <a:rPr lang="en-US">
                    <a:noFill/>
                  </a:rPr>
                  <a:t> </a:t>
                </a:r>
              </a:p>
            </p:txBody>
          </p:sp>
        </mc:Fallback>
      </mc:AlternateContent>
    </p:spTree>
    <p:extLst>
      <p:ext uri="{BB962C8B-B14F-4D97-AF65-F5344CB8AC3E}">
        <p14:creationId xmlns:p14="http://schemas.microsoft.com/office/powerpoint/2010/main" val="2634887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r>
                  <a:rPr lang="en-US" sz="2400" dirty="0">
                    <a:cs typeface="Times New Roman" panose="02020603050405020304" pitchFamily="18" charset="0"/>
                  </a:rPr>
                  <a:t>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r>
                  <a:rPr lang="en-US" sz="2400" dirty="0">
                    <a:cs typeface="Times New Roman" panose="02020603050405020304" pitchFamily="18" charset="0"/>
                  </a:rPr>
                  <a:t>Under the logit assumptions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r>
                  <a:rPr lang="en-US" sz="2400" dirty="0">
                    <a:cs typeface="Times New Roman" panose="02020603050405020304" pitchFamily="18" charset="0"/>
                  </a:rPr>
                  <a:t>), we construct </a:t>
                </a:r>
                <a:r>
                  <a:rPr lang="en-US" sz="2400" b="1" dirty="0">
                    <a:cs typeface="Times New Roman" panose="02020603050405020304" pitchFamily="18" charset="0"/>
                  </a:rPr>
                  <a:t>choice probabilities: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e>
                          </m:d>
                        </m:e>
                      </m:fun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𝑖</m:t>
                                      </m:r>
                                    </m:sub>
                                  </m:sSub>
                                </m:e>
                              </m:d>
                            </m:e>
                          </m:func>
                        </m:num>
                        <m:den>
                          <m:r>
                            <a:rPr lang="en-US" sz="2400" b="0" i="1" smtClean="0">
                              <a:latin typeface="Cambria Math" panose="02040503050406030204" pitchFamily="18" charset="0"/>
                              <a:cs typeface="Times New Roman" panose="02020603050405020304" pitchFamily="18" charset="0"/>
                            </a:rPr>
                            <m:t>1+</m:t>
                          </m:r>
                          <m:nary>
                            <m:naryPr>
                              <m:chr m:val="∑"/>
                              <m:supHide m:val="on"/>
                              <m:ctrlPr>
                                <a:rPr lang="en-US" sz="2400" b="0" i="1" smtClean="0">
                                  <a:latin typeface="Cambria Math" panose="02040503050406030204" pitchFamily="18" charset="0"/>
                                  <a:cs typeface="Times New Roman" panose="02020603050405020304" pitchFamily="18" charset="0"/>
                                </a:rPr>
                              </m:ctrlPr>
                            </m:naryPr>
                            <m:sub>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e>
                              </m:d>
                            </m:sub>
                            <m:sup/>
                            <m:e>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𝑠</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𝑖</m:t>
                                          </m:r>
                                        </m:sub>
                                      </m:sSub>
                                    </m:e>
                                  </m:d>
                                </m:e>
                              </m:func>
                            </m:e>
                          </m:nary>
                        </m:den>
                      </m:f>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600" b="1" dirty="0">
                    <a:cs typeface="Times New Roman" panose="02020603050405020304" pitchFamily="18" charset="0"/>
                  </a:rPr>
                  <a:t>Binary</a:t>
                </a:r>
                <a:r>
                  <a:rPr lang="en-US" sz="26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m:rPr>
                          <m:lit/>
                        </m:rP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$0−$1,000, $1,000−$5,000, $5,000−$8,000,…, $1,000,000+</m:t>
                      </m:r>
                      <m:r>
                        <m:rPr>
                          <m:lit/>
                        </m:rP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83" t="-1423" r="-324"/>
                </a:stretch>
              </a:blipFill>
            </p:spPr>
            <p:txBody>
              <a:bodyPr/>
              <a:lstStyle/>
              <a:p>
                <a:r>
                  <a:rPr lang="en-US">
                    <a:noFill/>
                  </a:rPr>
                  <a:t> </a:t>
                </a:r>
              </a:p>
            </p:txBody>
          </p:sp>
        </mc:Fallback>
      </mc:AlternateContent>
    </p:spTree>
    <p:extLst>
      <p:ext uri="{BB962C8B-B14F-4D97-AF65-F5344CB8AC3E}">
        <p14:creationId xmlns:p14="http://schemas.microsoft.com/office/powerpoint/2010/main" val="1919802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Again, this is estimated by maximum likelihood, where the likelihood function follows the form: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𝐿𝐿</m:t>
                      </m:r>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up/>
                        <m:e>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r>
                                <m:rPr>
                                  <m:sty m:val="p"/>
                                </m:rPr>
                                <a:rPr lang="en-US" sz="2400" b="0" i="1" smtClean="0">
                                  <a:latin typeface="Cambria Math" panose="02040503050406030204" pitchFamily="18" charset="0"/>
                                  <a:cs typeface="Times New Roman" panose="02020603050405020304" pitchFamily="18" charset="0"/>
                                </a:rPr>
                                <m:t>ln</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𝑗𝑖</m:t>
                                      </m:r>
                                    </m:sub>
                                  </m:sSub>
                                </m:e>
                              </m:d>
                              <m:r>
                                <a:rPr lang="en-US" sz="2400" b="0" i="1" smtClean="0">
                                  <a:latin typeface="Cambria Math" panose="02040503050406030204" pitchFamily="18" charset="0"/>
                                  <a:cs typeface="Times New Roman" panose="02020603050405020304" pitchFamily="18" charset="0"/>
                                </a:rPr>
                                <m:t> </m:t>
                              </m:r>
                            </m:e>
                          </m:nary>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We then choose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 to maximize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𝐿𝐿</m:t>
                    </m:r>
                  </m:oMath>
                </a14:m>
                <a:r>
                  <a:rPr lang="en-US" sz="2400" dirty="0">
                    <a:cs typeface="Times New Roman" panose="02020603050405020304" pitchFamily="18" charset="0"/>
                  </a:rPr>
                  <a:t> (or, in practice, </a:t>
                </a:r>
                <a14:m>
                  <m:oMath xmlns:m="http://schemas.openxmlformats.org/officeDocument/2006/math">
                    <m:r>
                      <m:rPr>
                        <m:sty m:val="p"/>
                      </m:rPr>
                      <a:rPr lang="en-US" sz="2400" b="0" i="1" smtClean="0">
                        <a:latin typeface="Cambria Math" panose="02040503050406030204" pitchFamily="18" charset="0"/>
                        <a:cs typeface="Times New Roman" panose="02020603050405020304" pitchFamily="18" charset="0"/>
                      </a:rPr>
                      <m:t>log</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𝐿𝐿</m:t>
                        </m:r>
                      </m:e>
                    </m:d>
                  </m:oMath>
                </a14:m>
                <a:r>
                  <a:rPr lang="en-US" sz="2400" dirty="0">
                    <a:cs typeface="Times New Roman" panose="02020603050405020304" pitchFamily="18" charset="0"/>
                  </a:rPr>
                  <a:t>)</a:t>
                </a:r>
              </a:p>
              <a:p>
                <a:pPr lvl="1"/>
                <a:r>
                  <a:rPr lang="en-US" sz="2400" dirty="0">
                    <a:cs typeface="Times New Roman" panose="02020603050405020304" pitchFamily="18" charset="0"/>
                  </a:rPr>
                  <a:t>Where are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here?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861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 possibly truncated</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spTree>
    <p:extLst>
      <p:ext uri="{BB962C8B-B14F-4D97-AF65-F5344CB8AC3E}">
        <p14:creationId xmlns:p14="http://schemas.microsoft.com/office/powerpoint/2010/main" val="128567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&lt;0</m:t>
                              </m:r>
                            </m:e>
                          </m:eqArr>
                        </m:e>
                      </m:d>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0201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9896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5529</TotalTime>
  <Words>5938</Words>
  <Application>Microsoft Office PowerPoint</Application>
  <PresentationFormat>Widescreen</PresentationFormat>
  <Paragraphs>520</Paragraphs>
  <Slides>63</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Cambria Math</vt:lpstr>
      <vt:lpstr>Century Schoolbook</vt:lpstr>
      <vt:lpstr>Source Sans Pro</vt:lpstr>
      <vt:lpstr>Times New Roman</vt:lpstr>
      <vt:lpstr>Wingdings 2</vt:lpstr>
      <vt:lpstr>View</vt:lpstr>
      <vt:lpstr>Health Econometrics I </vt:lpstr>
      <vt:lpstr>PowerPoint Presentation</vt:lpstr>
      <vt:lpstr>PowerPoint Presentation</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Examples of Limited Dependent Variables</vt:lpstr>
      <vt:lpstr>Quick Note: MLE</vt:lpstr>
      <vt:lpstr>Binary Outcome Variables</vt:lpstr>
      <vt:lpstr>How does OLS work when Y is binary?</vt:lpstr>
      <vt:lpstr>How does OLS work when Y is binary?</vt:lpstr>
      <vt:lpstr>Advantages and disadvantages of LPM</vt:lpstr>
      <vt:lpstr>Advantages and disadvantages of LPM</vt:lpstr>
      <vt:lpstr>What does an LPM even predict?</vt:lpstr>
      <vt:lpstr>What does an LPM even predict?</vt:lpstr>
      <vt:lpstr>Alternatives: Nonlinear estimation</vt:lpstr>
      <vt:lpstr>Alternatives: Nonlinear estimation</vt:lpstr>
      <vt:lpstr>Alternatives: Nonlinear estimation</vt:lpstr>
      <vt:lpstr>Alternatives: Nonlinear estimation</vt:lpstr>
      <vt:lpstr>Binary Link Functions: Logit and Probit</vt:lpstr>
      <vt:lpstr>Binary Link Functions: Logit and Probit</vt:lpstr>
      <vt:lpstr>Binary Link Functions: Logit and Probit</vt:lpstr>
      <vt:lpstr>LPM vs. Logit vs. Probit</vt:lpstr>
      <vt:lpstr>Logit/Probit in Practice</vt:lpstr>
      <vt:lpstr>Logit/Probit in Practice</vt:lpstr>
      <vt:lpstr>How to interpret logit/probit results?</vt:lpstr>
      <vt:lpstr>How to interpret logit/probit results?</vt:lpstr>
      <vt:lpstr>Marginal Effects: 4 Options</vt:lpstr>
      <vt:lpstr>Complications in GLM: Hypothesis Testing</vt:lpstr>
      <vt:lpstr>Complications in GLM: Interactions</vt:lpstr>
      <vt:lpstr>Complications in GLM: Nonlinear models and IV</vt:lpstr>
      <vt:lpstr>Complications in GLM: Nonlinear models and IV</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Dispersion</vt:lpstr>
      <vt:lpstr>Poisson Regressions in Practice: Dispersion</vt:lpstr>
      <vt:lpstr>Hurdle Models</vt:lpstr>
      <vt:lpstr>A unique form of excess dispersion: Zeros</vt:lpstr>
      <vt:lpstr>A unique form of excess dispersion: Zeros</vt:lpstr>
      <vt:lpstr>Hurdle Models</vt:lpstr>
      <vt:lpstr>Is a Hurdle Model Appropriate?</vt:lpstr>
      <vt:lpstr>Heckit: A brief overview</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A quick note: multinomial probit versus logit</vt:lpstr>
      <vt:lpstr>Multinomial Logit: Estimation</vt:lpstr>
      <vt:lpstr>Multinomial Logit: Interpretation</vt:lpstr>
      <vt:lpstr>Multinomial Logit: Interpretation</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517</cp:revision>
  <dcterms:created xsi:type="dcterms:W3CDTF">2011-01-10T00:42:42Z</dcterms:created>
  <dcterms:modified xsi:type="dcterms:W3CDTF">2022-08-12T18:20:25Z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