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5"/>
  </p:notesMasterIdLst>
  <p:sldIdLst>
    <p:sldId id="256" r:id="rId2"/>
    <p:sldId id="514" r:id="rId3"/>
    <p:sldId id="520" r:id="rId4"/>
    <p:sldId id="603" r:id="rId5"/>
    <p:sldId id="529" r:id="rId6"/>
    <p:sldId id="561" r:id="rId7"/>
    <p:sldId id="562" r:id="rId8"/>
    <p:sldId id="564" r:id="rId9"/>
    <p:sldId id="565" r:id="rId10"/>
    <p:sldId id="569" r:id="rId11"/>
    <p:sldId id="612" r:id="rId12"/>
    <p:sldId id="566" r:id="rId13"/>
    <p:sldId id="567" r:id="rId14"/>
    <p:sldId id="570" r:id="rId15"/>
    <p:sldId id="613" r:id="rId16"/>
    <p:sldId id="614" r:id="rId17"/>
    <p:sldId id="638" r:id="rId18"/>
    <p:sldId id="639" r:id="rId19"/>
    <p:sldId id="640" r:id="rId20"/>
    <p:sldId id="641" r:id="rId21"/>
    <p:sldId id="642" r:id="rId22"/>
    <p:sldId id="643" r:id="rId23"/>
    <p:sldId id="644" r:id="rId24"/>
    <p:sldId id="645" r:id="rId25"/>
    <p:sldId id="646" r:id="rId26"/>
    <p:sldId id="522" r:id="rId27"/>
    <p:sldId id="581" r:id="rId28"/>
    <p:sldId id="647" r:id="rId29"/>
    <p:sldId id="583" r:id="rId30"/>
    <p:sldId id="649" r:id="rId31"/>
    <p:sldId id="650" r:id="rId32"/>
    <p:sldId id="648" r:id="rId33"/>
    <p:sldId id="584" r:id="rId34"/>
    <p:sldId id="585" r:id="rId35"/>
    <p:sldId id="620" r:id="rId36"/>
    <p:sldId id="651" r:id="rId37"/>
    <p:sldId id="652" r:id="rId38"/>
    <p:sldId id="653" r:id="rId39"/>
    <p:sldId id="624" r:id="rId40"/>
    <p:sldId id="611" r:id="rId41"/>
    <p:sldId id="654" r:id="rId42"/>
    <p:sldId id="655" r:id="rId43"/>
    <p:sldId id="657" r:id="rId44"/>
    <p:sldId id="656" r:id="rId45"/>
    <p:sldId id="658" r:id="rId46"/>
    <p:sldId id="625" r:id="rId47"/>
    <p:sldId id="659" r:id="rId48"/>
    <p:sldId id="660" r:id="rId49"/>
    <p:sldId id="628" r:id="rId50"/>
    <p:sldId id="528" r:id="rId51"/>
    <p:sldId id="571" r:id="rId52"/>
    <p:sldId id="572" r:id="rId53"/>
    <p:sldId id="573" r:id="rId54"/>
    <p:sldId id="574" r:id="rId55"/>
    <p:sldId id="575" r:id="rId56"/>
    <p:sldId id="661" r:id="rId57"/>
    <p:sldId id="576" r:id="rId58"/>
    <p:sldId id="663" r:id="rId59"/>
    <p:sldId id="577" r:id="rId60"/>
    <p:sldId id="662" r:id="rId61"/>
    <p:sldId id="580" r:id="rId62"/>
    <p:sldId id="588" r:id="rId63"/>
    <p:sldId id="578" r:id="rId64"/>
    <p:sldId id="630" r:id="rId65"/>
    <p:sldId id="665" r:id="rId66"/>
    <p:sldId id="666" r:id="rId67"/>
    <p:sldId id="664" r:id="rId68"/>
    <p:sldId id="667" r:id="rId69"/>
    <p:sldId id="633" r:id="rId70"/>
    <p:sldId id="634" r:id="rId71"/>
    <p:sldId id="635" r:id="rId72"/>
    <p:sldId id="637" r:id="rId73"/>
    <p:sldId id="586" r:id="rId7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95" autoAdjust="0"/>
  </p:normalViewPr>
  <p:slideViewPr>
    <p:cSldViewPr>
      <p:cViewPr varScale="1">
        <p:scale>
          <a:sx n="55" d="100"/>
          <a:sy n="55" d="100"/>
        </p:scale>
        <p:origin x="107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11/1/2022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998054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using the Poisson pdf here, and getting a semi-elasticity! So 100 </a:t>
            </a:r>
            <a:r>
              <a:rPr lang="en-US" dirty="0" err="1"/>
              <a:t>beta_j</a:t>
            </a:r>
            <a:r>
              <a:rPr lang="en-US" dirty="0"/>
              <a:t> is approximately the percentage change. Here it really is percent increase, not percentage points (because this is essentially a log transform)!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650706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Overdispersion is likely since we know e(x) is small – otherwise, why would be doing </a:t>
            </a:r>
            <a:r>
              <a:rPr lang="en-US" dirty="0" err="1"/>
              <a:t>poisson</a:t>
            </a:r>
            <a:r>
              <a:rPr lang="en-US" dirty="0"/>
              <a:t> in the first place?</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270022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dirty="0" err="1"/>
              <a:t>ppmlhdfe</a:t>
            </a:r>
            <a:r>
              <a:rPr lang="en-US" dirty="0"/>
              <a:t> help page in </a:t>
            </a:r>
            <a:r>
              <a:rPr lang="en-US" dirty="0" err="1"/>
              <a:t>Github</a:t>
            </a:r>
            <a:r>
              <a:rPr lang="en-US" dirty="0"/>
              <a: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181662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binomial adds an additional variance parameter. Doesn’t really matter unless you are doing a complicated model and need to reduce parameters.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493047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not as big a deal as </a:t>
            </a:r>
            <a:r>
              <a:rPr lang="en-US" dirty="0" err="1"/>
              <a:t>yo</a:t>
            </a:r>
            <a:r>
              <a:rPr lang="en-US" dirty="0"/>
              <a:t> </a:t>
            </a:r>
            <a:r>
              <a:rPr lang="en-US" dirty="0" err="1"/>
              <a:t>umight</a:t>
            </a:r>
            <a:r>
              <a:rPr lang="en-US" dirty="0"/>
              <a:t> have heard. Negative binomial adds an additional variance parameter. Doesn’t really matter unless you are doing a complicated model and need to reduce parameters.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983278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is table 1 a helpful descriptive? How can it be better? Main mechanism is distance! Possible that it could be beneficial if you close low-quality hospitals (average quality increases). They are assuming that hospital closures are exogenous to patients (good assumption or not?)</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920850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is table 1 a helpful descriptive? How can it be better? Main mechanism is distance! Possible that it could be beneficial if you close low-quality hospitals (average quality increases). They are assuming that hospital closures are exogenous to patients (good assumption or not?)</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509807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is table 1 a helpful descriptive? How can it be better? Main mechanism is distance! Possible that it could be beneficial if you close low-quality hospitals (average quality increases). The data seems </a:t>
            </a:r>
            <a:r>
              <a:rPr lang="en-US" dirty="0" err="1"/>
              <a:t>usefu</a:t>
            </a:r>
            <a:r>
              <a:rPr lang="en-US" dirty="0"/>
              <a:t> </a:t>
            </a:r>
            <a:r>
              <a:rPr lang="en-US" dirty="0" err="1"/>
              <a:t>lin</a:t>
            </a:r>
            <a:r>
              <a:rPr lang="en-US" dirty="0"/>
              <a:t> the sense hat it allows to separate out two things: where people are getting care, </a:t>
            </a:r>
            <a:r>
              <a:rPr lang="en-US" dirty="0" err="1"/>
              <a:t>nd</a:t>
            </a:r>
            <a:r>
              <a:rPr lang="en-US" dirty="0"/>
              <a:t> where care might be most valuable (AMI)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053116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assuming that hospital closures are exogenous to patients (good assumption or not – areas might be very different?) Control group is those in areas without closures.</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09293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It’s all good! Just make sure that you focus on causal questions, and then think about how descriptive evidence will play in. I’d say the next big thing for a project is outlining the tables/figures (what do you want to show?) Come talk to me!</a:t>
            </a:r>
          </a:p>
        </p:txBody>
      </p:sp>
      <p:sp>
        <p:nvSpPr>
          <p:cNvPr id="4" name="Slide Number Placeholder 3"/>
          <p:cNvSpPr>
            <a:spLocks noGrp="1"/>
          </p:cNvSpPr>
          <p:nvPr>
            <p:ph type="sldNum" sz="quarter" idx="5"/>
          </p:nvPr>
        </p:nvSpPr>
        <p:spPr/>
        <p:txBody>
          <a:bodyPr/>
          <a:lstStyle/>
          <a:p>
            <a:fld id="{3298C5B2-5D6B-2949-9D6C-64FEDA8AB56A}" type="slidenum">
              <a:rPr lang="en-US" smtClean="0"/>
              <a:t>2</a:t>
            </a:fld>
            <a:endParaRPr lang="en-US"/>
          </a:p>
        </p:txBody>
      </p:sp>
    </p:spTree>
    <p:extLst>
      <p:ext uri="{BB962C8B-B14F-4D97-AF65-F5344CB8AC3E}">
        <p14:creationId xmlns:p14="http://schemas.microsoft.com/office/powerpoint/2010/main" val="1984007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711665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(Review; how would these change if we used logit/</a:t>
            </a:r>
            <a:r>
              <a:rPr lang="en-US" dirty="0" err="1"/>
              <a:t>probit</a:t>
            </a:r>
            <a:r>
              <a:rPr lang="en-US" dirty="0"/>
              <a:t>)?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903638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Notice the title is helpful here – plus look at that note! But we have very small death counts here, and are the results significant? Not really talking about significance here or in the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218753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Specification/robustness checks: what concerns are we addressing here? Mostly checking the mechanisms – are mortality results driven by lack of ER access. Panel D is the funkiest. What is panel E attempting to do (take into account differences in treated vs.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340321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what are these negative trends from the closure? Reporting error? I don’t like the data. Would have liked to see some figures.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This is an example of censored/corner solution data (</a:t>
            </a:r>
            <a:r>
              <a:rPr lang="en-US" dirty="0" err="1"/>
              <a:t>Pr</a:t>
            </a:r>
            <a:r>
              <a:rPr lang="en-US" dirty="0"/>
              <a:t>(Y=0) &gt; 0)</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894799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784802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means that anything could be true for the value of y when we don’t observe it</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315261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80709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414388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we did binary, today we’re doing ordered and selection</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765826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W and X have different variables and coefficients—not restricted to be the same. Equation for Poisson is same as pdf, except for bolded part which is 1-f(0) (rescales distribution). Pi is linked to hurdle based on data—hurdle package pins down exact number of 0s at those observed in data (so </a:t>
            </a:r>
            <a:r>
              <a:rPr lang="en-US" dirty="0" err="1"/>
              <a:t>pi_overbar</a:t>
            </a:r>
            <a:r>
              <a:rPr lang="en-US" dirty="0"/>
              <a:t> is a “moment” that matches the data</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542348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differences in planned versus realized choice, insurance plan choice </a:t>
            </a:r>
            <a:r>
              <a:rPr lang="en-US" dirty="0" err="1"/>
              <a:t>verus</a:t>
            </a:r>
            <a:r>
              <a:rPr lang="en-US" dirty="0"/>
              <a:t> follow-up years, etc. </a:t>
            </a:r>
            <a:r>
              <a:rPr lang="en-US" dirty="0" err="1"/>
              <a:t>Heckit</a:t>
            </a:r>
            <a:r>
              <a:rPr lang="en-US" dirty="0"/>
              <a:t> is named after James Heckman. I’ll give a brief overview of </a:t>
            </a:r>
            <a:r>
              <a:rPr lang="en-US" dirty="0" err="1"/>
              <a:t>Heckit</a:t>
            </a:r>
            <a:r>
              <a:rPr lang="en-US" dirty="0"/>
              <a:t> but not its implementation—basically if you’re working with crummy data, you’re already losing a big chunk of the battle so best not to focus on this too much.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2824642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between </a:t>
            </a:r>
            <a:r>
              <a:rPr lang="en-US" dirty="0" err="1"/>
              <a:t>heckit</a:t>
            </a:r>
            <a:r>
              <a:rPr lang="en-US" dirty="0"/>
              <a:t> and hurdle is that hurdle deals with 0s in the </a:t>
            </a:r>
            <a:r>
              <a:rPr lang="en-US" i="1" dirty="0"/>
              <a:t>actual </a:t>
            </a:r>
            <a:r>
              <a:rPr lang="en-US" i="0" dirty="0"/>
              <a:t>outcome, while </a:t>
            </a:r>
            <a:r>
              <a:rPr lang="en-US" i="0" dirty="0" err="1"/>
              <a:t>heckit</a:t>
            </a:r>
            <a:r>
              <a:rPr lang="en-US" i="0" dirty="0"/>
              <a:t> deals with </a:t>
            </a:r>
            <a:r>
              <a:rPr lang="en-US" i="1" dirty="0"/>
              <a:t>potential outcomes </a:t>
            </a:r>
            <a:r>
              <a:rPr lang="en-US" i="0" dirty="0"/>
              <a:t>(e.g., the potential outcome is latent, so we stick a 0). So in the PCP example, the potential number of visits for some people isn’t observed because they don’t have access – that’s a selection problem (not someone who chose not to go to a doctor they had access to, that’s an actual outcome). The problem is that you have to specify a model predicting who didn’t have access—stronger identification issues.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859886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5791861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119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92555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Resting on differences across regions – specifically variation in timing</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995644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Thoughts on this figure?</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4970127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this! What’s wrong with it? Does show shorter length of stay for the black lines? Does it show what we want? What they want is for you to look at time trend within the red/black groups (red LOS is going down, black is going up-</a:t>
            </a:r>
            <a:r>
              <a:rPr lang="en-US" dirty="0" err="1"/>
              <a:t>ish</a:t>
            </a:r>
            <a:r>
              <a:rPr lang="en-US"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7347369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Thoughts on this figure?</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477480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545048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hypothesize about the coefficient alpha3 (captures the reform’s impact)</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1514677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hypothesis is more credible? Do you  wish this had been done a different way?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5945950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variable do they think is endogenous? What do you think about IV validity? Women outside labor market is indicative of providing informal care?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188161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takeaways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0905116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this ignores a lot of the DDDDDDD structure (we have different types of policies, different budgetary cuts, etc. But what’s the general takeaway here? What coefficient should we be looking at here? How should we interpret (the first column is marginal effects, the second and third are IRRs)</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3420083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see any problems with this? Obviously doesn’t take into account the cost to the taxpayer, and assumes homogeneous treatment effects. Still, pretty handy.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018572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consider changing units here? Add in euro sign, idk. It’s a lot to look at. Also some lines telling my eyes where totals/cells </a:t>
            </a:r>
            <a:r>
              <a:rPr lang="en-US"/>
              <a:t>are would be helpful.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7181424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Poor writing quality, bad figures (?) I don’t like imputation of data (wave 4 was missing public home care data)</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4201182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called discrete choice models</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463454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Choice of specialty: choosing to be a surgeon vs. in IM or PCP. We can think about logit as a binary choice – did the patient choose treatment or not? Now we’re extending that, in data speak, to N choices instead of 2.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599774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9726642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pretend that these are the only 3 possible choices.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5809105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order surgical choices? If these were RHS variables could just have a lot of dummies but we want one single regression evaluating choice across all alternatives on LHS.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850049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a “latent utility-maximizing framework”. Now we have a new link function (utility)! The difference here is that it’s not a known distribution, but rather we are interested in the characteristics of that link function. Talk about ordinal/relative goals on next slide.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840871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benchmark because utility is an ordinal concept – it only has meaning as a comparison across states. (40 utils doesn’t get me anywhere).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1201948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it mean if </a:t>
            </a:r>
            <a:r>
              <a:rPr lang="en-US" dirty="0" err="1"/>
              <a:t>y_ji</a:t>
            </a:r>
            <a:r>
              <a:rPr lang="en-US" dirty="0"/>
              <a:t> &gt; 0 </a:t>
            </a:r>
            <a:r>
              <a:rPr lang="en-US" dirty="0" err="1"/>
              <a:t>verus</a:t>
            </a:r>
            <a:r>
              <a:rPr lang="en-US" dirty="0"/>
              <a:t> </a:t>
            </a:r>
            <a:r>
              <a:rPr lang="en-US" dirty="0" err="1"/>
              <a:t>y_ji</a:t>
            </a:r>
            <a:r>
              <a:rPr lang="en-US" dirty="0"/>
              <a:t> &lt; 0? Think about the outside option as set to 0. What is the outcome now? Utility </a:t>
            </a:r>
            <a:r>
              <a:rPr lang="en-US" dirty="0">
                <a:sym typeface="Wingdings" panose="05000000000000000000" pitchFamily="2" charset="2"/>
              </a:rPr>
              <a:t> but can easily be converted into choice as a piecewise link function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6744956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alpha_j</a:t>
            </a:r>
            <a:r>
              <a:rPr lang="en-US" dirty="0"/>
              <a:t> represents level differences in utility across options. Note that the notation </a:t>
            </a:r>
            <a:r>
              <a:rPr lang="en-US" dirty="0" err="1"/>
              <a:t>x_ji</a:t>
            </a:r>
            <a:r>
              <a:rPr lang="en-US" dirty="0"/>
              <a:t> helps convey that demographics can vary across choices or individuals (kind of an abuse of notation). Generally, your covariates will not vary in both dimensions at once.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9539894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there are 3 choices and 2 determinants of utility (plus level shifts). Regression lines identify the boundaries here. Can you see why we don’t need three regressions, but only 2?</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28257410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Exponentiating leads to \</a:t>
            </a:r>
            <a:r>
              <a:rPr lang="en-US" dirty="0" err="1"/>
              <a:t>pi_ij</a:t>
            </a:r>
            <a:r>
              <a:rPr lang="en-US" dirty="0"/>
              <a:t>=\</a:t>
            </a:r>
            <a:r>
              <a:rPr lang="en-US" dirty="0" err="1"/>
              <a:t>pi_iJ</a:t>
            </a:r>
            <a:r>
              <a:rPr lang="en-US" dirty="0"/>
              <a:t>*exp(</a:t>
            </a:r>
            <a:r>
              <a:rPr lang="en-US" dirty="0" err="1"/>
              <a:t>eta_ij</a:t>
            </a:r>
            <a:r>
              <a:rPr lang="en-US" dirty="0"/>
              <a:t>). Do this on the board in a system of 3 equations. After exponentiating, sum up all probabilities to show formula for pi_i3, and then plug that in for the others</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19457330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Interpretations are all relative to outside option</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32409087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83114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feature: low counts, far from normal. Hurdle Poisson takes into account the fact that we may not see people with 0 job changes in our data. We’ll get to that.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8691109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2108763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small choice set and care about the correlations in choice, </a:t>
            </a:r>
            <a:r>
              <a:rPr lang="en-US" dirty="0" err="1"/>
              <a:t>probit</a:t>
            </a:r>
            <a:r>
              <a:rPr lang="en-US" dirty="0"/>
              <a:t> may work better. </a:t>
            </a:r>
          </a:p>
          <a:p>
            <a:r>
              <a:rPr lang="en-US" dirty="0"/>
              <a:t>Example of IIA: if you have car or bus and then add a bike lane, maybe you should pull equally from both (go from 50% and 50% to 40%, 40%, and 20%). But if you have a car and a red bus, and then add a blue bus, you wouldn’t expect this.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261705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area of research I’m particularly interested in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2611209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area of research I’m particularly interested in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38065021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area of research I’m particularly interested in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37917669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have survey be honest, actually well thought out </a:t>
            </a:r>
            <a:r>
              <a:rPr lang="en-US" dirty="0" err="1"/>
              <a:t>reponses</a:t>
            </a:r>
            <a:r>
              <a:rPr lang="en-US" dirty="0"/>
              <a:t>, etc. Also external </a:t>
            </a:r>
            <a:r>
              <a:rPr lang="en-US" dirty="0" err="1"/>
              <a:t>valididty</a:t>
            </a:r>
            <a:r>
              <a:rPr lang="en-US" dirty="0"/>
              <a:t> (we’re in Australia and only looking at hospital non-generalists; those who are “on the border” between specialists and GPs who have worked without committing one way or another for about 3 </a:t>
            </a:r>
            <a:r>
              <a:rPr lang="en-US" dirty="0" err="1"/>
              <a:t>yearS</a:t>
            </a:r>
            <a:r>
              <a:rPr lang="en-US"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25422865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experimental design (i.e. choice between specialty A and B instead of between surgery and generalist?). I thought the authors did well addressing these concerns openly. </a:t>
            </a:r>
          </a:p>
        </p:txBody>
      </p:sp>
      <p:sp>
        <p:nvSpPr>
          <p:cNvPr id="4" name="Slide Number Placeholder 3"/>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16236558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observation in the data is a choice between two of these hypothetical worlds. Given enough choices, can back out importance of each parameter (think of a decision tree) while accounting for individual-level </a:t>
            </a:r>
            <a:r>
              <a:rPr lang="en-US" dirty="0" err="1"/>
              <a:t>idiosycracy</a:t>
            </a:r>
            <a:r>
              <a:rPr lang="en-US" dirty="0"/>
              <a:t>. Of course: 2916 possible choices! For the pilot survey and then for the main survey, we generated a fractional factorial of 36 binary choice sets containing 72 alternatives (4 versions; 9 choices per doctor).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4200086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Recall that (2) is like (1) + individual FE. Rather than calculate marginal effects, the coefficients are reported as is (how useful is this) and converted to MWTP -- MWTP for an attribute is the ratio of the coefficient estimate for that attribute and the coefficient estimate for the earnings attribute. </a:t>
            </a:r>
          </a:p>
        </p:txBody>
      </p:sp>
      <p:sp>
        <p:nvSpPr>
          <p:cNvPr id="4" name="Slide Number Placeholder 3"/>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3013501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comes from MABEL data for differences between GP and specialists (top half). Then the simulation allows parameters to be matched to WTP (expressed in earnings) and counterfactual simulations. Calibrated base case uses actual Australia market shares. </a:t>
            </a:r>
          </a:p>
        </p:txBody>
      </p:sp>
      <p:sp>
        <p:nvSpPr>
          <p:cNvPr id="4" name="Slide Number Placeholder 3"/>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105542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Poisson distribution over data in class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2398958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experimental design (i.e. choice between specialty A and B instead of between surgery and generalist?). I thought the authors did well addressing these concerns openly. I really like the simulation here – that’s a big perk of these discrete choice models (plug for structural estimation, which we will do next time) </a:t>
            </a:r>
          </a:p>
        </p:txBody>
      </p:sp>
      <p:sp>
        <p:nvSpPr>
          <p:cNvPr id="4" name="Slide Number Placeholder 3"/>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30681361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only on these three for today</a:t>
            </a:r>
          </a:p>
        </p:txBody>
      </p:sp>
      <p:sp>
        <p:nvSpPr>
          <p:cNvPr id="4" name="Slide Number Placeholder 3"/>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Likelihood function looks weird, but remember we just need a linear index function (our regression, bottom right of equation) and a pdf as our link function.</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480680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drop the last term in maximization – doesn’t matter because it doesn’t depend on beta.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577250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11/1/2022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11/1/2022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ookdown.org/sarahwerth2024/CategoricalBook/multinomial-logit-regression-r.html#running-a-mlr-in-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8: Regressions with Limited Dependent Variables</a:t>
            </a:r>
          </a:p>
          <a:p>
            <a:r>
              <a:rPr lang="en-US" sz="2400" dirty="0"/>
              <a:t>November 4,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We can take logs as our link function to get: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EEA72E-CAAF-DDB2-7226-52034B38A6A7}"/>
              </a:ext>
            </a:extLst>
          </p:cNvPr>
          <p:cNvPicPr>
            <a:picLocks noChangeAspect="1"/>
          </p:cNvPicPr>
          <p:nvPr/>
        </p:nvPicPr>
        <p:blipFill>
          <a:blip r:embed="rId5"/>
          <a:stretch>
            <a:fillRect/>
          </a:stretch>
        </p:blipFill>
        <p:spPr>
          <a:xfrm>
            <a:off x="2171700" y="5181600"/>
            <a:ext cx="7315200" cy="905692"/>
          </a:xfrm>
          <a:prstGeom prst="rect">
            <a:avLst/>
          </a:prstGeom>
        </p:spPr>
      </p:pic>
    </p:spTree>
    <p:extLst>
      <p:ext uri="{BB962C8B-B14F-4D97-AF65-F5344CB8AC3E}">
        <p14:creationId xmlns:p14="http://schemas.microsoft.com/office/powerpoint/2010/main" val="378827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Interpretation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The log likelihood can be portrayed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ℓ</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𝛽</m:t>
                            </m:r>
                          </m:e>
                        </m:d>
                      </m:e>
                    </m:func>
                  </m:oMath>
                </a14:m>
                <a:r>
                  <a:rPr lang="en-US" sz="2400" dirty="0">
                    <a:cs typeface="Times New Roman" panose="02020603050405020304" pitchFamily="18" charset="0"/>
                  </a:rPr>
                  <a:t>. Hence, much easier to get marginal effects</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den>
                      </m:f>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𝒙</m:t>
                              </m:r>
                              <m:r>
                                <a:rPr lang="en-US" sz="2400" b="0" i="1" smtClean="0">
                                  <a:latin typeface="Cambria Math" panose="02040503050406030204" pitchFamily="18" charset="0"/>
                                  <a:cs typeface="Times New Roman" panose="02020603050405020304" pitchFamily="18" charset="0"/>
                                </a:rPr>
                                <m:t>𝛽</m:t>
                              </m:r>
                            </m:e>
                          </m:d>
                        </m:e>
                      </m:func>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So partial effects </a:t>
                </a:r>
                <a:r>
                  <a:rPr lang="en-US" sz="2400" b="1" dirty="0">
                    <a:cs typeface="Times New Roman" panose="02020603050405020304" pitchFamily="18" charset="0"/>
                  </a:rPr>
                  <a:t>still depend on x</a:t>
                </a: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spTree>
    <p:extLst>
      <p:ext uri="{BB962C8B-B14F-4D97-AF65-F5344CB8AC3E}">
        <p14:creationId xmlns:p14="http://schemas.microsoft.com/office/powerpoint/2010/main" val="423941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Interpretation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fontScale="92500" lnSpcReduction="10000"/>
              </a:bodyPr>
              <a:lstStyle/>
              <a:p>
                <a:r>
                  <a:rPr lang="en-US" sz="2400" dirty="0">
                    <a:cs typeface="Times New Roman" panose="02020603050405020304" pitchFamily="18" charset="0"/>
                  </a:rPr>
                  <a:t>The log likelihood can be portrayed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ℓ</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𝛽</m:t>
                            </m:r>
                          </m:e>
                        </m:d>
                      </m:e>
                    </m:func>
                  </m:oMath>
                </a14:m>
                <a:r>
                  <a:rPr lang="en-US" sz="2400" dirty="0">
                    <a:cs typeface="Times New Roman" panose="02020603050405020304" pitchFamily="18" charset="0"/>
                  </a:rPr>
                  <a:t>. Hence, much easier to get marginal effects</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den>
                      </m:f>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𝒙</m:t>
                              </m:r>
                              <m:r>
                                <a:rPr lang="en-US" sz="2400" b="0" i="1" smtClean="0">
                                  <a:latin typeface="Cambria Math" panose="02040503050406030204" pitchFamily="18" charset="0"/>
                                  <a:cs typeface="Times New Roman" panose="02020603050405020304" pitchFamily="18" charset="0"/>
                                </a:rPr>
                                <m:t>𝛽</m:t>
                              </m:r>
                            </m:e>
                          </m:d>
                        </m:e>
                      </m:func>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So partial effects </a:t>
                </a:r>
                <a:r>
                  <a:rPr lang="en-US" sz="2400" b="1" dirty="0">
                    <a:cs typeface="Times New Roman" panose="02020603050405020304" pitchFamily="18" charset="0"/>
                  </a:rPr>
                  <a:t>still depend on x</a:t>
                </a:r>
                <a:r>
                  <a:rPr lang="en-US" sz="2400" dirty="0">
                    <a:cs typeface="Times New Roman" panose="02020603050405020304" pitchFamily="18" charset="0"/>
                  </a:rPr>
                  <a:t>. However,  also note:</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m:rPr>
                                  <m:sty m:val="p"/>
                                </m:rPr>
                                <a:rPr lang="en-US" sz="2400" b="0" i="0" smtClean="0">
                                  <a:latin typeface="Cambria Math" panose="02040503050406030204" pitchFamily="18" charset="0"/>
                                  <a:cs typeface="Times New Roman" panose="02020603050405020304" pitchFamily="18" charset="0"/>
                                </a:rPr>
                                <m:t>j</m:t>
                              </m:r>
                            </m:sub>
                          </m:sSub>
                          <m:r>
                            <a:rPr lang="en-US" sz="2400" b="0" i="0"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𝔼</m:t>
                              </m:r>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𝑦</m:t>
                                  </m:r>
                                </m:e>
                                <m:e>
                                  <m:r>
                                    <a:rPr lang="en-US" sz="2400" i="1">
                                      <a:latin typeface="Cambria Math" panose="02040503050406030204" pitchFamily="18" charset="0"/>
                                      <a:cs typeface="Times New Roman" panose="02020603050405020304" pitchFamily="18" charset="0"/>
                                    </a:rPr>
                                    <m:t>𝑥</m:t>
                                  </m:r>
                                </m:e>
                              </m:d>
                            </m:num>
                            <m:den>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𝑗</m:t>
                                  </m:r>
                                </m:sub>
                              </m:sSub>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m:rPr>
                                      <m:sty m:val="p"/>
                                    </m:rPr>
                                    <a:rPr lang="en-US" sz="2400" b="0" i="0" smtClean="0">
                                      <a:latin typeface="Cambria Math" panose="02040503050406030204" pitchFamily="18" charset="0"/>
                                      <a:cs typeface="Times New Roman" panose="02020603050405020304" pitchFamily="18" charset="0"/>
                                    </a:rPr>
                                    <m:t>y</m:t>
                                  </m:r>
                                </m:e>
                                <m:e>
                                  <m:r>
                                    <m:rPr>
                                      <m:sty m:val="p"/>
                                    </m:rPr>
                                    <a:rPr lang="en-US" sz="2400" b="0" i="0" smtClean="0">
                                      <a:latin typeface="Cambria Math" panose="02040503050406030204" pitchFamily="18" charset="0"/>
                                      <a:cs typeface="Times New Roman" panose="02020603050405020304" pitchFamily="18" charset="0"/>
                                    </a:rPr>
                                    <m:t>x</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log</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e>
                              </m:d>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den>
                          </m:f>
                        </m:fName>
                        <m:e/>
                      </m:func>
                    </m:oMath>
                  </m:oMathPara>
                </a14:m>
                <a:endParaRPr lang="en-US" sz="2400" b="0" dirty="0">
                  <a:cs typeface="Times New Roman" panose="02020603050405020304" pitchFamily="18" charset="0"/>
                </a:endParaRPr>
              </a:p>
              <a:p>
                <a:pPr marL="0" indent="0">
                  <a:buNone/>
                </a:pPr>
                <a:r>
                  <a:rPr lang="en-US" sz="2400" b="0" dirty="0">
                    <a:cs typeface="Times New Roman" panose="02020603050405020304" pitchFamily="18" charset="0"/>
                  </a:rPr>
                  <a:t>For </a:t>
                </a:r>
                <a:r>
                  <a:rPr lang="en-US" sz="2400" b="1" dirty="0">
                    <a:cs typeface="Times New Roman" panose="02020603050405020304" pitchFamily="18" charset="0"/>
                  </a:rPr>
                  <a:t>dummy </a:t>
                </a:r>
                <a:r>
                  <a:rPr lang="en-US" sz="2400" dirty="0">
                    <a:cs typeface="Times New Roman" panose="02020603050405020304" pitchFamily="18" charset="0"/>
                  </a:rPr>
                  <a:t>variables, the change in expected value is simply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e>
                    </m:func>
                    <m:r>
                      <a:rPr lang="en-US" sz="2400" b="0" i="1" smtClean="0">
                        <a:latin typeface="Cambria Math" panose="02040503050406030204" pitchFamily="18" charset="0"/>
                        <a:cs typeface="Times New Roman" panose="02020603050405020304" pitchFamily="18" charset="0"/>
                      </a:rPr>
                      <m:t>−1</m:t>
                    </m:r>
                  </m:oMath>
                </a14:m>
                <a:r>
                  <a:rPr lang="en-US" sz="2400" b="1" dirty="0">
                    <a:cs typeface="Times New Roman" panose="02020603050405020304" pitchFamily="18" charset="0"/>
                  </a:rPr>
                  <a:t>:</a:t>
                </a:r>
              </a:p>
              <a:p>
                <a:pPr lvl="1"/>
                <a:r>
                  <a:rPr lang="en-US" sz="2400" dirty="0">
                    <a:cs typeface="Times New Roman" panose="02020603050405020304" pitchFamily="18" charset="0"/>
                  </a:rPr>
                  <a:t>If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−1&lt;1</m:t>
                        </m:r>
                      </m:e>
                    </m:func>
                  </m:oMath>
                </a14:m>
                <a:r>
                  <a:rPr lang="en-US" sz="2400" dirty="0">
                    <a:cs typeface="Times New Roman" panose="02020603050405020304" pitchFamily="18" charset="0"/>
                  </a:rPr>
                  <a:t>, 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a:t>
                </a:r>
                <a:r>
                  <a:rPr lang="en-US" sz="2400" i="1" dirty="0">
                    <a:cs typeface="Times New Roman" panose="02020603050405020304" pitchFamily="18" charset="0"/>
                  </a:rPr>
                  <a:t>less likely </a:t>
                </a:r>
                <a:r>
                  <a:rPr lang="en-US" sz="2400" dirty="0">
                    <a:cs typeface="Times New Roman" panose="02020603050405020304" pitchFamily="18" charset="0"/>
                  </a:rPr>
                  <a:t>to happen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a:t>
                </a:r>
              </a:p>
              <a:p>
                <a:pPr lvl="1"/>
                <a:r>
                  <a:rPr lang="en-US" sz="2400" dirty="0">
                    <a:cs typeface="Times New Roman" panose="02020603050405020304" pitchFamily="18" charset="0"/>
                  </a:rPr>
                  <a:t>If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e>
                    </m:func>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&gt; 1, 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a:t>
                </a:r>
                <a:r>
                  <a:rPr lang="en-US" sz="2400" i="1" dirty="0">
                    <a:cs typeface="Times New Roman" panose="02020603050405020304" pitchFamily="18" charset="0"/>
                  </a:rPr>
                  <a:t>more likely </a:t>
                </a:r>
                <a:r>
                  <a:rPr lang="en-US" sz="2400" dirty="0">
                    <a:cs typeface="Times New Roman" panose="02020603050405020304" pitchFamily="18" charset="0"/>
                  </a:rPr>
                  <a:t>to happen when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a:t>
                </a:r>
              </a:p>
              <a:p>
                <a:pPr lvl="1"/>
                <a:endParaRPr lang="en-US" sz="2400" dirty="0">
                  <a:cs typeface="Times New Roman" panose="02020603050405020304" pitchFamily="18" charset="0"/>
                </a:endParaRPr>
              </a:p>
              <a:p>
                <a:pPr lvl="1"/>
                <a:r>
                  <a:rPr lang="en-US" sz="2400" dirty="0">
                    <a:cs typeface="Times New Roman" panose="02020603050405020304" pitchFamily="18" charset="0"/>
                  </a:rPr>
                  <a: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794" t="-1779" b="-356"/>
                </a:stretch>
              </a:blipFill>
            </p:spPr>
            <p:txBody>
              <a:bodyPr/>
              <a:lstStyle/>
              <a:p>
                <a:r>
                  <a:rPr lang="en-CA">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2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doesn’t affect bias, but does lead to </a:t>
                </a:r>
                <a:r>
                  <a:rPr lang="en-US" sz="2400" b="1" dirty="0">
                    <a:cs typeface="Times New Roman" panose="02020603050405020304" pitchFamily="18" charset="0"/>
                  </a:rPr>
                  <a:t>imprecision </a:t>
                </a:r>
                <a:r>
                  <a:rPr lang="en-US" sz="2400" dirty="0">
                    <a:cs typeface="Times New Roman" panose="02020603050405020304" pitchFamily="18" charset="0"/>
                  </a:rPr>
                  <a:t>in your estimates</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spTree>
    <p:extLst>
      <p:ext uri="{BB962C8B-B14F-4D97-AF65-F5344CB8AC3E}">
        <p14:creationId xmlns:p14="http://schemas.microsoft.com/office/powerpoint/2010/main" val="25422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Advantages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Useful for count data, but also for</a:t>
            </a:r>
            <a:r>
              <a:rPr lang="en-US" sz="2400" i="1" dirty="0">
                <a:cs typeface="Times New Roman" panose="02020603050405020304" pitchFamily="18" charset="0"/>
              </a:rPr>
              <a:t> any</a:t>
            </a:r>
            <a:r>
              <a:rPr lang="en-US" sz="2400" dirty="0">
                <a:cs typeface="Times New Roman" panose="02020603050405020304" pitchFamily="18" charset="0"/>
              </a:rPr>
              <a:t> case with nonnegative data: </a:t>
            </a:r>
          </a:p>
          <a:p>
            <a:pPr lvl="1"/>
            <a:r>
              <a:rPr lang="en-US" sz="2200" dirty="0">
                <a:cs typeface="Times New Roman" panose="02020603050405020304" pitchFamily="18" charset="0"/>
              </a:rPr>
              <a:t>Don’t need additional assumptions about conditional mean (log-transformed data)</a:t>
            </a:r>
          </a:p>
          <a:p>
            <a:pPr lvl="1"/>
            <a:r>
              <a:rPr lang="en-US" sz="2200" dirty="0">
                <a:cs typeface="Times New Roman" panose="02020603050405020304" pitchFamily="18" charset="0"/>
              </a:rPr>
              <a:t>Natural way to deal with zeros</a:t>
            </a:r>
          </a:p>
          <a:p>
            <a:pPr lvl="1"/>
            <a:r>
              <a:rPr lang="en-US" sz="2200" dirty="0">
                <a:cs typeface="Times New Roman" panose="02020603050405020304" pitchFamily="18" charset="0"/>
              </a:rPr>
              <a:t>Avoids inconsistency when using log-transformed + heteroskedasticity</a:t>
            </a:r>
          </a:p>
          <a:p>
            <a:r>
              <a:rPr lang="en-US" sz="2400" dirty="0">
                <a:cs typeface="Times New Roman" panose="02020603050405020304" pitchFamily="18" charset="0"/>
              </a:rPr>
              <a:t>Not as computationally intensive anymore (</a:t>
            </a:r>
            <a:r>
              <a:rPr lang="en-US" sz="2400" dirty="0" err="1">
                <a:cs typeface="Times New Roman" panose="02020603050405020304" pitchFamily="18" charset="0"/>
              </a:rPr>
              <a:t>ppmlhdfe</a:t>
            </a:r>
            <a:r>
              <a:rPr lang="en-US" sz="2400" dirty="0">
                <a:cs typeface="Times New Roman" panose="02020603050405020304" pitchFamily="18" charset="0"/>
              </a:rPr>
              <a:t> in Stata, </a:t>
            </a:r>
            <a:r>
              <a:rPr lang="en-US" sz="2400" dirty="0" err="1">
                <a:cs typeface="Times New Roman" panose="02020603050405020304" pitchFamily="18" charset="0"/>
              </a:rPr>
              <a:t>glm</a:t>
            </a:r>
            <a:r>
              <a:rPr lang="en-US" sz="2400" dirty="0">
                <a:cs typeface="Times New Roman" panose="02020603050405020304" pitchFamily="18" charset="0"/>
              </a:rPr>
              <a:t> in R)</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3690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doesn’t affect bias, but does lead to </a:t>
                </a:r>
                <a:r>
                  <a:rPr lang="en-US" sz="2400" b="1" dirty="0">
                    <a:cs typeface="Times New Roman" panose="02020603050405020304" pitchFamily="18" charset="0"/>
                  </a:rPr>
                  <a:t>imprecision </a:t>
                </a:r>
                <a:r>
                  <a:rPr lang="en-US" sz="2400" dirty="0">
                    <a:cs typeface="Times New Roman" panose="02020603050405020304" pitchFamily="18" charset="0"/>
                  </a:rPr>
                  <a:t>in your estimates</a:t>
                </a:r>
              </a:p>
              <a:p>
                <a:pPr lvl="1"/>
                <a:r>
                  <a:rPr lang="en-US" sz="2400" dirty="0">
                    <a:cs typeface="Times New Roman" panose="02020603050405020304" pitchFamily="18" charset="0"/>
                  </a:rPr>
                  <a:t>Good news: you can test for this in data! </a:t>
                </a:r>
              </a:p>
              <a:p>
                <a:pPr lvl="1"/>
                <a:r>
                  <a:rPr lang="en-US" sz="2400" dirty="0">
                    <a:cs typeface="Times New Roman" panose="02020603050405020304" pitchFamily="18" charset="0"/>
                  </a:rPr>
                  <a:t>Can also adjust your likelihood function with a new variance term</a:t>
                </a:r>
              </a:p>
              <a:p>
                <a:r>
                  <a:rPr lang="en-US" sz="2400" dirty="0">
                    <a:cs typeface="Times New Roman" panose="02020603050405020304" pitchFamily="18" charset="0"/>
                  </a:rPr>
                  <a:t>Most common way to deal with overdispersion: </a:t>
                </a:r>
                <a:r>
                  <a:rPr lang="en-US" sz="2400" b="1" dirty="0">
                    <a:cs typeface="Times New Roman" panose="02020603050405020304" pitchFamily="18" charset="0"/>
                  </a:rPr>
                  <a:t>negative binomial </a:t>
                </a:r>
                <a:r>
                  <a:rPr lang="en-US" sz="2400" dirty="0">
                    <a:cs typeface="Times New Roman" panose="02020603050405020304" pitchFamily="18" charset="0"/>
                  </a:rPr>
                  <a:t>link</a:t>
                </a:r>
              </a:p>
              <a:p>
                <a:pPr lvl="1"/>
                <a:r>
                  <a:rPr lang="en-US" sz="2400" dirty="0">
                    <a:cs typeface="Times New Roman" panose="02020603050405020304" pitchFamily="18" charset="0"/>
                  </a:rPr>
                  <a:t>Just changes link function slightly, can accommodate over/under dispersion</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62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4C626BF-B5BE-4A42-CA68-E242EA6ED788}"/>
              </a:ext>
            </a:extLst>
          </p:cNvPr>
          <p:cNvPicPr>
            <a:picLocks noChangeAspect="1"/>
          </p:cNvPicPr>
          <p:nvPr/>
        </p:nvPicPr>
        <p:blipFill>
          <a:blip r:embed="rId4"/>
          <a:stretch>
            <a:fillRect/>
          </a:stretch>
        </p:blipFill>
        <p:spPr>
          <a:xfrm>
            <a:off x="642730" y="909166"/>
            <a:ext cx="6935221" cy="5796433"/>
          </a:xfrm>
          <a:prstGeom prst="rect">
            <a:avLst/>
          </a:prstGeom>
        </p:spPr>
      </p:pic>
    </p:spTree>
    <p:extLst>
      <p:ext uri="{BB962C8B-B14F-4D97-AF65-F5344CB8AC3E}">
        <p14:creationId xmlns:p14="http://schemas.microsoft.com/office/powerpoint/2010/main" val="1286532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p:txBody>
      </p:sp>
    </p:spTree>
    <p:extLst>
      <p:ext uri="{BB962C8B-B14F-4D97-AF65-F5344CB8AC3E}">
        <p14:creationId xmlns:p14="http://schemas.microsoft.com/office/powerpoint/2010/main" val="3081145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a:p>
            <a:r>
              <a:rPr lang="en-US" sz="2400" dirty="0">
                <a:cs typeface="Times New Roman" panose="02020603050405020304" pitchFamily="18" charset="0"/>
              </a:rPr>
              <a:t>Contribution: assessing the impact of hospital closures on: </a:t>
            </a:r>
          </a:p>
          <a:p>
            <a:pPr marL="731520" lvl="1" indent="-457200">
              <a:buAutoNum type="arabicPeriod"/>
            </a:pPr>
            <a:r>
              <a:rPr lang="en-US" sz="2200" dirty="0">
                <a:cs typeface="Times New Roman" panose="02020603050405020304" pitchFamily="18" charset="0"/>
              </a:rPr>
              <a:t>Perceived access to care</a:t>
            </a:r>
          </a:p>
          <a:p>
            <a:pPr marL="731520" lvl="1" indent="-457200">
              <a:buAutoNum type="arabicPeriod"/>
            </a:pPr>
            <a:r>
              <a:rPr lang="en-US" sz="2200" dirty="0">
                <a:cs typeface="Times New Roman" panose="02020603050405020304" pitchFamily="18" charset="0"/>
              </a:rPr>
              <a:t>Health care utilization</a:t>
            </a:r>
          </a:p>
          <a:p>
            <a:pPr marL="731520" lvl="1" indent="-457200">
              <a:buAutoNum type="arabicPeriod"/>
            </a:pPr>
            <a:r>
              <a:rPr lang="en-US" sz="2200" dirty="0">
                <a:cs typeface="Times New Roman" panose="02020603050405020304" pitchFamily="18" charset="0"/>
              </a:rPr>
              <a:t>Health outcomes</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p:txBody>
      </p:sp>
    </p:spTree>
    <p:extLst>
      <p:ext uri="{BB962C8B-B14F-4D97-AF65-F5344CB8AC3E}">
        <p14:creationId xmlns:p14="http://schemas.microsoft.com/office/powerpoint/2010/main" val="3041384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a:p>
            <a:r>
              <a:rPr lang="en-US" sz="2400" dirty="0">
                <a:cs typeface="Times New Roman" panose="02020603050405020304" pitchFamily="18" charset="0"/>
              </a:rPr>
              <a:t>Contribution: “assessing the impact of hospital closures on perceived access to care, health care utilization and health outcomes”</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Data: household surveys + administrative zip code level mortality data</a:t>
            </a:r>
          </a:p>
          <a:p>
            <a:pPr lvl="1"/>
            <a:r>
              <a:rPr lang="en-US" sz="2200" dirty="0">
                <a:cs typeface="Times New Roman" panose="02020603050405020304" pitchFamily="18" charset="0"/>
              </a:rPr>
              <a:t>How useful is this? What would be better?</a:t>
            </a:r>
          </a:p>
        </p:txBody>
      </p:sp>
    </p:spTree>
    <p:extLst>
      <p:ext uri="{BB962C8B-B14F-4D97-AF65-F5344CB8AC3E}">
        <p14:creationId xmlns:p14="http://schemas.microsoft.com/office/powerpoint/2010/main" val="178355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Quick Note on Proposals </a:t>
            </a:r>
            <a:endParaRPr lang="en-US" dirty="0"/>
          </a:p>
        </p:txBody>
      </p:sp>
    </p:spTree>
    <p:extLst>
      <p:ext uri="{BB962C8B-B14F-4D97-AF65-F5344CB8AC3E}">
        <p14:creationId xmlns:p14="http://schemas.microsoft.com/office/powerpoint/2010/main" val="422878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a:p>
            <a:r>
              <a:rPr lang="en-US" sz="2400" dirty="0">
                <a:cs typeface="Times New Roman" panose="02020603050405020304" pitchFamily="18" charset="0"/>
              </a:rPr>
              <a:t>Contribution: “assessing the impact of hospital closures on perceived access to care, health care utilization and health outcomes”</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Data: household surveys + administrative zip code level mortality data</a:t>
            </a:r>
          </a:p>
          <a:p>
            <a:pPr lvl="1"/>
            <a:r>
              <a:rPr lang="en-US" sz="2200" dirty="0">
                <a:cs typeface="Times New Roman" panose="02020603050405020304" pitchFamily="18" charset="0"/>
              </a:rPr>
              <a:t>How useful is this? What would be better?</a:t>
            </a:r>
          </a:p>
          <a:p>
            <a:r>
              <a:rPr lang="en-US" sz="2400" dirty="0">
                <a:cs typeface="Times New Roman" panose="02020603050405020304" pitchFamily="18" charset="0"/>
              </a:rPr>
              <a:t>Methods: What exogeneity assumption are they resting on?</a:t>
            </a:r>
          </a:p>
          <a:p>
            <a:pPr lvl="1"/>
            <a:r>
              <a:rPr lang="en-US" sz="2200" dirty="0">
                <a:cs typeface="Times New Roman" panose="02020603050405020304" pitchFamily="18" charset="0"/>
              </a:rPr>
              <a:t>Do they have a control group? Who? </a:t>
            </a:r>
          </a:p>
        </p:txBody>
      </p:sp>
    </p:spTree>
    <p:extLst>
      <p:ext uri="{BB962C8B-B14F-4D97-AF65-F5344CB8AC3E}">
        <p14:creationId xmlns:p14="http://schemas.microsoft.com/office/powerpoint/2010/main" val="3728336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Data: What story are we telling here?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60AEF109-A331-86E3-6C4E-58643AF7D8B4}"/>
              </a:ext>
            </a:extLst>
          </p:cNvPr>
          <p:cNvPicPr>
            <a:picLocks noChangeAspect="1"/>
          </p:cNvPicPr>
          <p:nvPr/>
        </p:nvPicPr>
        <p:blipFill>
          <a:blip r:embed="rId3"/>
          <a:stretch>
            <a:fillRect/>
          </a:stretch>
        </p:blipFill>
        <p:spPr>
          <a:xfrm>
            <a:off x="665686" y="1219200"/>
            <a:ext cx="10327228" cy="5141388"/>
          </a:xfrm>
          <a:prstGeom prst="rect">
            <a:avLst/>
          </a:prstGeom>
        </p:spPr>
      </p:pic>
    </p:spTree>
    <p:extLst>
      <p:ext uri="{BB962C8B-B14F-4D97-AF65-F5344CB8AC3E}">
        <p14:creationId xmlns:p14="http://schemas.microsoft.com/office/powerpoint/2010/main" val="2819438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Linear Probability Models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D8A28756-B9C4-BEFA-CD3E-5102A04A4397}"/>
              </a:ext>
            </a:extLst>
          </p:cNvPr>
          <p:cNvPicPr>
            <a:picLocks noChangeAspect="1"/>
          </p:cNvPicPr>
          <p:nvPr/>
        </p:nvPicPr>
        <p:blipFill>
          <a:blip r:embed="rId3"/>
          <a:stretch>
            <a:fillRect/>
          </a:stretch>
        </p:blipFill>
        <p:spPr>
          <a:xfrm>
            <a:off x="609600" y="855525"/>
            <a:ext cx="9000000" cy="3264580"/>
          </a:xfrm>
          <a:prstGeom prst="rect">
            <a:avLst/>
          </a:prstGeom>
        </p:spPr>
      </p:pic>
      <p:pic>
        <p:nvPicPr>
          <p:cNvPr id="8" name="Picture 7">
            <a:extLst>
              <a:ext uri="{FF2B5EF4-FFF2-40B4-BE49-F238E27FC236}">
                <a16:creationId xmlns:a16="http://schemas.microsoft.com/office/drawing/2014/main" id="{5950D5DE-497B-034D-A43E-1FB0EB97852F}"/>
              </a:ext>
            </a:extLst>
          </p:cNvPr>
          <p:cNvPicPr>
            <a:picLocks noChangeAspect="1"/>
          </p:cNvPicPr>
          <p:nvPr/>
        </p:nvPicPr>
        <p:blipFill>
          <a:blip r:embed="rId4"/>
          <a:stretch>
            <a:fillRect/>
          </a:stretch>
        </p:blipFill>
        <p:spPr>
          <a:xfrm>
            <a:off x="601200" y="3649175"/>
            <a:ext cx="9000000" cy="3361225"/>
          </a:xfrm>
          <a:prstGeom prst="rect">
            <a:avLst/>
          </a:prstGeom>
        </p:spPr>
      </p:pic>
    </p:spTree>
    <p:extLst>
      <p:ext uri="{BB962C8B-B14F-4D97-AF65-F5344CB8AC3E}">
        <p14:creationId xmlns:p14="http://schemas.microsoft.com/office/powerpoint/2010/main" val="3088712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results: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B46438B3-898A-A613-F9A4-8F4FEB51D09F}"/>
              </a:ext>
            </a:extLst>
          </p:cNvPr>
          <p:cNvPicPr>
            <a:picLocks noChangeAspect="1"/>
          </p:cNvPicPr>
          <p:nvPr/>
        </p:nvPicPr>
        <p:blipFill>
          <a:blip r:embed="rId3"/>
          <a:stretch>
            <a:fillRect/>
          </a:stretch>
        </p:blipFill>
        <p:spPr>
          <a:xfrm>
            <a:off x="228600" y="962230"/>
            <a:ext cx="11050351" cy="4295569"/>
          </a:xfrm>
          <a:prstGeom prst="rect">
            <a:avLst/>
          </a:prstGeom>
        </p:spPr>
      </p:pic>
    </p:spTree>
    <p:extLst>
      <p:ext uri="{BB962C8B-B14F-4D97-AF65-F5344CB8AC3E}">
        <p14:creationId xmlns:p14="http://schemas.microsoft.com/office/powerpoint/2010/main" val="1708771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results: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665FBAE5-6EBA-3BE8-1BB4-D93DDFCD848E}"/>
              </a:ext>
            </a:extLst>
          </p:cNvPr>
          <p:cNvPicPr>
            <a:picLocks noChangeAspect="1"/>
          </p:cNvPicPr>
          <p:nvPr/>
        </p:nvPicPr>
        <p:blipFill>
          <a:blip r:embed="rId3"/>
          <a:stretch>
            <a:fillRect/>
          </a:stretch>
        </p:blipFill>
        <p:spPr>
          <a:xfrm>
            <a:off x="228600" y="925788"/>
            <a:ext cx="10290643" cy="5703612"/>
          </a:xfrm>
          <a:prstGeom prst="rect">
            <a:avLst/>
          </a:prstGeom>
        </p:spPr>
      </p:pic>
    </p:spTree>
    <p:extLst>
      <p:ext uri="{BB962C8B-B14F-4D97-AF65-F5344CB8AC3E}">
        <p14:creationId xmlns:p14="http://schemas.microsoft.com/office/powerpoint/2010/main" val="963454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this paper? Any concerns? Anything clever?</a:t>
            </a:r>
          </a:p>
        </p:txBody>
      </p:sp>
    </p:spTree>
    <p:extLst>
      <p:ext uri="{BB962C8B-B14F-4D97-AF65-F5344CB8AC3E}">
        <p14:creationId xmlns:p14="http://schemas.microsoft.com/office/powerpoint/2010/main" val="2585678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Hurdle Models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1805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289629" cy="5141388"/>
          </a:xfrm>
        </p:spPr>
        <p:txBody>
          <a:bodyPr>
            <a:normAutofit/>
          </a:bodyPr>
          <a:lstStyle/>
          <a:p>
            <a:r>
              <a:rPr lang="en-US" sz="2400" dirty="0">
                <a:cs typeface="Times New Roman" panose="02020603050405020304" pitchFamily="18" charset="0"/>
              </a:rPr>
              <a:t>A common violation of Poisson assumptions is having too many 0s in data</a:t>
            </a:r>
          </a:p>
          <a:p>
            <a:r>
              <a:rPr lang="en-US" sz="2400" dirty="0">
                <a:cs typeface="Times New Roman" panose="02020603050405020304" pitchFamily="18" charset="0"/>
              </a:rPr>
              <a:t>Sometimes, you want a </a:t>
            </a:r>
            <a:r>
              <a:rPr lang="en-US" sz="2400" b="1" dirty="0">
                <a:cs typeface="Times New Roman" panose="02020603050405020304" pitchFamily="18" charset="0"/>
              </a:rPr>
              <a:t>different model processes </a:t>
            </a:r>
            <a:r>
              <a:rPr lang="en-US" sz="2400" dirty="0">
                <a:cs typeface="Times New Roman" panose="02020603050405020304" pitchFamily="18" charset="0"/>
              </a:rPr>
              <a:t>for 0/positive outcome</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34281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289629" cy="5141388"/>
          </a:xfrm>
        </p:spPr>
        <p:txBody>
          <a:bodyPr>
            <a:normAutofit/>
          </a:bodyPr>
          <a:lstStyle/>
          <a:p>
            <a:r>
              <a:rPr lang="en-US" sz="2400" dirty="0">
                <a:cs typeface="Times New Roman" panose="02020603050405020304" pitchFamily="18" charset="0"/>
              </a:rPr>
              <a:t>A common violation of Poisson assumptions is having too many 0s in data</a:t>
            </a:r>
          </a:p>
          <a:p>
            <a:r>
              <a:rPr lang="en-US" sz="2400" dirty="0">
                <a:cs typeface="Times New Roman" panose="02020603050405020304" pitchFamily="18" charset="0"/>
              </a:rPr>
              <a:t>Sometimes, you want a </a:t>
            </a:r>
            <a:r>
              <a:rPr lang="en-US" sz="2400" b="1" dirty="0">
                <a:cs typeface="Times New Roman" panose="02020603050405020304" pitchFamily="18" charset="0"/>
              </a:rPr>
              <a:t>different model processes </a:t>
            </a:r>
            <a:r>
              <a:rPr lang="en-US" sz="2400" dirty="0">
                <a:cs typeface="Times New Roman" panose="02020603050405020304" pitchFamily="18" charset="0"/>
              </a:rPr>
              <a:t>for 0/positive outcome</a:t>
            </a:r>
          </a:p>
          <a:p>
            <a:r>
              <a:rPr lang="en-US" sz="2400" dirty="0">
                <a:cs typeface="Times New Roman" panose="02020603050405020304" pitchFamily="18" charset="0"/>
              </a:rPr>
              <a:t>Can model these separately with a </a:t>
            </a:r>
            <a:r>
              <a:rPr lang="en-US" sz="2400" b="1" dirty="0">
                <a:cs typeface="Times New Roman" panose="02020603050405020304" pitchFamily="18" charset="0"/>
              </a:rPr>
              <a:t>hurdle model</a:t>
            </a:r>
            <a:r>
              <a:rPr lang="en-US" sz="2400" dirty="0">
                <a:cs typeface="Times New Roman" panose="02020603050405020304" pitchFamily="18" charset="0"/>
              </a:rPr>
              <a:t>, which has 2 steps: </a:t>
            </a:r>
          </a:p>
          <a:p>
            <a:pPr marL="617220" lvl="1" indent="-342900">
              <a:buFont typeface="+mj-lt"/>
              <a:buAutoNum type="arabicPeriod"/>
            </a:pPr>
            <a:r>
              <a:rPr lang="en-US" sz="2400" b="1" dirty="0">
                <a:cs typeface="Times New Roman" panose="02020603050405020304" pitchFamily="18" charset="0"/>
              </a:rPr>
              <a:t>Participation decision: </a:t>
            </a:r>
            <a:r>
              <a:rPr lang="en-US" sz="2400" dirty="0">
                <a:cs typeface="Times New Roman" panose="02020603050405020304" pitchFamily="18" charset="0"/>
              </a:rPr>
              <a:t>whether number of visits will be positive or 0. </a:t>
            </a:r>
          </a:p>
          <a:p>
            <a:pPr marL="617220" lvl="1" indent="-342900">
              <a:buFont typeface="+mj-lt"/>
              <a:buAutoNum type="arabicPeriod"/>
            </a:pPr>
            <a:r>
              <a:rPr lang="en-US" sz="2400" b="1" dirty="0">
                <a:cs typeface="Times New Roman" panose="02020603050405020304" pitchFamily="18" charset="0"/>
              </a:rPr>
              <a:t>Amount decision: </a:t>
            </a:r>
            <a:r>
              <a:rPr lang="en-US" sz="2400" dirty="0">
                <a:cs typeface="Times New Roman" panose="02020603050405020304" pitchFamily="18" charset="0"/>
              </a:rPr>
              <a:t>how many visits take place once hurdle is crossed?</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1582480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Theory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Suppose we have data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on whether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&gt;0</m:t>
                    </m:r>
                  </m:oMath>
                </a14:m>
                <a:endParaRPr lang="en-CA" sz="2400" b="0" dirty="0">
                  <a:cs typeface="Times New Roman" panose="02020603050405020304" pitchFamily="18" charset="0"/>
                </a:endParaRPr>
              </a:p>
              <a:p>
                <a:r>
                  <a:rPr lang="en-US" sz="2400" dirty="0">
                    <a:cs typeface="Times New Roman" panose="02020603050405020304" pitchFamily="18" charset="0"/>
                  </a:rPr>
                  <a:t>Consider a </a:t>
                </a:r>
                <a:r>
                  <a:rPr lang="en-US" sz="2400" b="1" dirty="0">
                    <a:cs typeface="Times New Roman" panose="02020603050405020304" pitchFamily="18" charset="0"/>
                  </a:rPr>
                  <a:t>latent variable</a:t>
                </a:r>
                <a:r>
                  <a:rPr lang="en-US" sz="2400"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such</m:t>
                    </m:r>
                    <m:r>
                      <a:rPr lang="en-CA" sz="2400" b="0"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that</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𝑠𝑤</m:t>
                        </m:r>
                      </m:e>
                      <m:sup>
                        <m:r>
                          <a:rPr lang="en-CA" sz="2400" b="0" i="1" smtClean="0">
                            <a:latin typeface="Cambria Math" panose="02040503050406030204" pitchFamily="18" charset="0"/>
                            <a:cs typeface="Times New Roman" panose="02020603050405020304" pitchFamily="18" charset="0"/>
                          </a:rPr>
                          <m:t>∗</m:t>
                        </m:r>
                      </m:sup>
                    </m:sSup>
                  </m:oMath>
                </a14:m>
                <a:r>
                  <a:rPr lang="en-US" sz="2400" b="1" i="1" dirty="0">
                    <a:cs typeface="Times New Roman" panose="02020603050405020304" pitchFamily="18" charset="0"/>
                  </a:rPr>
                  <a:t> </a:t>
                </a:r>
                <a:endParaRPr lang="en-US" sz="2400" i="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204770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Whether or not someone receives a treatment</a:t>
                </a: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400" dirty="0">
                    <a:cs typeface="Times New Roman" panose="02020603050405020304" pitchFamily="18" charset="0"/>
                  </a:rPr>
                  <a:t>Can be natural (no negative income) or imposed (top-coded spending)</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Outcome is observed only if a condition is met</a:t>
                </a:r>
              </a:p>
              <a:p>
                <a:pPr lvl="1"/>
                <a:r>
                  <a:rPr lang="en-US" sz="2400" dirty="0">
                    <a:cs typeface="Times New Roman" panose="02020603050405020304" pitchFamily="18" charset="0"/>
                  </a:rPr>
                  <a:t>Example: diabetes risk observed only if a patient comes in</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sub>
                              </m:sSub>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=0</m:t>
                              </m:r>
                            </m:e>
                          </m:eqArr>
                        </m:e>
                      </m:d>
                    </m:oMath>
                  </m:oMathPara>
                </a14:m>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A handy resource: </a:t>
                </a:r>
                <a:r>
                  <a:rPr lang="en-US" sz="2400" dirty="0">
                    <a:cs typeface="Times New Roman" panose="02020603050405020304" pitchFamily="18" charset="0"/>
                    <a:hlinkClick r:id="rId3"/>
                  </a:rPr>
                  <a:t>https://bookdown.org/sarahwerth2024/CategoricalBook/multinomial-logit-regression-r.html#running-a-mlr-in-r</a:t>
                </a: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454" t="-1305" b="-5457"/>
                </a:stretch>
              </a:blipFill>
            </p:spPr>
            <p:txBody>
              <a:bodyPr/>
              <a:lstStyle/>
              <a:p>
                <a:r>
                  <a:rPr lang="en-CA">
                    <a:noFill/>
                  </a:rPr>
                  <a:t> </a:t>
                </a:r>
              </a:p>
            </p:txBody>
          </p:sp>
        </mc:Fallback>
      </mc:AlternateContent>
    </p:spTree>
    <p:extLst>
      <p:ext uri="{BB962C8B-B14F-4D97-AF65-F5344CB8AC3E}">
        <p14:creationId xmlns:p14="http://schemas.microsoft.com/office/powerpoint/2010/main" val="981944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Theory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Suppose we have data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on whether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&gt;0</m:t>
                    </m:r>
                  </m:oMath>
                </a14:m>
                <a:endParaRPr lang="en-CA" sz="2400" b="0" dirty="0">
                  <a:cs typeface="Times New Roman" panose="02020603050405020304" pitchFamily="18" charset="0"/>
                </a:endParaRPr>
              </a:p>
              <a:p>
                <a:r>
                  <a:rPr lang="en-US" sz="2400" dirty="0">
                    <a:cs typeface="Times New Roman" panose="02020603050405020304" pitchFamily="18" charset="0"/>
                  </a:rPr>
                  <a:t>Consider a </a:t>
                </a:r>
                <a:r>
                  <a:rPr lang="en-US" sz="2400" b="1" dirty="0">
                    <a:cs typeface="Times New Roman" panose="02020603050405020304" pitchFamily="18" charset="0"/>
                  </a:rPr>
                  <a:t>latent variable</a:t>
                </a:r>
                <a:r>
                  <a:rPr lang="en-US" sz="2400"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such</m:t>
                    </m:r>
                    <m:r>
                      <a:rPr lang="en-CA" sz="2400" b="0"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that</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𝑠𝑤</m:t>
                        </m:r>
                      </m:e>
                      <m:sup>
                        <m:r>
                          <a:rPr lang="en-CA" sz="2400" b="0" i="1" smtClean="0">
                            <a:latin typeface="Cambria Math" panose="02040503050406030204" pitchFamily="18" charset="0"/>
                            <a:cs typeface="Times New Roman" panose="02020603050405020304" pitchFamily="18" charset="0"/>
                          </a:rPr>
                          <m:t>∗</m:t>
                        </m:r>
                      </m:sup>
                    </m:sSup>
                  </m:oMath>
                </a14:m>
                <a:endParaRPr lang="en-CA" sz="2400" b="0" dirty="0">
                  <a:cs typeface="Times New Roman" panose="02020603050405020304" pitchFamily="18" charset="0"/>
                </a:endParaRPr>
              </a:p>
              <a:p>
                <a:pPr marL="0" indent="0">
                  <a:buNone/>
                </a:pPr>
                <a:r>
                  <a:rPr lang="en-US" sz="2400" dirty="0">
                    <a:cs typeface="Times New Roman" panose="02020603050405020304" pitchFamily="18" charset="0"/>
                  </a:rPr>
                  <a:t>We make a </a:t>
                </a:r>
                <a:r>
                  <a:rPr lang="en-US" sz="2400" b="1" dirty="0">
                    <a:cs typeface="Times New Roman" panose="02020603050405020304" pitchFamily="18" charset="0"/>
                  </a:rPr>
                  <a:t>conditional independence assumption: </a:t>
                </a:r>
              </a:p>
              <a:p>
                <a:pPr marL="0" indent="0">
                  <a:buNone/>
                </a:pP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𝑋</m:t>
                        </m:r>
                      </m:e>
                    </m:d>
                  </m:oMath>
                </a14:m>
                <a:r>
                  <a:rPr lang="en-US" sz="2400" i="1" dirty="0">
                    <a:cs typeface="Times New Roman" panose="02020603050405020304" pitchFamily="18" charset="0"/>
                  </a:rPr>
                  <a:t> </a:t>
                </a:r>
                <a:r>
                  <a:rPr lang="en-US" sz="2400" dirty="0">
                    <a:cs typeface="Times New Roman" panose="02020603050405020304" pitchFamily="18" charset="0"/>
                  </a:rPr>
                  <a:t>for some treatment effect</a:t>
                </a:r>
                <a:r>
                  <a:rPr lang="en-US" sz="2400" i="1" dirty="0">
                    <a:cs typeface="Times New Roman" panose="02020603050405020304" pitchFamily="18" charset="0"/>
                  </a:rPr>
                  <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i="1" dirty="0">
                  <a:cs typeface="Times New Roman" panose="02020603050405020304" pitchFamily="18" charset="0"/>
                </a:endParaRPr>
              </a:p>
              <a:p>
                <a:r>
                  <a:rPr lang="en-US" sz="2400" dirty="0">
                    <a:cs typeface="Times New Roman" panose="02020603050405020304" pitchFamily="18" charset="0"/>
                  </a:rPr>
                  <a:t>Essentially, mechanisms governing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i="1" dirty="0">
                    <a:cs typeface="Times New Roman" panose="02020603050405020304" pitchFamily="18" charset="0"/>
                  </a:rPr>
                  <a:t> </a:t>
                </a:r>
                <a:r>
                  <a:rPr lang="en-US" sz="2400" dirty="0">
                    <a:cs typeface="Times New Roman" panose="02020603050405020304" pitchFamily="18" charset="0"/>
                  </a:rPr>
                  <a:t>and</a:t>
                </a:r>
                <a:r>
                  <a:rPr lang="en-US" sz="2400" i="1"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oMath>
                </a14:m>
                <a:r>
                  <a:rPr lang="en-US" sz="2400" i="1" dirty="0">
                    <a:cs typeface="Times New Roman" panose="02020603050405020304" pitchFamily="18" charset="0"/>
                  </a:rPr>
                  <a:t> </a:t>
                </a:r>
                <a:r>
                  <a:rPr lang="en-US" sz="2400" dirty="0">
                    <a:cs typeface="Times New Roman" panose="02020603050405020304" pitchFamily="18" charset="0"/>
                  </a:rPr>
                  <a:t>are independent</a:t>
                </a:r>
              </a:p>
              <a:p>
                <a:r>
                  <a:rPr lang="en-US" sz="2400" dirty="0">
                    <a:cs typeface="Times New Roman" panose="02020603050405020304" pitchFamily="18" charset="0"/>
                  </a:rPr>
                  <a:t>Can therefore estimate them separately!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spTree>
    <p:extLst>
      <p:ext uri="{BB962C8B-B14F-4D97-AF65-F5344CB8AC3E}">
        <p14:creationId xmlns:p14="http://schemas.microsoft.com/office/powerpoint/2010/main" val="3320574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Theory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Suppose we have data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on whether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&gt;0</m:t>
                    </m:r>
                  </m:oMath>
                </a14:m>
                <a:endParaRPr lang="en-CA" sz="2400" b="0" dirty="0">
                  <a:cs typeface="Times New Roman" panose="02020603050405020304" pitchFamily="18" charset="0"/>
                </a:endParaRPr>
              </a:p>
              <a:p>
                <a:r>
                  <a:rPr lang="en-US" sz="2400" dirty="0">
                    <a:cs typeface="Times New Roman" panose="02020603050405020304" pitchFamily="18" charset="0"/>
                  </a:rPr>
                  <a:t>Consider a </a:t>
                </a:r>
                <a:r>
                  <a:rPr lang="en-US" sz="2400" b="1" dirty="0">
                    <a:cs typeface="Times New Roman" panose="02020603050405020304" pitchFamily="18" charset="0"/>
                  </a:rPr>
                  <a:t>latent variable</a:t>
                </a:r>
                <a:r>
                  <a:rPr lang="en-US" sz="2400"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such</m:t>
                    </m:r>
                    <m:r>
                      <a:rPr lang="en-CA" sz="2400" b="0"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that</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𝑠𝑤</m:t>
                        </m:r>
                      </m:e>
                      <m:sup>
                        <m:r>
                          <a:rPr lang="en-CA" sz="2400" b="0" i="1" smtClean="0">
                            <a:latin typeface="Cambria Math" panose="02040503050406030204" pitchFamily="18" charset="0"/>
                            <a:cs typeface="Times New Roman" panose="02020603050405020304" pitchFamily="18" charset="0"/>
                          </a:rPr>
                          <m:t>∗</m:t>
                        </m:r>
                      </m:sup>
                    </m:sSup>
                  </m:oMath>
                </a14:m>
                <a:endParaRPr lang="en-CA" sz="2400" b="0" dirty="0">
                  <a:cs typeface="Times New Roman" panose="02020603050405020304" pitchFamily="18" charset="0"/>
                </a:endParaRPr>
              </a:p>
              <a:p>
                <a:pPr marL="0" indent="0">
                  <a:buNone/>
                </a:pPr>
                <a:r>
                  <a:rPr lang="en-US" sz="2400" dirty="0">
                    <a:cs typeface="Times New Roman" panose="02020603050405020304" pitchFamily="18" charset="0"/>
                  </a:rPr>
                  <a:t>We make a </a:t>
                </a:r>
                <a:r>
                  <a:rPr lang="en-US" sz="2400" b="1" dirty="0">
                    <a:cs typeface="Times New Roman" panose="02020603050405020304" pitchFamily="18" charset="0"/>
                  </a:rPr>
                  <a:t>conditional independence assumption: </a:t>
                </a:r>
              </a:p>
              <a:p>
                <a:pPr marL="0" indent="0">
                  <a:buNone/>
                </a:pP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𝑋</m:t>
                        </m:r>
                      </m:e>
                    </m:d>
                  </m:oMath>
                </a14:m>
                <a:r>
                  <a:rPr lang="en-US" sz="2400" i="1" dirty="0">
                    <a:cs typeface="Times New Roman" panose="02020603050405020304" pitchFamily="18" charset="0"/>
                  </a:rPr>
                  <a:t> </a:t>
                </a:r>
                <a:r>
                  <a:rPr lang="en-US" sz="2400" dirty="0">
                    <a:cs typeface="Times New Roman" panose="02020603050405020304" pitchFamily="18" charset="0"/>
                  </a:rPr>
                  <a:t>for some treatment effect</a:t>
                </a:r>
                <a:r>
                  <a:rPr lang="en-US" sz="2400" i="1" dirty="0">
                    <a:cs typeface="Times New Roman" panose="02020603050405020304" pitchFamily="18" charset="0"/>
                  </a:rPr>
                  <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i="1" dirty="0">
                  <a:cs typeface="Times New Roman" panose="02020603050405020304" pitchFamily="18" charset="0"/>
                </a:endParaRPr>
              </a:p>
              <a:p>
                <a:r>
                  <a:rPr lang="en-US" sz="2400" dirty="0">
                    <a:cs typeface="Times New Roman" panose="02020603050405020304" pitchFamily="18" charset="0"/>
                  </a:rPr>
                  <a:t>Essentially, mechanisms governing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i="1" dirty="0">
                    <a:cs typeface="Times New Roman" panose="02020603050405020304" pitchFamily="18" charset="0"/>
                  </a:rPr>
                  <a:t> </a:t>
                </a:r>
                <a:r>
                  <a:rPr lang="en-US" sz="2400" dirty="0">
                    <a:cs typeface="Times New Roman" panose="02020603050405020304" pitchFamily="18" charset="0"/>
                  </a:rPr>
                  <a:t>and</a:t>
                </a:r>
                <a:r>
                  <a:rPr lang="en-US" sz="2400" i="1"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oMath>
                </a14:m>
                <a:r>
                  <a:rPr lang="en-US" sz="2400" i="1" dirty="0">
                    <a:cs typeface="Times New Roman" panose="02020603050405020304" pitchFamily="18" charset="0"/>
                  </a:rPr>
                  <a:t> </a:t>
                </a:r>
                <a:r>
                  <a:rPr lang="en-US" sz="2400" dirty="0">
                    <a:cs typeface="Times New Roman" panose="02020603050405020304" pitchFamily="18" charset="0"/>
                  </a:rPr>
                  <a:t>are independent</a:t>
                </a:r>
              </a:p>
              <a:p>
                <a:r>
                  <a:rPr lang="en-US" sz="2400" dirty="0">
                    <a:cs typeface="Times New Roman" panose="02020603050405020304" pitchFamily="18" charset="0"/>
                  </a:rPr>
                  <a:t>Can therefore estimate them separately!</a:t>
                </a:r>
              </a:p>
              <a:p>
                <a:pPr marL="0" indent="0" algn="ctr">
                  <a:buNone/>
                </a:pP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𝑦</m:t>
                        </m:r>
                      </m:e>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=1</m:t>
                            </m:r>
                          </m:e>
                        </m:d>
                      </m:e>
                    </m:func>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sp>
        <p:nvSpPr>
          <p:cNvPr id="4" name="Left Brace 3">
            <a:extLst>
              <a:ext uri="{FF2B5EF4-FFF2-40B4-BE49-F238E27FC236}">
                <a16:creationId xmlns:a16="http://schemas.microsoft.com/office/drawing/2014/main" id="{3A6DF15E-E26D-DB5D-FC7B-D13F654CABBE}"/>
              </a:ext>
            </a:extLst>
          </p:cNvPr>
          <p:cNvSpPr/>
          <p:nvPr/>
        </p:nvSpPr>
        <p:spPr>
          <a:xfrm rot="16200000">
            <a:off x="5659164" y="4476750"/>
            <a:ext cx="495300" cy="1447800"/>
          </a:xfrm>
          <a:prstGeom prst="leftBrace">
            <a:avLst/>
          </a:prstGeom>
          <a:no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Left Brace 4">
            <a:extLst>
              <a:ext uri="{FF2B5EF4-FFF2-40B4-BE49-F238E27FC236}">
                <a16:creationId xmlns:a16="http://schemas.microsoft.com/office/drawing/2014/main" id="{53FFAE47-74BE-CBC0-0124-22BF5A09ED9A}"/>
              </a:ext>
            </a:extLst>
          </p:cNvPr>
          <p:cNvSpPr/>
          <p:nvPr/>
        </p:nvSpPr>
        <p:spPr>
          <a:xfrm rot="16200000">
            <a:off x="6908182" y="4584081"/>
            <a:ext cx="495300" cy="928337"/>
          </a:xfrm>
          <a:prstGeom prst="leftBrace">
            <a:avLst/>
          </a:prstGeom>
          <a:noFill/>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45ADF6D2-E11A-7929-A0FD-19ED9F7D5914}"/>
              </a:ext>
            </a:extLst>
          </p:cNvPr>
          <p:cNvSpPr txBox="1"/>
          <p:nvPr/>
        </p:nvSpPr>
        <p:spPr>
          <a:xfrm>
            <a:off x="4724400" y="5486400"/>
            <a:ext cx="1828800" cy="646331"/>
          </a:xfrm>
          <a:prstGeom prst="rect">
            <a:avLst/>
          </a:prstGeom>
          <a:solidFill>
            <a:schemeClr val="accent3">
              <a:lumMod val="75000"/>
            </a:schemeClr>
          </a:solidFill>
        </p:spPr>
        <p:txBody>
          <a:bodyPr wrap="square" rtlCol="0">
            <a:spAutoFit/>
          </a:bodyPr>
          <a:lstStyle/>
          <a:p>
            <a:r>
              <a:rPr lang="en-CA" b="1" dirty="0">
                <a:solidFill>
                  <a:schemeClr val="bg1"/>
                </a:solidFill>
              </a:rPr>
              <a:t>Participation decision</a:t>
            </a:r>
          </a:p>
        </p:txBody>
      </p:sp>
      <p:sp>
        <p:nvSpPr>
          <p:cNvPr id="7" name="TextBox 6">
            <a:extLst>
              <a:ext uri="{FF2B5EF4-FFF2-40B4-BE49-F238E27FC236}">
                <a16:creationId xmlns:a16="http://schemas.microsoft.com/office/drawing/2014/main" id="{A94BCFC5-CF47-A615-ECAE-37AF48E79AE1}"/>
              </a:ext>
            </a:extLst>
          </p:cNvPr>
          <p:cNvSpPr txBox="1"/>
          <p:nvPr/>
        </p:nvSpPr>
        <p:spPr>
          <a:xfrm>
            <a:off x="6691663" y="5364314"/>
            <a:ext cx="1233137" cy="646331"/>
          </a:xfrm>
          <a:prstGeom prst="rect">
            <a:avLst/>
          </a:prstGeom>
          <a:solidFill>
            <a:schemeClr val="accent2">
              <a:lumMod val="75000"/>
            </a:schemeClr>
          </a:solidFill>
        </p:spPr>
        <p:txBody>
          <a:bodyPr wrap="square" rtlCol="0">
            <a:spAutoFit/>
          </a:bodyPr>
          <a:lstStyle/>
          <a:p>
            <a:r>
              <a:rPr lang="en-CA" b="1" dirty="0">
                <a:solidFill>
                  <a:schemeClr val="bg1"/>
                </a:solidFill>
              </a:rPr>
              <a:t>Amount decision</a:t>
            </a:r>
          </a:p>
        </p:txBody>
      </p:sp>
    </p:spTree>
    <p:extLst>
      <p:ext uri="{BB962C8B-B14F-4D97-AF65-F5344CB8AC3E}">
        <p14:creationId xmlns:p14="http://schemas.microsoft.com/office/powerpoint/2010/main" val="1451765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Practice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400" dirty="0">
                    <a:cs typeface="Times New Roman" panose="02020603050405020304" pitchFamily="18" charset="0"/>
                  </a:rPr>
                  <a:t>Step 1: Prediction of “hurdle jumping” </a:t>
                </a:r>
              </a:p>
              <a:p>
                <a:pPr lvl="1"/>
                <a:r>
                  <a:rPr lang="en-US" sz="2400" dirty="0">
                    <a:cs typeface="Times New Roman" panose="02020603050405020304" pitchFamily="18" charset="0"/>
                  </a:rPr>
                  <a:t>E.g., logit or </a:t>
                </a:r>
                <a:r>
                  <a:rPr lang="en-US" sz="2400" dirty="0" err="1">
                    <a:cs typeface="Times New Roman" panose="02020603050405020304" pitchFamily="18" charset="0"/>
                  </a:rPr>
                  <a:t>probit</a:t>
                </a:r>
                <a:r>
                  <a:rPr lang="en-US" sz="2400" dirty="0">
                    <a:cs typeface="Times New Roman" panose="02020603050405020304" pitchFamily="18" charset="0"/>
                  </a:rPr>
                  <a:t>, where outcome is </a:t>
                </a:r>
                <a:r>
                  <a:rPr lang="en-US" sz="2400" b="1" dirty="0">
                    <a:cs typeface="Times New Roman" panose="02020603050405020304" pitchFamily="18" charset="0"/>
                  </a:rPr>
                  <a:t>1</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𝑣𝑖𝑠𝑖𝑡𝑠</m:t>
                    </m:r>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=0</m:t>
                              </m:r>
                            </m:e>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e>
                          </m:d>
                        </m:e>
                      </m:func>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𝛾</m:t>
                                      </m:r>
                                    </m:e>
                                  </m:acc>
                                </m:e>
                              </m:d>
                            </m:e>
                          </m:func>
                        </m:num>
                        <m:den>
                          <m:r>
                            <a:rPr lang="en-CA" sz="2400" b="0" i="1" smtClean="0">
                              <a:latin typeface="Cambria Math" panose="02040503050406030204" pitchFamily="18" charset="0"/>
                              <a:cs typeface="Times New Roman" panose="02020603050405020304" pitchFamily="18" charset="0"/>
                            </a:rPr>
                            <m:t>1+</m:t>
                          </m:r>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𝛾</m:t>
                                      </m:r>
                                    </m:e>
                                  </m:acc>
                                </m:e>
                              </m:d>
                            </m:e>
                          </m:func>
                        </m:den>
                      </m:f>
                      <m:r>
                        <a:rPr lang="en-CA" sz="2400" b="0" i="1" smtClean="0">
                          <a:latin typeface="Cambria Math" panose="02040503050406030204" pitchFamily="18" charset="0"/>
                          <a:cs typeface="Times New Roman" panose="02020603050405020304" pitchFamily="18" charset="0"/>
                        </a:rPr>
                        <m:t>=</m:t>
                      </m:r>
                      <m:acc>
                        <m:accPr>
                          <m:chr m:val="̂"/>
                          <m:ctrlPr>
                            <a:rPr lang="en-CA" sz="2400" b="0" i="1" smtClean="0">
                              <a:latin typeface="Cambria Math" panose="02040503050406030204" pitchFamily="18" charset="0"/>
                              <a:cs typeface="Times New Roman" panose="02020603050405020304" pitchFamily="18" charset="0"/>
                            </a:rPr>
                          </m:ctrlPr>
                        </m:acc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e>
                      </m:acc>
                    </m:oMath>
                  </m:oMathPara>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Step 2: Model for number of occurrences given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lvl="1"/>
                <a:r>
                  <a:rPr lang="en-US" sz="2400" dirty="0">
                    <a:cs typeface="Times New Roman" panose="02020603050405020304" pitchFamily="18" charset="0"/>
                  </a:rPr>
                  <a:t>E.g., a zero-truncated Poisson model</a:t>
                </a:r>
              </a:p>
              <a:p>
                <a:pPr marL="274320" lvl="1" indent="0">
                  <a:buNone/>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𝑗</m:t>
                              </m:r>
                            </m:e>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r>
                                <a:rPr lang="en-CA" sz="2400" b="0" i="1" smtClean="0">
                                  <a:latin typeface="Cambria Math" panose="02040503050406030204" pitchFamily="18" charset="0"/>
                                  <a:cs typeface="Times New Roman" panose="02020603050405020304" pitchFamily="18" charset="0"/>
                                </a:rPr>
                                <m:t>𝑋</m:t>
                              </m:r>
                            </m:e>
                          </m:d>
                        </m:e>
                      </m:func>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e>
                          </m:func>
                        </m:num>
                        <m:den>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e>
                                <m:e>
                                  <m:r>
                                    <a:rPr lang="en-CA" sz="2400" b="0" i="1" smtClean="0">
                                      <a:latin typeface="Cambria Math" panose="02040503050406030204" pitchFamily="18" charset="0"/>
                                      <a:cs typeface="Times New Roman" panose="02020603050405020304" pitchFamily="18" charset="0"/>
                                    </a:rPr>
                                    <m:t>𝑋</m:t>
                                  </m:r>
                                </m:e>
                              </m:d>
                            </m:e>
                          </m:func>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sSup>
                            <m:sSupPr>
                              <m:ctrlPr>
                                <a:rPr lang="en-CA" sz="2400" b="0" i="1" smtClean="0">
                                  <a:latin typeface="Cambria Math" panose="02040503050406030204" pitchFamily="18" charset="0"/>
                                  <a:cs typeface="Times New Roman" panose="02020603050405020304" pitchFamily="18" charset="0"/>
                                </a:rPr>
                              </m:ctrlPr>
                            </m:sSupPr>
                            <m:e>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𝛽</m:t>
                                      </m:r>
                                    </m:e>
                                  </m:d>
                                </m:e>
                              </m:func>
                            </m:e>
                            <m:sup>
                              <m:r>
                                <a:rPr lang="en-CA" sz="2400" b="0" i="1" smtClean="0">
                                  <a:latin typeface="Cambria Math" panose="02040503050406030204" pitchFamily="18" charset="0"/>
                                  <a:cs typeface="Times New Roman" panose="02020603050405020304" pitchFamily="18" charset="0"/>
                                </a:rPr>
                                <m:t>𝑗</m:t>
                              </m:r>
                            </m:sup>
                          </m:sSup>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𝑒</m:t>
                              </m:r>
                            </m:e>
                            <m: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𝛽</m:t>
                              </m:r>
                            </m:sup>
                          </m:sSup>
                        </m:num>
                        <m:den>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d>
                            <m:dPr>
                              <m:ctrlPr>
                                <a:rPr lang="en-CA" sz="2400" b="1" i="1" smtClean="0">
                                  <a:latin typeface="Cambria Math" panose="02040503050406030204" pitchFamily="18" charset="0"/>
                                  <a:cs typeface="Times New Roman" panose="02020603050405020304" pitchFamily="18" charset="0"/>
                                </a:rPr>
                              </m:ctrlPr>
                            </m:dPr>
                            <m:e>
                              <m:r>
                                <a:rPr lang="en-CA" sz="2400" b="1" i="1" smtClean="0">
                                  <a:latin typeface="Cambria Math" panose="02040503050406030204" pitchFamily="18" charset="0"/>
                                  <a:cs typeface="Times New Roman" panose="02020603050405020304" pitchFamily="18" charset="0"/>
                                </a:rPr>
                                <m:t>𝟏</m:t>
                              </m:r>
                              <m:r>
                                <a:rPr lang="en-CA" sz="2400" b="1" i="1" smtClean="0">
                                  <a:latin typeface="Cambria Math" panose="02040503050406030204" pitchFamily="18" charset="0"/>
                                  <a:cs typeface="Times New Roman" panose="02020603050405020304" pitchFamily="18" charset="0"/>
                                </a:rPr>
                                <m:t>−</m:t>
                              </m:r>
                              <m:sSup>
                                <m:sSupPr>
                                  <m:ctrlPr>
                                    <a:rPr lang="en-CA" sz="2400" b="1" i="1" smtClean="0">
                                      <a:latin typeface="Cambria Math" panose="02040503050406030204" pitchFamily="18" charset="0"/>
                                      <a:cs typeface="Times New Roman" panose="02020603050405020304" pitchFamily="18" charset="0"/>
                                    </a:rPr>
                                  </m:ctrlPr>
                                </m:sSupPr>
                                <m:e>
                                  <m:r>
                                    <a:rPr lang="en-CA" sz="2400" b="1" i="1" smtClean="0">
                                      <a:latin typeface="Cambria Math" panose="02040503050406030204" pitchFamily="18" charset="0"/>
                                      <a:cs typeface="Times New Roman" panose="02020603050405020304" pitchFamily="18" charset="0"/>
                                    </a:rPr>
                                    <m:t>𝒆</m:t>
                                  </m:r>
                                </m:e>
                                <m:sup>
                                  <m:r>
                                    <a:rPr lang="en-CA" sz="2400" b="1" i="1" smtClean="0">
                                      <a:latin typeface="Cambria Math" panose="02040503050406030204" pitchFamily="18" charset="0"/>
                                      <a:cs typeface="Times New Roman" panose="02020603050405020304" pitchFamily="18" charset="0"/>
                                    </a:rPr>
                                    <m:t>−</m:t>
                                  </m:r>
                                  <m:r>
                                    <a:rPr lang="en-CA" sz="2400" b="1" i="1" smtClean="0">
                                      <a:latin typeface="Cambria Math" panose="02040503050406030204" pitchFamily="18" charset="0"/>
                                      <a:cs typeface="Times New Roman" panose="02020603050405020304" pitchFamily="18" charset="0"/>
                                    </a:rPr>
                                    <m:t>𝑿</m:t>
                                  </m:r>
                                  <m:r>
                                    <a:rPr lang="en-CA" sz="2400" b="1" i="1" smtClean="0">
                                      <a:latin typeface="Cambria Math" panose="02040503050406030204" pitchFamily="18" charset="0"/>
                                      <a:cs typeface="Times New Roman" panose="02020603050405020304" pitchFamily="18" charset="0"/>
                                    </a:rPr>
                                    <m:t>𝜷</m:t>
                                  </m:r>
                                </m:sup>
                              </m:sSup>
                            </m:e>
                          </m:d>
                        </m:den>
                      </m:f>
                    </m:oMath>
                  </m:oMathPara>
                </a14:m>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Things to Note: </a:t>
                </a:r>
              </a:p>
              <a:p>
                <a:r>
                  <a:rPr lang="en-US" sz="2400" dirty="0">
                    <a:cs typeface="Times New Roman" panose="02020603050405020304" pitchFamily="18" charset="0"/>
                  </a:rPr>
                  <a:t>Two separate models </a:t>
                </a:r>
              </a:p>
              <a:p>
                <a:r>
                  <a:rPr lang="en-US" sz="2400" dirty="0">
                    <a:cs typeface="Times New Roman" panose="02020603050405020304" pitchFamily="18" charset="0"/>
                  </a:rPr>
                  <a:t>How to link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𝜋</m:t>
                        </m:r>
                      </m:e>
                    </m:acc>
                  </m:oMath>
                </a14:m>
                <a:r>
                  <a:rPr lang="en-US" sz="2400" dirty="0">
                    <a:cs typeface="Times New Roman" panose="02020603050405020304" pitchFamily="18" charset="0"/>
                  </a:rPr>
                  <a:t> and “crossing the hurdle”?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pic>
        <p:nvPicPr>
          <p:cNvPr id="53" name="Picture 2" descr="RStudio - RStudio">
            <a:extLst>
              <a:ext uri="{FF2B5EF4-FFF2-40B4-BE49-F238E27FC236}">
                <a16:creationId xmlns:a16="http://schemas.microsoft.com/office/drawing/2014/main" id="{84471D8C-5535-F223-D170-54B0E2B52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629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Is a Hurdle Model Appropriate?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Hurdle models are great if there really are two processes in your data</a:t>
            </a:r>
          </a:p>
          <a:p>
            <a:pPr lvl="1"/>
            <a:r>
              <a:rPr lang="en-US" sz="2400" dirty="0">
                <a:cs typeface="Times New Roman" panose="02020603050405020304" pitchFamily="18" charset="0"/>
              </a:rPr>
              <a:t>If the decisions driving one DGP are different from another</a:t>
            </a:r>
          </a:p>
          <a:p>
            <a:pPr lvl="1"/>
            <a:r>
              <a:rPr lang="en-US" sz="2400" dirty="0">
                <a:cs typeface="Times New Roman" panose="02020603050405020304" pitchFamily="18" charset="0"/>
              </a:rPr>
              <a:t>Applications to behavioral econ galore!</a:t>
            </a:r>
          </a:p>
          <a:p>
            <a:r>
              <a:rPr lang="en-US" sz="2400" dirty="0">
                <a:cs typeface="Times New Roman" panose="02020603050405020304" pitchFamily="18" charset="0"/>
              </a:rPr>
              <a:t>But hurdle models can’t help you if your problem isn’t a separate DGP: </a:t>
            </a:r>
          </a:p>
          <a:p>
            <a:pPr lvl="1"/>
            <a:r>
              <a:rPr lang="en-US" sz="2400" dirty="0">
                <a:cs typeface="Times New Roman" panose="02020603050405020304" pitchFamily="18" charset="0"/>
              </a:rPr>
              <a:t>Selection (we don’t observe data for some people for some reason)</a:t>
            </a:r>
          </a:p>
          <a:p>
            <a:pPr lvl="1"/>
            <a:r>
              <a:rPr lang="en-US" sz="2400" dirty="0">
                <a:cs typeface="Times New Roman" panose="02020603050405020304" pitchFamily="18" charset="0"/>
              </a:rPr>
              <a:t>Data are censored/error in measurement</a:t>
            </a:r>
          </a:p>
          <a:p>
            <a:pPr lvl="1"/>
            <a:r>
              <a:rPr lang="en-US" sz="2400" dirty="0">
                <a:cs typeface="Times New Roman" panose="02020603050405020304" pitchFamily="18" charset="0"/>
              </a:rPr>
              <a:t>Any reason the 0s in your data aren’t actually 0s</a:t>
            </a:r>
          </a:p>
          <a:p>
            <a:r>
              <a:rPr lang="en-US" sz="2400" dirty="0">
                <a:cs typeface="Times New Roman" panose="02020603050405020304" pitchFamily="18" charset="0"/>
              </a:rPr>
              <a:t>In these cases, a two-part model will be </a:t>
            </a:r>
            <a:r>
              <a:rPr lang="en-US" sz="2400" b="1" dirty="0">
                <a:cs typeface="Times New Roman" panose="02020603050405020304" pitchFamily="18" charset="0"/>
              </a:rPr>
              <a:t>biased</a:t>
            </a:r>
            <a:endParaRPr lang="en-US" sz="2400" dirty="0">
              <a:cs typeface="Times New Roman" panose="02020603050405020304" pitchFamily="18" charset="0"/>
            </a:endParaRPr>
          </a:p>
          <a:p>
            <a:r>
              <a:rPr lang="en-US" sz="2400" dirty="0">
                <a:cs typeface="Times New Roman" panose="02020603050405020304" pitchFamily="18" charset="0"/>
              </a:rPr>
              <a:t>These issues are addressed another way: </a:t>
            </a:r>
            <a:r>
              <a:rPr lang="en-US" sz="2400" spc="-9" dirty="0">
                <a:latin typeface="Times New Roman"/>
                <a:cs typeface="Times New Roman"/>
              </a:rPr>
              <a:t>a</a:t>
            </a:r>
            <a:r>
              <a:rPr lang="en-US" sz="2400" spc="-4" dirty="0">
                <a:latin typeface="Times New Roman"/>
                <a:cs typeface="Times New Roman"/>
              </a:rPr>
              <a:t> t</a:t>
            </a:r>
            <a:r>
              <a:rPr lang="en-US" sz="2400" spc="-18" dirty="0">
                <a:latin typeface="Times New Roman"/>
                <a:cs typeface="Times New Roman"/>
              </a:rPr>
              <a:t>ec</a:t>
            </a:r>
            <a:r>
              <a:rPr lang="en-US" sz="2400" spc="18" dirty="0">
                <a:latin typeface="Times New Roman"/>
                <a:cs typeface="Times New Roman"/>
              </a:rPr>
              <a:t>h</a:t>
            </a:r>
            <a:r>
              <a:rPr lang="en-US" sz="2400" dirty="0">
                <a:latin typeface="Times New Roman"/>
                <a:cs typeface="Times New Roman"/>
              </a:rPr>
              <a:t>n</a:t>
            </a:r>
            <a:r>
              <a:rPr lang="en-US" sz="2400" spc="-4" dirty="0">
                <a:latin typeface="Times New Roman"/>
                <a:cs typeface="Times New Roman"/>
              </a:rPr>
              <a:t>i</a:t>
            </a:r>
            <a:r>
              <a:rPr lang="en-US" sz="2400" dirty="0">
                <a:latin typeface="Times New Roman"/>
                <a:cs typeface="Times New Roman"/>
              </a:rPr>
              <a:t>qu</a:t>
            </a:r>
            <a:r>
              <a:rPr lang="en-US" sz="2400" spc="-9" dirty="0">
                <a:latin typeface="Times New Roman"/>
                <a:cs typeface="Times New Roman"/>
              </a:rPr>
              <a:t>e</a:t>
            </a:r>
            <a:r>
              <a:rPr lang="en-US" sz="2400" spc="-40" dirty="0">
                <a:latin typeface="Times New Roman"/>
                <a:cs typeface="Times New Roman"/>
              </a:rPr>
              <a:t> </a:t>
            </a:r>
            <a:r>
              <a:rPr lang="en-US" sz="2400" dirty="0">
                <a:latin typeface="Times New Roman"/>
                <a:cs typeface="Times New Roman"/>
              </a:rPr>
              <a:t>c</a:t>
            </a:r>
            <a:r>
              <a:rPr lang="en-US" sz="2400" spc="-18" dirty="0">
                <a:latin typeface="Times New Roman"/>
                <a:cs typeface="Times New Roman"/>
              </a:rPr>
              <a:t>a</a:t>
            </a:r>
            <a:r>
              <a:rPr lang="en-US" sz="2400" spc="-22" dirty="0">
                <a:latin typeface="Times New Roman"/>
                <a:cs typeface="Times New Roman"/>
              </a:rPr>
              <a:t>l</a:t>
            </a:r>
            <a:r>
              <a:rPr lang="en-US" sz="2400" spc="-4" dirty="0">
                <a:latin typeface="Times New Roman"/>
                <a:cs typeface="Times New Roman"/>
              </a:rPr>
              <a:t>l</a:t>
            </a:r>
            <a:r>
              <a:rPr lang="en-US" sz="2400" spc="-18" dirty="0">
                <a:latin typeface="Times New Roman"/>
                <a:cs typeface="Times New Roman"/>
              </a:rPr>
              <a:t>e</a:t>
            </a:r>
            <a:r>
              <a:rPr lang="en-US" sz="2400" dirty="0">
                <a:latin typeface="Times New Roman"/>
                <a:cs typeface="Times New Roman"/>
              </a:rPr>
              <a:t>d </a:t>
            </a:r>
            <a:r>
              <a:rPr lang="en-US" sz="2400" spc="93" dirty="0" err="1">
                <a:latin typeface="Times New Roman"/>
                <a:cs typeface="Times New Roman"/>
              </a:rPr>
              <a:t>H</a:t>
            </a:r>
            <a:r>
              <a:rPr lang="en-US" sz="2400" spc="-18" dirty="0" err="1">
                <a:latin typeface="Times New Roman"/>
                <a:cs typeface="Times New Roman"/>
              </a:rPr>
              <a:t>ec</a:t>
            </a:r>
            <a:r>
              <a:rPr lang="en-US" sz="2400" spc="101" dirty="0" err="1">
                <a:latin typeface="Times New Roman"/>
                <a:cs typeface="Times New Roman"/>
              </a:rPr>
              <a:t>k</a:t>
            </a:r>
            <a:r>
              <a:rPr lang="en-US" sz="2400" spc="-4" dirty="0" err="1">
                <a:latin typeface="Times New Roman"/>
                <a:cs typeface="Times New Roman"/>
              </a:rPr>
              <a:t>i</a:t>
            </a:r>
            <a:r>
              <a:rPr lang="en-US" sz="2400" spc="93" dirty="0" err="1">
                <a:latin typeface="Times New Roman"/>
                <a:cs typeface="Times New Roman"/>
              </a:rPr>
              <a:t>t</a:t>
            </a:r>
            <a:endParaRPr lang="en-US" sz="2400" dirty="0">
              <a:cs typeface="Times New Roman" panose="02020603050405020304" pitchFamily="18" charset="0"/>
            </a:endParaRPr>
          </a:p>
        </p:txBody>
      </p:sp>
    </p:spTree>
    <p:extLst>
      <p:ext uri="{BB962C8B-B14F-4D97-AF65-F5344CB8AC3E}">
        <p14:creationId xmlns:p14="http://schemas.microsoft.com/office/powerpoint/2010/main" val="1476402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err="1">
                <a:cs typeface="Times New Roman" panose="02020603050405020304" pitchFamily="18" charset="0"/>
              </a:rPr>
              <a:t>Heckit</a:t>
            </a:r>
            <a:r>
              <a:rPr lang="en-US" sz="3600" dirty="0">
                <a:cs typeface="Times New Roman" panose="02020603050405020304" pitchFamily="18" charset="0"/>
              </a:rPr>
              <a:t>: A brief overview</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Like hurdle models, </a:t>
                </a:r>
                <a:r>
                  <a:rPr lang="en-US" sz="2400" dirty="0" err="1">
                    <a:cs typeface="Times New Roman" panose="02020603050405020304" pitchFamily="18" charset="0"/>
                  </a:rPr>
                  <a:t>Heckit</a:t>
                </a:r>
                <a:r>
                  <a:rPr lang="en-US" sz="2400" dirty="0">
                    <a:cs typeface="Times New Roman" panose="02020603050405020304" pitchFamily="18" charset="0"/>
                  </a:rPr>
                  <a:t> models specify two equations: </a:t>
                </a:r>
              </a:p>
              <a:p>
                <a:pPr marL="617220" lvl="1" indent="-342900">
                  <a:buFont typeface="+mj-lt"/>
                  <a:buAutoNum type="arabicPeriod"/>
                </a:pPr>
                <a:r>
                  <a:rPr lang="en-US" sz="2400" dirty="0">
                    <a:cs typeface="Times New Roman" panose="02020603050405020304" pitchFamily="18" charset="0"/>
                  </a:rPr>
                  <a:t>Probability of an </a:t>
                </a:r>
                <a:r>
                  <a:rPr lang="en-US" sz="2400" b="1" dirty="0">
                    <a:cs typeface="Times New Roman" panose="02020603050405020304" pitchFamily="18" charset="0"/>
                  </a:rPr>
                  <a:t>observed </a:t>
                </a:r>
                <a:r>
                  <a:rPr lang="en-US" sz="2400" dirty="0">
                    <a:cs typeface="Times New Roman" panose="02020603050405020304" pitchFamily="18" charset="0"/>
                  </a:rPr>
                  <a:t>outcome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𝑜𝑏𝑠𝑒𝑟𝑣𝑒𝑑</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(note: not probability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r>
                  <a:rPr lang="en-US" sz="2400" dirty="0">
                    <a:cs typeface="Times New Roman" panose="02020603050405020304" pitchFamily="18" charset="0"/>
                  </a:rPr>
                  <a:t>)</a:t>
                </a:r>
              </a:p>
              <a:p>
                <a:pPr marL="617220" lvl="1" indent="-342900">
                  <a:buFont typeface="+mj-lt"/>
                  <a:buAutoNum type="arabicPeriod"/>
                </a:pPr>
                <a:r>
                  <a:rPr lang="en-US" sz="2400" dirty="0">
                    <a:cs typeface="Times New Roman" panose="02020603050405020304" pitchFamily="18" charset="0"/>
                  </a:rPr>
                  <a:t>Main regression, matching the moment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𝑜𝑏𝑠𝑒𝑟𝑣𝑒𝑑</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Examples: </a:t>
                </a:r>
              </a:p>
              <a:p>
                <a:pPr lvl="1"/>
                <a:r>
                  <a:rPr lang="en-US" sz="2400" dirty="0">
                    <a:cs typeface="Times New Roman" panose="02020603050405020304" pitchFamily="18" charset="0"/>
                  </a:rPr>
                  <a:t>Are 0-visit people not going to a doctor, or do they not have access?</a:t>
                </a:r>
              </a:p>
              <a:p>
                <a:pPr lvl="1"/>
                <a:r>
                  <a:rPr lang="en-US" sz="2400" dirty="0">
                    <a:cs typeface="Times New Roman" panose="02020603050405020304" pitchFamily="18" charset="0"/>
                  </a:rPr>
                  <a:t>Smoking: are the 0s lies? Are non-smokers just price responsive? </a:t>
                </a:r>
              </a:p>
              <a:p>
                <a:r>
                  <a:rPr lang="en-US" sz="2400" dirty="0">
                    <a:cs typeface="Times New Roman" panose="02020603050405020304" pitchFamily="18" charset="0"/>
                  </a:rPr>
                  <a:t>Main setback: need to </a:t>
                </a:r>
                <a:r>
                  <a:rPr lang="en-US" sz="2400" b="1" dirty="0">
                    <a:cs typeface="Times New Roman" panose="02020603050405020304" pitchFamily="18" charset="0"/>
                  </a:rPr>
                  <a:t>specify a selection equation</a:t>
                </a:r>
              </a:p>
              <a:p>
                <a:pPr lvl="1"/>
                <a:r>
                  <a:rPr lang="en-US" sz="2400" dirty="0">
                    <a:cs typeface="Times New Roman" panose="02020603050405020304" pitchFamily="18" charset="0"/>
                  </a:rPr>
                  <a:t>No longer assuming </a:t>
                </a:r>
                <a:r>
                  <a:rPr lang="en-US" sz="2400" i="1" dirty="0">
                    <a:cs typeface="Times New Roman" panose="02020603050405020304" pitchFamily="18" charset="0"/>
                  </a:rPr>
                  <a:t>conditional independence </a:t>
                </a:r>
                <a:r>
                  <a:rPr lang="en-US" sz="2400" dirty="0">
                    <a:cs typeface="Times New Roman" panose="02020603050405020304" pitchFamily="18" charset="0"/>
                  </a:rPr>
                  <a:t>across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and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oMath>
                </a14:m>
                <a:endParaRPr lang="en-US" sz="2400" dirty="0">
                  <a:cs typeface="Times New Roman" panose="02020603050405020304" pitchFamily="18" charset="0"/>
                </a:endParaRPr>
              </a:p>
              <a:p>
                <a:pPr lvl="1"/>
                <a:r>
                  <a:rPr lang="en-US" sz="2400" dirty="0">
                    <a:cs typeface="Times New Roman" panose="02020603050405020304" pitchFamily="18" charset="0"/>
                  </a:rPr>
                  <a:t>This requires you to be very confident in your DAG </a:t>
                </a:r>
                <a:r>
                  <a:rPr lang="en-US" sz="2400" i="1" dirty="0">
                    <a:cs typeface="Times New Roman" panose="02020603050405020304" pitchFamily="18" charset="0"/>
                  </a:rPr>
                  <a:t>and </a:t>
                </a:r>
                <a:r>
                  <a:rPr lang="en-US" sz="2400" dirty="0">
                    <a:cs typeface="Times New Roman" panose="02020603050405020304" pitchFamily="18" charset="0"/>
                  </a:rPr>
                  <a:t>your data</a:t>
                </a:r>
              </a:p>
              <a:p>
                <a:pPr lvl="1"/>
                <a:r>
                  <a:rPr lang="en-US" sz="2400" dirty="0">
                    <a:cs typeface="Times New Roman" panose="02020603050405020304" pitchFamily="18" charset="0"/>
                  </a:rPr>
                  <a:t>Generally, if you have the data to predict selection, selection isn’t a problem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333558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p:txBody>
      </p:sp>
    </p:spTree>
    <p:extLst>
      <p:ext uri="{BB962C8B-B14F-4D97-AF65-F5344CB8AC3E}">
        <p14:creationId xmlns:p14="http://schemas.microsoft.com/office/powerpoint/2010/main" val="3802460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a:p>
            <a:r>
              <a:rPr lang="en-US" sz="2400" dirty="0">
                <a:cs typeface="Times New Roman" panose="02020603050405020304" pitchFamily="18" charset="0"/>
              </a:rPr>
              <a:t>Contribution: first assessment of causal effects of access to LTC</a:t>
            </a:r>
          </a:p>
          <a:p>
            <a:pPr lvl="1"/>
            <a:r>
              <a:rPr lang="en-US" sz="2200" dirty="0">
                <a:cs typeface="Times New Roman" panose="02020603050405020304" pitchFamily="18" charset="0"/>
              </a:rPr>
              <a:t>Outcomes: social/health-related needs, hospital costs</a:t>
            </a:r>
          </a:p>
          <a:p>
            <a:pPr lvl="1"/>
            <a:r>
              <a:rPr lang="en-US" sz="2200" dirty="0">
                <a:cs typeface="Times New Roman" panose="02020603050405020304" pitchFamily="18" charset="0"/>
              </a:rPr>
              <a:t>What do we think? Valid? Interesting? </a:t>
            </a:r>
          </a:p>
        </p:txBody>
      </p:sp>
    </p:spTree>
    <p:extLst>
      <p:ext uri="{BB962C8B-B14F-4D97-AF65-F5344CB8AC3E}">
        <p14:creationId xmlns:p14="http://schemas.microsoft.com/office/powerpoint/2010/main" val="944077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a:p>
            <a:r>
              <a:rPr lang="en-US" sz="2400" dirty="0">
                <a:cs typeface="Times New Roman" panose="02020603050405020304" pitchFamily="18" charset="0"/>
              </a:rPr>
              <a:t>Contribution: first assessment of causal effects of access to LTC</a:t>
            </a:r>
          </a:p>
          <a:p>
            <a:pPr lvl="1"/>
            <a:r>
              <a:rPr lang="en-US" sz="2200" dirty="0">
                <a:cs typeface="Times New Roman" panose="02020603050405020304" pitchFamily="18" charset="0"/>
              </a:rPr>
              <a:t>Outcomes: social/health-related needs, hospital costs</a:t>
            </a:r>
          </a:p>
          <a:p>
            <a:pPr lvl="1"/>
            <a:r>
              <a:rPr lang="en-US" sz="2200" dirty="0">
                <a:cs typeface="Times New Roman" panose="02020603050405020304" pitchFamily="18" charset="0"/>
              </a:rPr>
              <a:t>What do we think? Valid? Interesting? </a:t>
            </a:r>
          </a:p>
          <a:p>
            <a:r>
              <a:rPr lang="en-US" sz="2400" dirty="0">
                <a:cs typeface="Times New Roman" panose="02020603050405020304" pitchFamily="18" charset="0"/>
              </a:rPr>
              <a:t>Data: Survey panel (2004-2013)</a:t>
            </a:r>
          </a:p>
          <a:p>
            <a:pPr lvl="1"/>
            <a:r>
              <a:rPr lang="en-US" sz="2200" dirty="0">
                <a:cs typeface="Times New Roman" panose="02020603050405020304" pitchFamily="18" charset="0"/>
              </a:rPr>
              <a:t>How useful is this? What would be better?</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1932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a:p>
            <a:r>
              <a:rPr lang="en-US" sz="2400" dirty="0">
                <a:cs typeface="Times New Roman" panose="02020603050405020304" pitchFamily="18" charset="0"/>
              </a:rPr>
              <a:t>Contribution: first assessment of causal effects of access to LTC</a:t>
            </a:r>
          </a:p>
          <a:p>
            <a:pPr lvl="1"/>
            <a:r>
              <a:rPr lang="en-US" sz="2200" dirty="0">
                <a:cs typeface="Times New Roman" panose="02020603050405020304" pitchFamily="18" charset="0"/>
              </a:rPr>
              <a:t>Outcomes: social/health-related needs, hospital costs</a:t>
            </a:r>
          </a:p>
          <a:p>
            <a:pPr lvl="1"/>
            <a:r>
              <a:rPr lang="en-US" sz="2200" dirty="0">
                <a:cs typeface="Times New Roman" panose="02020603050405020304" pitchFamily="18" charset="0"/>
              </a:rPr>
              <a:t>What do we think? Valid? Interesting? </a:t>
            </a:r>
          </a:p>
          <a:p>
            <a:r>
              <a:rPr lang="en-US" sz="2400" dirty="0">
                <a:cs typeface="Times New Roman" panose="02020603050405020304" pitchFamily="18" charset="0"/>
              </a:rPr>
              <a:t>Data: Survey panel (2004-2013)</a:t>
            </a:r>
          </a:p>
          <a:p>
            <a:pPr lvl="1"/>
            <a:r>
              <a:rPr lang="en-US" sz="2200" dirty="0">
                <a:cs typeface="Times New Roman" panose="02020603050405020304" pitchFamily="18" charset="0"/>
              </a:rPr>
              <a:t>How useful is this? What would be better?</a:t>
            </a:r>
          </a:p>
          <a:p>
            <a:r>
              <a:rPr lang="en-US" sz="2400" dirty="0">
                <a:cs typeface="Times New Roman" panose="02020603050405020304" pitchFamily="18" charset="0"/>
              </a:rPr>
              <a:t>Methods: What identifying assumption are they resting on?</a:t>
            </a:r>
          </a:p>
          <a:p>
            <a:pPr lvl="1"/>
            <a:r>
              <a:rPr lang="en-US" sz="2200" dirty="0">
                <a:cs typeface="Times New Roman" panose="02020603050405020304" pitchFamily="18" charset="0"/>
              </a:rPr>
              <a:t>Do they have a control group? Who? </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546201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Data: What story are we telling here?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1B8D28D2-22CF-1B21-9B40-D523FF5C9ABF}"/>
              </a:ext>
            </a:extLst>
          </p:cNvPr>
          <p:cNvPicPr>
            <a:picLocks noChangeAspect="1"/>
          </p:cNvPicPr>
          <p:nvPr/>
        </p:nvPicPr>
        <p:blipFill>
          <a:blip r:embed="rId3"/>
          <a:stretch>
            <a:fillRect/>
          </a:stretch>
        </p:blipFill>
        <p:spPr>
          <a:xfrm>
            <a:off x="838200" y="962231"/>
            <a:ext cx="8926171" cy="5639587"/>
          </a:xfrm>
          <a:prstGeom prst="rect">
            <a:avLst/>
          </a:prstGeom>
        </p:spPr>
      </p:pic>
    </p:spTree>
    <p:extLst>
      <p:ext uri="{BB962C8B-B14F-4D97-AF65-F5344CB8AC3E}">
        <p14:creationId xmlns:p14="http://schemas.microsoft.com/office/powerpoint/2010/main" val="301657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Count Data: </a:t>
            </a:r>
            <a:br>
              <a:rPr lang="en-US" dirty="0"/>
            </a:br>
            <a:r>
              <a:rPr lang="en-US" dirty="0"/>
              <a:t>Poisson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4593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Side Note: Figures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is this?</a:t>
            </a:r>
          </a:p>
        </p:txBody>
      </p:sp>
      <p:pic>
        <p:nvPicPr>
          <p:cNvPr id="5" name="Picture 4">
            <a:extLst>
              <a:ext uri="{FF2B5EF4-FFF2-40B4-BE49-F238E27FC236}">
                <a16:creationId xmlns:a16="http://schemas.microsoft.com/office/drawing/2014/main" id="{3B6F4C46-84C8-A0EB-AC4B-89892DF32E16}"/>
              </a:ext>
            </a:extLst>
          </p:cNvPr>
          <p:cNvPicPr>
            <a:picLocks noChangeAspect="1"/>
          </p:cNvPicPr>
          <p:nvPr/>
        </p:nvPicPr>
        <p:blipFill>
          <a:blip r:embed="rId3"/>
          <a:stretch>
            <a:fillRect/>
          </a:stretch>
        </p:blipFill>
        <p:spPr>
          <a:xfrm>
            <a:off x="636104" y="845495"/>
            <a:ext cx="8839200" cy="5362694"/>
          </a:xfrm>
          <a:prstGeom prst="rect">
            <a:avLst/>
          </a:prstGeom>
        </p:spPr>
      </p:pic>
    </p:spTree>
    <p:extLst>
      <p:ext uri="{BB962C8B-B14F-4D97-AF65-F5344CB8AC3E}">
        <p14:creationId xmlns:p14="http://schemas.microsoft.com/office/powerpoint/2010/main" val="4178306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Data: What story are we telling here?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Outcome variables: </a:t>
            </a:r>
          </a:p>
          <a:p>
            <a:pPr marL="457200" indent="-457200">
              <a:buFont typeface="+mj-lt"/>
              <a:buAutoNum type="arabicPeriod"/>
            </a:pPr>
            <a:r>
              <a:rPr lang="en-US" sz="2400" dirty="0">
                <a:cs typeface="Times New Roman" panose="02020603050405020304" pitchFamily="18" charset="0"/>
              </a:rPr>
              <a:t>Hospital admission (extensive margin) </a:t>
            </a:r>
          </a:p>
          <a:p>
            <a:pPr marL="457200" indent="-457200">
              <a:buFont typeface="+mj-lt"/>
              <a:buAutoNum type="arabicPeriod"/>
            </a:pPr>
            <a:r>
              <a:rPr lang="en-US" sz="2400" dirty="0">
                <a:cs typeface="Times New Roman" panose="02020603050405020304" pitchFamily="18" charset="0"/>
              </a:rPr>
              <a:t>Hospital utilization/length of stay (intensive margin) </a:t>
            </a:r>
          </a:p>
          <a:p>
            <a:pPr marL="457200" indent="-457200">
              <a:buFont typeface="+mj-lt"/>
              <a:buAutoNum type="arabicPeriod"/>
            </a:pP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Assumptions to check: </a:t>
            </a:r>
          </a:p>
          <a:p>
            <a:r>
              <a:rPr lang="en-US" sz="2400" dirty="0">
                <a:cs typeface="Times New Roman" panose="02020603050405020304" pitchFamily="18" charset="0"/>
              </a:rPr>
              <a:t>Is there a selection process that needs to be modeled? </a:t>
            </a:r>
          </a:p>
          <a:p>
            <a:r>
              <a:rPr lang="en-US" sz="2400" dirty="0">
                <a:cs typeface="Times New Roman" panose="02020603050405020304" pitchFamily="18" charset="0"/>
              </a:rPr>
              <a:t>Are we observing the zeros? </a:t>
            </a:r>
          </a:p>
        </p:txBody>
      </p:sp>
    </p:spTree>
    <p:extLst>
      <p:ext uri="{BB962C8B-B14F-4D97-AF65-F5344CB8AC3E}">
        <p14:creationId xmlns:p14="http://schemas.microsoft.com/office/powerpoint/2010/main" val="534137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Empirical Strategy: Decision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Decision stage is modeled as a </a:t>
            </a:r>
            <a:r>
              <a:rPr lang="en-US" sz="2400" b="1" dirty="0">
                <a:cs typeface="Times New Roman" panose="02020603050405020304" pitchFamily="18" charset="0"/>
              </a:rPr>
              <a:t>difference-in-differences: </a:t>
            </a:r>
            <a:endParaRPr lang="en-US" sz="2400" dirty="0">
              <a:cs typeface="Times New Roman" panose="02020603050405020304" pitchFamily="18" charset="0"/>
            </a:endParaRPr>
          </a:p>
          <a:p>
            <a:r>
              <a:rPr lang="en-US" sz="2400" dirty="0">
                <a:cs typeface="Times New Roman" panose="02020603050405020304" pitchFamily="18" charset="0"/>
              </a:rPr>
              <a:t>Subsidization meaningfully changes likelihood of admission </a:t>
            </a:r>
          </a:p>
        </p:txBody>
      </p:sp>
      <p:pic>
        <p:nvPicPr>
          <p:cNvPr id="5" name="Picture 4">
            <a:extLst>
              <a:ext uri="{FF2B5EF4-FFF2-40B4-BE49-F238E27FC236}">
                <a16:creationId xmlns:a16="http://schemas.microsoft.com/office/drawing/2014/main" id="{09A84FB0-4216-7148-CE89-E0B0B35CC181}"/>
              </a:ext>
            </a:extLst>
          </p:cNvPr>
          <p:cNvPicPr>
            <a:picLocks noChangeAspect="1"/>
          </p:cNvPicPr>
          <p:nvPr/>
        </p:nvPicPr>
        <p:blipFill>
          <a:blip r:embed="rId3"/>
          <a:stretch>
            <a:fillRect/>
          </a:stretch>
        </p:blipFill>
        <p:spPr>
          <a:xfrm>
            <a:off x="1143000" y="2057400"/>
            <a:ext cx="7584490" cy="1676400"/>
          </a:xfrm>
          <a:prstGeom prst="rect">
            <a:avLst/>
          </a:prstGeom>
        </p:spPr>
      </p:pic>
    </p:spTree>
    <p:extLst>
      <p:ext uri="{BB962C8B-B14F-4D97-AF65-F5344CB8AC3E}">
        <p14:creationId xmlns:p14="http://schemas.microsoft.com/office/powerpoint/2010/main" val="2516230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Empirical Strategy: Intensity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Intensity stage is also modeled as a </a:t>
            </a:r>
            <a:r>
              <a:rPr lang="en-US" sz="2400" b="1" dirty="0">
                <a:cs typeface="Times New Roman" panose="02020603050405020304" pitchFamily="18" charset="0"/>
              </a:rPr>
              <a:t>difference-in-differences: </a:t>
            </a:r>
            <a:endParaRPr lang="en-US" sz="2400" dirty="0">
              <a:cs typeface="Times New Roman" panose="02020603050405020304" pitchFamily="18" charset="0"/>
            </a:endParaRPr>
          </a:p>
          <a:p>
            <a:r>
              <a:rPr lang="en-US" sz="2400" dirty="0">
                <a:cs typeface="Times New Roman" panose="02020603050405020304" pitchFamily="18" charset="0"/>
              </a:rPr>
              <a:t>Subsidization meaningfully changes total utilization</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lvl="1"/>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4BDE10A3-E2AC-CF8C-FCCD-E41E7C902BB4}"/>
              </a:ext>
            </a:extLst>
          </p:cNvPr>
          <p:cNvPicPr>
            <a:picLocks noChangeAspect="1"/>
          </p:cNvPicPr>
          <p:nvPr/>
        </p:nvPicPr>
        <p:blipFill>
          <a:blip r:embed="rId3"/>
          <a:stretch>
            <a:fillRect/>
          </a:stretch>
        </p:blipFill>
        <p:spPr>
          <a:xfrm>
            <a:off x="914400" y="1996890"/>
            <a:ext cx="7344642" cy="1736909"/>
          </a:xfrm>
          <a:prstGeom prst="rect">
            <a:avLst/>
          </a:prstGeom>
        </p:spPr>
      </p:pic>
    </p:spTree>
    <p:extLst>
      <p:ext uri="{BB962C8B-B14F-4D97-AF65-F5344CB8AC3E}">
        <p14:creationId xmlns:p14="http://schemas.microsoft.com/office/powerpoint/2010/main" val="242047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Empirical Strategy: Intensity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lnSpcReduction="10000"/>
          </a:bodyPr>
          <a:lstStyle/>
          <a:p>
            <a:pPr marL="0" indent="0">
              <a:buNone/>
            </a:pPr>
            <a:r>
              <a:rPr lang="en-US" sz="2400" dirty="0">
                <a:cs typeface="Times New Roman" panose="02020603050405020304" pitchFamily="18" charset="0"/>
              </a:rPr>
              <a:t>Intensity stage is also modeled as a </a:t>
            </a:r>
            <a:r>
              <a:rPr lang="en-US" sz="2400" b="1" dirty="0">
                <a:cs typeface="Times New Roman" panose="02020603050405020304" pitchFamily="18" charset="0"/>
              </a:rPr>
              <a:t>difference-in-differences: </a:t>
            </a:r>
            <a:endParaRPr lang="en-US" sz="2400" dirty="0">
              <a:cs typeface="Times New Roman" panose="02020603050405020304" pitchFamily="18" charset="0"/>
            </a:endParaRPr>
          </a:p>
          <a:p>
            <a:r>
              <a:rPr lang="en-US" sz="2400" dirty="0">
                <a:cs typeface="Times New Roman" panose="02020603050405020304" pitchFamily="18" charset="0"/>
              </a:rPr>
              <a:t>Subsidization meaningfully changes total utilization</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r>
              <a:rPr lang="en-US" sz="2400" dirty="0">
                <a:cs typeface="Times New Roman" panose="02020603050405020304" pitchFamily="18" charset="0"/>
              </a:rPr>
              <a:t>Use IV (</a:t>
            </a:r>
            <a:r>
              <a:rPr lang="en-US" sz="2400" b="1" dirty="0">
                <a:cs typeface="Times New Roman" panose="02020603050405020304" pitchFamily="18" charset="0"/>
              </a:rPr>
              <a:t>control function</a:t>
            </a:r>
            <a:r>
              <a:rPr lang="en-US" sz="2400" dirty="0">
                <a:cs typeface="Times New Roman" panose="02020603050405020304" pitchFamily="18" charset="0"/>
              </a:rPr>
              <a:t>) to deal with endogeneity (with 6 instruments!): </a:t>
            </a:r>
          </a:p>
          <a:p>
            <a:pPr lvl="1"/>
            <a:r>
              <a:rPr lang="en-US" sz="2200" dirty="0">
                <a:cs typeface="Times New Roman" panose="02020603050405020304" pitchFamily="18" charset="0"/>
              </a:rPr>
              <a:t>Socialist party support + post interaction</a:t>
            </a:r>
          </a:p>
          <a:p>
            <a:pPr lvl="1"/>
            <a:r>
              <a:rPr lang="en-US" sz="2200" dirty="0">
                <a:cs typeface="Times New Roman" panose="02020603050405020304" pitchFamily="18" charset="0"/>
              </a:rPr>
              <a:t>Coverage of public home care prior to policy + post interaction</a:t>
            </a:r>
          </a:p>
          <a:p>
            <a:pPr lvl="1"/>
            <a:r>
              <a:rPr lang="en-US" sz="2200" dirty="0">
                <a:cs typeface="Times New Roman" panose="02020603050405020304" pitchFamily="18" charset="0"/>
              </a:rPr>
              <a:t>Proportion of women outside the labor market (why?) </a:t>
            </a:r>
          </a:p>
          <a:p>
            <a:pPr lvl="1"/>
            <a:r>
              <a:rPr lang="en-US" sz="2200" dirty="0">
                <a:cs typeface="Times New Roman" panose="02020603050405020304" pitchFamily="18" charset="0"/>
              </a:rPr>
              <a:t>Living in a rural area or not</a:t>
            </a:r>
          </a:p>
        </p:txBody>
      </p:sp>
      <p:pic>
        <p:nvPicPr>
          <p:cNvPr id="6" name="Picture 5">
            <a:extLst>
              <a:ext uri="{FF2B5EF4-FFF2-40B4-BE49-F238E27FC236}">
                <a16:creationId xmlns:a16="http://schemas.microsoft.com/office/drawing/2014/main" id="{4BDE10A3-E2AC-CF8C-FCCD-E41E7C902BB4}"/>
              </a:ext>
            </a:extLst>
          </p:cNvPr>
          <p:cNvPicPr>
            <a:picLocks noChangeAspect="1"/>
          </p:cNvPicPr>
          <p:nvPr/>
        </p:nvPicPr>
        <p:blipFill>
          <a:blip r:embed="rId3"/>
          <a:stretch>
            <a:fillRect/>
          </a:stretch>
        </p:blipFill>
        <p:spPr>
          <a:xfrm>
            <a:off x="914400" y="1996890"/>
            <a:ext cx="7344642" cy="1736909"/>
          </a:xfrm>
          <a:prstGeom prst="rect">
            <a:avLst/>
          </a:prstGeom>
        </p:spPr>
      </p:pic>
    </p:spTree>
    <p:extLst>
      <p:ext uri="{BB962C8B-B14F-4D97-AF65-F5344CB8AC3E}">
        <p14:creationId xmlns:p14="http://schemas.microsoft.com/office/powerpoint/2010/main" val="287348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IV First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4FAF827C-0FBE-F5B5-C625-41C0740659A7}"/>
              </a:ext>
            </a:extLst>
          </p:cNvPr>
          <p:cNvPicPr>
            <a:picLocks noChangeAspect="1"/>
          </p:cNvPicPr>
          <p:nvPr/>
        </p:nvPicPr>
        <p:blipFill>
          <a:blip r:embed="rId3"/>
          <a:stretch>
            <a:fillRect/>
          </a:stretch>
        </p:blipFill>
        <p:spPr>
          <a:xfrm>
            <a:off x="609600" y="988735"/>
            <a:ext cx="8230749" cy="5420481"/>
          </a:xfrm>
          <a:prstGeom prst="rect">
            <a:avLst/>
          </a:prstGeom>
        </p:spPr>
      </p:pic>
    </p:spTree>
    <p:extLst>
      <p:ext uri="{BB962C8B-B14F-4D97-AF65-F5344CB8AC3E}">
        <p14:creationId xmlns:p14="http://schemas.microsoft.com/office/powerpoint/2010/main" val="687631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Hurdle 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ADE7FDE1-2C4C-62A4-17B8-C43AC2E71554}"/>
              </a:ext>
            </a:extLst>
          </p:cNvPr>
          <p:cNvPicPr>
            <a:picLocks noChangeAspect="1"/>
          </p:cNvPicPr>
          <p:nvPr/>
        </p:nvPicPr>
        <p:blipFill>
          <a:blip r:embed="rId3"/>
          <a:stretch>
            <a:fillRect/>
          </a:stretch>
        </p:blipFill>
        <p:spPr>
          <a:xfrm>
            <a:off x="685800" y="1030358"/>
            <a:ext cx="9840698" cy="5001323"/>
          </a:xfrm>
          <a:prstGeom prst="rect">
            <a:avLst/>
          </a:prstGeom>
        </p:spPr>
      </p:pic>
    </p:spTree>
    <p:extLst>
      <p:ext uri="{BB962C8B-B14F-4D97-AF65-F5344CB8AC3E}">
        <p14:creationId xmlns:p14="http://schemas.microsoft.com/office/powerpoint/2010/main" val="1199665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Policy Implications: Hospital Costs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Micro-simulation on how subsidization affected hospital costs: </a:t>
            </a:r>
          </a:p>
          <a:p>
            <a:pPr marL="457200" indent="-457200">
              <a:buAutoNum type="arabicPeriod"/>
            </a:pPr>
            <a:r>
              <a:rPr lang="en-US" sz="2400" dirty="0">
                <a:cs typeface="Times New Roman" panose="02020603050405020304" pitchFamily="18" charset="0"/>
              </a:rPr>
              <a:t>Compute average cost/day for each admission</a:t>
            </a:r>
          </a:p>
          <a:p>
            <a:pPr marL="457200" indent="-457200">
              <a:buAutoNum type="arabicPeriod"/>
            </a:pPr>
            <a:r>
              <a:rPr lang="en-US" sz="2400" dirty="0">
                <a:cs typeface="Times New Roman" panose="02020603050405020304" pitchFamily="18" charset="0"/>
              </a:rPr>
              <a:t>Estimate region-level # </a:t>
            </a:r>
            <a:r>
              <a:rPr lang="en-US" sz="2400" dirty="0"/>
              <a:t>of beneficiaries of caregiving allowances and home care beneficiaries (who did the policy affect?) </a:t>
            </a:r>
          </a:p>
          <a:p>
            <a:pPr marL="457200" indent="-457200">
              <a:buAutoNum type="arabicPeriod"/>
            </a:pPr>
            <a:r>
              <a:rPr lang="en-US" sz="2400" dirty="0">
                <a:cs typeface="Times New Roman" panose="02020603050405020304" pitchFamily="18" charset="0"/>
              </a:rPr>
              <a:t>Apply hurdle model coefficients to (1) to obtain change in </a:t>
            </a:r>
            <a:r>
              <a:rPr lang="en-US" sz="2400" dirty="0" err="1">
                <a:cs typeface="Times New Roman" panose="02020603050405020304" pitchFamily="18" charset="0"/>
              </a:rPr>
              <a:t>LoS</a:t>
            </a:r>
            <a:endParaRPr lang="en-US" sz="2400" dirty="0">
              <a:cs typeface="Times New Roman" panose="02020603050405020304" pitchFamily="18" charset="0"/>
            </a:endParaRPr>
          </a:p>
          <a:p>
            <a:pPr marL="457200" indent="-457200">
              <a:buAutoNum type="arabicPeriod"/>
            </a:pPr>
            <a:r>
              <a:rPr lang="en-US" sz="2400" dirty="0">
                <a:cs typeface="Times New Roman" panose="02020603050405020304" pitchFamily="18" charset="0"/>
              </a:rPr>
              <a:t>Change in </a:t>
            </a:r>
            <a:r>
              <a:rPr lang="en-US" sz="2400" dirty="0" err="1">
                <a:cs typeface="Times New Roman" panose="02020603050405020304" pitchFamily="18" charset="0"/>
              </a:rPr>
              <a:t>LoS</a:t>
            </a:r>
            <a:r>
              <a:rPr lang="en-US" sz="2400" dirty="0">
                <a:cs typeface="Times New Roman" panose="02020603050405020304" pitchFamily="18" charset="0"/>
              </a:rPr>
              <a:t> * Affected # of people = </a:t>
            </a:r>
            <a:r>
              <a:rPr lang="en-US" sz="2400" b="1" dirty="0">
                <a:cs typeface="Times New Roman" panose="02020603050405020304" pitchFamily="18" charset="0"/>
              </a:rPr>
              <a:t>Savings from program</a:t>
            </a:r>
          </a:p>
        </p:txBody>
      </p:sp>
    </p:spTree>
    <p:extLst>
      <p:ext uri="{BB962C8B-B14F-4D97-AF65-F5344CB8AC3E}">
        <p14:creationId xmlns:p14="http://schemas.microsoft.com/office/powerpoint/2010/main" val="2560150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Policy Implications: Hospital Costs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Micro-simulation on how subsidization affected hospital costs: </a:t>
            </a:r>
          </a:p>
          <a:p>
            <a:pPr marL="457200" indent="-457200">
              <a:buAutoNum type="arabicPeriod"/>
            </a:pPr>
            <a:r>
              <a:rPr lang="en-US" sz="2400" dirty="0">
                <a:cs typeface="Times New Roman" panose="02020603050405020304" pitchFamily="18" charset="0"/>
              </a:rPr>
              <a:t>Compute average cost/day for each admission</a:t>
            </a:r>
          </a:p>
          <a:p>
            <a:pPr marL="457200" indent="-457200">
              <a:buAutoNum type="arabicPeriod"/>
            </a:pPr>
            <a:r>
              <a:rPr lang="en-US" sz="2400" dirty="0">
                <a:cs typeface="Times New Roman" panose="02020603050405020304" pitchFamily="18" charset="0"/>
              </a:rPr>
              <a:t>Estimate region-level # </a:t>
            </a:r>
            <a:r>
              <a:rPr lang="en-US" sz="2400" dirty="0"/>
              <a:t>of beneficiaries of caregiving allowances and home care beneficiaries (who did the policy affect?) </a:t>
            </a:r>
          </a:p>
          <a:p>
            <a:pPr marL="457200" indent="-457200">
              <a:buAutoNum type="arabicPeriod"/>
            </a:pPr>
            <a:r>
              <a:rPr lang="en-US" sz="2400" dirty="0">
                <a:cs typeface="Times New Roman" panose="02020603050405020304" pitchFamily="18" charset="0"/>
              </a:rPr>
              <a:t>Apply hurdle model coefficients to (1) to obtain change in </a:t>
            </a:r>
            <a:r>
              <a:rPr lang="en-US" sz="2400" dirty="0" err="1">
                <a:cs typeface="Times New Roman" panose="02020603050405020304" pitchFamily="18" charset="0"/>
              </a:rPr>
              <a:t>LoS</a:t>
            </a:r>
            <a:endParaRPr lang="en-US" sz="2400" dirty="0">
              <a:cs typeface="Times New Roman" panose="02020603050405020304" pitchFamily="18" charset="0"/>
            </a:endParaRPr>
          </a:p>
          <a:p>
            <a:pPr marL="457200" indent="-457200">
              <a:buAutoNum type="arabicPeriod"/>
            </a:pPr>
            <a:r>
              <a:rPr lang="en-US" sz="2400" dirty="0">
                <a:cs typeface="Times New Roman" panose="02020603050405020304" pitchFamily="18" charset="0"/>
              </a:rPr>
              <a:t>Change in </a:t>
            </a:r>
            <a:r>
              <a:rPr lang="en-US" sz="2400" dirty="0" err="1">
                <a:cs typeface="Times New Roman" panose="02020603050405020304" pitchFamily="18" charset="0"/>
              </a:rPr>
              <a:t>LoS</a:t>
            </a:r>
            <a:r>
              <a:rPr lang="en-US" sz="2400" dirty="0">
                <a:cs typeface="Times New Roman" panose="02020603050405020304" pitchFamily="18" charset="0"/>
              </a:rPr>
              <a:t> * Affected # of people = </a:t>
            </a:r>
            <a:r>
              <a:rPr lang="en-US" sz="2400" b="1" dirty="0">
                <a:cs typeface="Times New Roman" panose="02020603050405020304" pitchFamily="18" charset="0"/>
              </a:rPr>
              <a:t>Savings from program</a:t>
            </a:r>
          </a:p>
        </p:txBody>
      </p:sp>
      <p:pic>
        <p:nvPicPr>
          <p:cNvPr id="5" name="Picture 4">
            <a:extLst>
              <a:ext uri="{FF2B5EF4-FFF2-40B4-BE49-F238E27FC236}">
                <a16:creationId xmlns:a16="http://schemas.microsoft.com/office/drawing/2014/main" id="{074E6AAC-08AD-A997-D162-A2A74F1526C4}"/>
              </a:ext>
            </a:extLst>
          </p:cNvPr>
          <p:cNvPicPr>
            <a:picLocks noChangeAspect="1"/>
          </p:cNvPicPr>
          <p:nvPr/>
        </p:nvPicPr>
        <p:blipFill>
          <a:blip r:embed="rId3"/>
          <a:stretch>
            <a:fillRect/>
          </a:stretch>
        </p:blipFill>
        <p:spPr>
          <a:xfrm>
            <a:off x="748300" y="1036807"/>
            <a:ext cx="10174120" cy="5201376"/>
          </a:xfrm>
          <a:prstGeom prst="rect">
            <a:avLst/>
          </a:prstGeom>
        </p:spPr>
      </p:pic>
    </p:spTree>
    <p:extLst>
      <p:ext uri="{BB962C8B-B14F-4D97-AF65-F5344CB8AC3E}">
        <p14:creationId xmlns:p14="http://schemas.microsoft.com/office/powerpoint/2010/main" val="2814855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this paper? Any concerns? Anything clever?</a:t>
            </a:r>
          </a:p>
        </p:txBody>
      </p:sp>
    </p:spTree>
    <p:extLst>
      <p:ext uri="{BB962C8B-B14F-4D97-AF65-F5344CB8AC3E}">
        <p14:creationId xmlns:p14="http://schemas.microsoft.com/office/powerpoint/2010/main" val="399763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2800" b="1" dirty="0">
                    <a:solidFill>
                      <a:schemeClr val="accent2">
                        <a:lumMod val="75000"/>
                      </a:schemeClr>
                    </a:solidFill>
                    <a:cs typeface="Times New Roman" panose="02020603050405020304" pitchFamily="18" charset="0"/>
                  </a:rPr>
                  <a:t>There’s a lot</a:t>
                </a:r>
              </a:p>
              <a:p>
                <a:r>
                  <a:rPr lang="en-US" sz="2400" dirty="0">
                    <a:cs typeface="Times New Roman" panose="02020603050405020304" pitchFamily="18" charset="0"/>
                  </a:rPr>
                  <a:t>Same problems exist for count data as for </a:t>
                </a:r>
                <a:r>
                  <a:rPr lang="en-US" sz="2400" i="1" dirty="0">
                    <a:cs typeface="Times New Roman" panose="02020603050405020304" pitchFamily="18" charset="0"/>
                  </a:rPr>
                  <a:t>linear probability models</a:t>
                </a:r>
              </a:p>
              <a:p>
                <a:r>
                  <a:rPr lang="en-US" sz="2400" dirty="0">
                    <a:cs typeface="Times New Roman" panose="02020603050405020304" pitchFamily="18" charset="0"/>
                  </a:rPr>
                  <a:t>Can’t assume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𝑦</m:t>
                        </m:r>
                      </m:e>
                      <m:e>
                        <m:r>
                          <a:rPr lang="en-CA"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is constant/linear over a wide range</a:t>
                </a: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1221" t="-1305"/>
                </a:stretch>
              </a:blipFill>
            </p:spPr>
            <p:txBody>
              <a:bodyPr/>
              <a:lstStyle/>
              <a:p>
                <a:r>
                  <a:rPr lang="en-CA">
                    <a:noFill/>
                  </a:rPr>
                  <a:t> </a:t>
                </a:r>
              </a:p>
            </p:txBody>
          </p:sp>
        </mc:Fallback>
      </mc:AlternateContent>
    </p:spTree>
    <p:extLst>
      <p:ext uri="{BB962C8B-B14F-4D97-AF65-F5344CB8AC3E}">
        <p14:creationId xmlns:p14="http://schemas.microsoft.com/office/powerpoint/2010/main" val="41168794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Multinomial Choice Logit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4843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400" dirty="0">
                <a:cs typeface="Times New Roman" panose="02020603050405020304" pitchFamily="18" charset="0"/>
              </a:rPr>
              <a:t>E.g., type of insurance coverage, treatment (surgery, medication, etc.)</a:t>
            </a:r>
          </a:p>
          <a:p>
            <a:pPr lvl="1"/>
            <a:r>
              <a:rPr lang="en-US" sz="2400" dirty="0">
                <a:cs typeface="Times New Roman" panose="02020603050405020304" pitchFamily="18" charset="0"/>
              </a:rPr>
              <a:t>This is actually more similar to logit than you think! </a:t>
            </a:r>
          </a:p>
        </p:txBody>
      </p:sp>
    </p:spTree>
    <p:extLst>
      <p:ext uri="{BB962C8B-B14F-4D97-AF65-F5344CB8AC3E}">
        <p14:creationId xmlns:p14="http://schemas.microsoft.com/office/powerpoint/2010/main" val="2378452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400" dirty="0">
                    <a:cs typeface="Times New Roman" panose="02020603050405020304" pitchFamily="18" charset="0"/>
                  </a:rPr>
                  <a:t>E.g., type of insurance coverage, treatment (surgery, medication, etc.)</a:t>
                </a:r>
              </a:p>
              <a:p>
                <a:pPr lvl="1"/>
                <a:r>
                  <a:rPr lang="en-US" sz="2400" dirty="0">
                    <a:cs typeface="Times New Roman" panose="02020603050405020304" pitchFamily="18" charset="0"/>
                  </a:rPr>
                  <a:t>This is actually more similar to logit than you think!</a:t>
                </a:r>
              </a:p>
              <a:p>
                <a:r>
                  <a:rPr lang="en-US" sz="2400" dirty="0">
                    <a:cs typeface="Times New Roman" panose="02020603050405020304" pitchFamily="18" charset="0"/>
                  </a:rPr>
                  <a:t>Example: an elderly patient arrives w/ aortic stenosis. Are they treated with: </a:t>
                </a:r>
              </a:p>
              <a:p>
                <a:pPr lvl="1"/>
                <a:r>
                  <a:rPr lang="en-US" sz="2400" dirty="0">
                    <a:cs typeface="Times New Roman" panose="02020603050405020304" pitchFamily="18" charset="0"/>
                  </a:rPr>
                  <a:t>Open-heart valve replacement surgery </a:t>
                </a:r>
              </a:p>
              <a:p>
                <a:pPr lvl="1"/>
                <a:r>
                  <a:rPr lang="en-US" sz="2400" dirty="0">
                    <a:cs typeface="Times New Roman" panose="02020603050405020304" pitchFamily="18" charset="0"/>
                  </a:rPr>
                  <a:t>Transcatheter valve replacement surgery</a:t>
                </a:r>
              </a:p>
              <a:p>
                <a:pPr lvl="1"/>
                <a:r>
                  <a:rPr lang="en-US" sz="2400" dirty="0">
                    <a:cs typeface="Times New Roman" panose="02020603050405020304" pitchFamily="18" charset="0"/>
                  </a:rPr>
                  <a:t>Simple observation</a:t>
                </a:r>
              </a:p>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is the choice of treatment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while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r>
                      <a:rPr lang="en-US" sz="2400" b="0" i="1" dirty="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might include: </a:t>
                </a:r>
              </a:p>
              <a:p>
                <a:pPr lvl="1"/>
                <a:r>
                  <a:rPr lang="en-US" sz="2400" dirty="0">
                    <a:cs typeface="Times New Roman" panose="02020603050405020304" pitchFamily="18" charset="0"/>
                  </a:rPr>
                  <a:t>Patient age</a:t>
                </a:r>
              </a:p>
              <a:p>
                <a:pPr lvl="1"/>
                <a:r>
                  <a:rPr lang="en-US" sz="2400" dirty="0">
                    <a:cs typeface="Times New Roman" panose="02020603050405020304" pitchFamily="18" charset="0"/>
                  </a:rPr>
                  <a:t>Risk factors</a:t>
                </a:r>
              </a:p>
              <a:p>
                <a:pPr lvl="1"/>
                <a:r>
                  <a:rPr lang="en-US" sz="2400" dirty="0">
                    <a:cs typeface="Times New Roman" panose="02020603050405020304" pitchFamily="18" charset="0"/>
                  </a:rPr>
                  <a:t>Symptoms</a:t>
                </a:r>
              </a:p>
              <a:p>
                <a:pPr lvl="1"/>
                <a:r>
                  <a:rPr lang="en-US" sz="2400" dirty="0">
                    <a:cs typeface="Times New Roman" panose="02020603050405020304" pitchFamily="18" charset="0"/>
                  </a:rPr>
                  <a:t>Physician characteristics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b="-3440"/>
                </a:stretch>
              </a:blipFill>
            </p:spPr>
            <p:txBody>
              <a:bodyPr/>
              <a:lstStyle/>
              <a:p>
                <a:r>
                  <a:rPr lang="en-US">
                    <a:noFill/>
                  </a:rPr>
                  <a:t> </a:t>
                </a:r>
              </a:p>
            </p:txBody>
          </p:sp>
        </mc:Fallback>
      </mc:AlternateContent>
    </p:spTree>
    <p:extLst>
      <p:ext uri="{BB962C8B-B14F-4D97-AF65-F5344CB8AC3E}">
        <p14:creationId xmlns:p14="http://schemas.microsoft.com/office/powerpoint/2010/main" val="2810998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400" dirty="0">
                    <a:cs typeface="Times New Roman" panose="02020603050405020304" pitchFamily="18" charset="0"/>
                  </a:rPr>
                  <a:t>The outcome variable is </a:t>
                </a:r>
                <a:r>
                  <a:rPr lang="en-US" sz="2400" b="1" dirty="0">
                    <a:cs typeface="Times New Roman" panose="02020603050405020304" pitchFamily="18" charset="0"/>
                  </a:rPr>
                  <a:t>unordered</a:t>
                </a:r>
              </a:p>
              <a:p>
                <a:r>
                  <a:rPr lang="en-US" sz="2400" dirty="0">
                    <a:cs typeface="Times New Roman" panose="02020603050405020304" pitchFamily="18" charset="0"/>
                  </a:rPr>
                  <a:t>Now, we have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∈{0,1,2</m:t>
                    </m:r>
                    <m:r>
                      <m:rPr>
                        <m:lit/>
                      </m:rPr>
                      <a:rPr lang="en-US" sz="2400" b="0" i="1" smtClean="0">
                        <a:latin typeface="Cambria Math" panose="02040503050406030204" pitchFamily="18" charset="0"/>
                        <a:cs typeface="Times New Roman" panose="02020603050405020304" pitchFamily="18" charset="0"/>
                      </a:rPr>
                      <m:t>}</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where</m:t>
                    </m:r>
                  </m:oMath>
                </a14:m>
                <a:endParaRPr lang="en-US" sz="2400" b="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0= </m:t>
                    </m:r>
                  </m:oMath>
                </a14:m>
                <a:r>
                  <a:rPr lang="en-US" sz="2400" b="0" dirty="0">
                    <a:cs typeface="Times New Roman" panose="02020603050405020304" pitchFamily="18" charset="0"/>
                  </a:rPr>
                  <a:t>watch and wait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oMath>
                </a14:m>
                <a:r>
                  <a:rPr lang="en-US" sz="2400" b="0" dirty="0">
                    <a:cs typeface="Times New Roman" panose="02020603050405020304" pitchFamily="18" charset="0"/>
                  </a:rPr>
                  <a:t> open-heart surgery</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2= </m:t>
                    </m:r>
                  </m:oMath>
                </a14:m>
                <a:r>
                  <a:rPr lang="en-US" sz="2400" dirty="0">
                    <a:cs typeface="Times New Roman" panose="02020603050405020304" pitchFamily="18" charset="0"/>
                  </a:rPr>
                  <a:t>transcatheter surgery</a:t>
                </a:r>
              </a:p>
              <a:p>
                <a:r>
                  <a:rPr lang="en-US" sz="2400" dirty="0">
                    <a:cs typeface="Times New Roman" panose="02020603050405020304" pitchFamily="18" charset="0"/>
                  </a:rPr>
                  <a:t>How can we use retrospective data to assess choices?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3913148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400" dirty="0">
                    <a:cs typeface="Times New Roman" panose="02020603050405020304" pitchFamily="18" charset="0"/>
                  </a:rPr>
                  <a:t>The outcome variable is </a:t>
                </a:r>
                <a:r>
                  <a:rPr lang="en-US" sz="2400" b="1" dirty="0">
                    <a:cs typeface="Times New Roman" panose="02020603050405020304" pitchFamily="18" charset="0"/>
                  </a:rPr>
                  <a:t>unordered</a:t>
                </a:r>
              </a:p>
              <a:p>
                <a:r>
                  <a:rPr lang="en-US" sz="2400" dirty="0">
                    <a:cs typeface="Times New Roman" panose="02020603050405020304" pitchFamily="18" charset="0"/>
                  </a:rPr>
                  <a:t>Now, we have </a:t>
                </a:r>
                <a14:m>
                  <m:oMath xmlns:m="http://schemas.openxmlformats.org/officeDocument/2006/math">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∈{0,1,2</m:t>
                    </m:r>
                    <m:r>
                      <m:rPr>
                        <m:lit/>
                      </m:rPr>
                      <a:rPr lang="en-US" sz="2400" i="1">
                        <a:latin typeface="Cambria Math" panose="02040503050406030204" pitchFamily="18" charset="0"/>
                        <a:cs typeface="Times New Roman" panose="02020603050405020304" pitchFamily="18" charset="0"/>
                      </a:rPr>
                      <m:t>}</m:t>
                    </m:r>
                    <m:r>
                      <a:rPr lang="en-US" sz="2400">
                        <a:latin typeface="Cambria Math" panose="02040503050406030204" pitchFamily="18" charset="0"/>
                        <a:cs typeface="Times New Roman" panose="02020603050405020304" pitchFamily="18" charset="0"/>
                      </a:rPr>
                      <m:t>, </m:t>
                    </m:r>
                    <m:r>
                      <m:rPr>
                        <m:sty m:val="p"/>
                      </m:rPr>
                      <a:rPr lang="en-US" sz="2400">
                        <a:latin typeface="Cambria Math" panose="02040503050406030204" pitchFamily="18" charset="0"/>
                        <a:cs typeface="Times New Roman" panose="02020603050405020304" pitchFamily="18" charset="0"/>
                      </a:rPr>
                      <m:t>where</m:t>
                    </m:r>
                  </m:oMath>
                </a14:m>
                <a:endParaRPr lang="en-US" sz="240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0= </m:t>
                    </m:r>
                  </m:oMath>
                </a14:m>
                <a:r>
                  <a:rPr lang="en-US" sz="2400" b="0" dirty="0">
                    <a:cs typeface="Times New Roman" panose="02020603050405020304" pitchFamily="18" charset="0"/>
                  </a:rPr>
                  <a:t>watch and wait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oMath>
                </a14:m>
                <a:r>
                  <a:rPr lang="en-US" sz="2400" b="0" dirty="0">
                    <a:cs typeface="Times New Roman" panose="02020603050405020304" pitchFamily="18" charset="0"/>
                  </a:rPr>
                  <a:t> open-heart surgery</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2= </m:t>
                    </m:r>
                  </m:oMath>
                </a14:m>
                <a:r>
                  <a:rPr lang="en-US" sz="2400" dirty="0">
                    <a:cs typeface="Times New Roman" panose="02020603050405020304" pitchFamily="18" charset="0"/>
                  </a:rPr>
                  <a:t>transcatheter surgery</a:t>
                </a:r>
              </a:p>
              <a:p>
                <a:r>
                  <a:rPr lang="en-US" sz="2400" dirty="0">
                    <a:cs typeface="Times New Roman" panose="02020603050405020304" pitchFamily="18" charset="0"/>
                  </a:rPr>
                  <a:t>How can we use retrospective data to assess choices? </a:t>
                </a:r>
              </a:p>
              <a:p>
                <a:pPr lvl="1"/>
                <a:r>
                  <a:rPr lang="en-US" sz="2400" dirty="0">
                    <a:cs typeface="Times New Roman" panose="02020603050405020304" pitchFamily="18" charset="0"/>
                  </a:rPr>
                  <a:t>Assume that </a:t>
                </a:r>
                <a:r>
                  <a:rPr lang="en-US" sz="2400" b="1" dirty="0">
                    <a:cs typeface="Times New Roman" panose="02020603050405020304" pitchFamily="18" charset="0"/>
                  </a:rPr>
                  <a:t>observed choices </a:t>
                </a:r>
                <a:r>
                  <a:rPr lang="en-US" sz="2400" dirty="0">
                    <a:cs typeface="Times New Roman" panose="02020603050405020304" pitchFamily="18" charset="0"/>
                  </a:rPr>
                  <a:t>are utility-maximizing</a:t>
                </a:r>
              </a:p>
              <a:p>
                <a:pPr lvl="1"/>
                <a:r>
                  <a:rPr lang="en-US" sz="2400" dirty="0">
                    <a:cs typeface="Times New Roman" panose="02020603050405020304" pitchFamily="18" charset="0"/>
                  </a:rPr>
                  <a:t>That is, if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then we assume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0</m:t>
                        </m:r>
                      </m:e>
                    </m:d>
                  </m:oMath>
                </a14:m>
                <a:r>
                  <a:rPr lang="en-US" sz="2400" dirty="0">
                    <a:cs typeface="Times New Roman" panose="02020603050405020304" pitchFamily="18" charset="0"/>
                  </a:rPr>
                  <a:t> and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(2)</m:t>
                    </m:r>
                  </m:oMath>
                </a14:m>
                <a:r>
                  <a:rPr lang="en-US" sz="2400" dirty="0">
                    <a:cs typeface="Times New Roman" panose="02020603050405020304" pitchFamily="18" charset="0"/>
                  </a:rPr>
                  <a:t> </a:t>
                </a:r>
              </a:p>
              <a:p>
                <a:pPr lvl="1"/>
                <a:r>
                  <a:rPr lang="en-US" sz="2400" dirty="0">
                    <a:cs typeface="Times New Roman" panose="02020603050405020304" pitchFamily="18" charset="0"/>
                  </a:rPr>
                  <a:t>We want a model that links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𝑁</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endParaRPr lang="en-US" sz="2400" dirty="0">
                  <a:cs typeface="Times New Roman" panose="02020603050405020304" pitchFamily="18" charset="0"/>
                </a:endParaRPr>
              </a:p>
              <a:p>
                <a:pPr lvl="1"/>
                <a:r>
                  <a:rPr lang="en-US" sz="2400" dirty="0">
                    <a:cs typeface="Times New Roman" panose="02020603050405020304" pitchFamily="18" charset="0"/>
                  </a:rPr>
                  <a:t>Look familiar?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133832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550950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494002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pPr lvl="1"/>
                <a:r>
                  <a:rPr lang="en-US" sz="2400" dirty="0">
                    <a:cs typeface="Times New Roman" panose="02020603050405020304" pitchFamily="18" charset="0"/>
                  </a:rPr>
                  <a:t>In reality, we are estimating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logits!</a:t>
                </a:r>
              </a:p>
              <a:p>
                <a:pPr lvl="1"/>
                <a:r>
                  <a:rPr lang="en-US" sz="2400" dirty="0">
                    <a:cs typeface="Times New Roman" panose="02020603050405020304" pitchFamily="18" charset="0"/>
                  </a:rPr>
                  <a:t>What does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a:cs typeface="Times New Roman" panose="02020603050405020304" pitchFamily="18" charset="0"/>
                  </a:rPr>
                  <a:t> represent?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634149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400">
                <a:solidFill>
                  <a:srgbClr val="FFFFFF"/>
                </a:solidFill>
                <a:latin typeface="+mj-lt"/>
              </a:rPr>
              <a:t>Multinomial Logit: Intuition </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DE230451-5327-D5C4-6BE4-469F486404E9}"/>
              </a:ext>
            </a:extLst>
          </p:cNvPr>
          <p:cNvPicPr>
            <a:picLocks noGrp="1" noChangeAspect="1"/>
          </p:cNvPicPr>
          <p:nvPr>
            <p:ph idx="1"/>
          </p:nvPr>
        </p:nvPicPr>
        <p:blipFill>
          <a:blip r:embed="rId3"/>
          <a:stretch>
            <a:fillRect/>
          </a:stretch>
        </p:blipFill>
        <p:spPr>
          <a:xfrm>
            <a:off x="1357838" y="484632"/>
            <a:ext cx="5749897" cy="5882248"/>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460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Estimation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How can we estimate these altogether? </a:t>
                </a:r>
              </a:p>
              <a:p>
                <a:r>
                  <a:rPr lang="en-US" sz="2400" b="1" dirty="0">
                    <a:cs typeface="Times New Roman" panose="02020603050405020304" pitchFamily="18" charset="0"/>
                  </a:rPr>
                  <a:t>Assumption 1: Logit specification. </a:t>
                </a:r>
                <a:r>
                  <a:rPr lang="en-US" sz="2400" dirty="0">
                    <a:cs typeface="Times New Roman" panose="02020603050405020304" pitchFamily="18" charset="0"/>
                  </a:rPr>
                  <a:t>Assume models are linear in log-odds: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𝜂</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𝑙𝑜𝑔</m:t>
                      </m:r>
                      <m:d>
                        <m:dPr>
                          <m:ctrlPr>
                            <a:rPr lang="en-US" sz="2400" i="1" smtClean="0">
                              <a:latin typeface="Cambria Math" panose="02040503050406030204" pitchFamily="18" charset="0"/>
                              <a:cs typeface="Times New Roman" panose="02020603050405020304" pitchFamily="18" charset="0"/>
                            </a:rPr>
                          </m:ctrlPr>
                        </m:dPr>
                        <m:e>
                          <m:f>
                            <m:fPr>
                              <m:ctrlPr>
                                <a:rPr lang="en-US" sz="2400" i="1" smtClean="0">
                                  <a:latin typeface="Cambria Math" panose="02040503050406030204" pitchFamily="18" charset="0"/>
                                  <a:cs typeface="Times New Roman" panose="02020603050405020304" pitchFamily="18" charset="0"/>
                                </a:rPr>
                              </m:ctrlPr>
                            </m:fPr>
                            <m:num>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𝑖𝑗</m:t>
                                  </m:r>
                                </m:sub>
                              </m:sSub>
                            </m:num>
                            <m:den>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𝑖𝐽</m:t>
                                  </m:r>
                                </m:sub>
                              </m:sSub>
                            </m:den>
                          </m:f>
                        </m:e>
                      </m:d>
                      <m:r>
                        <a:rPr lang="en-US" sz="2400" b="0" i="1" smtClean="0">
                          <a:latin typeface="Cambria Math" panose="02040503050406030204" pitchFamily="18" charset="0"/>
                          <a:cs typeface="Times New Roman" panose="02020603050405020304" pitchFamily="18" charset="0"/>
                        </a:rPr>
                        <m:t>=</m:t>
                      </m:r>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Sup>
                        <m:sSubSupPr>
                          <m:ctrlPr>
                            <a:rPr lang="en-US" sz="2400" i="1" smtClean="0">
                              <a:latin typeface="Cambria Math" panose="02040503050406030204" pitchFamily="18" charset="0"/>
                              <a:cs typeface="Times New Roman" panose="02020603050405020304" pitchFamily="18" charset="0"/>
                            </a:rPr>
                          </m:ctrlPr>
                        </m:sSubSupPr>
                        <m:e>
                          <m:r>
                            <a:rPr lang="en-US" sz="2400" b="1" i="1" smtClean="0">
                              <a:latin typeface="Cambria Math" panose="02040503050406030204" pitchFamily="18" charset="0"/>
                              <a:cs typeface="Times New Roman" panose="02020603050405020304" pitchFamily="18" charset="0"/>
                            </a:rPr>
                            <m:t>𝒙</m:t>
                          </m:r>
                        </m:e>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m:t>
                          </m:r>
                        </m:sup>
                      </m:sSubSup>
                      <m:sSub>
                        <m:sSubPr>
                          <m:ctrlPr>
                            <a:rPr lang="en-US" sz="2400" i="1" smtClean="0">
                              <a:latin typeface="Cambria Math" panose="02040503050406030204" pitchFamily="18" charset="0"/>
                              <a:cs typeface="Times New Roman" panose="02020603050405020304" pitchFamily="18" charset="0"/>
                            </a:rPr>
                          </m:ctrlPr>
                        </m:sSubPr>
                        <m:e>
                          <m:r>
                            <a:rPr lang="en-US" sz="2400" b="1" i="1" smtClean="0">
                              <a:latin typeface="Cambria Math" panose="02040503050406030204" pitchFamily="18" charset="0"/>
                              <a:cs typeface="Times New Roman" panose="02020603050405020304" pitchFamily="18" charset="0"/>
                            </a:rPr>
                            <m:t>𝜷</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𝑓𝑜𝑟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 2, …, </m:t>
                      </m:r>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m:oMathPara>
                </a14:m>
                <a:endParaRPr lang="en-US" sz="2400" dirty="0">
                  <a:cs typeface="Times New Roman" panose="02020603050405020304" pitchFamily="18" charset="0"/>
                </a:endParaRPr>
              </a:p>
              <a:p>
                <a:r>
                  <a:rPr lang="en-US" sz="2400" b="1" dirty="0">
                    <a:cs typeface="Times New Roman" panose="02020603050405020304" pitchFamily="18" charset="0"/>
                  </a:rPr>
                  <a:t>Assumption 2: Normalize outside option. </a:t>
                </a:r>
                <a:r>
                  <a:rPr lang="en-US" sz="2400" dirty="0">
                    <a:cs typeface="Times New Roman" panose="02020603050405020304" pitchFamily="18" charset="0"/>
                  </a:rPr>
                  <a:t>If we assume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𝜂</m:t>
                        </m:r>
                      </m:e>
                      <m:sub>
                        <m:r>
                          <a:rPr lang="en-US" sz="2400" b="0" i="1" smtClean="0">
                            <a:latin typeface="Cambria Math" panose="02040503050406030204" pitchFamily="18" charset="0"/>
                            <a:cs typeface="Times New Roman" panose="02020603050405020304" pitchFamily="18" charset="0"/>
                          </a:rPr>
                          <m:t>𝑖𝐽</m:t>
                        </m:r>
                      </m:sub>
                    </m:sSub>
                    <m:r>
                      <a:rPr lang="en-US" sz="2400" b="0" i="1" smtClean="0">
                        <a:latin typeface="Cambria Math" panose="02040503050406030204" pitchFamily="18" charset="0"/>
                        <a:cs typeface="Times New Roman" panose="02020603050405020304" pitchFamily="18" charset="0"/>
                      </a:rPr>
                      <m:t>=0</m:t>
                    </m:r>
                    <m:r>
                      <a:rPr lang="en-US" sz="2400" b="1" i="0" smtClean="0">
                        <a:latin typeface="Cambria Math" panose="02040503050406030204" pitchFamily="18" charset="0"/>
                        <a:cs typeface="Times New Roman" panose="02020603050405020304" pitchFamily="18" charset="0"/>
                      </a:rPr>
                      <m:t>:</m:t>
                    </m:r>
                  </m:oMath>
                </a14:m>
                <a:endParaRPr lang="en-US" sz="2400" b="1" dirty="0">
                  <a:cs typeface="Times New Roman" panose="02020603050405020304" pitchFamily="18" charset="0"/>
                </a:endParaRPr>
              </a:p>
              <a:p>
                <a:pPr lvl="1"/>
                <a:r>
                  <a:rPr lang="en-US" sz="2200" dirty="0">
                    <a:cs typeface="Times New Roman" panose="02020603050405020304" pitchFamily="18" charset="0"/>
                  </a:rPr>
                  <a:t>We can construct choice probabilities by exponentiating the system</a:t>
                </a:r>
              </a:p>
              <a:p>
                <a:pPr marL="274320" lvl="1"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𝑖𝑗</m:t>
                          </m:r>
                        </m:sub>
                      </m:sSub>
                      <m:r>
                        <a:rPr lang="en-US" sz="2200" b="0" i="1" smtClean="0">
                          <a:latin typeface="Cambria Math" panose="02040503050406030204" pitchFamily="18" charset="0"/>
                          <a:cs typeface="Times New Roman" panose="02020603050405020304" pitchFamily="18" charset="0"/>
                        </a:rPr>
                        <m:t>=</m:t>
                      </m:r>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𝜂</m:t>
                                  </m:r>
                                </m:e>
                                <m:sub>
                                  <m:r>
                                    <a:rPr lang="en-US" sz="2200" b="0" i="1" smtClean="0">
                                      <a:latin typeface="Cambria Math" panose="02040503050406030204" pitchFamily="18" charset="0"/>
                                      <a:cs typeface="Times New Roman" panose="02020603050405020304" pitchFamily="18" charset="0"/>
                                    </a:rPr>
                                    <m:t>𝑖𝑗</m:t>
                                  </m:r>
                                </m:sub>
                              </m:sSub>
                            </m:e>
                          </m:d>
                        </m:e>
                      </m:func>
                      <m:r>
                        <a:rPr lang="en-US" sz="2200" b="0" i="1" smtClean="0">
                          <a:latin typeface="Cambria Math" panose="02040503050406030204" pitchFamily="18" charset="0"/>
                          <a:cs typeface="Times New Roman" panose="02020603050405020304" pitchFamily="18" charset="0"/>
                        </a:rPr>
                        <m:t>/</m:t>
                      </m:r>
                      <m:nary>
                        <m:naryPr>
                          <m:chr m:val="∑"/>
                          <m:supHide m:val="on"/>
                          <m:ctrlPr>
                            <a:rPr lang="en-US" sz="2200" b="0" i="1" smtClean="0">
                              <a:latin typeface="Cambria Math" panose="02040503050406030204" pitchFamily="18" charset="0"/>
                              <a:cs typeface="Times New Roman" panose="02020603050405020304" pitchFamily="18" charset="0"/>
                            </a:rPr>
                          </m:ctrlPr>
                        </m:naryPr>
                        <m:sub>
                          <m:r>
                            <m:rPr>
                              <m:brk m:alnAt="7"/>
                            </m:rPr>
                            <a:rPr lang="en-US" sz="2200" b="0" i="1" smtClean="0">
                              <a:latin typeface="Cambria Math" panose="02040503050406030204" pitchFamily="18" charset="0"/>
                              <a:cs typeface="Times New Roman" panose="02020603050405020304" pitchFamily="18" charset="0"/>
                            </a:rPr>
                            <m:t>𝑘</m:t>
                          </m:r>
                          <m:r>
                            <a:rPr lang="en-US" sz="2200" b="0" i="1" smtClean="0">
                              <a:latin typeface="Cambria Math" panose="02040503050406030204" pitchFamily="18" charset="0"/>
                              <a:cs typeface="Times New Roman" panose="02020603050405020304" pitchFamily="18" charset="0"/>
                            </a:rPr>
                            <m:t>=1</m:t>
                          </m:r>
                        </m:sub>
                        <m:sup/>
                        <m:e>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𝜂</m:t>
                                      </m:r>
                                    </m:e>
                                    <m:sub>
                                      <m:r>
                                        <a:rPr lang="en-US" sz="2200" b="0" i="1" smtClean="0">
                                          <a:latin typeface="Cambria Math" panose="02040503050406030204" pitchFamily="18" charset="0"/>
                                          <a:cs typeface="Times New Roman" panose="02020603050405020304" pitchFamily="18" charset="0"/>
                                        </a:rPr>
                                        <m:t>𝑖𝑘</m:t>
                                      </m:r>
                                    </m:sub>
                                  </m:sSub>
                                </m:e>
                              </m:d>
                            </m:e>
                          </m:func>
                          <m:r>
                            <a:rPr lang="en-US" sz="2200" b="0" i="1" smtClean="0">
                              <a:latin typeface="Cambria Math" panose="02040503050406030204" pitchFamily="18" charset="0"/>
                              <a:cs typeface="Times New Roman" panose="02020603050405020304" pitchFamily="18" charset="0"/>
                            </a:rPr>
                            <m:t> </m:t>
                          </m:r>
                        </m:e>
                      </m:nary>
                    </m:oMath>
                  </m:oMathPara>
                </a14:m>
                <a:endParaRPr lang="en-US" sz="22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12219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3200" b="1" dirty="0">
                <a:solidFill>
                  <a:schemeClr val="accent2">
                    <a:lumMod val="75000"/>
                  </a:schemeClr>
                </a:solidFill>
                <a:cs typeface="Times New Roman" panose="02020603050405020304" pitchFamily="18" charset="0"/>
              </a:rPr>
              <a:t>There’s a lot</a:t>
            </a:r>
          </a:p>
          <a:p>
            <a:r>
              <a:rPr lang="en-US" sz="2400" dirty="0">
                <a:cs typeface="Times New Roman" panose="02020603050405020304" pitchFamily="18" charset="0"/>
              </a:rPr>
              <a:t>When an event is relatively rare (counts are small), data tend to be far from </a:t>
            </a:r>
            <a:r>
              <a:rPr lang="en-US" sz="2400" u="sng" dirty="0">
                <a:cs typeface="Times New Roman" panose="02020603050405020304" pitchFamily="18" charset="0"/>
              </a:rPr>
              <a:t>normally distributed</a:t>
            </a:r>
          </a:p>
          <a:p>
            <a:pPr lvl="1"/>
            <a:r>
              <a:rPr lang="en-US" sz="2400" dirty="0">
                <a:cs typeface="Times New Roman" panose="02020603050405020304" pitchFamily="18" charset="0"/>
              </a:rPr>
              <a:t>We use </a:t>
            </a:r>
            <a:r>
              <a:rPr lang="en-US" sz="2400" b="1" dirty="0">
                <a:solidFill>
                  <a:schemeClr val="accent2">
                    <a:lumMod val="75000"/>
                  </a:schemeClr>
                </a:solidFill>
                <a:cs typeface="Times New Roman" panose="02020603050405020304" pitchFamily="18" charset="0"/>
              </a:rPr>
              <a:t>Poisson regression </a:t>
            </a:r>
            <a:r>
              <a:rPr lang="en-US" sz="2400" dirty="0">
                <a:cs typeface="Times New Roman" panose="02020603050405020304" pitchFamily="18" charset="0"/>
              </a:rPr>
              <a:t>to handle this</a:t>
            </a:r>
          </a:p>
        </p:txBody>
      </p:sp>
    </p:spTree>
    <p:extLst>
      <p:ext uri="{BB962C8B-B14F-4D97-AF65-F5344CB8AC3E}">
        <p14:creationId xmlns:p14="http://schemas.microsoft.com/office/powerpoint/2010/main" val="35338421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Estimation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From choice probabilities we can recover likelihood function </a:t>
                </a:r>
                <a:endParaRPr lang="en-US" sz="22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𝑖𝐽</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𝑖𝐽</m:t>
                                  </m:r>
                                </m:sub>
                              </m:sSub>
                            </m:e>
                          </m:d>
                        </m:e>
                      </m:func>
                      <m:r>
                        <a:rPr lang="en-US" sz="2200" b="0" i="1" smtClean="0">
                          <a:latin typeface="Cambria Math" panose="02040503050406030204" pitchFamily="18" charset="0"/>
                          <a:cs typeface="Times New Roman" panose="02020603050405020304" pitchFamily="18" charset="0"/>
                        </a:rPr>
                        <m:t>=</m:t>
                      </m:r>
                      <m:d>
                        <m:dPr>
                          <m:ctrlPr>
                            <a:rPr lang="en-US" sz="2200" b="0" i="1" smtClean="0">
                              <a:latin typeface="Cambria Math" panose="02040503050406030204" pitchFamily="18" charset="0"/>
                              <a:cs typeface="Times New Roman" panose="02020603050405020304" pitchFamily="18" charset="0"/>
                            </a:rPr>
                          </m:ctrlPr>
                        </m:dPr>
                        <m:e>
                          <m:eqArr>
                            <m:eqArrPr>
                              <m:ctrlPr>
                                <a:rPr lang="en-US" sz="2200" b="0" i="1" smtClean="0">
                                  <a:latin typeface="Cambria Math" panose="02040503050406030204" pitchFamily="18" charset="0"/>
                                  <a:cs typeface="Times New Roman" panose="02020603050405020304" pitchFamily="18" charset="0"/>
                                </a:rPr>
                              </m:ctrlPr>
                            </m:eqArr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𝑛</m:t>
                                  </m:r>
                                </m:e>
                                <m:sub>
                                  <m:r>
                                    <a:rPr lang="en-US" sz="2200" b="0" i="1" smtClean="0">
                                      <a:latin typeface="Cambria Math" panose="02040503050406030204" pitchFamily="18" charset="0"/>
                                      <a:cs typeface="Times New Roman" panose="02020603050405020304" pitchFamily="18" charset="0"/>
                                    </a:rPr>
                                    <m:t>𝑖</m:t>
                                  </m:r>
                                </m:sub>
                              </m:sSub>
                            </m:e>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𝑖𝐽</m:t>
                                  </m:r>
                                </m:sub>
                              </m:sSub>
                            </m:e>
                          </m:eqArr>
                        </m:e>
                      </m:d>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up>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sup>
                      </m:sSubSup>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𝑖𝐽</m:t>
                          </m:r>
                        </m:sub>
                        <m:sup>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𝑖𝐽</m:t>
                              </m:r>
                            </m:sub>
                          </m:sSub>
                        </m:sup>
                      </m:sSubSup>
                    </m:oMath>
                  </m:oMathPara>
                </a14:m>
                <a:endParaRPr lang="en-US" sz="2200" b="0" dirty="0">
                  <a:cs typeface="Times New Roman" panose="02020603050405020304" pitchFamily="18" charset="0"/>
                </a:endParaRPr>
              </a:p>
              <a:p>
                <a:r>
                  <a:rPr lang="en-US" sz="2400" dirty="0">
                    <a:cs typeface="Times New Roman" panose="02020603050405020304" pitchFamily="18" charset="0"/>
                  </a:rPr>
                  <a:t>Note that the MLE depends on the parameters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a:cs typeface="Times New Roman" panose="02020603050405020304" pitchFamily="18" charset="0"/>
                  </a:rPr>
                  <a:t> through each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𝑖𝑗</m:t>
                        </m:r>
                      </m:sub>
                    </m:sSub>
                  </m:oMath>
                </a14:m>
                <a:endParaRPr lang="en-US" sz="2400" b="0" dirty="0">
                  <a:cs typeface="Times New Roman" panose="02020603050405020304" pitchFamily="18" charset="0"/>
                </a:endParaRPr>
              </a:p>
              <a:p>
                <a:pPr lvl="1"/>
                <a:r>
                  <a:rPr lang="en-US" sz="2200" dirty="0">
                    <a:cs typeface="Times New Roman" panose="02020603050405020304" pitchFamily="18" charset="0"/>
                  </a:rPr>
                  <a:t>So we get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𝐽</m:t>
                    </m:r>
                    <m:r>
                      <a:rPr lang="en-US"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 sets of regression parameters!</a:t>
                </a:r>
              </a:p>
              <a:p>
                <a:pPr lvl="1"/>
                <a:r>
                  <a:rPr lang="en-US" sz="2200" dirty="0">
                    <a:cs typeface="Times New Roman" panose="02020603050405020304" pitchFamily="18" charset="0"/>
                  </a:rPr>
                  <a:t>What are the interpretations here? </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4149611-579F-86A3-388D-0770532D30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88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Estimating gives us coefficients on each of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logistic regressions</a:t>
                </a:r>
              </a:p>
              <a:p>
                <a:pPr lvl="1"/>
                <a:r>
                  <a:rPr lang="en-US" sz="2400" dirty="0">
                    <a:cs typeface="Times New Roman" panose="02020603050405020304" pitchFamily="18" charset="0"/>
                  </a:rPr>
                  <a:t>Just as in logit, we can </a:t>
                </a:r>
                <a:r>
                  <a:rPr lang="en-US" sz="2400" b="1" dirty="0">
                    <a:cs typeface="Times New Roman" panose="02020603050405020304" pitchFamily="18" charset="0"/>
                  </a:rPr>
                  <a:t>exponentiate </a:t>
                </a:r>
                <a:r>
                  <a:rPr lang="en-US" sz="2400" dirty="0">
                    <a:cs typeface="Times New Roman" panose="02020603050405020304" pitchFamily="18" charset="0"/>
                  </a:rPr>
                  <a:t>coefficients to get </a:t>
                </a:r>
                <a:r>
                  <a:rPr lang="en-US" sz="2400" b="1" dirty="0">
                    <a:cs typeface="Times New Roman" panose="02020603050405020304" pitchFamily="18" charset="0"/>
                  </a:rPr>
                  <a:t>odds ratios</a:t>
                </a:r>
              </a:p>
              <a:p>
                <a:pPr lvl="1"/>
                <a:r>
                  <a:rPr lang="en-US" sz="2400" dirty="0">
                    <a:cs typeface="Times New Roman" panose="02020603050405020304" pitchFamily="18" charset="0"/>
                  </a:rPr>
                  <a:t>We can also compute </a:t>
                </a:r>
                <a:r>
                  <a:rPr lang="en-US" sz="2400" b="1" dirty="0">
                    <a:cs typeface="Times New Roman" panose="02020603050405020304" pitchFamily="18" charset="0"/>
                  </a:rPr>
                  <a:t>marginal effects</a:t>
                </a:r>
                <a:r>
                  <a:rPr lang="en-US" sz="24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400" dirty="0">
                    <a:cs typeface="Times New Roman" panose="02020603050405020304" pitchFamily="18" charset="0"/>
                  </a:rPr>
                  <a:t>Relative log-odds: the main coefficients (don’t use)</a:t>
                </a:r>
              </a:p>
              <a:p>
                <a:pPr marL="731520" lvl="1" indent="-457200">
                  <a:buFont typeface="+mj-lt"/>
                  <a:buAutoNum type="arabicPeriod"/>
                </a:pPr>
                <a:r>
                  <a:rPr lang="en-US" sz="24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400" dirty="0">
                    <a:cs typeface="Times New Roman" panose="02020603050405020304" pitchFamily="18" charset="0"/>
                  </a:rPr>
                  <a:t>Marginal effects: similar to logit marginal effects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673892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Estimating gives us coefficients on each of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logistic regressions</a:t>
                </a:r>
              </a:p>
              <a:p>
                <a:pPr lvl="1"/>
                <a:r>
                  <a:rPr lang="en-US" sz="2400" dirty="0">
                    <a:cs typeface="Times New Roman" panose="02020603050405020304" pitchFamily="18" charset="0"/>
                  </a:rPr>
                  <a:t>Just as in logit, we can </a:t>
                </a:r>
                <a:r>
                  <a:rPr lang="en-US" sz="2400" b="1" dirty="0">
                    <a:cs typeface="Times New Roman" panose="02020603050405020304" pitchFamily="18" charset="0"/>
                  </a:rPr>
                  <a:t>exponentiate </a:t>
                </a:r>
                <a:r>
                  <a:rPr lang="en-US" sz="2400" dirty="0">
                    <a:cs typeface="Times New Roman" panose="02020603050405020304" pitchFamily="18" charset="0"/>
                  </a:rPr>
                  <a:t>coefficients to get </a:t>
                </a:r>
                <a:r>
                  <a:rPr lang="en-US" sz="2400" b="1" dirty="0">
                    <a:cs typeface="Times New Roman" panose="02020603050405020304" pitchFamily="18" charset="0"/>
                  </a:rPr>
                  <a:t>odds ratios</a:t>
                </a:r>
              </a:p>
              <a:p>
                <a:pPr lvl="1"/>
                <a:r>
                  <a:rPr lang="en-US" sz="2400" dirty="0">
                    <a:cs typeface="Times New Roman" panose="02020603050405020304" pitchFamily="18" charset="0"/>
                  </a:rPr>
                  <a:t>We can also compute </a:t>
                </a:r>
                <a:r>
                  <a:rPr lang="en-US" sz="2400" b="1" dirty="0">
                    <a:cs typeface="Times New Roman" panose="02020603050405020304" pitchFamily="18" charset="0"/>
                  </a:rPr>
                  <a:t>marginal effects</a:t>
                </a:r>
                <a:r>
                  <a:rPr lang="en-US" sz="24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400" dirty="0">
                    <a:cs typeface="Times New Roman" panose="02020603050405020304" pitchFamily="18" charset="0"/>
                  </a:rPr>
                  <a:t>Relative log-odds: the main coefficients (don’t use)</a:t>
                </a:r>
              </a:p>
              <a:p>
                <a:pPr marL="731520" lvl="1" indent="-457200">
                  <a:buFont typeface="+mj-lt"/>
                  <a:buAutoNum type="arabicPeriod"/>
                </a:pPr>
                <a:r>
                  <a:rPr lang="en-US" sz="24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400" dirty="0">
                    <a:cs typeface="Times New Roman" panose="02020603050405020304" pitchFamily="18" charset="0"/>
                  </a:rPr>
                  <a:t>Marginal effects: similar to logit marginal effects</a:t>
                </a:r>
              </a:p>
              <a:p>
                <a:r>
                  <a:rPr lang="en-US" sz="2400" dirty="0">
                    <a:cs typeface="Times New Roman" panose="02020603050405020304" pitchFamily="18" charset="0"/>
                  </a:rPr>
                  <a:t>We can also </a:t>
                </a:r>
                <a:r>
                  <a:rPr lang="en-US" sz="2400" b="1" dirty="0">
                    <a:cs typeface="Times New Roman" panose="02020603050405020304" pitchFamily="18" charset="0"/>
                  </a:rPr>
                  <a:t>check the accuracy </a:t>
                </a:r>
                <a:r>
                  <a:rPr lang="en-US" sz="2400" dirty="0">
                    <a:cs typeface="Times New Roman" panose="02020603050405020304" pitchFamily="18" charset="0"/>
                  </a:rPr>
                  <a:t>of our predictions (model performance) </a:t>
                </a:r>
              </a:p>
              <a:p>
                <a:pPr lvl="1"/>
                <a:r>
                  <a:rPr lang="en-US" sz="2400" dirty="0">
                    <a:cs typeface="Times New Roman" panose="02020603050405020304" pitchFamily="18" charset="0"/>
                  </a:rPr>
                  <a:t>Note: since there are multiple regressions, overall accuracy matters </a:t>
                </a:r>
              </a:p>
              <a:p>
                <a:pPr marL="274320" lvl="1" indent="0">
                  <a:buNone/>
                </a:pPr>
                <a:r>
                  <a:rPr lang="en-US" sz="2400" i="1" dirty="0">
                    <a:cs typeface="Times New Roman" panose="02020603050405020304" pitchFamily="18" charset="0"/>
                  </a:rPr>
                  <a:t>as well as any </a:t>
                </a:r>
                <a:r>
                  <a:rPr lang="en-US" sz="2400" dirty="0">
                    <a:cs typeface="Times New Roman" panose="02020603050405020304" pitchFamily="18" charset="0"/>
                  </a:rPr>
                  <a:t>ways in which the model mis-predicts</a:t>
                </a:r>
              </a:p>
              <a:p>
                <a:pPr lvl="1"/>
                <a:r>
                  <a:rPr lang="en-US" sz="2400" dirty="0">
                    <a:cs typeface="Times New Roman" panose="02020603050405020304" pitchFamily="18" charset="0"/>
                  </a:rPr>
                  <a:t>Data visualization is key!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BD5EA133-6AE6-C029-313A-846B29C6B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07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 quick note: multinomial </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versus logit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Here, we are generally focusing on MNL, but you could also run a </a:t>
                </a:r>
                <a:r>
                  <a:rPr lang="en-US" sz="2400" dirty="0" err="1">
                    <a:cs typeface="Times New Roman" panose="02020603050405020304" pitchFamily="18" charset="0"/>
                  </a:rPr>
                  <a:t>probit</a:t>
                </a:r>
                <a:endParaRPr lang="en-US" sz="2400" dirty="0">
                  <a:cs typeface="Times New Roman" panose="02020603050405020304" pitchFamily="18" charset="0"/>
                </a:endParaRPr>
              </a:p>
              <a:p>
                <a:pPr lvl="1"/>
                <a:r>
                  <a:rPr lang="en-US" sz="2400" dirty="0">
                    <a:cs typeface="Times New Roman" panose="02020603050405020304" pitchFamily="18" charset="0"/>
                  </a:rPr>
                  <a:t>Just a different assumption about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a14:m>
                <a:endParaRPr lang="en-US" sz="2400" dirty="0">
                  <a:cs typeface="Times New Roman" panose="02020603050405020304" pitchFamily="18" charset="0"/>
                </a:endParaRPr>
              </a:p>
              <a:p>
                <a:r>
                  <a:rPr lang="en-US" sz="2400" dirty="0">
                    <a:cs typeface="Times New Roman" panose="02020603050405020304" pitchFamily="18" charset="0"/>
                  </a:rPr>
                  <a:t>Some pros and cons: </a:t>
                </a:r>
              </a:p>
              <a:p>
                <a:pPr lvl="1"/>
                <a:r>
                  <a:rPr lang="en-US" sz="2400" dirty="0">
                    <a:cs typeface="Times New Roman" panose="02020603050405020304" pitchFamily="18" charset="0"/>
                  </a:rPr>
                  <a:t>Logit works well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oMath>
                </a14:m>
                <a:r>
                  <a:rPr lang="en-US" sz="2400" dirty="0">
                    <a:cs typeface="Times New Roman" panose="02020603050405020304" pitchFamily="18" charset="0"/>
                  </a:rPr>
                  <a:t> is large (think 5 or more)</a:t>
                </a:r>
              </a:p>
              <a:p>
                <a:pPr lvl="1"/>
                <a:r>
                  <a:rPr lang="en-US" sz="2400" dirty="0">
                    <a:cs typeface="Times New Roman" panose="02020603050405020304" pitchFamily="18" charset="0"/>
                  </a:rPr>
                  <a:t>However, logit assumes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𝐶𝑜𝑟𝑟</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while </a:t>
                </a:r>
                <a:r>
                  <a:rPr lang="en-US" sz="2400" dirty="0" err="1">
                    <a:cs typeface="Times New Roman" panose="02020603050405020304" pitchFamily="18" charset="0"/>
                  </a:rPr>
                  <a:t>probit</a:t>
                </a:r>
                <a:r>
                  <a:rPr lang="en-US" sz="2400" dirty="0">
                    <a:cs typeface="Times New Roman" panose="02020603050405020304" pitchFamily="18" charset="0"/>
                  </a:rPr>
                  <a:t> can handle arbitrary correlations. </a:t>
                </a:r>
              </a:p>
              <a:p>
                <a:r>
                  <a:rPr lang="en-US" sz="2400" dirty="0">
                    <a:cs typeface="Times New Roman" panose="02020603050405020304" pitchFamily="18" charset="0"/>
                  </a:rPr>
                  <a:t>This implies choice probabilities satisfy </a:t>
                </a:r>
                <a:r>
                  <a:rPr lang="en-US" sz="2400" b="1" dirty="0">
                    <a:cs typeface="Times New Roman" panose="02020603050405020304" pitchFamily="18" charset="0"/>
                  </a:rPr>
                  <a:t>independence of irrelevant alternatives (IIA)</a:t>
                </a:r>
              </a:p>
              <a:p>
                <a:pPr lvl="1"/>
                <a:r>
                  <a:rPr lang="en-US" sz="2400" dirty="0">
                    <a:cs typeface="Times New Roman" panose="02020603050405020304" pitchFamily="18" charset="0"/>
                  </a:rPr>
                  <a:t>The odds of choosing </a:t>
                </a:r>
                <a:r>
                  <a:rPr lang="en-US" sz="2400" i="1" dirty="0">
                    <a:cs typeface="Times New Roman" panose="02020603050405020304" pitchFamily="18" charset="0"/>
                  </a:rPr>
                  <a:t>A</a:t>
                </a:r>
                <a:r>
                  <a:rPr lang="en-US" sz="2400" dirty="0">
                    <a:cs typeface="Times New Roman" panose="02020603050405020304" pitchFamily="18" charset="0"/>
                  </a:rPr>
                  <a:t> over </a:t>
                </a:r>
                <a:r>
                  <a:rPr lang="en-US" sz="2400" i="1" dirty="0">
                    <a:cs typeface="Times New Roman" panose="02020603050405020304" pitchFamily="18" charset="0"/>
                  </a:rPr>
                  <a:t>B</a:t>
                </a:r>
                <a:r>
                  <a:rPr lang="en-US" sz="2400" dirty="0">
                    <a:cs typeface="Times New Roman" panose="02020603050405020304" pitchFamily="18" charset="0"/>
                  </a:rPr>
                  <a:t> must not depend on whether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m:t>
                    </m:r>
                  </m:oMath>
                </a14:m>
                <a:r>
                  <a:rPr lang="en-US" sz="2400" dirty="0">
                    <a:cs typeface="Times New Roman" panose="02020603050405020304" pitchFamily="18" charset="0"/>
                  </a:rPr>
                  <a:t> is an option</a:t>
                </a:r>
              </a:p>
              <a:p>
                <a:pPr lvl="1"/>
                <a:r>
                  <a:rPr lang="en-US" sz="2400" dirty="0">
                    <a:cs typeface="Times New Roman" panose="02020603050405020304" pitchFamily="18" charset="0"/>
                  </a:rPr>
                  <a:t>This makes sense in some settings but not in others</a:t>
                </a:r>
              </a:p>
              <a:p>
                <a:r>
                  <a:rPr lang="en-US" sz="2600" dirty="0">
                    <a:cs typeface="Times New Roman" panose="02020603050405020304" pitchFamily="18" charset="0"/>
                  </a:rPr>
                  <a:t>There are other options: </a:t>
                </a:r>
                <a:r>
                  <a:rPr lang="en-US" sz="2600" u="sng" dirty="0">
                    <a:solidFill>
                      <a:schemeClr val="accent3">
                        <a:lumMod val="75000"/>
                      </a:schemeClr>
                    </a:solidFill>
                    <a:cs typeface="Times New Roman" panose="02020603050405020304" pitchFamily="18" charset="0"/>
                  </a:rPr>
                  <a:t>conditional logit, nested logit, etc.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549" t="-1305"/>
                </a:stretch>
              </a:blipFill>
            </p:spPr>
            <p:txBody>
              <a:bodyPr/>
              <a:lstStyle/>
              <a:p>
                <a:r>
                  <a:rPr lang="en-US">
                    <a:noFill/>
                  </a:rPr>
                  <a:t> </a:t>
                </a:r>
              </a:p>
            </p:txBody>
          </p:sp>
        </mc:Fallback>
      </mc:AlternateContent>
    </p:spTree>
    <p:extLst>
      <p:ext uri="{BB962C8B-B14F-4D97-AF65-F5344CB8AC3E}">
        <p14:creationId xmlns:p14="http://schemas.microsoft.com/office/powerpoint/2010/main" val="13132991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75012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r>
              <a:rPr lang="en-US" sz="2400" dirty="0">
                <a:cs typeface="Times New Roman" panose="02020603050405020304" pitchFamily="18" charset="0"/>
              </a:rPr>
              <a:t>Contribution: What (non-pecuniary) factors drive that choice? </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10560746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r>
              <a:rPr lang="en-US" sz="2400" dirty="0">
                <a:cs typeface="Times New Roman" panose="02020603050405020304" pitchFamily="18" charset="0"/>
              </a:rPr>
              <a:t>Contribution: What (non-pecuniary) factors drive that choice? </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Novel method: </a:t>
            </a:r>
            <a:r>
              <a:rPr lang="en-US" sz="2400" b="1" dirty="0">
                <a:cs typeface="Times New Roman" panose="02020603050405020304" pitchFamily="18" charset="0"/>
              </a:rPr>
              <a:t>choice experiment</a:t>
            </a:r>
          </a:p>
          <a:p>
            <a:pPr lvl="1"/>
            <a:r>
              <a:rPr lang="en-US" sz="2200" dirty="0">
                <a:cs typeface="Times New Roman" panose="02020603050405020304" pitchFamily="18" charset="0"/>
              </a:rPr>
              <a:t>Survey + stated preferences between two options</a:t>
            </a:r>
          </a:p>
          <a:p>
            <a:pPr lvl="1"/>
            <a:r>
              <a:rPr lang="en-US" sz="2200" dirty="0">
                <a:cs typeface="Times New Roman" panose="02020603050405020304" pitchFamily="18" charset="0"/>
              </a:rPr>
              <a:t>Data: Australian junior doctors who have not yet chosen their specialty.</a:t>
            </a:r>
          </a:p>
          <a:p>
            <a:pPr lvl="1"/>
            <a:r>
              <a:rPr lang="en-US" sz="2200" dirty="0">
                <a:cs typeface="Times New Roman" panose="02020603050405020304" pitchFamily="18" charset="0"/>
              </a:rPr>
              <a:t>Advantages: choices are presented exogenously (RCT), each person answers multiple questions (let’s you use a person fixed-effect)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00912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r>
              <a:rPr lang="en-US" sz="2400" dirty="0">
                <a:cs typeface="Times New Roman" panose="02020603050405020304" pitchFamily="18" charset="0"/>
              </a:rPr>
              <a:t>Contribution: What (non-pecuniary) factors drive that choice? </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Novel method: </a:t>
            </a:r>
            <a:r>
              <a:rPr lang="en-US" sz="2400" b="1" dirty="0">
                <a:cs typeface="Times New Roman" panose="02020603050405020304" pitchFamily="18" charset="0"/>
              </a:rPr>
              <a:t>choice experiment</a:t>
            </a:r>
          </a:p>
          <a:p>
            <a:pPr lvl="1"/>
            <a:r>
              <a:rPr lang="en-US" sz="2200" dirty="0">
                <a:cs typeface="Times New Roman" panose="02020603050405020304" pitchFamily="18" charset="0"/>
              </a:rPr>
              <a:t>Survey + stated preferences between two options</a:t>
            </a:r>
          </a:p>
          <a:p>
            <a:pPr lvl="1"/>
            <a:r>
              <a:rPr lang="en-US" sz="2200" dirty="0">
                <a:cs typeface="Times New Roman" panose="02020603050405020304" pitchFamily="18" charset="0"/>
              </a:rPr>
              <a:t>Data: Australian junior doctors who have not yet chosen their specialty.</a:t>
            </a:r>
          </a:p>
          <a:p>
            <a:pPr lvl="1"/>
            <a:r>
              <a:rPr lang="en-US" sz="2200" dirty="0">
                <a:cs typeface="Times New Roman" panose="02020603050405020304" pitchFamily="18" charset="0"/>
              </a:rPr>
              <a:t>Advantages: choices are presented exogenously (RCT), each person answers multiple questions (let’s you use a person fixed-effect)</a:t>
            </a:r>
          </a:p>
          <a:p>
            <a:r>
              <a:rPr lang="en-US" sz="2400" dirty="0">
                <a:cs typeface="Times New Roman" panose="02020603050405020304" pitchFamily="18" charset="0"/>
              </a:rPr>
              <a:t>Assumptions: what features are important for their results?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689175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18090" y="758952"/>
            <a:ext cx="3188110" cy="4041648"/>
          </a:xfrm>
        </p:spPr>
        <p:txBody>
          <a:bodyPr vert="horz" lIns="91440" tIns="45720" rIns="91440" bIns="45720" rtlCol="0" anchor="b">
            <a:normAutofit/>
          </a:bodyPr>
          <a:lstStyle/>
          <a:p>
            <a:pPr>
              <a:lnSpc>
                <a:spcPct val="85000"/>
              </a:lnSpc>
            </a:pPr>
            <a:r>
              <a:rPr lang="en-US" sz="3700">
                <a:solidFill>
                  <a:srgbClr val="FFFFFF"/>
                </a:solidFill>
                <a:latin typeface="+mj-lt"/>
              </a:rPr>
              <a:t>Choice Experiment</a:t>
            </a:r>
          </a:p>
        </p:txBody>
      </p:sp>
      <p:sp useBgFill="1">
        <p:nvSpPr>
          <p:cNvPr id="30" name="Rectangle 29">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2EFB1B3-0163-37CC-5A71-CC798EFEAB1B}"/>
              </a:ext>
            </a:extLst>
          </p:cNvPr>
          <p:cNvPicPr>
            <a:picLocks noGrp="1" noChangeAspect="1"/>
          </p:cNvPicPr>
          <p:nvPr>
            <p:ph idx="1"/>
          </p:nvPr>
        </p:nvPicPr>
        <p:blipFill>
          <a:blip r:embed="rId3"/>
          <a:stretch>
            <a:fillRect/>
          </a:stretch>
        </p:blipFill>
        <p:spPr>
          <a:xfrm>
            <a:off x="411100" y="1371600"/>
            <a:ext cx="7655443" cy="4114799"/>
          </a:xfrm>
          <a:prstGeom prst="rect">
            <a:avLst/>
          </a:prstGeom>
        </p:spPr>
      </p:pic>
      <p:sp>
        <p:nvSpPr>
          <p:cNvPr id="32" name="Rectangle 31">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3986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18090" y="758952"/>
            <a:ext cx="3569110" cy="4041648"/>
          </a:xfrm>
        </p:spPr>
        <p:txBody>
          <a:bodyPr vert="horz" lIns="91440" tIns="45720" rIns="91440" bIns="45720" rtlCol="0" anchor="b">
            <a:normAutofit/>
          </a:bodyPr>
          <a:lstStyle/>
          <a:p>
            <a:pPr>
              <a:lnSpc>
                <a:spcPct val="85000"/>
              </a:lnSpc>
            </a:pPr>
            <a:r>
              <a:rPr lang="en-US" sz="3400">
                <a:solidFill>
                  <a:srgbClr val="FFFFFF"/>
                </a:solidFill>
                <a:latin typeface="+mj-lt"/>
              </a:rPr>
              <a:t>Choice Experiments</a:t>
            </a:r>
          </a:p>
        </p:txBody>
      </p:sp>
      <p:sp useBgFill="1">
        <p:nvSpPr>
          <p:cNvPr id="29" name="Rectangle 28">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0A9010E3-FC15-4735-0F3C-A9F502A0E8FF}"/>
              </a:ext>
            </a:extLst>
          </p:cNvPr>
          <p:cNvPicPr>
            <a:picLocks noGrp="1" noChangeAspect="1"/>
          </p:cNvPicPr>
          <p:nvPr>
            <p:ph idx="1"/>
          </p:nvPr>
        </p:nvPicPr>
        <p:blipFill>
          <a:blip r:embed="rId3"/>
          <a:stretch>
            <a:fillRect/>
          </a:stretch>
        </p:blipFill>
        <p:spPr>
          <a:xfrm>
            <a:off x="1295400" y="134567"/>
            <a:ext cx="5791200" cy="6488740"/>
          </a:xfrm>
          <a:prstGeom prst="rect">
            <a:avLst/>
          </a:prstGeom>
        </p:spPr>
      </p:pic>
      <p:sp>
        <p:nvSpPr>
          <p:cNvPr id="31" name="Rectangle 30">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466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Job Changes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51B982D-3109-50AC-7B64-32C959187547}"/>
              </a:ext>
            </a:extLst>
          </p:cNvPr>
          <p:cNvPicPr>
            <a:picLocks noGrp="1" noChangeAspect="1"/>
          </p:cNvPicPr>
          <p:nvPr>
            <p:ph idx="1"/>
          </p:nvPr>
        </p:nvPicPr>
        <p:blipFill>
          <a:blip r:embed="rId3"/>
          <a:stretch>
            <a:fillRect/>
          </a:stretch>
        </p:blipFill>
        <p:spPr>
          <a:xfrm>
            <a:off x="1447800" y="1447800"/>
            <a:ext cx="8229600" cy="4849585"/>
          </a:xfrm>
        </p:spPr>
      </p:pic>
    </p:spTree>
    <p:extLst>
      <p:ext uri="{BB962C8B-B14F-4D97-AF65-F5344CB8AC3E}">
        <p14:creationId xmlns:p14="http://schemas.microsoft.com/office/powerpoint/2010/main" val="24822365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What do MDs Care About?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4EE5582-3CBD-A7B0-971A-67ECB98E9F7F}"/>
              </a:ext>
            </a:extLst>
          </p:cNvPr>
          <p:cNvPicPr>
            <a:picLocks noChangeAspect="1"/>
          </p:cNvPicPr>
          <p:nvPr/>
        </p:nvPicPr>
        <p:blipFill>
          <a:blip r:embed="rId3"/>
          <a:stretch>
            <a:fillRect/>
          </a:stretch>
        </p:blipFill>
        <p:spPr>
          <a:xfrm>
            <a:off x="210639" y="838199"/>
            <a:ext cx="10925530" cy="4952999"/>
          </a:xfrm>
          <a:prstGeom prst="rect">
            <a:avLst/>
          </a:prstGeom>
        </p:spPr>
      </p:pic>
    </p:spTree>
    <p:extLst>
      <p:ext uri="{BB962C8B-B14F-4D97-AF65-F5344CB8AC3E}">
        <p14:creationId xmlns:p14="http://schemas.microsoft.com/office/powerpoint/2010/main" val="36529645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Policy Implications: Simulating Choices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B0557B73-D537-A427-44A6-B81F5A8E24D1}"/>
              </a:ext>
            </a:extLst>
          </p:cNvPr>
          <p:cNvPicPr>
            <a:picLocks noChangeAspect="1"/>
          </p:cNvPicPr>
          <p:nvPr/>
        </p:nvPicPr>
        <p:blipFill>
          <a:blip r:embed="rId3"/>
          <a:stretch>
            <a:fillRect/>
          </a:stretch>
        </p:blipFill>
        <p:spPr>
          <a:xfrm>
            <a:off x="799841" y="967054"/>
            <a:ext cx="6985323" cy="5662346"/>
          </a:xfrm>
          <a:prstGeom prst="rect">
            <a:avLst/>
          </a:prstGeom>
        </p:spPr>
      </p:pic>
    </p:spTree>
    <p:extLst>
      <p:ext uri="{BB962C8B-B14F-4D97-AF65-F5344CB8AC3E}">
        <p14:creationId xmlns:p14="http://schemas.microsoft.com/office/powerpoint/2010/main" val="1375441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this paper? Any concerns? Anything clever?</a:t>
            </a:r>
          </a:p>
        </p:txBody>
      </p:sp>
    </p:spTree>
    <p:extLst>
      <p:ext uri="{BB962C8B-B14F-4D97-AF65-F5344CB8AC3E}">
        <p14:creationId xmlns:p14="http://schemas.microsoft.com/office/powerpoint/2010/main" val="15713749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 Limited Dependent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LPM, Logit, </a:t>
            </a:r>
            <a:r>
              <a:rPr lang="en-US" sz="2400" dirty="0" err="1">
                <a:cs typeface="Times New Roman" panose="02020603050405020304" pitchFamily="18" charset="0"/>
              </a:rPr>
              <a:t>Probit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Poisson, Negative Binomial</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Hurdle Models, </a:t>
            </a:r>
            <a:r>
              <a:rPr lang="en-US" sz="2400" dirty="0" err="1">
                <a:cs typeface="Times New Roman" panose="02020603050405020304" pitchFamily="18" charset="0"/>
              </a:rPr>
              <a:t>Heckit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Choices</a:t>
            </a:r>
            <a:r>
              <a:rPr lang="en-US" sz="2400" dirty="0">
                <a:cs typeface="Times New Roman" panose="02020603050405020304" pitchFamily="18" charset="0"/>
              </a:rPr>
              <a:t>: Multinomial Logit models</a:t>
            </a:r>
          </a:p>
        </p:txBody>
      </p:sp>
      <p:pic>
        <p:nvPicPr>
          <p:cNvPr id="1026" name="Picture 2">
            <a:extLst>
              <a:ext uri="{FF2B5EF4-FFF2-40B4-BE49-F238E27FC236}">
                <a16:creationId xmlns:a16="http://schemas.microsoft.com/office/drawing/2014/main" id="{18958FB8-FFFA-65F5-C8AF-DB09DEF0B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938959"/>
            <a:ext cx="3733800" cy="558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7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endParaRPr lang="en-US" sz="2400" dirty="0">
              <a:cs typeface="Times New Roman" panose="02020603050405020304" pitchFamily="18" charset="0"/>
            </a:endParaRPr>
          </a:p>
        </p:txBody>
      </p:sp>
      <p:pic>
        <p:nvPicPr>
          <p:cNvPr id="4" name="Content Placeholder 4">
            <a:extLst>
              <a:ext uri="{FF2B5EF4-FFF2-40B4-BE49-F238E27FC236}">
                <a16:creationId xmlns:a16="http://schemas.microsoft.com/office/drawing/2014/main" id="{9FABAB00-0F1A-5442-84F7-35BD8A3EE1E4}"/>
              </a:ext>
            </a:extLst>
          </p:cNvPr>
          <p:cNvPicPr>
            <a:picLocks noChangeAspect="1"/>
          </p:cNvPicPr>
          <p:nvPr/>
        </p:nvPicPr>
        <p:blipFill>
          <a:blip r:embed="rId3"/>
          <a:stretch>
            <a:fillRect/>
          </a:stretch>
        </p:blipFill>
        <p:spPr>
          <a:xfrm>
            <a:off x="1828800" y="2209800"/>
            <a:ext cx="7772400" cy="4580165"/>
          </a:xfrm>
          <a:prstGeom prst="rect">
            <a:avLst/>
          </a:prstGeom>
        </p:spPr>
      </p:pic>
    </p:spTree>
    <p:extLst>
      <p:ext uri="{BB962C8B-B14F-4D97-AF65-F5344CB8AC3E}">
        <p14:creationId xmlns:p14="http://schemas.microsoft.com/office/powerpoint/2010/main" val="83537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The likelihood function is: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3F0C935-CD1A-7345-E271-EB9C839A5B96}"/>
              </a:ext>
            </a:extLst>
          </p:cNvPr>
          <p:cNvPicPr>
            <a:picLocks noChangeAspect="1"/>
          </p:cNvPicPr>
          <p:nvPr/>
        </p:nvPicPr>
        <p:blipFill>
          <a:blip r:embed="rId4"/>
          <a:stretch>
            <a:fillRect/>
          </a:stretch>
        </p:blipFill>
        <p:spPr>
          <a:xfrm>
            <a:off x="1828800" y="5105400"/>
            <a:ext cx="7315200" cy="1032387"/>
          </a:xfrm>
          <a:prstGeom prst="rect">
            <a:avLst/>
          </a:prstGeom>
        </p:spPr>
      </p:pic>
    </p:spTree>
    <p:extLst>
      <p:ext uri="{BB962C8B-B14F-4D97-AF65-F5344CB8AC3E}">
        <p14:creationId xmlns:p14="http://schemas.microsoft.com/office/powerpoint/2010/main" val="402089254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6217</TotalTime>
  <Words>6147</Words>
  <Application>Microsoft Office PowerPoint</Application>
  <PresentationFormat>Widescreen</PresentationFormat>
  <Paragraphs>541</Paragraphs>
  <Slides>73</Slides>
  <Notes>71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Calibri</vt:lpstr>
      <vt:lpstr>Cambria Math</vt:lpstr>
      <vt:lpstr>Century Schoolbook</vt:lpstr>
      <vt:lpstr>Times New Roman</vt:lpstr>
      <vt:lpstr>Wingdings 2</vt:lpstr>
      <vt:lpstr>View</vt:lpstr>
      <vt:lpstr>Health Econometrics I </vt:lpstr>
      <vt:lpstr>PowerPoint Presentation</vt:lpstr>
      <vt:lpstr>Examples of Limited Dependent Variables</vt:lpstr>
      <vt:lpstr>Count Data:  Poisson Regression</vt:lpstr>
      <vt:lpstr>Examples of Count Data in Health Policy</vt:lpstr>
      <vt:lpstr>Examples of Count Data in Health Policy</vt:lpstr>
      <vt:lpstr>Examples of Count Data: Job Changes</vt:lpstr>
      <vt:lpstr>The Poisson Distribution</vt:lpstr>
      <vt:lpstr>The Poisson Distribution</vt:lpstr>
      <vt:lpstr>The Poisson Distribution</vt:lpstr>
      <vt:lpstr>Poisson Regressions in Practice: Interpretation</vt:lpstr>
      <vt:lpstr>Poisson Regressions in Practice: Interpretation</vt:lpstr>
      <vt:lpstr>Poisson Regressions in Practice: Dispersion</vt:lpstr>
      <vt:lpstr>Poisson Regressions in Practice: Advantages</vt:lpstr>
      <vt:lpstr>Poisson Regressions in Practice: Dispersion</vt:lpstr>
      <vt:lpstr>Poisson Regressions in Practice: Dispersion</vt:lpstr>
      <vt:lpstr>Example: How do hospital closures affect access?</vt:lpstr>
      <vt:lpstr>Example: How do hospital closures affect access?</vt:lpstr>
      <vt:lpstr>Example: How do hospital closures affect access?</vt:lpstr>
      <vt:lpstr>Example: How do hospital closures affect access?</vt:lpstr>
      <vt:lpstr>Data: What story are we telling here? </vt:lpstr>
      <vt:lpstr>Results: Linear Probability Models</vt:lpstr>
      <vt:lpstr>Poisson results: How do hospital closures affect access?</vt:lpstr>
      <vt:lpstr>Poisson results: How do hospital closures affect access?</vt:lpstr>
      <vt:lpstr>Mini Referee Report</vt:lpstr>
      <vt:lpstr>Hurdle Models</vt:lpstr>
      <vt:lpstr>A unique form of excess dispersion: Zeros</vt:lpstr>
      <vt:lpstr>A unique form of excess dispersion: Zeros</vt:lpstr>
      <vt:lpstr>Hurdle Models in Theory</vt:lpstr>
      <vt:lpstr>Hurdle Models in Theory</vt:lpstr>
      <vt:lpstr>Hurdle Models in Theory</vt:lpstr>
      <vt:lpstr>Hurdle Models in Practice</vt:lpstr>
      <vt:lpstr>Is a Hurdle Model Appropriate?</vt:lpstr>
      <vt:lpstr>Heckit: A brief overview</vt:lpstr>
      <vt:lpstr>Example: How can LTC care be expanded affordably?</vt:lpstr>
      <vt:lpstr>Example: How can LTC care be expanded affordably?</vt:lpstr>
      <vt:lpstr>Example: How can LTC care be expanded affordably?</vt:lpstr>
      <vt:lpstr>Example: How can LTC care be expanded affordably?</vt:lpstr>
      <vt:lpstr>Data: What story are we telling here? </vt:lpstr>
      <vt:lpstr>Side Note: Figures</vt:lpstr>
      <vt:lpstr>Data: What story are we telling here? </vt:lpstr>
      <vt:lpstr>Empirical Strategy: Decision Stage</vt:lpstr>
      <vt:lpstr>Empirical Strategy: Intensity Stage</vt:lpstr>
      <vt:lpstr>Empirical Strategy: Intensity Stage</vt:lpstr>
      <vt:lpstr>Results: IV First Stage</vt:lpstr>
      <vt:lpstr>Results: Hurdle Model</vt:lpstr>
      <vt:lpstr>Policy Implications: Hospital Costs</vt:lpstr>
      <vt:lpstr>Policy Implications: Hospital Costs</vt:lpstr>
      <vt:lpstr>Mini Referee Report</vt:lpstr>
      <vt:lpstr>Multinomial Choice Logit</vt:lpstr>
      <vt:lpstr>Multinomial Choice Logit: When Choices Matter (More)</vt:lpstr>
      <vt:lpstr>Multinomial Choice Logit: When Choices Matter (More)</vt:lpstr>
      <vt:lpstr>What makes this setting unique? </vt:lpstr>
      <vt:lpstr>What makes this setting unique? </vt:lpstr>
      <vt:lpstr>Multinomial Logit: Setup</vt:lpstr>
      <vt:lpstr>Multinomial Logit: Setup</vt:lpstr>
      <vt:lpstr>Multinomial Logit: Setup</vt:lpstr>
      <vt:lpstr>Multinomial Logit: Intuition </vt:lpstr>
      <vt:lpstr>Multinomial Logit: Estimation</vt:lpstr>
      <vt:lpstr>Multinomial Logit: Estimation</vt:lpstr>
      <vt:lpstr>Multinomial Logit: Interpretation</vt:lpstr>
      <vt:lpstr>Multinomial Logit: Interpretation</vt:lpstr>
      <vt:lpstr>A quick note: multinomial probit versus logit</vt:lpstr>
      <vt:lpstr>Example: How do physicians choose specialties? </vt:lpstr>
      <vt:lpstr>Example: How do physicians choose specialties? </vt:lpstr>
      <vt:lpstr>Example: How do physicians choose specialties? </vt:lpstr>
      <vt:lpstr>Example: How do physicians choose specialties? </vt:lpstr>
      <vt:lpstr>Choice Experiment</vt:lpstr>
      <vt:lpstr>Choice Experiments</vt:lpstr>
      <vt:lpstr>Results: What do MDs Care About?</vt:lpstr>
      <vt:lpstr>Policy Implications: Simulating Choices</vt:lpstr>
      <vt:lpstr>Mini Referee Report</vt:lpstr>
      <vt:lpstr>Conclusion: Limited Dependent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556</cp:revision>
  <dcterms:created xsi:type="dcterms:W3CDTF">2011-01-10T00:42:42Z</dcterms:created>
  <dcterms:modified xsi:type="dcterms:W3CDTF">2022-11-01T19:40:20Z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