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6"/>
  </p:notesMasterIdLst>
  <p:sldIdLst>
    <p:sldId id="256" r:id="rId2"/>
    <p:sldId id="329" r:id="rId3"/>
    <p:sldId id="357" r:id="rId4"/>
    <p:sldId id="341" r:id="rId5"/>
    <p:sldId id="340" r:id="rId6"/>
    <p:sldId id="366" r:id="rId7"/>
    <p:sldId id="367" r:id="rId8"/>
    <p:sldId id="369" r:id="rId9"/>
    <p:sldId id="370" r:id="rId10"/>
    <p:sldId id="371" r:id="rId11"/>
    <p:sldId id="374" r:id="rId12"/>
    <p:sldId id="373" r:id="rId13"/>
    <p:sldId id="375" r:id="rId14"/>
    <p:sldId id="376" r:id="rId15"/>
    <p:sldId id="405" r:id="rId16"/>
    <p:sldId id="406" r:id="rId17"/>
    <p:sldId id="353" r:id="rId18"/>
    <p:sldId id="379" r:id="rId19"/>
    <p:sldId id="380" r:id="rId20"/>
    <p:sldId id="381" r:id="rId21"/>
    <p:sldId id="408" r:id="rId22"/>
    <p:sldId id="407" r:id="rId23"/>
    <p:sldId id="383" r:id="rId24"/>
    <p:sldId id="384" r:id="rId25"/>
    <p:sldId id="391" r:id="rId26"/>
    <p:sldId id="390" r:id="rId27"/>
    <p:sldId id="385" r:id="rId28"/>
    <p:sldId id="392" r:id="rId29"/>
    <p:sldId id="409" r:id="rId30"/>
    <p:sldId id="410" r:id="rId31"/>
    <p:sldId id="393" r:id="rId32"/>
    <p:sldId id="398" r:id="rId33"/>
    <p:sldId id="399" r:id="rId34"/>
    <p:sldId id="400" r:id="rId35"/>
    <p:sldId id="401" r:id="rId36"/>
    <p:sldId id="402" r:id="rId37"/>
    <p:sldId id="395" r:id="rId38"/>
    <p:sldId id="412" r:id="rId39"/>
    <p:sldId id="414" r:id="rId40"/>
    <p:sldId id="429" r:id="rId41"/>
    <p:sldId id="415" r:id="rId42"/>
    <p:sldId id="418" r:id="rId43"/>
    <p:sldId id="403" r:id="rId44"/>
    <p:sldId id="420" r:id="rId45"/>
    <p:sldId id="419" r:id="rId46"/>
    <p:sldId id="421" r:id="rId47"/>
    <p:sldId id="422" r:id="rId48"/>
    <p:sldId id="423" r:id="rId49"/>
    <p:sldId id="424" r:id="rId50"/>
    <p:sldId id="425" r:id="rId51"/>
    <p:sldId id="426" r:id="rId52"/>
    <p:sldId id="427" r:id="rId53"/>
    <p:sldId id="428" r:id="rId54"/>
    <p:sldId id="413" r:id="rId5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416" autoAdjust="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fivethirtyeight.com/p-hackin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Continuous and discrete – we’ll talk about different interpretation of effects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38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now relies on holding everything else in the regression constant – if this doesn’t work for what you want to know, need to rethink the design of the regression (e.g., interactions)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53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14:m>
                  <m:oMath xmlns:m="http://schemas.openxmlformats.org/officeDocument/2006/math">
                    <m:r>
                      <a:rPr lang="en-CA" sz="1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𝐸</m:t>
                    </m:r>
                    <m:d>
                      <m:dPr>
                        <m:ctrlPr>
                          <a:rPr lang="en-CA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CA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𝜖</m:t>
                        </m:r>
                        <m:r>
                          <a:rPr lang="en-US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r>
                          <a:rPr lang="en-US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</m:d>
                    <m:r>
                      <a:rPr lang="en-CA" sz="1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=0</m:t>
                    </m:r>
                  </m:oMath>
                </a14:m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r>
                      <a:rPr lang="en-CA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𝐸</m:t>
                    </m:r>
                    <m:d>
                      <m:dPr>
                        <m:ctrlPr>
                          <a:rPr lang="en-CA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𝜖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≠</m:t>
                    </m:r>
                    <m:r>
                      <a:rPr lang="en-CA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0</m:t>
                    </m:r>
                    <m:r>
                      <a:rPr lang="en-US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=0</a:t>
                </a:r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≠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24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Hopefully, the law of large numbers kicks in – how do we know it does? Think back to our MC simulation from last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16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null world like in our example? A1Cs don’t affect hospitalizations at all. Each simulation is a random draw of data in a null world – no effect exists.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2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this is our estimated slope (after controlling) – this is unlikely given a bunch of random null worlds (the exact level of unlikeliness is the p-value)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20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here – normally distributed with a mean and variance. Note that variance diminishes with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02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our data grows, our estimate is centered around the truth – the more data, the more </a:t>
            </a:r>
            <a:r>
              <a:rPr lang="en-US" b="1" dirty="0"/>
              <a:t>precise </a:t>
            </a:r>
            <a:r>
              <a:rPr lang="en-US" b="0" dirty="0"/>
              <a:t>that estimate 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58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null hypothesis is our simulated world.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39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talk more about this in a minute after regression tables.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5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 trick question – think back to our frameworks!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26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 dirty="0"/>
                  <a:t>As we move into each method, I’ll try to give a “like the pros” section that talks about practical tips (coding, data structure, what goes in the paper, etc.)</a:t>
                </a:r>
                <a:endParaRPr lang="en-US" sz="12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=0</a:t>
                </a:r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≠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74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thing to hit here: economic versus statistical significance – a p-value is all well and good, but what is the takeaway? What’s the story?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16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thing to hit here: economic versus statistical significance – a p-value is all well and good, but what is the takeaway? What’s the story?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37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also known as the street light effect – researchers shine the light just on the street, miss what’s to the side. Are you asking the right questions? An example: a program hopes to improve commitment to school, and boasts that it improves test scores  -- does that measure the outcome you want (teacher performance, kid happiness, etc.?) or does it just measure how good kids are at taking tests. Data limitations play a big role here (in health, think quality measurements, or metrics of risk/equity/etc.)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06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example papers of these in the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00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questions that are nearly impossible to answer in a paper or project (okay, you can do a power calculation – </a:t>
            </a:r>
            <a:r>
              <a:rPr lang="en-US" dirty="0" err="1"/>
              <a:t>ish</a:t>
            </a:r>
            <a:r>
              <a:rPr lang="en-US" dirty="0"/>
              <a:t>). But you still need to think carefully about each of these.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98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sample a small group repeatedly, you get a lot of different answers. But if you sample a large group even fewer times, your effects are more noticeable. Power calculations can tell you something about what the sample size should be (going out the window with big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909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includes things like – what limitations should be noted, what should go in a discussion, etc. We’ll try to talk more about this with each method we cover.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82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p-hacking, remember the website: </a:t>
            </a:r>
            <a:r>
              <a:rPr lang="en-US" sz="1200" dirty="0">
                <a:hlinkClick r:id="rId3"/>
              </a:rPr>
              <a:t>https://projects.fivethirtyeight.com/p-hacking/</a:t>
            </a:r>
            <a:r>
              <a:rPr lang="en-US" sz="1200" dirty="0"/>
              <a:t>. Did you correct for multiple testing? Did you perform 20 tests and report the one significant result?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01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Economists call internal validity “identification” You might not even have seen all the threats if your DAG is incomplete or wrong. A good econometrician is trained to try to pick at all the potential threats to identification / internal validity here. The best way to get around these is to think about as many as you can and then present your work as much as you can – people will help you see what you’re missing.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7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recommend looking at this site in more detail – we’ll cover the high points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820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Cover this example if you have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87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Cover this example if you have time. Comparison between age of marriage and reported happiness (note: think about construct validity here too?)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Cover this example if you have time. Comparison between age of marriage and reported happiness (note: think about construct validity here too?)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9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authors tried to compare based on relative years around marriage to see happiness ticks up before marriage – so it can’t be from marriage! Of course, there are problems with this design (end of semester)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05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We’ll talk about more threats to internal validity throughout the course, particularly next time. If you want to think about multiple threats to IV, just think about nutrition research (they’re everywhere!)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490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44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True story: this was a study published about mice!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435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Particularly of concern with surveys or even clinical trials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2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– I’ve “health-</a:t>
            </a:r>
            <a:r>
              <a:rPr lang="en-US" dirty="0" err="1"/>
              <a:t>ized</a:t>
            </a:r>
            <a:r>
              <a:rPr lang="en-US" dirty="0"/>
              <a:t>” the example in the website here. Data here is a local physician’s practice, or health market. What does the line mean? What confounders might we be interested in here?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4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– there’s a strong relationship here! What does that mean for our initial assessment? We have violated the assumption that E(</a:t>
            </a:r>
            <a:r>
              <a:rPr lang="en-US" dirty="0" err="1"/>
              <a:t>eps|x</a:t>
            </a:r>
            <a:r>
              <a:rPr lang="en-US" dirty="0"/>
              <a:t>)=0 given that we relegated education to epsilon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0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move education out of the error term and correct for this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88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Ignore the axes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55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how this works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53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through this – what is a collider/post-treatment (something like controlling for occupation to assess gender wage gap)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5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pod-statement.org/wp-content/uploads/2020/01/Tripod-Checlist-Prediction-Model-Development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mrx3239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3: Multivariate OLS Regression</a:t>
            </a:r>
          </a:p>
          <a:p>
            <a:r>
              <a:rPr lang="en-US" sz="2400" dirty="0"/>
              <a:t>September 23, 2022</a:t>
            </a:r>
          </a:p>
          <a:p>
            <a:endParaRPr lang="en-US" sz="2400" dirty="0"/>
          </a:p>
          <a:p>
            <a:r>
              <a:rPr lang="en-US" sz="2400" dirty="0"/>
              <a:t>HAD5744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37392"/>
            <a:ext cx="9764321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Controlling for Variables: A1Cs and Education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US" sz="2200" b="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74320" lvl="1" indent="0">
                  <a:buNone/>
                </a:pPr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B287DF6-98FE-45C1-9145-6BE448C33C6F}"/>
              </a:ext>
            </a:extLst>
          </p:cNvPr>
          <p:cNvSpPr txBox="1"/>
          <p:nvPr/>
        </p:nvSpPr>
        <p:spPr>
          <a:xfrm>
            <a:off x="2743200" y="1034208"/>
            <a:ext cx="647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Health Behavior (A1C check) and Education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B0273-0E9F-4B97-B383-F3AC6B11D4A9}"/>
              </a:ext>
            </a:extLst>
          </p:cNvPr>
          <p:cNvSpPr txBox="1"/>
          <p:nvPr/>
        </p:nvSpPr>
        <p:spPr>
          <a:xfrm>
            <a:off x="3276600" y="6400800"/>
            <a:ext cx="647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Average Education in 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A9446-5F5C-4A36-9DAD-1A079BA78D77}"/>
              </a:ext>
            </a:extLst>
          </p:cNvPr>
          <p:cNvSpPr txBox="1"/>
          <p:nvPr/>
        </p:nvSpPr>
        <p:spPr>
          <a:xfrm rot="16200000">
            <a:off x="-827738" y="3875736"/>
            <a:ext cx="49204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Rate of A1C Checks per 1,000 Diabetics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ABDB4F-CCF6-4029-BCB8-EDDB737F6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193982" y="1475516"/>
            <a:ext cx="7967628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7E3D3F-7D9D-4218-B38A-FF8F9D278CCC}"/>
              </a:ext>
            </a:extLst>
          </p:cNvPr>
          <p:cNvSpPr txBox="1"/>
          <p:nvPr/>
        </p:nvSpPr>
        <p:spPr>
          <a:xfrm>
            <a:off x="2286000" y="1519864"/>
            <a:ext cx="1600200" cy="842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845436-30D8-44CD-9D74-CEFE19F4C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497" y="6016174"/>
            <a:ext cx="7964424" cy="3840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C3D2ED-38BB-4DED-BA9E-8975EF025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7753" y="1778739"/>
            <a:ext cx="555735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9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01539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Controlling for Variables: A1Cs and Education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US" sz="2200" b="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74320" lvl="1" indent="0">
                  <a:buNone/>
                </a:pPr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B287DF6-98FE-45C1-9145-6BE448C33C6F}"/>
              </a:ext>
            </a:extLst>
          </p:cNvPr>
          <p:cNvSpPr txBox="1"/>
          <p:nvPr/>
        </p:nvSpPr>
        <p:spPr>
          <a:xfrm>
            <a:off x="2743200" y="1034208"/>
            <a:ext cx="647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Health Behavior (A1C check) and Education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B0273-0E9F-4B97-B383-F3AC6B11D4A9}"/>
              </a:ext>
            </a:extLst>
          </p:cNvPr>
          <p:cNvSpPr txBox="1"/>
          <p:nvPr/>
        </p:nvSpPr>
        <p:spPr>
          <a:xfrm>
            <a:off x="3276600" y="6400800"/>
            <a:ext cx="647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Average Education in 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A9446-5F5C-4A36-9DAD-1A079BA78D77}"/>
              </a:ext>
            </a:extLst>
          </p:cNvPr>
          <p:cNvSpPr txBox="1"/>
          <p:nvPr/>
        </p:nvSpPr>
        <p:spPr>
          <a:xfrm rot="16200000">
            <a:off x="-827738" y="3875736"/>
            <a:ext cx="49204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Rate of A1C Checks per 1,000 Diabetics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ABDB4F-CCF6-4029-BCB8-EDDB737F6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193982" y="1475516"/>
            <a:ext cx="7967628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7E3D3F-7D9D-4218-B38A-FF8F9D278CCC}"/>
              </a:ext>
            </a:extLst>
          </p:cNvPr>
          <p:cNvSpPr txBox="1"/>
          <p:nvPr/>
        </p:nvSpPr>
        <p:spPr>
          <a:xfrm>
            <a:off x="2286000" y="1519864"/>
            <a:ext cx="1600200" cy="842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845436-30D8-44CD-9D74-CEFE19F4C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497" y="6016174"/>
            <a:ext cx="7964424" cy="3840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C3D2ED-38BB-4DED-BA9E-8975EF025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7753" y="1778739"/>
            <a:ext cx="555735" cy="42976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46107C-46C9-4203-B688-EC700899D734}"/>
              </a:ext>
            </a:extLst>
          </p:cNvPr>
          <p:cNvSpPr txBox="1"/>
          <p:nvPr/>
        </p:nvSpPr>
        <p:spPr>
          <a:xfrm>
            <a:off x="8120251" y="3761516"/>
            <a:ext cx="3016142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Controlling for education removes this linear trend, leaving only the residuals</a:t>
            </a:r>
          </a:p>
        </p:txBody>
      </p:sp>
    </p:spTree>
    <p:extLst>
      <p:ext uri="{BB962C8B-B14F-4D97-AF65-F5344CB8AC3E}">
        <p14:creationId xmlns:p14="http://schemas.microsoft.com/office/powerpoint/2010/main" val="67302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Times New Roman" panose="02020603050405020304" pitchFamily="18" charset="0"/>
              </a:rPr>
              <a:t>Partialling</a:t>
            </a:r>
            <a:r>
              <a:rPr lang="en-US" dirty="0">
                <a:cs typeface="Times New Roman" panose="02020603050405020304" pitchFamily="18" charset="0"/>
              </a:rPr>
              <a:t> out Education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E3D3F-7D9D-4218-B38A-FF8F9D278CCC}"/>
              </a:ext>
            </a:extLst>
          </p:cNvPr>
          <p:cNvSpPr txBox="1"/>
          <p:nvPr/>
        </p:nvSpPr>
        <p:spPr>
          <a:xfrm>
            <a:off x="2286000" y="1519864"/>
            <a:ext cx="1600200" cy="842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fwl">
            <a:extLst>
              <a:ext uri="{FF2B5EF4-FFF2-40B4-BE49-F238E27FC236}">
                <a16:creationId xmlns:a16="http://schemas.microsoft.com/office/drawing/2014/main" id="{449F3BA6-2B62-48F7-A615-30F8E4973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05305"/>
            <a:ext cx="9144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96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337392"/>
                <a:ext cx="7269480" cy="62484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>
                    <a:cs typeface="Times New Roman" panose="02020603050405020304" pitchFamily="18" charset="0"/>
                  </a:rPr>
                  <a:t>FWL: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𝑌𝑠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on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𝐷𝑠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337392"/>
                <a:ext cx="7269480" cy="624840"/>
              </a:xfrm>
              <a:blipFill>
                <a:blip r:embed="rId3"/>
                <a:stretch>
                  <a:fillRect l="-2934" t="-29126" b="-4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87E3D3F-7D9D-4218-B38A-FF8F9D278CCC}"/>
              </a:ext>
            </a:extLst>
          </p:cNvPr>
          <p:cNvSpPr txBox="1"/>
          <p:nvPr/>
        </p:nvSpPr>
        <p:spPr>
          <a:xfrm>
            <a:off x="2286000" y="1519864"/>
            <a:ext cx="1600200" cy="842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B2FA67-7FB9-4522-8856-77EC1EBC7712}"/>
                  </a:ext>
                </a:extLst>
              </p:cNvPr>
              <p:cNvSpPr txBox="1"/>
              <p:nvPr/>
            </p:nvSpPr>
            <p:spPr>
              <a:xfrm>
                <a:off x="762000" y="962232"/>
                <a:ext cx="96774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Hence, FWL eliminates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] in order to isolate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known: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Subtract (1) out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order to get residuals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Subtract (3) out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in order to get residuals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Describe the relationship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B2FA67-7FB9-4522-8856-77EC1EBC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962232"/>
                <a:ext cx="9677400" cy="1754326"/>
              </a:xfrm>
              <a:prstGeom prst="rect">
                <a:avLst/>
              </a:prstGeom>
              <a:blipFill>
                <a:blip r:embed="rId4"/>
                <a:stretch>
                  <a:fillRect l="-504" t="-2083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98626ABB-B984-4E1B-9876-5C34D2D5765B}"/>
              </a:ext>
            </a:extLst>
          </p:cNvPr>
          <p:cNvGrpSpPr>
            <a:grpSpLocks noChangeAspect="1"/>
          </p:cNvGrpSpPr>
          <p:nvPr/>
        </p:nvGrpSpPr>
        <p:grpSpPr>
          <a:xfrm>
            <a:off x="2283372" y="2716558"/>
            <a:ext cx="7069132" cy="3783899"/>
            <a:chOff x="1663322" y="1034208"/>
            <a:chExt cx="9437103" cy="57503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65B1A2-3F10-481D-A802-95B6A4DCA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1945" y="1226757"/>
              <a:ext cx="8419855" cy="5029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53C8E9-3BA1-47FD-96E2-43B23F5BBAD6}"/>
                </a:ext>
              </a:extLst>
            </p:cNvPr>
            <p:cNvSpPr txBox="1"/>
            <p:nvPr/>
          </p:nvSpPr>
          <p:spPr>
            <a:xfrm>
              <a:off x="2743200" y="1034208"/>
              <a:ext cx="8357225" cy="561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Hospitalizations and Health Behavior (A1C check)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1D9DF4-A927-47BF-A9F6-9AABA41CA903}"/>
                </a:ext>
              </a:extLst>
            </p:cNvPr>
            <p:cNvSpPr txBox="1"/>
            <p:nvPr/>
          </p:nvSpPr>
          <p:spPr>
            <a:xfrm>
              <a:off x="3276600" y="6223252"/>
              <a:ext cx="6477000" cy="561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Residual Rate of A1C checks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6A412F-141D-4736-BC57-25DE95FD264D}"/>
                </a:ext>
              </a:extLst>
            </p:cNvPr>
            <p:cNvSpPr txBox="1"/>
            <p:nvPr/>
          </p:nvSpPr>
          <p:spPr>
            <a:xfrm rot="16200000">
              <a:off x="-723381" y="3564103"/>
              <a:ext cx="5266453" cy="4930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Residual Hospitalizations</a:t>
              </a:r>
            </a:p>
          </p:txBody>
        </p:sp>
      </p:grpSp>
      <p:pic>
        <p:nvPicPr>
          <p:cNvPr id="13" name="Picture 2" descr="RStudio - RStudio">
            <a:extLst>
              <a:ext uri="{FF2B5EF4-FFF2-40B4-BE49-F238E27FC236}">
                <a16:creationId xmlns:a16="http://schemas.microsoft.com/office/drawing/2014/main" id="{A97F3669-B188-40FA-AE0B-DE97D405D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31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+mj-lt"/>
              </a:rPr>
              <a:t>So what do I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control for? </a:t>
            </a:r>
          </a:p>
        </p:txBody>
      </p: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B2FA67-7FB9-4522-8856-77EC1EBC7712}"/>
                  </a:ext>
                </a:extLst>
              </p:cNvPr>
              <p:cNvSpPr txBox="1"/>
              <p:nvPr/>
            </p:nvSpPr>
            <p:spPr>
              <a:xfrm>
                <a:off x="1211140" y="2005739"/>
                <a:ext cx="5113462" cy="41743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182880" defTabSz="914400"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en-US" sz="2400" dirty="0"/>
                  <a:t>We add regressors to </a:t>
                </a:r>
                <a:r>
                  <a:rPr lang="en-US" sz="2400" b="1" dirty="0"/>
                  <a:t>close all back doors </a:t>
                </a:r>
                <a:r>
                  <a:rPr lang="en-US" sz="2400" dirty="0"/>
                  <a:t>and focus on a causal parameter of interest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182880" defTabSz="914400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there is correlation between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you should control for it</a:t>
                </a:r>
              </a:p>
              <a:p>
                <a:pPr marL="342900" indent="-182880" defTabSz="914400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Need to have data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(obviously) </a:t>
                </a:r>
              </a:p>
              <a:p>
                <a:pPr marL="342900" indent="-182880" defTabSz="914400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B2FA67-7FB9-4522-8856-77EC1EBC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40" y="2005739"/>
                <a:ext cx="5113462" cy="4174398"/>
              </a:xfrm>
              <a:prstGeom prst="rect">
                <a:avLst/>
              </a:prstGeom>
              <a:blipFill>
                <a:blip r:embed="rId3"/>
                <a:stretch>
                  <a:fillRect l="-1907" t="-1168" r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A flowchart showing how to construct a regression model.">
            <a:extLst>
              <a:ext uri="{FF2B5EF4-FFF2-40B4-BE49-F238E27FC236}">
                <a16:creationId xmlns:a16="http://schemas.microsoft.com/office/drawing/2014/main" id="{7745A6DF-B648-4785-9494-9E0976999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" r="-1" b="-1"/>
          <a:stretch/>
        </p:blipFill>
        <p:spPr bwMode="auto">
          <a:xfrm>
            <a:off x="6324601" y="10"/>
            <a:ext cx="58674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23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363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Types of Control Variables: Sliders and Switches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E3D3F-7D9D-4218-B38A-FF8F9D278CCC}"/>
              </a:ext>
            </a:extLst>
          </p:cNvPr>
          <p:cNvSpPr txBox="1"/>
          <p:nvPr/>
        </p:nvSpPr>
        <p:spPr>
          <a:xfrm>
            <a:off x="2286000" y="1519864"/>
            <a:ext cx="1600200" cy="842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B482D-A193-0BF3-718A-43D90E513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73537"/>
            <a:ext cx="7315200" cy="54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97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363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How does interpretation change?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E3D3F-7D9D-4218-B38A-FF8F9D278CCC}"/>
              </a:ext>
            </a:extLst>
          </p:cNvPr>
          <p:cNvSpPr txBox="1"/>
          <p:nvPr/>
        </p:nvSpPr>
        <p:spPr>
          <a:xfrm>
            <a:off x="2286000" y="1519864"/>
            <a:ext cx="1600200" cy="842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6EDEB-AAFB-7743-F5B6-1FE95D8FBF04}"/>
                  </a:ext>
                </a:extLst>
              </p:cNvPr>
              <p:cNvSpPr txBox="1"/>
              <p:nvPr/>
            </p:nvSpPr>
            <p:spPr>
              <a:xfrm>
                <a:off x="762000" y="962232"/>
                <a:ext cx="96774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multivariate regression: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now the average change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increases by 1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holding everything else 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continuous, does a one-unit change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make sense?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discrete, effect of “turning on” the switch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6EDEB-AAFB-7743-F5B6-1FE95D8FB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962232"/>
                <a:ext cx="9677400" cy="3046988"/>
              </a:xfrm>
              <a:prstGeom prst="rect">
                <a:avLst/>
              </a:prstGeom>
              <a:blipFill>
                <a:blip r:embed="rId3"/>
                <a:stretch>
                  <a:fillRect l="-945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9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on Regression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CA" sz="2000" dirty="0">
              <a:solidFill>
                <a:schemeClr val="tx1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Inference: How well does our data answer our question?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9060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 …+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Any regression is left with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residual variation</a:t>
                </a:r>
                <a:r>
                  <a:rPr lang="en-US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Additionally, </a:t>
                </a: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sampling variation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means that if we change the data (a little), we change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 (potentially a lot)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 key question of a regression model is therefore: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How certain am I that my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b="1" dirty="0">
                    <a:cs typeface="Times New Roman" panose="02020603050405020304" pitchFamily="18" charset="0"/>
                  </a:rPr>
                  <a:t> is telling me something informative about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906001" cy="5141388"/>
              </a:xfrm>
              <a:blipFill>
                <a:blip r:embed="rId3"/>
                <a:stretch>
                  <a:fillRect l="-923" r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692E49E-DB7D-9825-CB23-3FABA1239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193" y="4190999"/>
            <a:ext cx="718561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07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Inference: How well does our data answer our question?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 …+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Any regression is left with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residual variation</a:t>
                </a:r>
                <a:r>
                  <a:rPr lang="en-US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Additionally, </a:t>
                </a: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sampling variation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means that if we change the data (a little), we change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 (potentially a lot)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 key question of a regression model is therefore: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How certain am I that my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b="1" dirty="0">
                    <a:cs typeface="Times New Roman" panose="02020603050405020304" pitchFamily="18" charset="0"/>
                  </a:rPr>
                  <a:t> is telling me something informative about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This is the question of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inference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To get there, use one of our useful assumptions (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homoskedasticity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𝕍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  <a:blipFill>
                <a:blip r:embed="rId2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7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Last time: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9753600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Probability, coding review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 to linear regression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Single explanatory variable: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Estimation: best linear fit through data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Assumptions required for unbiasedness, so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9753600" cy="5141388"/>
              </a:xfrm>
              <a:blipFill>
                <a:blip r:embed="rId2"/>
                <a:stretch>
                  <a:fillRect l="-438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44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 Simulation Example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 intuition for inference (and standard errors, </a:t>
                </a:r>
                <a:r>
                  <a:rPr lang="en-US" sz="2200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-values, etc.) is based on simulations of a </a:t>
                </a:r>
                <a:r>
                  <a:rPr lang="en-US" sz="22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null world </a:t>
                </a:r>
              </a:p>
              <a:p>
                <a:r>
                  <a:rPr lang="en-US" sz="22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Randomly shuffle </a:t>
                </a: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 A1C checks and hospitalizations columns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5,000 times, compare results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372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56AEE66-A3B2-993E-EFA7-340F9B5E5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791" y="2743200"/>
            <a:ext cx="740177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97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 Simulation Example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 intuition for inference (and standard errors, </a:t>
                </a:r>
                <a:r>
                  <a:rPr lang="en-US" sz="2200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-values, etc.) is based on simulations of a </a:t>
                </a:r>
                <a:r>
                  <a:rPr lang="en-US" sz="22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null world </a:t>
                </a:r>
              </a:p>
              <a:p>
                <a:r>
                  <a:rPr lang="en-US" sz="22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Randomly shuffle </a:t>
                </a: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 A1C checks and hospitalizations columns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5,000 times, compare results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372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56AEE66-A3B2-993E-EFA7-340F9B5E5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791" y="2743200"/>
            <a:ext cx="7401771" cy="36576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877717-3A29-FC1D-863B-A9E0A052E0D7}"/>
              </a:ext>
            </a:extLst>
          </p:cNvPr>
          <p:cNvCxnSpPr/>
          <p:nvPr/>
        </p:nvCxnSpPr>
        <p:spPr>
          <a:xfrm flipV="1">
            <a:off x="7620000" y="3429000"/>
            <a:ext cx="0" cy="2514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61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337392"/>
                <a:ext cx="10439400" cy="624840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>
                    <a:cs typeface="Times New Roman" panose="02020603050405020304" pitchFamily="18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337392"/>
                <a:ext cx="10439400" cy="624840"/>
              </a:xfrm>
              <a:blipFill>
                <a:blip r:embed="rId3"/>
                <a:stretch>
                  <a:fillRect l="-1751" t="-17476" b="-35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 …+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Under homoskedasticity, there is a nice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sampling distribution </a:t>
                </a:r>
                <a:r>
                  <a:rPr lang="en-US" sz="2200" dirty="0">
                    <a:cs typeface="Times New Roman" panose="02020603050405020304" pitchFamily="18" charset="0"/>
                  </a:rPr>
                  <a:t>for any coefficient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∼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𝒩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𝑆𝑆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2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endParaRPr lang="en-US" sz="22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4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735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337392"/>
                <a:ext cx="10439400" cy="624840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>
                    <a:cs typeface="Times New Roman" panose="02020603050405020304" pitchFamily="18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337392"/>
                <a:ext cx="10439400" cy="624840"/>
              </a:xfrm>
              <a:blipFill>
                <a:blip r:embed="rId3"/>
                <a:stretch>
                  <a:fillRect l="-1751" t="-17476" b="-35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 …+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Under homoskedasticity, there is a nice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sampling distribution </a:t>
                </a:r>
                <a:r>
                  <a:rPr lang="en-US" sz="2200" dirty="0">
                    <a:cs typeface="Times New Roman" panose="02020603050405020304" pitchFamily="18" charset="0"/>
                  </a:rPr>
                  <a:t>for any coefficient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∼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𝒩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𝑆𝑆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2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endParaRPr lang="en-US" sz="22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4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CB005BF-F438-486F-ADB7-2D92C084D334}"/>
              </a:ext>
            </a:extLst>
          </p:cNvPr>
          <p:cNvSpPr txBox="1"/>
          <p:nvPr/>
        </p:nvSpPr>
        <p:spPr>
          <a:xfrm>
            <a:off x="7848600" y="2895600"/>
            <a:ext cx="25146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Unbiasedness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8BED37-3812-43BD-9FD7-4258583B9EAF}"/>
              </a:ext>
            </a:extLst>
          </p:cNvPr>
          <p:cNvCxnSpPr>
            <a:stCxn id="4" idx="1"/>
          </p:cNvCxnSpPr>
          <p:nvPr/>
        </p:nvCxnSpPr>
        <p:spPr>
          <a:xfrm flipV="1">
            <a:off x="7848600" y="2530053"/>
            <a:ext cx="0" cy="55021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601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337392"/>
                <a:ext cx="10439400" cy="624840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>
                    <a:cs typeface="Times New Roman" panose="02020603050405020304" pitchFamily="18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337392"/>
                <a:ext cx="10439400" cy="624840"/>
              </a:xfrm>
              <a:blipFill>
                <a:blip r:embed="rId2"/>
                <a:stretch>
                  <a:fillRect l="-1751" t="-17476" b="-35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 …+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Under homoskedasticity, there is a nice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sampling distribution </a:t>
                </a:r>
                <a:r>
                  <a:rPr lang="en-US" sz="2200" dirty="0">
                    <a:cs typeface="Times New Roman" panose="02020603050405020304" pitchFamily="18" charset="0"/>
                  </a:rPr>
                  <a:t>for any coefficient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∼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𝒩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Open Sans" panose="020B0606030504020204" pitchFamily="34" charset="0"/>
                                                      <a:cs typeface="Open Sans" panose="020B0606030504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Open Sans" panose="020B0606030504020204" pitchFamily="34" charset="0"/>
                                                      <a:cs typeface="Open Sans" panose="020B0606030504020204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Open Sans" panose="020B0606030504020204" pitchFamily="34" charset="0"/>
                                                      <a:cs typeface="Open Sans" panose="020B0606030504020204" pitchFamily="34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  <m:t>,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𝑆𝑆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2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Hence, what affects the precision of our regression coefficient?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 error variance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⇒↑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𝑆𝑆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– 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a good thing!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Size of data: since SST is summed over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shrinks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2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921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Standard Errors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 standard deviation of an estimator is referred to as a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standard error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Standard errors </a:t>
                </a:r>
                <a:r>
                  <a:rPr lang="en-US" sz="2400" dirty="0">
                    <a:cs typeface="Times New Roman" panose="02020603050405020304" pitchFamily="18" charset="0"/>
                  </a:rPr>
                  <a:t>allow you to use what you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observe</a:t>
                </a:r>
                <a:r>
                  <a:rPr lang="en-US" sz="2400" dirty="0">
                    <a:cs typeface="Times New Roman" panose="02020603050405020304" pitchFamily="18" charset="0"/>
                  </a:rPr>
                  <a:t> in a regression to test hypotheses about the (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unobserved</a:t>
                </a:r>
                <a:r>
                  <a:rPr lang="en-US" sz="2400" dirty="0">
                    <a:cs typeface="Times New Roman" panose="02020603050405020304" pitchFamily="18" charset="0"/>
                  </a:rPr>
                  <a:t>) data generating process</a:t>
                </a:r>
              </a:p>
              <a:p>
                <a:pPr marL="274320" lvl="1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DD5C2EF-1402-4E98-8819-1F9C91BB1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903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Standard Errors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 standard deviation of an estimator is referred to as a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standard error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Standard errors </a:t>
                </a:r>
                <a:r>
                  <a:rPr lang="en-US" sz="2400" dirty="0">
                    <a:cs typeface="Times New Roman" panose="02020603050405020304" pitchFamily="18" charset="0"/>
                  </a:rPr>
                  <a:t>allow you to use what you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observe</a:t>
                </a:r>
                <a:r>
                  <a:rPr lang="en-US" sz="2400" dirty="0">
                    <a:cs typeface="Times New Roman" panose="02020603050405020304" pitchFamily="18" charset="0"/>
                  </a:rPr>
                  <a:t> in a regression to test hypotheses about the (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unobserved</a:t>
                </a:r>
                <a:r>
                  <a:rPr lang="en-US" sz="2400" dirty="0">
                    <a:cs typeface="Times New Roman" panose="02020603050405020304" pitchFamily="18" charset="0"/>
                  </a:rPr>
                  <a:t>) data generating process</a:t>
                </a: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Example: We care about 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after controlling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Can we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 </a:t>
                </a:r>
              </a:p>
              <a:p>
                <a:pPr marL="274320" lvl="1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DD5C2EF-1402-4E98-8819-1F9C91BB1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595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Standard Errors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 standard deviation of an estimator is referred to as a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standard error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Standard errors </a:t>
                </a:r>
                <a:r>
                  <a:rPr lang="en-US" sz="2400" dirty="0">
                    <a:cs typeface="Times New Roman" panose="02020603050405020304" pitchFamily="18" charset="0"/>
                  </a:rPr>
                  <a:t>allow you to use what you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observe</a:t>
                </a:r>
                <a:r>
                  <a:rPr lang="en-US" sz="2400" dirty="0">
                    <a:cs typeface="Times New Roman" panose="02020603050405020304" pitchFamily="18" charset="0"/>
                  </a:rPr>
                  <a:t> in a regression to test hypotheses about the (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unobserved</a:t>
                </a:r>
                <a:r>
                  <a:rPr lang="en-US" sz="2400" dirty="0">
                    <a:cs typeface="Times New Roman" panose="02020603050405020304" pitchFamily="18" charset="0"/>
                  </a:rPr>
                  <a:t>) data generating process</a:t>
                </a: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Example: We care about 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after controlling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Can we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 </a:t>
                </a:r>
              </a:p>
              <a:p>
                <a:pPr marL="274320" lvl="1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Null hypothesis</a:t>
                </a:r>
                <a:r>
                  <a:rPr lang="en-US" sz="2400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(the typical null hypothesis) </a:t>
                </a:r>
              </a:p>
              <a:p>
                <a:pPr marL="274320" lvl="1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Alternative hypothesis</a:t>
                </a:r>
                <a:r>
                  <a:rPr lang="en-US" sz="2400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Rejection value</a:t>
                </a:r>
                <a:r>
                  <a:rPr lang="en-US" sz="2400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(typically 0.05)</a:t>
                </a:r>
              </a:p>
              <a:p>
                <a:pPr marL="274320" lvl="1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DD5C2EF-1402-4E98-8819-1F9C91BB1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814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Statistical Tests on Coefficients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Statistical tests tell you something about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if a supposed distribution for a parameter is unlikely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Related calculations:</a:t>
                </a:r>
              </a:p>
              <a:p>
                <a:pPr lvl="1"/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-value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: the exact percentile of our statistic </a:t>
                </a:r>
              </a:p>
              <a:p>
                <a:pPr lvl="1"/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-statistic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: standardized way of representing the percentile (standard normal)</a:t>
                </a:r>
              </a:p>
              <a:p>
                <a:pPr lvl="1"/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How are these related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DD5C2EF-1402-4E98-8819-1F9C91BB1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216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Statistical Significance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16658F-0374-EF60-EB0E-EEB249F71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100" y="962232"/>
            <a:ext cx="10058400" cy="4717270"/>
          </a:xfrm>
        </p:spPr>
      </p:pic>
    </p:spTree>
    <p:extLst>
      <p:ext uri="{BB962C8B-B14F-4D97-AF65-F5344CB8AC3E}">
        <p14:creationId xmlns:p14="http://schemas.microsoft.com/office/powerpoint/2010/main" val="105085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Last time: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0"/>
                <a:ext cx="9753600" cy="545380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Probability, coding review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 to linear regression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Single explanatory variable: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Estimation: best linear fit through data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Assumptions required for unbiasedness, so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Multiple explanatory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Inference on coefficients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Regressions and causal frameworks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Additional regression tools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0"/>
                <a:ext cx="9753600" cy="5453807"/>
              </a:xfrm>
              <a:blipFill>
                <a:blip r:embed="rId2"/>
                <a:stretch>
                  <a:fillRect l="-438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406560D-4DB1-46F7-AACB-59231F198015}"/>
              </a:ext>
            </a:extLst>
          </p:cNvPr>
          <p:cNvSpPr txBox="1">
            <a:spLocks/>
          </p:cNvSpPr>
          <p:nvPr/>
        </p:nvSpPr>
        <p:spPr>
          <a:xfrm>
            <a:off x="605790" y="3429000"/>
            <a:ext cx="726948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cs typeface="Times New Roman" panose="02020603050405020304" pitchFamily="18" charset="0"/>
              </a:rPr>
              <a:t>This time:</a:t>
            </a:r>
          </a:p>
        </p:txBody>
      </p:sp>
    </p:spTree>
    <p:extLst>
      <p:ext uri="{BB962C8B-B14F-4D97-AF65-F5344CB8AC3E}">
        <p14:creationId xmlns:p14="http://schemas.microsoft.com/office/powerpoint/2010/main" val="3746653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Regression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CA" sz="2000" dirty="0">
              <a:solidFill>
                <a:schemeClr val="tx1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43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760"/>
            <a:ext cx="10344912" cy="77724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Reading &amp; Constructing a Regression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9900-C993-43A7-AE82-FB87098E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1"/>
            <a:ext cx="6126480" cy="41660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295402"/>
            <a:ext cx="4648200" cy="5210172"/>
          </a:xfrm>
        </p:spPr>
        <p:txBody>
          <a:bodyPr>
            <a:norm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Concise way to present multiple regressions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What should you look for when reading a table?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Key differences across models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Identify parameter authors care about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Look for changes across columns</a:t>
            </a:r>
          </a:p>
        </p:txBody>
      </p:sp>
    </p:spTree>
    <p:extLst>
      <p:ext uri="{BB962C8B-B14F-4D97-AF65-F5344CB8AC3E}">
        <p14:creationId xmlns:p14="http://schemas.microsoft.com/office/powerpoint/2010/main" val="2955151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760"/>
            <a:ext cx="10344912" cy="77724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Reading &amp; Constructing a Regression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9900-C993-43A7-AE82-FB87098E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1"/>
            <a:ext cx="6126480" cy="41660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295402"/>
            <a:ext cx="4648200" cy="5210172"/>
          </a:xfrm>
        </p:spPr>
        <p:txBody>
          <a:bodyPr>
            <a:norm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Concise way to present multiple regressions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What should you look for when reading a table?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Key differences across models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Identify parameter authors care about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Look for changes across columns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Other notes: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Asterisks and standard errors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E53F0C-D351-4884-97F2-82812B30BF70}"/>
              </a:ext>
            </a:extLst>
          </p:cNvPr>
          <p:cNvSpPr/>
          <p:nvPr/>
        </p:nvSpPr>
        <p:spPr>
          <a:xfrm>
            <a:off x="381000" y="4876800"/>
            <a:ext cx="3124200" cy="584606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197485-BEFF-4774-9DFF-595FF5CF3B99}"/>
              </a:ext>
            </a:extLst>
          </p:cNvPr>
          <p:cNvSpPr/>
          <p:nvPr/>
        </p:nvSpPr>
        <p:spPr>
          <a:xfrm>
            <a:off x="3124200" y="2227742"/>
            <a:ext cx="3124200" cy="584606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94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760"/>
            <a:ext cx="10344912" cy="77724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Reading &amp; Constructing a Regression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9900-C993-43A7-AE82-FB87098E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1"/>
            <a:ext cx="6126480" cy="41660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295402"/>
            <a:ext cx="4648200" cy="5210172"/>
          </a:xfrm>
        </p:spPr>
        <p:txBody>
          <a:bodyPr>
            <a:norm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Concise way to present multiple regressions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What should you look for when reading a table?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Key differences across models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Identify parameter authors care about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Look for changes across columns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Other notes: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Asterisks and standard errors</a:t>
            </a:r>
          </a:p>
          <a:p>
            <a:pPr lvl="1"/>
            <a:r>
              <a:rPr lang="en-US" sz="2200" i="1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5DE200-22BF-44F6-B3FC-B92E9AB0D3B4}"/>
              </a:ext>
            </a:extLst>
          </p:cNvPr>
          <p:cNvSpPr/>
          <p:nvPr/>
        </p:nvSpPr>
        <p:spPr>
          <a:xfrm>
            <a:off x="457200" y="3505200"/>
            <a:ext cx="5791200" cy="584606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55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760"/>
            <a:ext cx="10344912" cy="77724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Reading &amp; Constructing a Regression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9900-C993-43A7-AE82-FB87098E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1"/>
            <a:ext cx="6126480" cy="41660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295402"/>
            <a:ext cx="4648200" cy="5210172"/>
          </a:xfrm>
        </p:spPr>
        <p:txBody>
          <a:bodyPr>
            <a:norm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Concise way to present multiple regressions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What should you look for when reading a table?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Key differences across models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Identify parameter authors care about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Look for changes across columns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Other notes: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Asterisks and standard errors</a:t>
            </a:r>
          </a:p>
          <a:p>
            <a:pPr lvl="1"/>
            <a:r>
              <a:rPr lang="en-US" sz="2200" i="1" dirty="0"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Overall model performance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3A1893-226B-4B0A-BD35-12592FE17CB7}"/>
              </a:ext>
            </a:extLst>
          </p:cNvPr>
          <p:cNvSpPr/>
          <p:nvPr/>
        </p:nvSpPr>
        <p:spPr>
          <a:xfrm>
            <a:off x="457200" y="3810000"/>
            <a:ext cx="990600" cy="1371600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3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760"/>
            <a:ext cx="10344912" cy="77724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Reading &amp; Constructing a Regression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9900-C993-43A7-AE82-FB87098E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1"/>
            <a:ext cx="6126480" cy="41660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295402"/>
            <a:ext cx="4648200" cy="5210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cs typeface="Times New Roman" panose="02020603050405020304" pitchFamily="18" charset="0"/>
              </a:rPr>
              <a:t>Interpreting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Think “A 1-unit change in </a:t>
            </a:r>
            <a:r>
              <a:rPr lang="en-US" sz="2200" i="1" dirty="0">
                <a:cs typeface="Times New Roman" panose="02020603050405020304" pitchFamily="18" charset="0"/>
              </a:rPr>
              <a:t>x</a:t>
            </a:r>
            <a:r>
              <a:rPr lang="en-US" sz="2200" dirty="0">
                <a:cs typeface="Times New Roman" panose="02020603050405020304" pitchFamily="18" charset="0"/>
              </a:rPr>
              <a:t>…”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Economic vs. statistical significance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Causality or association?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3A1893-226B-4B0A-BD35-12592FE17CB7}"/>
              </a:ext>
            </a:extLst>
          </p:cNvPr>
          <p:cNvSpPr/>
          <p:nvPr/>
        </p:nvSpPr>
        <p:spPr>
          <a:xfrm>
            <a:off x="457200" y="3810000"/>
            <a:ext cx="990600" cy="1371600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6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760"/>
            <a:ext cx="10344912" cy="77724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Reading &amp; Constructing a Regression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9900-C993-43A7-AE82-FB87098E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1"/>
            <a:ext cx="6126480" cy="41660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295402"/>
            <a:ext cx="4648200" cy="5210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cs typeface="Times New Roman" panose="02020603050405020304" pitchFamily="18" charset="0"/>
              </a:rPr>
              <a:t>Interpreting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Think “A 1-unit change in </a:t>
            </a:r>
            <a:r>
              <a:rPr lang="en-US" sz="2200" i="1" dirty="0">
                <a:cs typeface="Times New Roman" panose="02020603050405020304" pitchFamily="18" charset="0"/>
              </a:rPr>
              <a:t>x</a:t>
            </a:r>
            <a:r>
              <a:rPr lang="en-US" sz="2200" dirty="0">
                <a:cs typeface="Times New Roman" panose="02020603050405020304" pitchFamily="18" charset="0"/>
              </a:rPr>
              <a:t>…”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Economic vs. statistical significance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Causality or association?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cs typeface="Times New Roman" panose="02020603050405020304" pitchFamily="18" charset="0"/>
              </a:rPr>
              <a:t>How do you make the table? 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3A1893-226B-4B0A-BD35-12592FE17CB7}"/>
              </a:ext>
            </a:extLst>
          </p:cNvPr>
          <p:cNvSpPr/>
          <p:nvPr/>
        </p:nvSpPr>
        <p:spPr>
          <a:xfrm>
            <a:off x="457200" y="3810000"/>
            <a:ext cx="990600" cy="1371600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RStudio - RStudio">
            <a:extLst>
              <a:ext uri="{FF2B5EF4-FFF2-40B4-BE49-F238E27FC236}">
                <a16:creationId xmlns:a16="http://schemas.microsoft.com/office/drawing/2014/main" id="{E03C9ED9-B41A-44BA-93F1-87819F474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242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Types of Significance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What does significance mean?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Something that isn’t significant isn’t wrong – just insignificant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Precise nulls are of research interest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 model should </a:t>
            </a: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never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be modified </a:t>
            </a:r>
            <a:r>
              <a:rPr lang="en-US" sz="2400" i="1" dirty="0">
                <a:solidFill>
                  <a:schemeClr val="tx1"/>
                </a:solidFill>
                <a:cs typeface="Times New Roman" panose="02020603050405020304" pitchFamily="18" charset="0"/>
              </a:rPr>
              <a:t>ex-post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to obtain significant results!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One test is rarely sufficient to come to a conclusion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This is why economics papers are typically 50+ pages plus</a:t>
            </a: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appendix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88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Types of Significance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What does significance mean?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Something that isn’t significant isn’t wrong – just insignificant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Precise nulls are of research interest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 model should </a:t>
            </a: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never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be modified </a:t>
            </a:r>
            <a:r>
              <a:rPr lang="en-US" sz="2400" i="1" dirty="0">
                <a:solidFill>
                  <a:schemeClr val="tx1"/>
                </a:solidFill>
                <a:cs typeface="Times New Roman" panose="02020603050405020304" pitchFamily="18" charset="0"/>
              </a:rPr>
              <a:t>ex-post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to obtain significant results!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One test is rarely sufficient to come to a conclusion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This is why economics papers are typically 50+ pages plus</a:t>
            </a: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appendix</a:t>
            </a:r>
          </a:p>
          <a:p>
            <a:pPr marL="274320" lvl="1" indent="0">
              <a:buNone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Difference between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statistical significance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economic significance </a:t>
            </a:r>
            <a:endParaRPr lang="en-US" sz="2400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What does your result mean? 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What does it mean to be statistically significant in this context? 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What does the estimated coefficient imply about policy? Welfare? Etc.? 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690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my results mean?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Types of causal validity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Construct validity: </a:t>
            </a:r>
            <a:r>
              <a:rPr lang="en-US" sz="2400" dirty="0">
                <a:cs typeface="Times New Roman" panose="02020603050405020304" pitchFamily="18" charset="0"/>
              </a:rPr>
              <a:t>are we measuring what we want to measure?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How is the outcome variable measured?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Are we capturing the right spot in the distribution (mean, median, etc.?) </a:t>
            </a:r>
            <a:endParaRPr lang="en-US" sz="2200" b="1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195EF-5EDD-49BE-FBDA-CD1359BF3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726" y="2850952"/>
            <a:ext cx="5785147" cy="38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2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Multivariate Regression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25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my results mean?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Types of causal validity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Construct validity: </a:t>
            </a:r>
            <a:r>
              <a:rPr lang="en-US" sz="2400" dirty="0">
                <a:cs typeface="Times New Roman" panose="02020603050405020304" pitchFamily="18" charset="0"/>
              </a:rPr>
              <a:t>are we measuring what we want to measure?</a:t>
            </a:r>
          </a:p>
        </p:txBody>
      </p:sp>
    </p:spTree>
    <p:extLst>
      <p:ext uri="{BB962C8B-B14F-4D97-AF65-F5344CB8AC3E}">
        <p14:creationId xmlns:p14="http://schemas.microsoft.com/office/powerpoint/2010/main" val="1120670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my results mean?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Types of causal validity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Construct validity: </a:t>
            </a:r>
            <a:r>
              <a:rPr lang="en-US" sz="2400" dirty="0">
                <a:cs typeface="Times New Roman" panose="02020603050405020304" pitchFamily="18" charset="0"/>
              </a:rPr>
              <a:t>are we measuring what we want to measure? </a:t>
            </a:r>
            <a:endParaRPr lang="en-US" sz="2400" b="1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Statistical validity: </a:t>
            </a:r>
            <a:r>
              <a:rPr lang="en-US" sz="2400" dirty="0">
                <a:cs typeface="Times New Roman" panose="02020603050405020304" pitchFamily="18" charset="0"/>
              </a:rPr>
              <a:t>are your statistics correct?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Do you have enough </a:t>
            </a:r>
            <a:r>
              <a:rPr lang="en-US" sz="2200" u="sng" dirty="0">
                <a:cs typeface="Times New Roman" panose="02020603050405020304" pitchFamily="18" charset="0"/>
              </a:rPr>
              <a:t>statistical power </a:t>
            </a:r>
            <a:r>
              <a:rPr lang="en-US" sz="2200" dirty="0">
                <a:cs typeface="Times New Roman" panose="02020603050405020304" pitchFamily="18" charset="0"/>
              </a:rPr>
              <a:t>to get the results that you want?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Are all of your </a:t>
            </a:r>
            <a:r>
              <a:rPr lang="en-US" sz="2200" u="sng" dirty="0">
                <a:cs typeface="Times New Roman" panose="02020603050405020304" pitchFamily="18" charset="0"/>
              </a:rPr>
              <a:t>required assumptions </a:t>
            </a:r>
            <a:r>
              <a:rPr lang="en-US" sz="2200" dirty="0">
                <a:cs typeface="Times New Roman" panose="02020603050405020304" pitchFamily="18" charset="0"/>
              </a:rPr>
              <a:t>met?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Was there any </a:t>
            </a:r>
            <a:r>
              <a:rPr lang="en-US" sz="2200" u="sng" dirty="0">
                <a:cs typeface="Times New Roman" panose="02020603050405020304" pitchFamily="18" charset="0"/>
              </a:rPr>
              <a:t>p-hacking </a:t>
            </a:r>
            <a:r>
              <a:rPr lang="en-US" sz="2200" dirty="0">
                <a:cs typeface="Times New Roman" panose="02020603050405020304" pitchFamily="18" charset="0"/>
              </a:rPr>
              <a:t>involved in getting the answer you published?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Are your associations causal or </a:t>
            </a:r>
            <a:r>
              <a:rPr lang="en-US" sz="2200" u="sng" dirty="0">
                <a:cs typeface="Times New Roman" panose="02020603050405020304" pitchFamily="18" charset="0"/>
              </a:rPr>
              <a:t>spurious correlation?</a:t>
            </a:r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723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Power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97E29C-3816-A4E5-A457-C6FABD311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1078843"/>
            <a:ext cx="10972800" cy="4700313"/>
          </a:xfrm>
        </p:spPr>
      </p:pic>
    </p:spTree>
    <p:extLst>
      <p:ext uri="{BB962C8B-B14F-4D97-AF65-F5344CB8AC3E}">
        <p14:creationId xmlns:p14="http://schemas.microsoft.com/office/powerpoint/2010/main" val="1754904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I report my results and assumptions?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rm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The </a:t>
            </a:r>
            <a:r>
              <a:rPr lang="en-US" sz="2200" dirty="0">
                <a:cs typeface="Times New Roman" panose="02020603050405020304" pitchFamily="18" charset="0"/>
                <a:hlinkClick r:id="rId3"/>
              </a:rPr>
              <a:t>TRIPOD Checklist</a:t>
            </a:r>
            <a:r>
              <a:rPr lang="en-US" sz="2200" dirty="0">
                <a:cs typeface="Times New Roman" panose="02020603050405020304" pitchFamily="18" charset="0"/>
              </a:rPr>
              <a:t> has useful structure on what you should be watching out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58252-7054-894F-24F7-11A7C17CF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1600200"/>
            <a:ext cx="9144000" cy="48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57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my results hacked? Are they spurious?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320472-1FF2-1072-8BFD-E608BF6ED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990600"/>
            <a:ext cx="9144000" cy="5291667"/>
          </a:xfrm>
        </p:spPr>
      </p:pic>
    </p:spTree>
    <p:extLst>
      <p:ext uri="{BB962C8B-B14F-4D97-AF65-F5344CB8AC3E}">
        <p14:creationId xmlns:p14="http://schemas.microsoft.com/office/powerpoint/2010/main" val="1356126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my results mean?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Types of causal validity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Construct validity: </a:t>
            </a:r>
            <a:r>
              <a:rPr lang="en-US" sz="2400" dirty="0">
                <a:cs typeface="Times New Roman" panose="02020603050405020304" pitchFamily="18" charset="0"/>
              </a:rPr>
              <a:t>are we measuring what we want to measure? </a:t>
            </a:r>
            <a:endParaRPr lang="en-US" sz="2400" b="1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Statistical validity: </a:t>
            </a:r>
            <a:r>
              <a:rPr lang="en-US" sz="2400" dirty="0">
                <a:cs typeface="Times New Roman" panose="02020603050405020304" pitchFamily="18" charset="0"/>
              </a:rPr>
              <a:t>are your statistics correct?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Internal validity: </a:t>
            </a:r>
            <a:r>
              <a:rPr lang="en-US" sz="2400" dirty="0">
                <a:cs typeface="Times New Roman" panose="02020603050405020304" pitchFamily="18" charset="0"/>
              </a:rPr>
              <a:t>are your mechanisms correct?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Did you pick up the causal pathway you wanted? </a:t>
            </a:r>
          </a:p>
          <a:p>
            <a:pPr lvl="1"/>
            <a:r>
              <a:rPr lang="en-US" sz="2200" b="1" dirty="0">
                <a:cs typeface="Times New Roman" panose="02020603050405020304" pitchFamily="18" charset="0"/>
              </a:rPr>
              <a:t>Lots of threats!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Selection, omitted variable bias, attrition, seasonality, measurement error, spillovers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Each of these can affect your results </a:t>
            </a:r>
          </a:p>
        </p:txBody>
      </p:sp>
    </p:spTree>
    <p:extLst>
      <p:ext uri="{BB962C8B-B14F-4D97-AF65-F5344CB8AC3E}">
        <p14:creationId xmlns:p14="http://schemas.microsoft.com/office/powerpoint/2010/main" val="1363329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Selection Bias: Marriage and Happiness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FD8DD1-F390-C246-73D5-9208D984B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1143000"/>
            <a:ext cx="9144000" cy="5076855"/>
          </a:xfrm>
        </p:spPr>
      </p:pic>
    </p:spTree>
    <p:extLst>
      <p:ext uri="{BB962C8B-B14F-4D97-AF65-F5344CB8AC3E}">
        <p14:creationId xmlns:p14="http://schemas.microsoft.com/office/powerpoint/2010/main" val="10185093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Selection Bias: Marriage and Happiness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42422-78FE-EA06-0149-8622B1DC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A3EEF0-9E07-7305-31F9-AA7FDFC18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86" y="896917"/>
            <a:ext cx="9144000" cy="53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813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Selection Bias: Marriage and Happiness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42422-78FE-EA06-0149-8622B1DC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AD9C6-2D5C-3FA0-891A-9E37C12FF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38200"/>
            <a:ext cx="9144000" cy="597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233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Selection Bias: Marriage and Happiness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42422-78FE-EA06-0149-8622B1DC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67047-7192-0D44-7EA4-CEDEF72E8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52" y="1188350"/>
            <a:ext cx="9144000" cy="49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4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6868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Model: Multiple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 …+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the dependent variable (outcome)</a:t>
                </a:r>
              </a:p>
              <a:p>
                <a:r>
                  <a:rPr lang="en-US" sz="2400" b="0" dirty="0">
                    <a:cs typeface="Times New Roman" panose="02020603050405020304" pitchFamily="18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different independent variable: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Treatment status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Demographics (race, income, education, location, etc.)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Why would we want to include multiple variables in a regression? 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51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my results mean?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Types of causal validity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Construct validity: </a:t>
            </a:r>
            <a:r>
              <a:rPr lang="en-US" sz="2400" dirty="0">
                <a:cs typeface="Times New Roman" panose="02020603050405020304" pitchFamily="18" charset="0"/>
              </a:rPr>
              <a:t>are we measuring what we want to measure? </a:t>
            </a:r>
            <a:endParaRPr lang="en-US" sz="2400" b="1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Statistical validity: </a:t>
            </a:r>
            <a:r>
              <a:rPr lang="en-US" sz="2400" dirty="0">
                <a:cs typeface="Times New Roman" panose="02020603050405020304" pitchFamily="18" charset="0"/>
              </a:rPr>
              <a:t>are your statistics correct?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Internal validity: </a:t>
            </a:r>
            <a:r>
              <a:rPr lang="en-US" sz="2400" dirty="0">
                <a:cs typeface="Times New Roman" panose="02020603050405020304" pitchFamily="18" charset="0"/>
              </a:rPr>
              <a:t>are your mechanisms correct?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External validity: </a:t>
            </a:r>
            <a:r>
              <a:rPr lang="en-US" sz="2400" dirty="0">
                <a:cs typeface="Times New Roman" panose="02020603050405020304" pitchFamily="18" charset="0"/>
              </a:rPr>
              <a:t>are your findings generalizable? </a:t>
            </a:r>
            <a:endParaRPr lang="en-US" sz="2400" b="1" dirty="0"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Are your results a fluke of a limited sample?</a:t>
            </a:r>
          </a:p>
        </p:txBody>
      </p:sp>
    </p:spTree>
    <p:extLst>
      <p:ext uri="{BB962C8B-B14F-4D97-AF65-F5344CB8AC3E}">
        <p14:creationId xmlns:p14="http://schemas.microsoft.com/office/powerpoint/2010/main" val="8643190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External Validity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42422-78FE-EA06-0149-8622B1DC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E3EB3-29D2-475D-8F66-AFB506CC1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896917"/>
            <a:ext cx="7315200" cy="592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979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Selection Bias: Marriage and Happiness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42422-78FE-EA06-0149-8622B1DC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599DA-B765-562B-6B84-F15E5D8F6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352" y="1245019"/>
            <a:ext cx="5486400" cy="533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89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my results mean?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Types of causal validity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Construct validity: </a:t>
            </a:r>
            <a:r>
              <a:rPr lang="en-US" sz="2400" dirty="0">
                <a:cs typeface="Times New Roman" panose="02020603050405020304" pitchFamily="18" charset="0"/>
              </a:rPr>
              <a:t>are we measuring what we want to measure? </a:t>
            </a:r>
            <a:endParaRPr lang="en-US" sz="2400" b="1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Statistical validity: </a:t>
            </a:r>
            <a:r>
              <a:rPr lang="en-US" sz="2400" dirty="0">
                <a:cs typeface="Times New Roman" panose="02020603050405020304" pitchFamily="18" charset="0"/>
              </a:rPr>
              <a:t>are your statistics correct?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Internal validity: </a:t>
            </a:r>
            <a:r>
              <a:rPr lang="en-US" sz="2400" dirty="0">
                <a:cs typeface="Times New Roman" panose="02020603050405020304" pitchFamily="18" charset="0"/>
              </a:rPr>
              <a:t>are your mechanisms correct?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External validity: </a:t>
            </a:r>
            <a:r>
              <a:rPr lang="en-US" sz="2400" dirty="0">
                <a:cs typeface="Times New Roman" panose="02020603050405020304" pitchFamily="18" charset="0"/>
              </a:rPr>
              <a:t>are your findings generalizable? </a:t>
            </a:r>
            <a:endParaRPr lang="en-US" sz="2400" b="1" dirty="0"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Are your results a fluke of a limited sample?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Does your data match the population?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3ED63-E8BC-2669-0961-1A3C96E8A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495800"/>
            <a:ext cx="7315200" cy="224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84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Summary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Regression is a </a:t>
            </a:r>
            <a:r>
              <a:rPr lang="en-US" sz="2400" b="1" dirty="0">
                <a:cs typeface="Times New Roman" panose="02020603050405020304" pitchFamily="18" charset="0"/>
              </a:rPr>
              <a:t>very powerful tool</a:t>
            </a:r>
            <a:r>
              <a:rPr lang="en-US" sz="2400" dirty="0">
                <a:cs typeface="Times New Roman" panose="02020603050405020304" pitchFamily="18" charset="0"/>
              </a:rPr>
              <a:t> (use it well)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Importance of controlling for colliders/covariates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Inference and uncertainty of a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Interpreting regression coefficients and tables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Presenting your results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Next time: getting fancier with regression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Types of variables you can use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Interaction effects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(Some) Nonlinear models</a:t>
            </a:r>
          </a:p>
        </p:txBody>
      </p:sp>
    </p:spTree>
    <p:extLst>
      <p:ext uri="{BB962C8B-B14F-4D97-AF65-F5344CB8AC3E}">
        <p14:creationId xmlns:p14="http://schemas.microsoft.com/office/powerpoint/2010/main" val="203878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01539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Model: Multiple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 …+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the dependent variable (outcome)</a:t>
                </a:r>
              </a:p>
              <a:p>
                <a:r>
                  <a:rPr lang="en-US" sz="2400" b="0" dirty="0">
                    <a:cs typeface="Times New Roman" panose="02020603050405020304" pitchFamily="18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different independent variable: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Treatment status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Demographics (race, income, education, location, etc.)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Why would we want to include multiple variables in a regression? 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AE6176E-5764-4135-B5C7-BC9368081B4F}"/>
                  </a:ext>
                </a:extLst>
              </p:cNvPr>
              <p:cNvSpPr/>
              <p:nvPr/>
            </p:nvSpPr>
            <p:spPr>
              <a:xfrm>
                <a:off x="5636199" y="5048246"/>
                <a:ext cx="731520" cy="731520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AE6176E-5764-4135-B5C7-BC9368081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199" y="5048246"/>
                <a:ext cx="731520" cy="7315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9211E50-A55D-48A9-AB2A-66D81BD98534}"/>
                  </a:ext>
                </a:extLst>
              </p:cNvPr>
              <p:cNvSpPr/>
              <p:nvPr/>
            </p:nvSpPr>
            <p:spPr>
              <a:xfrm>
                <a:off x="6990238" y="4152899"/>
                <a:ext cx="731520" cy="731520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9211E50-A55D-48A9-AB2A-66D81BD98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238" y="4152899"/>
                <a:ext cx="731520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5A19C7-80CF-4B6D-9827-1B464893C169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4941570" y="4518659"/>
            <a:ext cx="204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D88B62-7FBC-47BB-99A2-B20ED1CD5085}"/>
              </a:ext>
            </a:extLst>
          </p:cNvPr>
          <p:cNvCxnSpPr>
            <a:cxnSpLocks/>
            <a:stCxn id="5" idx="6"/>
            <a:endCxn id="7" idx="3"/>
          </p:cNvCxnSpPr>
          <p:nvPr/>
        </p:nvCxnSpPr>
        <p:spPr>
          <a:xfrm flipV="1">
            <a:off x="6367719" y="4777290"/>
            <a:ext cx="729648" cy="63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3905113-4B7C-494E-BDC8-CF39108CF4F7}"/>
                  </a:ext>
                </a:extLst>
              </p:cNvPr>
              <p:cNvSpPr/>
              <p:nvPr/>
            </p:nvSpPr>
            <p:spPr>
              <a:xfrm>
                <a:off x="4210050" y="4152899"/>
                <a:ext cx="731520" cy="731520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3905113-4B7C-494E-BDC8-CF39108CF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050" y="4152899"/>
                <a:ext cx="731520" cy="73152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474E45-C125-4BB8-B36F-CEC89114A63B}"/>
              </a:ext>
            </a:extLst>
          </p:cNvPr>
          <p:cNvCxnSpPr>
            <a:cxnSpLocks/>
            <a:stCxn id="5" idx="2"/>
            <a:endCxn id="11" idx="5"/>
          </p:cNvCxnSpPr>
          <p:nvPr/>
        </p:nvCxnSpPr>
        <p:spPr>
          <a:xfrm flipH="1" flipV="1">
            <a:off x="4834441" y="4777290"/>
            <a:ext cx="801758" cy="63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7AA992-32C0-44D9-A401-6C7DACD45941}"/>
                  </a:ext>
                </a:extLst>
              </p:cNvPr>
              <p:cNvSpPr txBox="1"/>
              <p:nvPr/>
            </p:nvSpPr>
            <p:spPr>
              <a:xfrm>
                <a:off x="520020" y="4038600"/>
                <a:ext cx="3429000" cy="1323439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Y: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Hospitalization Rate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sz="2000" dirty="0"/>
                  <a:t>D: </a:t>
                </a:r>
                <a:r>
                  <a:rPr lang="en-US" sz="2000" b="1" dirty="0">
                    <a:solidFill>
                      <a:schemeClr val="accent3">
                        <a:lumMod val="75000"/>
                      </a:schemeClr>
                    </a:solidFill>
                  </a:rPr>
                  <a:t>Health Behaviors</a:t>
                </a:r>
                <a:endParaRPr lang="en-US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lang="en-US" sz="2000" dirty="0"/>
                  <a:t>X: </a:t>
                </a:r>
                <a:r>
                  <a:rPr lang="en-US" sz="2000" b="1" dirty="0"/>
                  <a:t>Education</a:t>
                </a: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	Affects both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!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7AA992-32C0-44D9-A401-6C7DACD45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20" y="4038600"/>
                <a:ext cx="3429000" cy="1323439"/>
              </a:xfrm>
              <a:prstGeom prst="rect">
                <a:avLst/>
              </a:prstGeom>
              <a:blipFill>
                <a:blip r:embed="rId6"/>
                <a:stretch>
                  <a:fillRect l="-1230" t="-1345" b="-5381"/>
                </a:stretch>
              </a:blip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71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Controlling for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are curious about 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know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but there’s another open channel: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To close this channel, we want to “control for” education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Controlling “partials out” conditional means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b="1" dirty="0">
                    <a:cs typeface="Times New Roman" panose="02020603050405020304" pitchFamily="18" charset="0"/>
                  </a:rPr>
                  <a:t>Frisch-Waugh-Lovell (FWL) Theorem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Illustration: </a:t>
                </a:r>
                <a:r>
                  <a:rPr lang="en-US" sz="2400" dirty="0">
                    <a:cs typeface="Times New Roman" panose="02020603050405020304" pitchFamily="18" charset="0"/>
                    <a:hlinkClick r:id="rId3"/>
                  </a:rPr>
                  <a:t>https://tinyurl.com/mrx32397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4"/>
                <a:stretch>
                  <a:fillRect l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43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Controlling for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US" sz="2200" b="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74320" lvl="1" indent="0">
                  <a:buNone/>
                </a:pPr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B6BD1FF-E838-489D-99ED-DFB0A7D79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351" y="1034208"/>
            <a:ext cx="8621486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87DF6-98FE-45C1-9145-6BE448C33C6F}"/>
              </a:ext>
            </a:extLst>
          </p:cNvPr>
          <p:cNvSpPr txBox="1"/>
          <p:nvPr/>
        </p:nvSpPr>
        <p:spPr>
          <a:xfrm>
            <a:off x="2743200" y="1034208"/>
            <a:ext cx="647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Hospitalizations and Health Behavior (A1C check)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B0273-0E9F-4B97-B383-F3AC6B11D4A9}"/>
              </a:ext>
            </a:extLst>
          </p:cNvPr>
          <p:cNvSpPr txBox="1"/>
          <p:nvPr/>
        </p:nvSpPr>
        <p:spPr>
          <a:xfrm>
            <a:off x="3276600" y="6223252"/>
            <a:ext cx="647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Rate of A1C checks per 1,000 diabetics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A9446-5F5C-4A36-9DAD-1A079BA78D77}"/>
              </a:ext>
            </a:extLst>
          </p:cNvPr>
          <p:cNvSpPr txBox="1"/>
          <p:nvPr/>
        </p:nvSpPr>
        <p:spPr>
          <a:xfrm rot="16200000">
            <a:off x="-765438" y="3737237"/>
            <a:ext cx="492040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Total Annual Diabetes Hospitalizations,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Regional Level</a:t>
            </a:r>
          </a:p>
        </p:txBody>
      </p:sp>
    </p:spTree>
    <p:extLst>
      <p:ext uri="{BB962C8B-B14F-4D97-AF65-F5344CB8AC3E}">
        <p14:creationId xmlns:p14="http://schemas.microsoft.com/office/powerpoint/2010/main" val="383510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Controlling for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US" sz="2200" b="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74320" lvl="1" indent="0">
                  <a:buNone/>
                </a:pPr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B6BD1FF-E838-489D-99ED-DFB0A7D7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51" y="1034208"/>
            <a:ext cx="8621486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87DF6-98FE-45C1-9145-6BE448C33C6F}"/>
              </a:ext>
            </a:extLst>
          </p:cNvPr>
          <p:cNvSpPr txBox="1"/>
          <p:nvPr/>
        </p:nvSpPr>
        <p:spPr>
          <a:xfrm>
            <a:off x="2743200" y="1034208"/>
            <a:ext cx="647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Hospitalizations and Health Behavior (A1C check)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B0273-0E9F-4B97-B383-F3AC6B11D4A9}"/>
              </a:ext>
            </a:extLst>
          </p:cNvPr>
          <p:cNvSpPr txBox="1"/>
          <p:nvPr/>
        </p:nvSpPr>
        <p:spPr>
          <a:xfrm>
            <a:off x="3276600" y="6223252"/>
            <a:ext cx="647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Rate of A1C checks per 1,000 diabetics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A9446-5F5C-4A36-9DAD-1A079BA78D77}"/>
              </a:ext>
            </a:extLst>
          </p:cNvPr>
          <p:cNvSpPr txBox="1"/>
          <p:nvPr/>
        </p:nvSpPr>
        <p:spPr>
          <a:xfrm rot="16200000">
            <a:off x="-765438" y="3737237"/>
            <a:ext cx="492040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Total Annual Diabetes Hospitalizations,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Regional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10BB3-5018-48FA-AE48-C197733F731D}"/>
              </a:ext>
            </a:extLst>
          </p:cNvPr>
          <p:cNvSpPr txBox="1"/>
          <p:nvPr/>
        </p:nvSpPr>
        <p:spPr>
          <a:xfrm>
            <a:off x="6705600" y="2057400"/>
            <a:ext cx="4311542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But what about education? What drives health behaviors? </a:t>
            </a:r>
          </a:p>
        </p:txBody>
      </p:sp>
    </p:spTree>
    <p:extLst>
      <p:ext uri="{BB962C8B-B14F-4D97-AF65-F5344CB8AC3E}">
        <p14:creationId xmlns:p14="http://schemas.microsoft.com/office/powerpoint/2010/main" val="352583633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1527</TotalTime>
  <Words>3429</Words>
  <Application>Microsoft Office PowerPoint</Application>
  <PresentationFormat>Widescreen</PresentationFormat>
  <Paragraphs>391</Paragraphs>
  <Slides>54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Cambria Math</vt:lpstr>
      <vt:lpstr>Century Schoolbook</vt:lpstr>
      <vt:lpstr>Open Sans</vt:lpstr>
      <vt:lpstr>Times New Roman</vt:lpstr>
      <vt:lpstr>Wingdings 2</vt:lpstr>
      <vt:lpstr>View</vt:lpstr>
      <vt:lpstr>Health Econometrics I </vt:lpstr>
      <vt:lpstr>Last time:</vt:lpstr>
      <vt:lpstr>Last time:</vt:lpstr>
      <vt:lpstr>Multivariate Regression</vt:lpstr>
      <vt:lpstr>Population Model: Multiple Variables</vt:lpstr>
      <vt:lpstr>Population Model: Multiple Variables</vt:lpstr>
      <vt:lpstr>Controlling for Variables</vt:lpstr>
      <vt:lpstr>Controlling for Variables</vt:lpstr>
      <vt:lpstr>Controlling for Variables</vt:lpstr>
      <vt:lpstr>Controlling for Variables: A1Cs and Education</vt:lpstr>
      <vt:lpstr>Controlling for Variables: A1Cs and Education</vt:lpstr>
      <vt:lpstr>Partialling out Education</vt:lpstr>
      <vt:lpstr>FWL: Residual Ys on Residual Ds</vt:lpstr>
      <vt:lpstr>So what do I  control for? </vt:lpstr>
      <vt:lpstr>Types of Control Variables: Sliders and Switches</vt:lpstr>
      <vt:lpstr>How does interpretation change? </vt:lpstr>
      <vt:lpstr>Inference on Regression Coefficients</vt:lpstr>
      <vt:lpstr>Inference: How well does our data answer our question?</vt:lpstr>
      <vt:lpstr>Inference: How well does our data answer our question?</vt:lpstr>
      <vt:lpstr>A Simulation Example</vt:lpstr>
      <vt:lpstr>A Simulation Example</vt:lpstr>
      <vt:lpstr>Sampling Distribution of (β_i ) ̂</vt:lpstr>
      <vt:lpstr>Sampling Distribution of (β_i ) ̂</vt:lpstr>
      <vt:lpstr>Sampling Distribution of (β_i ) ̂</vt:lpstr>
      <vt:lpstr>Standard Errors </vt:lpstr>
      <vt:lpstr>Standard Errors </vt:lpstr>
      <vt:lpstr>Standard Errors </vt:lpstr>
      <vt:lpstr>Statistical Tests on Coefficients</vt:lpstr>
      <vt:lpstr>Statistical Significance </vt:lpstr>
      <vt:lpstr>Practical Regression Tips</vt:lpstr>
      <vt:lpstr>Reading &amp; Constructing a Regression Table</vt:lpstr>
      <vt:lpstr>Reading &amp; Constructing a Regression Table</vt:lpstr>
      <vt:lpstr>Reading &amp; Constructing a Regression Table</vt:lpstr>
      <vt:lpstr>Reading &amp; Constructing a Regression Table</vt:lpstr>
      <vt:lpstr>Reading &amp; Constructing a Regression Table</vt:lpstr>
      <vt:lpstr>Reading &amp; Constructing a Regression Table</vt:lpstr>
      <vt:lpstr>Types of Significance </vt:lpstr>
      <vt:lpstr>Types of Significance </vt:lpstr>
      <vt:lpstr>What do my results mean? </vt:lpstr>
      <vt:lpstr>What do my results mean? </vt:lpstr>
      <vt:lpstr>What do my results mean? </vt:lpstr>
      <vt:lpstr>Statistical Power</vt:lpstr>
      <vt:lpstr>How do I report my results and assumptions? </vt:lpstr>
      <vt:lpstr>Are my results hacked? Are they spurious? </vt:lpstr>
      <vt:lpstr>What do my results mean? </vt:lpstr>
      <vt:lpstr>Example of Selection Bias: Marriage and Happiness </vt:lpstr>
      <vt:lpstr>Example of Selection Bias: Marriage and Happiness </vt:lpstr>
      <vt:lpstr>Example of Selection Bias: Marriage and Happiness </vt:lpstr>
      <vt:lpstr>Example of Selection Bias: Marriage and Happiness </vt:lpstr>
      <vt:lpstr>What do my results mean? </vt:lpstr>
      <vt:lpstr>Example of External Validity</vt:lpstr>
      <vt:lpstr>Example of Selection Bias: Marriage and Happiness </vt:lpstr>
      <vt:lpstr>What do my results mean?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87</cp:revision>
  <dcterms:created xsi:type="dcterms:W3CDTF">2011-01-10T00:42:42Z</dcterms:created>
  <dcterms:modified xsi:type="dcterms:W3CDTF">2022-08-10T19:03:53Z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