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8"/>
  </p:notesMasterIdLst>
  <p:sldIdLst>
    <p:sldId id="256" r:id="rId2"/>
    <p:sldId id="397" r:id="rId3"/>
    <p:sldId id="461" r:id="rId4"/>
    <p:sldId id="420" r:id="rId5"/>
    <p:sldId id="466" r:id="rId6"/>
    <p:sldId id="459" r:id="rId7"/>
    <p:sldId id="422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23" r:id="rId16"/>
    <p:sldId id="398" r:id="rId17"/>
    <p:sldId id="419" r:id="rId18"/>
    <p:sldId id="427" r:id="rId19"/>
    <p:sldId id="428" r:id="rId20"/>
    <p:sldId id="474" r:id="rId21"/>
    <p:sldId id="443" r:id="rId22"/>
    <p:sldId id="462" r:id="rId23"/>
    <p:sldId id="424" r:id="rId24"/>
    <p:sldId id="429" r:id="rId25"/>
    <p:sldId id="460" r:id="rId26"/>
    <p:sldId id="430" r:id="rId27"/>
    <p:sldId id="431" r:id="rId28"/>
    <p:sldId id="432" r:id="rId29"/>
    <p:sldId id="425" r:id="rId30"/>
    <p:sldId id="433" r:id="rId31"/>
    <p:sldId id="434" r:id="rId32"/>
    <p:sldId id="435" r:id="rId33"/>
    <p:sldId id="436" r:id="rId34"/>
    <p:sldId id="437" r:id="rId35"/>
    <p:sldId id="446" r:id="rId36"/>
    <p:sldId id="447" r:id="rId37"/>
    <p:sldId id="438" r:id="rId38"/>
    <p:sldId id="449" r:id="rId39"/>
    <p:sldId id="451" r:id="rId40"/>
    <p:sldId id="452" r:id="rId41"/>
    <p:sldId id="453" r:id="rId42"/>
    <p:sldId id="448" r:id="rId43"/>
    <p:sldId id="475" r:id="rId44"/>
    <p:sldId id="476" r:id="rId45"/>
    <p:sldId id="455" r:id="rId46"/>
    <p:sldId id="456" r:id="rId47"/>
    <p:sldId id="426" r:id="rId48"/>
    <p:sldId id="439" r:id="rId49"/>
    <p:sldId id="441" r:id="rId50"/>
    <p:sldId id="463" r:id="rId51"/>
    <p:sldId id="464" r:id="rId52"/>
    <p:sldId id="444" r:id="rId53"/>
    <p:sldId id="478" r:id="rId54"/>
    <p:sldId id="477" r:id="rId55"/>
    <p:sldId id="445" r:id="rId56"/>
    <p:sldId id="465" r:id="rId5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416" autoAdjust="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5:55:06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0 105,'8'0,"0"-1,1-1,-1 0,-1 0,1 0,9-5,29-8,19 4,128-4,72 17,-111 1,-73-2,3 1,0-4,97-14,-79 0,1 4,116 3,1036 10,-1211 1,50 8,26 3,118 13,-157-14,94 3,-133-12,-1 2,73 17,1 1,193 16,510-1,2662-41,-1789 5,812-2,-2471-1,61-13,-4 2,136-13,-60 1,-101 12,111-5,143 19,-296-2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5:55:12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0 445,'4'1,"0"0,0 0,0 0,-1 1,1-1,0 1,-1 0,1 0,3 3,27 13,10-10,-1-1,1-3,0-1,71-5,-34 0,3063-1,-1904 4,-1025-10,0-9,257-54,-164 17,574-26,40 82,79-1,-938-5,0-2,111-28,-127 24,7 1,68-3,7-1,202-58,-222 44,2 4,157-13,521 31,-434 9,1698-3,-2002 1,-1 2,1 2,0 2,-1 3,-1 2,0 1,0 4,-2 1,0 2,68 40,-89-46,1-1,50 16,-19-7,-39-14,-1 2,30 19,-33-19,0 0,1-1,1-1,19 8,-7-9,0-1,1-2,0 0,0-2,41-3,8 2,-78-1,1-1,-1 1,0 0,0 0,1 0,-1 0,0 0,1 0,-1 1,0-1,1 0,-1 1,0-1,0 1,1-1,-1 1,0 0,0-1,0 1,0 0,0 0,0 0,0 0,0 0,1 2,-2-2,-1 0,0 0,1 1,-1-1,0 0,0 0,0 0,0 0,0 0,0 0,0 0,0 0,0-1,-1 1,1 0,0-1,-1 1,1 0,0-1,-1 0,1 1,0-1,-1 0,-2 0,-48 12,-74 5,45-8,-381 26,-6-36,174-3,-497 4,629-13,23 1,-755 8,458 7,-426-3,845 1,0 1,-33 7,-17 3,-54 0,-99 5,-199 14,333-22,-492 4,355-15,-6601 2,6792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5:55:18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28,'0'-1,"1"0,0 0,-1-1,1 1,0 0,-1 0,1 0,0 0,0 0,0 0,0 0,0 0,0 0,1 0,-1 0,0 1,0-1,0 0,1 1,-1-1,0 1,1 0,-1-1,1 1,-1 0,0 0,3 0,40-3,-20 7,1 1,-1 2,38 15,-40-14,0 0,0-1,1-1,44 5,341-9,-119-5,195 15,343 1,864-14,-893 2,-690-6,161-28,-250 30,84-8,127 3,8 0,497-5,-456 16,1332-3,-1298 27,-44-2,9-20,139 6,453 1,-547-14,-136-11,5-1,-163 12,0-1,0-1,0-2,53-18,-52 14,1 2,1 1,59-7,-36 13,-32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5:55:21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20059 1,'-32'12,"0"0,-1-3,0 0,-40 4,-26 7,-45 15,-2-8,0-5,-266 4,211-31,-188 7,307 8,-84 21,-5 2,-238 0,-3-34,187-2,-4166 3,3884-27,74 2,-368-31,264 15,-1 33,273 6,-111-9,-71-2,-4249 13,2143 1,2364-14,4-1,63 16,-99-4,196-1,1-2,-38-12,41 10,-1 1,0 1,-35-3,-166 7,108 2,93-1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5:55:23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6580 261,'0'-1,"0"-1,0 0,0 0,-1 1,1-1,0 0,-1 1,0-1,1 0,-1 1,0-1,0 1,0-1,0 1,0-1,0 1,0 0,-1 0,1-1,0 1,-1 0,1 0,-1 0,1 0,-1 1,1-1,-1 0,0 1,-1-1,-7-2,0 1,0 1,0-1,-11 1,5 1,-560-7,307 11,-3920-5,4120-3,1-3,-110-26,61 10,-329-56,243 49,123 17,37 6,0 1,-48 0,13 6,56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5:55:26.2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6288 0,'0'2,"-1"-1,0 1,0-1,0 0,0 1,0-1,0 0,0 0,-1 0,1 0,0 0,-1 0,1 0,-1 0,1-1,-1 1,1 0,-1-1,1 1,-1-1,-1 1,-41 10,43-11,-319 61,238-46,0-3,-100 2,-166-16,133-2,-1154 5,1225 5,-146 26,256-28,-222 11,49-5,-409 2,379-14,-591 2,665-12,36 1,37 11,60 1,0-1,0-1,0-1,0-2,-52-13,49 7,-1 2,0 2,-62-4,96 10,-18-3,0 0,0-2,-24-8,-32-7,49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5:55:36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569 521,'6385'0,"-6031"27,-99-4,0 12,-55-5,229 7,-26-30,-242-10,88 5,227-5,-343-9,34-1,-69 12,0-5,117-21,-141 17,1 3,106 3,-91 4,94-13,-59 3,199 7,-153 6,-157-3,40 1,-1-3,78-12,-85 7,0 2,0 2,1 3,50 5,-91-4,0 1,0 0,0 0,-1 0,1 1,-1 0,1 0,-1 0,0 1,0 0,-1 0,1 0,-1 0,0 1,0-1,0 1,-1 0,1 1,-1-1,-1 0,4 10,5 10,-2 0,0 1,7 40,-11-42,-2 0,-1-1,0 34,-2-45,-1 0,-1 0,0 0,0 0,-1 0,-1-1,0 1,-8 15,6-13,1 0,1 1,0-1,0 1,2-1,-1 1,2 0,0 0,1 0,2 19,-26-271,22-263,4 261,-2 230,-1 0,0 0,0 1,0-1,-1 0,-1 1,1 0,-1-1,-1 1,1 0,-2 0,1 1,-7-9,7 11,0 0,-1 0,0 0,0 1,0 0,-1 0,1 0,-1 1,0 0,0 0,0 0,0 1,0 0,-1 0,1 0,-1 1,-11-1,-262 2,115 4,-104 9,-11 1,112-1,9 0,-26-1,-10 1,169-11,0 0,1 2,-45 13,40-9,-1-1,-40 3,-418-6,250-7,-628 3,812-3,0-2,-60-14,59 9,-115-7,91 13,-115-22,170 22,-108-24,82 16,-92-11,-386 17,304 8,-100-17,196 6,-437 4,305 8,-1352-3,1553 3,-104 19,53-5,-60 11,106-15,-1-2,-97 1,114-13,0 2,-1 2,1 2,1 2,-1 2,-48 17,65-18,0-1,-1-1,0-2,0-1,0-1,-35-4,18 2,-77 8,-17 5,-260-8,208-8,190 3,-764-24,676 11,59 6,-1 3,-38-1,-50 4,-114 4,235-2,1-1,-1 1,1-1,-1 1,1 0,0 0,-1 0,1 0,0 0,0 0,-1 1,1-1,0 1,1 0,-1 0,0-1,0 1,1 0,-1 0,1 1,0-1,-1 0,1 0,0 1,0-1,1 0,-2 4,-1 8,0 1,2-1,-2 28,1 3,-3-16,2 0,0 31,3-49,1 0,1 0,-1 0,2 0,-1 0,2-1,-1 1,9 16,-3-9,-2-1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drop these observations – now line and quadratic tell similar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9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Without need to fit the poorly matching observations, models tell a story that reflects the data we care about. (That’s the kicker philosophically here – is there data we can say we “care more about”)?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1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7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5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Preprocessing should be informed by the causal model you have in mind (you guess something about what is non-random in treatment assignment and fix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Preprocessing should be informed by the causal model you have in mind (you guess something about what is non-random in treatment assignment and fix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3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note that the OLS assigns weights to observations that may bias your estimate of ATE or ATT, particularly if (1) probability of treatment varies with x and (2) E(Y_1-Y_0|x) varies in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8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want to go through this section quickly – just to build intuition.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8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Subclassification is a simplistic form of matching, used to give intuition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3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Packages: good, but make sure you know what is happening under the hood! If you can code up your own estimator, do. Otherwise, cite your packages!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Draw this DAG on the whiteboard – on next slide, erase the links between ability and education (removes omitted variable bias)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2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Exact matching should be covered quickly, want to get to approximate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60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something about the 2D_i-1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73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 there a better way to solve these problems? Can we beat the curse of dimensionality? Is there an optimal bandwidth?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3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haven’t covered logit or </a:t>
            </a:r>
            <a:r>
              <a:rPr lang="en-CA" dirty="0" err="1"/>
              <a:t>probit</a:t>
            </a:r>
            <a:r>
              <a:rPr lang="en-CA" dirty="0"/>
              <a:t> yet, will in future lectures. If I have two </a:t>
            </a:r>
            <a:r>
              <a:rPr lang="en-CA" dirty="0" err="1"/>
              <a:t>observatiosn</a:t>
            </a:r>
            <a:r>
              <a:rPr lang="en-CA" dirty="0"/>
              <a:t> with similar propensities but only one is treated, then differences across those observations are more likely to be treatment related, right?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6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PSM isn’t a great matching technique, because it’s trying to randomize in the wrong way. PSM wants to fully randomize the experiment by collapsing all covariates into a single estimator – you’re better off doing a blocked experiment by matching on multiple variables without collapsing them. This takes us back to NN matching.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Even though NN matching can be greedy (meaning low quality matches), PSM doesn’t work. A better approach is to weight your matches. Either pre-specify a kernel (lots of random functions like this) or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8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… use the propensity score! (note that this is *not* using the PSM for matching). You’re weighting by how “weird” treatment assignment is (more weird </a:t>
            </a:r>
            <a:r>
              <a:rPr lang="en-CA" dirty="0">
                <a:sym typeface="Wingdings" panose="05000000000000000000" pitchFamily="2" charset="2"/>
              </a:rPr>
              <a:t> more weight) Why? Cause that’s the interesting stuff!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41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Fix </a:t>
            </a:r>
            <a:r>
              <a:rPr lang="en-CA" dirty="0" err="1"/>
              <a:t>Ses</a:t>
            </a:r>
            <a:r>
              <a:rPr lang="en-CA" dirty="0"/>
              <a:t> to deal with preprocessing data. Not totally sure where we stand on using PS as a control variable; generally okay but you shouldn’t have to if your randomization is good.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49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can’t match on, say, ability, your matching might be making things worse. </a:t>
            </a:r>
          </a:p>
          <a:p>
            <a:r>
              <a:rPr lang="en-CA" dirty="0"/>
              <a:t>PSM had its heyday, now we have problems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3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the magic of randomization! It’s what makes an RCT so powerful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5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Results of a MC simulation with different treatment effects (no omitted covariates) – note the performance of regression and IPW against PSM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3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leave out covariates, this gets worse (particularly for PSM – I trimmed out PSM with regression because there’s so much variation it’s impossible to see others)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0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if you are analyzing data from an RCT, you really just have to look at differences in means (maybe adjusting the SE s or adjusting for multiple hypothesis testing). You don’t even need controls! (Why? No confounding) Our goal today: can we simulate an RCT in the real world?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are trying to simulate an RCT in the real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Reducing model </a:t>
            </a:r>
            <a:r>
              <a:rPr lang="en-CA" dirty="0" err="1"/>
              <a:t>depdence</a:t>
            </a:r>
            <a:r>
              <a:rPr lang="en-CA" dirty="0"/>
              <a:t> means that researcher discretion is limited – you’re really comparing apples to apples. Suppose we have this data and want a treatment effect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can try either a linear regression (what’s the treatment effect)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 we try a quadratic fit – now the ATE is flipped? Which is correct? </a:t>
            </a:r>
          </a:p>
          <a:p>
            <a:r>
              <a:rPr lang="en-CA" dirty="0"/>
              <a:t>Can anyone see what the problem is (we have untreated outliers that are skewing regressions – we don’t want these observations because they aren’t comparable to treated group)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drop these observations – now line and quadratic tell similar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mjopenrespres.bmj.com/content/bmjresp/9/1/e001216.full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s.worldbank.org/impactevaluations/what-do-you-need-do-make-matching-estimator-convincing-rhetorical-vs-statistica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pdf/2677743.pdf?casa_token=IjzYni5P9uUAAAAA:HbrUlmcnj8t1GBBHJytsvqUEIdLKpMC1ABrVGkWiLLcQgUWY5UbC-yXn2gcvE6OuPNOfoxREOtA1F7sBaoqtyetfAHB4x2VnbXh4rjJY5UhP97YRSzN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df.sciencedirectassets.com/271689/1-s2.0-S0304407600X02643/1-s2.0-S030440760400082X/main.pdf?X-Amz-Security-Token=IQoJb3JpZ2luX2VjEPH%2F%2F%2F%2F%2F%2F%2F%2F%2F%2FwEaCXVzLWVhc3QtMSJIMEYCIQCxQ2yfY%2Bmqiau%2BNmeT3aqLxeiqpqaEcfD3fPUsQSTf1gIhAPQQiF1vxLCj9kq3OKqZK4YvXdCZYVPmRpZAvn3TPBwzKtIECBoQBBoMMDU5MDAzNTQ2ODY1IgzIe%2FIcvUCnkPdcMXkqrwTYN%2Fh3YrhG3ofbMxPmDgkvPvZx9pl1jttMyJsr7Xmpe9PNYfw0vL1DsFCxlSI1DEf2ThFEDOzpevTFRYKD%2FIBeep7juH%2F2AsEnpuUBRj573hp9nXCjUEj92GrGuAFuavXve57oK85yIM7EFxMv%2FIktfEFhR220IeG6tlANa0ItmbafZ2VSlYqgUmuEVCkYmItrCDOdN9UidlUQ4ISJx5PFmwSb%2BAYeMOOjE0m%2BTgYwoFS%2B70cBbemdDuj%2Fvu1hK8R9xoGaVzP9rnLdkqdM1m8q1iHtqVad%2FQCpbIwQu3xEviPk2DwCLk7v00lxGy7KqfIWcJr2VS11MscQRxBGnBvQqvcChxBOyB%2FM4Mfs2fNqoUY9dbF5InaXWi9CnAKI5UUKC2d7cEYK09bwOmLaTyxWckXx631DPzV%2Bd7ZDCidN6SP4fyv66RuewRi6MAuAbuJZ7QkL8SSOlohZqIHHDLEf4WHH0GlKay4VJVHJHTG7oXOQQQRjP4aCnQXpiIHJ7xpVipVNgiTPDewXgkgzc%2FeQnawbDsghH89%2F6Hytn3799bfqgrY43WC1AfP%2FN%2B%2BygogYoXigg%2FXmzZSiFdLuEkSbK7E42o1II%2BPUcvUDTONw26Nbmee30xpBdjrmjt35S9mcaE0eiNH0Ee7%2FBGPw1eWtfoPC%2FZDrKQWm7kD8zOKxS1w%2F3%2BrlT0JWFJsoGOE2TmLVteBnhUYy3gzCdJjDW4ien7kKVccXes3A2l4j7cDsMOWD8pUGOqgBJHdU7Aq0fFV2aQW1OmEPPVMdR5HQ74O0N75p6BjvrHhVEpTKxRfxtjhZB4XLCmU9clfVk7sLx4siGutqz80VEvEIKHcJiKVPsOotlMmNiUIsDbZ%2BRMOzQC2alEQvRfyYuPCQVRolFZ2Dw5nX6ge%2B%2B0aDjaOIDZNd96sz70oGeRkFXiZqV2374Q2VJDYB2mjGnDBowgBpw1P57pcqtQx1DFLNx8qzl1Y6&amp;X-Amz-Algorithm=AWS4-HMAC-SHA256&amp;X-Amz-Date=20220629T173022Z&amp;X-Amz-SignedHeaders=host&amp;X-Amz-Expires=300&amp;X-Amz-Credential=ASIAQ3PHCVTYQKIYNGUC%2F20220629%2Fus-east-1%2Fs3%2Faws4_request&amp;X-Amz-Signature=7675288f4216322759d9dbf1129663aad221c7c4cbdb7c29033ed52bdc90e1bf&amp;hash=308fa8f869edd6ef8ffd5f9bb51d2a15a87e1a23ec43e6d9cd64d74d8f99ab4c&amp;host=68042c943591013ac2b2430a89b270f6af2c76d8dfd086a07176afe7c76c2c61&amp;pii=S030440760400082X&amp;tid=spdf-06185d94-b6ea-4d72-b35a-150107643f7a&amp;sid=5e9271e41aae99496638b365e05f5c642176gxrqa&amp;type=client&amp;ua=4d50515653510250050c&amp;rr=723063c2dc5217f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dpkpad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dpkpad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5: Matching Methods</a:t>
            </a:r>
          </a:p>
          <a:p>
            <a:r>
              <a:rPr lang="en-US" sz="2400" dirty="0"/>
              <a:t>October 7,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Matching reduces model dependence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315D4-C6FC-BDDA-4EEF-D07BF255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41B31-7B2A-EF92-6580-BD3F54EB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10080000" cy="54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Matching reduces model dependence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315D4-C6FC-BDDA-4EEF-D07BF255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6E923-43EC-43E2-2286-0E891AA1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01583"/>
            <a:ext cx="10080000" cy="53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Matching reduces model dependence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E5B93-AE8B-347C-93CC-8C7E5C418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592" y="1047931"/>
            <a:ext cx="10080000" cy="4762137"/>
          </a:xfrm>
        </p:spPr>
      </p:pic>
    </p:spTree>
    <p:extLst>
      <p:ext uri="{BB962C8B-B14F-4D97-AF65-F5344CB8AC3E}">
        <p14:creationId xmlns:p14="http://schemas.microsoft.com/office/powerpoint/2010/main" val="404676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Matching reduces model dependence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8088-3082-02E0-9678-760B407A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BCA73-2F1B-B31B-D33F-95A5C607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0" y="924910"/>
            <a:ext cx="10080000" cy="54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Matching reduces model dependence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FA69-FA7D-C350-0AC8-1CE143C3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6E1CD-7C96-FF7D-204C-3C384B4B3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96918"/>
            <a:ext cx="10080000" cy="53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6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Today: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1"/>
            <a:ext cx="10287000" cy="514138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Matching methods </a:t>
            </a:r>
            <a:r>
              <a:rPr lang="en-US" sz="2400" dirty="0">
                <a:cs typeface="Times New Roman" panose="02020603050405020304" pitchFamily="18" charset="0"/>
              </a:rPr>
              <a:t>are used to balance groups </a:t>
            </a:r>
            <a:r>
              <a:rPr lang="en-US" sz="2400" u="sng" dirty="0">
                <a:cs typeface="Times New Roman" panose="02020603050405020304" pitchFamily="18" charset="0"/>
              </a:rPr>
              <a:t>along observable characteristics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Matching in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Single-Variable Matching Strategies: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Subclassification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Exact matching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Approximate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Multiple Matching Variables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Propensity score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Assumptions and Caveats</a:t>
            </a:r>
          </a:p>
        </p:txBody>
      </p:sp>
    </p:spTree>
    <p:extLst>
      <p:ext uri="{BB962C8B-B14F-4D97-AF65-F5344CB8AC3E}">
        <p14:creationId xmlns:p14="http://schemas.microsoft.com/office/powerpoint/2010/main" val="204958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 in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do we want to do with matching?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Example</a:t>
            </a:r>
            <a:r>
              <a:rPr lang="en-US" sz="2400" dirty="0">
                <a:cs typeface="Times New Roman" panose="02020603050405020304" pitchFamily="18" charset="0"/>
              </a:rPr>
              <a:t>: what is the effect of health insurance take-up on health outcomes?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Specifically, how does having health insurance affect expenditures?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Let’s look at a simple regression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What could contribute to differences in expenses?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774A0C79-0C76-426C-B5D8-C00B08B6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4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do we want to do with matching?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1"/>
            <a:ext cx="9862990" cy="51413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Example</a:t>
            </a:r>
            <a:r>
              <a:rPr lang="en-US" sz="2400" dirty="0">
                <a:cs typeface="Times New Roman" panose="02020603050405020304" pitchFamily="18" charset="0"/>
              </a:rPr>
              <a:t>: what is the effect of health insurance take-up on health outcomes?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Specifically, how does having health insurance affect expenses?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Let’s look at a simple regression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What could contribute to differences in expenses?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Initial health state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Education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Income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Etc.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Matching helps to “balance out” these covariates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F11B53F0-F328-3117-B4C9-E521A4A9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5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Step 1: Preprocessing (matching) data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Main matching algorithm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We want to match treated observations to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similar</a:t>
            </a:r>
            <a:r>
              <a:rPr lang="en-US" sz="2400" i="1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control observations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What will our matching criteria be?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(what is similar?)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Are we assigning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matches </a:t>
            </a:r>
            <a:r>
              <a:rPr lang="en-US" sz="2400" dirty="0">
                <a:cs typeface="Times New Roman" panose="02020603050405020304" pitchFamily="18" charset="0"/>
              </a:rPr>
              <a:t>or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weights</a:t>
            </a:r>
            <a:r>
              <a:rPr lang="en-US" sz="2400" i="1" dirty="0">
                <a:cs typeface="Times New Roman" panose="02020603050405020304" pitchFamily="18" charset="0"/>
              </a:rPr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How many matches will we select?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How will weights decay with distance?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What is the worst acceptable match?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6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Multivariate OLS and Specification Issues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Flexibility of regression: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Options for variables (binary variables, scaling, transformations)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Interactions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Nonlinear effects </a:t>
            </a:r>
            <a:r>
              <a:rPr lang="en-US" sz="2400" i="1" dirty="0">
                <a:cs typeface="Times New Roman" panose="02020603050405020304" pitchFamily="18" charset="0"/>
              </a:rPr>
              <a:t>which are linear in parameters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Standard errors: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Heteroskedasticity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Autocorrelation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Clustering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Bootstrapping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Other features: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Omitted Variable Bias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Measurement Error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Collinearity</a:t>
            </a:r>
          </a:p>
        </p:txBody>
      </p:sp>
    </p:spTree>
    <p:extLst>
      <p:ext uri="{BB962C8B-B14F-4D97-AF65-F5344CB8AC3E}">
        <p14:creationId xmlns:p14="http://schemas.microsoft.com/office/powerpoint/2010/main" val="82428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Step 2: Estimation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 matched sample becomes our new analytical sample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Once we establish balance, we can mimic the analysis of an RCT!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Calculate difference in means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Can build out a more complicated model, but generally the matching is the hard part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3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is this different than controlling in OLS?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Intuitively, differences lie in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we deal with backdoor paths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Regression</a:t>
                </a:r>
                <a:r>
                  <a:rPr lang="en-US" sz="2400" dirty="0">
                    <a:cs typeface="Times New Roman" panose="02020603050405020304" pitchFamily="18" charset="0"/>
                  </a:rPr>
                  <a:t> removes all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associated with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Matching</a:t>
                </a:r>
                <a:r>
                  <a:rPr lang="en-US" sz="2400" dirty="0">
                    <a:cs typeface="Times New Roman" panose="02020603050405020304" pitchFamily="18" charset="0"/>
                  </a:rPr>
                  <a:t> chooses a sample in which there is no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1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is this different than controlling in OLS?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Intuitively, differences lie in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we deal with backdoor paths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Regression</a:t>
                </a:r>
                <a:r>
                  <a:rPr lang="en-US" sz="2400" dirty="0">
                    <a:cs typeface="Times New Roman" panose="02020603050405020304" pitchFamily="18" charset="0"/>
                  </a:rPr>
                  <a:t> removes all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associated with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Matching</a:t>
                </a:r>
                <a:r>
                  <a:rPr lang="en-US" sz="2400" dirty="0">
                    <a:cs typeface="Times New Roman" panose="02020603050405020304" pitchFamily="18" charset="0"/>
                  </a:rPr>
                  <a:t> chooses a sample in which there is no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Pros and cons of matching (Black 2015)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89D120C-FA52-0F00-3157-5DCB96F0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24200"/>
            <a:ext cx="9144000" cy="29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6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 Techniques: </a:t>
            </a:r>
            <a:br>
              <a:rPr lang="en-US" dirty="0"/>
            </a:br>
            <a:r>
              <a:rPr lang="en-US" dirty="0"/>
              <a:t>Single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Subclassification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worried about differences in </a:t>
            </a:r>
            <a:r>
              <a:rPr lang="en-US" sz="2400" b="1" dirty="0">
                <a:cs typeface="Times New Roman" panose="02020603050405020304" pitchFamily="18" charset="0"/>
              </a:rPr>
              <a:t>health status </a:t>
            </a:r>
            <a:r>
              <a:rPr lang="en-US" sz="2400" dirty="0">
                <a:cs typeface="Times New Roman" panose="02020603050405020304" pitchFamily="18" charset="0"/>
              </a:rPr>
              <a:t>affecting our estimates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practice, the treatment and control groups are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not balanced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Subclassification </a:t>
            </a:r>
            <a:r>
              <a:rPr lang="en-US" sz="2400" dirty="0">
                <a:cs typeface="Times New Roman" panose="02020603050405020304" pitchFamily="18" charset="0"/>
              </a:rPr>
              <a:t>is a matching strategy to “smooth out” differences: </a:t>
            </a:r>
          </a:p>
        </p:txBody>
      </p:sp>
    </p:spTree>
    <p:extLst>
      <p:ext uri="{BB962C8B-B14F-4D97-AF65-F5344CB8AC3E}">
        <p14:creationId xmlns:p14="http://schemas.microsoft.com/office/powerpoint/2010/main" val="259705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Subclassification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worried about differences in </a:t>
            </a:r>
            <a:r>
              <a:rPr lang="en-US" sz="2400" b="1" dirty="0">
                <a:cs typeface="Times New Roman" panose="02020603050405020304" pitchFamily="18" charset="0"/>
              </a:rPr>
              <a:t>health status </a:t>
            </a:r>
            <a:r>
              <a:rPr lang="en-US" sz="2400" dirty="0">
                <a:cs typeface="Times New Roman" panose="02020603050405020304" pitchFamily="18" charset="0"/>
              </a:rPr>
              <a:t>affecting our estimates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practice, the treatment and control groups are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not balanced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Subclassification </a:t>
            </a:r>
            <a:r>
              <a:rPr lang="en-US" sz="2400" dirty="0">
                <a:cs typeface="Times New Roman" panose="02020603050405020304" pitchFamily="18" charset="0"/>
              </a:rPr>
              <a:t>is a matching strategy to “smooth out” differences: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Create bins (based on BMI)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 each bin, identify the “treatment effect” of insurance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Construct </a:t>
            </a:r>
            <a:r>
              <a:rPr lang="en-US" sz="2400" i="1" dirty="0">
                <a:cs typeface="Times New Roman" panose="02020603050405020304" pitchFamily="18" charset="0"/>
              </a:rPr>
              <a:t>strata-specific weights: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Likelihood of being in each bin across treatment/control groups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Calculate the weighted average effect of insurance using weights in (3)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19345B0C-B728-28E3-25E6-579A4994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2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Subclassification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worried about differences in </a:t>
            </a:r>
            <a:r>
              <a:rPr lang="en-US" sz="2400" b="1" dirty="0">
                <a:cs typeface="Times New Roman" panose="02020603050405020304" pitchFamily="18" charset="0"/>
              </a:rPr>
              <a:t>health status </a:t>
            </a:r>
            <a:r>
              <a:rPr lang="en-US" sz="2400" dirty="0">
                <a:cs typeface="Times New Roman" panose="02020603050405020304" pitchFamily="18" charset="0"/>
              </a:rPr>
              <a:t>affecting our estimates  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Subclassification </a:t>
            </a:r>
            <a:r>
              <a:rPr lang="en-US" sz="2400" dirty="0">
                <a:cs typeface="Times New Roman" panose="02020603050405020304" pitchFamily="18" charset="0"/>
              </a:rPr>
              <a:t>is a matching strategy to “smooth out” differences: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Create bins (based on BMI)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 each bin, identify the “treatment effect” of insurance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Construct </a:t>
            </a:r>
            <a:r>
              <a:rPr lang="en-US" sz="2400" i="1" dirty="0">
                <a:cs typeface="Times New Roman" panose="02020603050405020304" pitchFamily="18" charset="0"/>
              </a:rPr>
              <a:t>strata-specific weights: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Likelihood of being in each bin across treatment/control groups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Calculate the weighted average effect of insurance using weights in (3)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3200" u="sng" dirty="0">
                <a:cs typeface="Times New Roman" panose="02020603050405020304" pitchFamily="18" charset="0"/>
              </a:rPr>
              <a:t>A note on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packages</a:t>
            </a:r>
            <a:r>
              <a:rPr lang="en-US" sz="3200" u="sng" dirty="0">
                <a:cs typeface="Times New Roman" panose="02020603050405020304" pitchFamily="18" charset="0"/>
              </a:rPr>
              <a:t> in R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19345B0C-B728-28E3-25E6-579A4994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6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Curse of Dimensionality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Subclassification </a:t>
            </a:r>
            <a:r>
              <a:rPr lang="en-US" sz="2400" dirty="0">
                <a:cs typeface="Times New Roman" panose="02020603050405020304" pitchFamily="18" charset="0"/>
              </a:rPr>
              <a:t>works great when you are stratifying with few cells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Few variables, or binary variables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if you want to stratify with too many cells? 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Sparsity problems</a:t>
            </a:r>
            <a:r>
              <a:rPr lang="en-US" sz="2400" dirty="0">
                <a:cs typeface="Times New Roman" panose="02020603050405020304" pitchFamily="18" charset="0"/>
              </a:rPr>
              <a:t>: observations may not match effectively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Many cells may contain either only treatment units or only control units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83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Curse of Dimensionality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Subclassification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works great when you are stratifying with few cells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Few variables, or binary variables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happens if you want to stratify with too many cells?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Sparsity problems</a:t>
                </a:r>
                <a:r>
                  <a:rPr lang="en-US" sz="2400" dirty="0">
                    <a:cs typeface="Times New Roman" panose="02020603050405020304" pitchFamily="18" charset="0"/>
                  </a:rPr>
                  <a:t>: observations may not match effectively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Many cells may contain either only treatment units or only control units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This can be formalized in the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common support assumption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of matching: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Any (useful) cell should include both treated and control units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0&lt;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533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 Techniques: </a:t>
            </a:r>
            <a:br>
              <a:rPr lang="en-US" dirty="0"/>
            </a:br>
            <a:r>
              <a:rPr lang="en-US" dirty="0"/>
              <a:t>Multiple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Causal Inference: Satisfying the Backdoor Criterion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we want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we need to satisfy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backdoor criterion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\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A9721058-34E7-2CAC-064A-72A9E7CB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7315200" cy="31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83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Exact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Matching with multiple variables quickly runs into </a:t>
            </a:r>
            <a:r>
              <a:rPr lang="en-US" sz="2400" b="1" dirty="0">
                <a:cs typeface="Times New Roman" panose="02020603050405020304" pitchFamily="18" charset="0"/>
              </a:rPr>
              <a:t>curse of dimensionality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Can’t manually define cells with sufficient observations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But can we still form a one-to-one comparison across observations?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2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Exact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Matching with multiple variables quickly runs into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curse of dimensionality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Can’t manually define cells with sufficient observations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But can we still form a one-to-one comparison across observations?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Our goal is to get a matching estimator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𝐴𝑇𝐸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just need to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some notion of the “closest” observation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4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Exact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Matching with multiple variables quickly runs into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curse of dimensionality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Can’t manually define cells with sufficient observations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But can we still form a one-to-one comparison across observations?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Our goal is to get a matching estimator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𝐴𝑇𝐸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just need to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some notion of the “closest” observation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Simplest option: </a:t>
                </a:r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exact matching</a:t>
                </a: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Keep only treated/control units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with </a:t>
                </a:r>
                <a:r>
                  <a:rPr lang="en-US" sz="2400" u="sng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exactly the same covariates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there are multiple units, average the outcomes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compare differences (in averages)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558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DE0E091-D6A3-6FB4-D96A-19B1D51F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70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Exact Matching: 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Exact matching has its own problems: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Small sample sizes (few matches)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Continuous matching variables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Inconsistent averages over a few observations (within cells)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What if the people you are throwing out matter? 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Generalize again! This time to</a:t>
            </a:r>
            <a:r>
              <a:rPr lang="en-US" sz="2600" b="1" dirty="0"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approximate matching: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Nearest Neighbor Methods (NN)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Propensity Score Matching (PSM)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Inverse Probability Weighting (IPW)</a:t>
            </a:r>
            <a:endParaRPr lang="en-US" sz="26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58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Approximate Matching: Nearest Neighbor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When exact matches aren’t possible, rely on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collection of neighbors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it mean to be a neighbor with multiple variables? </a:t>
            </a:r>
            <a:endParaRPr lang="en-US" sz="2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00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Approximate Matching: Nearest Neighbor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0"/>
                <a:ext cx="10058401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When exact matches aren’t possible, rely on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collection of neighbors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What does it mean to be a neighbor with multiple variables?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Need a measure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distance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across multiple variables: </a:t>
                </a:r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Squared distance in variables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Scaled by variance – units of measurement matter!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Multiple other options for distance!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0"/>
                <a:ext cx="10058401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54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Approximate Matching: Nearest Neighbor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When exact matches aren’t possible, rely on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collection of neighbors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What does it mean to be a neighbor with multiple variables?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Need a measure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distance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across multiple variables: </a:t>
                </a:r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Squared distance in variables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Scaled by variance – units of measurement matter!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Multiple other options for distance!</a:t>
                </a:r>
              </a:p>
              <a:p>
                <a:pPr lvl="2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Based on distance, 1 observation can be matched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 best approximations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10439400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58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Nearest Neighbor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EA8DA-3A88-6871-8F0A-A74B4B4F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5915"/>
            <a:ext cx="8229600" cy="51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5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Nearest Neighbor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EA8DA-3A88-6871-8F0A-A74B4B4F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5915"/>
            <a:ext cx="8229600" cy="51837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872A60-B183-F7A5-42D7-4151FD8511B2}"/>
              </a:ext>
            </a:extLst>
          </p:cNvPr>
          <p:cNvSpPr/>
          <p:nvPr/>
        </p:nvSpPr>
        <p:spPr>
          <a:xfrm>
            <a:off x="5638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25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Nearest Neighbor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EA8DA-3A88-6871-8F0A-A74B4B4F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5915"/>
            <a:ext cx="8229600" cy="51837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872A60-B183-F7A5-42D7-4151FD8511B2}"/>
              </a:ext>
            </a:extLst>
          </p:cNvPr>
          <p:cNvSpPr/>
          <p:nvPr/>
        </p:nvSpPr>
        <p:spPr>
          <a:xfrm>
            <a:off x="5638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8F8B06-3A00-FF42-44E1-457EEC8210AB}"/>
              </a:ext>
            </a:extLst>
          </p:cNvPr>
          <p:cNvSpPr/>
          <p:nvPr/>
        </p:nvSpPr>
        <p:spPr>
          <a:xfrm>
            <a:off x="5402580" y="3493770"/>
            <a:ext cx="54864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Causal Inference: Satisfying the Backdoor Criterion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we want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we need to satisfy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backdoor criterion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Regression takes one approach: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controlling for confounders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There are others! 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Key for today: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if there isn’t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then no backdoors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 b="-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A9721058-34E7-2CAC-064A-72A9E7CB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7315200" cy="31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30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Nearest Neighbor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EA8DA-3A88-6871-8F0A-A74B4B4F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55915"/>
            <a:ext cx="8229600" cy="51837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872A60-B183-F7A5-42D7-4151FD8511B2}"/>
              </a:ext>
            </a:extLst>
          </p:cNvPr>
          <p:cNvSpPr/>
          <p:nvPr/>
        </p:nvSpPr>
        <p:spPr>
          <a:xfrm>
            <a:off x="5638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8F8B06-3A00-FF42-44E1-457EEC8210AB}"/>
              </a:ext>
            </a:extLst>
          </p:cNvPr>
          <p:cNvSpPr/>
          <p:nvPr/>
        </p:nvSpPr>
        <p:spPr>
          <a:xfrm>
            <a:off x="4991100" y="3086100"/>
            <a:ext cx="13716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1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Bias/Variance Tradeoff	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Does the choice of radius (bandwidth) matter?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More observations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more precise estimates (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variance</a:t>
                </a:r>
                <a:r>
                  <a:rPr lang="en-US" sz="2400" dirty="0">
                    <a:cs typeface="Times New Roman" panose="02020603050405020304" pitchFamily="18" charset="0"/>
                  </a:rPr>
                  <a:t>)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More observations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worse quality matches (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bias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This is a classic problem that pops up in many identification strategies!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Essentially, we are using data to its limits – no free lunches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problem isn’t limited to radius choice (e.g., with/without replacement)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680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Approximate Matching: Propensity Score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The propensity score is a powerful tool!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fact, it can be used to match!</a:t>
            </a:r>
          </a:p>
          <a:p>
            <a:pPr lvl="1"/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Observations are similar if they were equally likely to be treated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Steps for using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propensity score </a:t>
            </a:r>
            <a:r>
              <a:rPr lang="en-US" sz="2400" dirty="0">
                <a:cs typeface="Times New Roman" panose="02020603050405020304" pitchFamily="18" charset="0"/>
              </a:rPr>
              <a:t>in matching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Select a model predicting treatment status (selection on observables)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Estimate a model for conditional probability of treatment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Use predicted values to construct </a:t>
            </a:r>
            <a:r>
              <a:rPr lang="en-US" sz="2400" b="1" dirty="0">
                <a:cs typeface="Times New Roman" panose="02020603050405020304" pitchFamily="18" charset="0"/>
              </a:rPr>
              <a:t>propensity score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A91517A6-3828-A7B0-154D-FB08BD38A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10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Propensity Score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1" y="1066801"/>
                <a:ext cx="102870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Goal: predict treatment status of each observation based on covariates</a:t>
                </a:r>
              </a:p>
              <a:p>
                <a:pPr lvl="2"/>
                <a:r>
                  <a:rPr lang="en-US" sz="2200" dirty="0">
                    <a:cs typeface="Times New Roman" panose="02020603050405020304" pitchFamily="18" charset="0"/>
                  </a:rPr>
                  <a:t>Use a nonlinear method (logit, </a:t>
                </a:r>
                <a:r>
                  <a:rPr lang="en-US" sz="2200" dirty="0" err="1">
                    <a:cs typeface="Times New Roman" panose="02020603050405020304" pitchFamily="18" charset="0"/>
                  </a:rPr>
                  <a:t>probit</a:t>
                </a:r>
                <a:r>
                  <a:rPr lang="en-US" sz="2200" dirty="0">
                    <a:cs typeface="Times New Roman" panose="02020603050405020304" pitchFamily="18" charset="0"/>
                  </a:rPr>
                  <a:t>, etc.)</a:t>
                </a:r>
              </a:p>
              <a:p>
                <a:pPr lvl="2"/>
                <a:r>
                  <a:rPr lang="en-US" sz="2200" dirty="0">
                    <a:cs typeface="Times New Roman" panose="02020603050405020304" pitchFamily="18" charset="0"/>
                  </a:rPr>
                  <a:t>This “first stage” regression predicts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CA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CA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a:rPr lang="en-CA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CA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a:rPr lang="en-CA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cs typeface="Times New Roman" panose="02020603050405020304" pitchFamily="18" charset="0"/>
                  </a:rPr>
                  <a:t>This is the propensity score: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=1|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2"/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2271400" lvl="8" indent="0">
                  <a:buNone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1" y="1066801"/>
                <a:ext cx="10287000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4A4E5D3-0D8F-A499-3802-C8C23E2DC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19" y="2771258"/>
            <a:ext cx="5239481" cy="3705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21E47-6775-21F8-271C-3E4A3F1FBD54}"/>
              </a:ext>
            </a:extLst>
          </p:cNvPr>
          <p:cNvSpPr txBox="1"/>
          <p:nvPr/>
        </p:nvSpPr>
        <p:spPr>
          <a:xfrm>
            <a:off x="5872408" y="2590800"/>
            <a:ext cx="4719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Predicted treatment status gives you a </a:t>
            </a:r>
            <a:r>
              <a:rPr lang="en-CA" b="1" dirty="0"/>
              <a:t>single dimension </a:t>
            </a:r>
            <a:r>
              <a:rPr lang="en-CA" dirty="0"/>
              <a:t>on which to match</a:t>
            </a:r>
          </a:p>
        </p:txBody>
      </p:sp>
    </p:spTree>
    <p:extLst>
      <p:ext uri="{BB962C8B-B14F-4D97-AF65-F5344CB8AC3E}">
        <p14:creationId xmlns:p14="http://schemas.microsoft.com/office/powerpoint/2010/main" val="698640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Propensity Score Matching: Identification 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1"/>
            <a:ext cx="10287000" cy="5141388"/>
          </a:xfrm>
        </p:spPr>
        <p:txBody>
          <a:bodyPr>
            <a:noAutofit/>
          </a:bodyPr>
          <a:lstStyle/>
          <a:p>
            <a:pPr lvl="1"/>
            <a:endParaRPr lang="en-US" sz="2200" dirty="0">
              <a:cs typeface="Times New Roman" panose="02020603050405020304" pitchFamily="18" charset="0"/>
            </a:endParaRPr>
          </a:p>
          <a:p>
            <a:pPr lvl="2"/>
            <a:endParaRPr lang="en-US" sz="2200" dirty="0">
              <a:cs typeface="Times New Roman" panose="02020603050405020304" pitchFamily="18" charset="0"/>
            </a:endParaRPr>
          </a:p>
          <a:p>
            <a:pPr marL="2271400" lvl="8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6F0E5-131B-C05D-0207-FE4BA47B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00" y="872101"/>
            <a:ext cx="9000000" cy="58277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A19D91-F520-F08D-0CDD-CF1ADE206041}"/>
                  </a:ext>
                </a:extLst>
              </p14:cNvPr>
              <p14:cNvContentPartPr/>
              <p14:nvPr/>
            </p14:nvContentPartPr>
            <p14:xfrm>
              <a:off x="5085331" y="4674078"/>
              <a:ext cx="5019840" cy="7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A19D91-F520-F08D-0CDD-CF1ADE206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1331" y="4566438"/>
                <a:ext cx="51274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A6ADA2-DCAD-B2AD-B0E8-5FE60DD116EB}"/>
                  </a:ext>
                </a:extLst>
              </p14:cNvPr>
              <p14:cNvContentPartPr/>
              <p14:nvPr/>
            </p14:nvContentPartPr>
            <p14:xfrm>
              <a:off x="2798971" y="4784958"/>
              <a:ext cx="5337000" cy="198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A6ADA2-DCAD-B2AD-B0E8-5FE60DD116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4971" y="4677318"/>
                <a:ext cx="54446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EB9CC6-C2F9-6971-1E07-EE783D6A9282}"/>
                  </a:ext>
                </a:extLst>
              </p14:cNvPr>
              <p14:cNvContentPartPr/>
              <p14:nvPr/>
            </p14:nvContentPartPr>
            <p14:xfrm>
              <a:off x="5709931" y="4253958"/>
              <a:ext cx="4235760" cy="39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EB9CC6-C2F9-6971-1E07-EE783D6A92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6291" y="4145958"/>
                <a:ext cx="43434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5CEDC3-D90B-EB1A-DCBF-4A4EF3B7693E}"/>
                  </a:ext>
                </a:extLst>
              </p14:cNvPr>
              <p14:cNvContentPartPr/>
              <p14:nvPr/>
            </p14:nvContentPartPr>
            <p14:xfrm>
              <a:off x="2790691" y="4469238"/>
              <a:ext cx="7221600" cy="104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5CEDC3-D90B-EB1A-DCBF-4A4EF3B769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6691" y="4361598"/>
                <a:ext cx="7329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AAA8E6C-F988-2A04-27BB-797CE5C64C89}"/>
                  </a:ext>
                </a:extLst>
              </p14:cNvPr>
              <p14:cNvContentPartPr/>
              <p14:nvPr/>
            </p14:nvContentPartPr>
            <p14:xfrm>
              <a:off x="2762971" y="4636638"/>
              <a:ext cx="2369160" cy="94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AAA8E6C-F988-2A04-27BB-797CE5C64C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8971" y="4528998"/>
                <a:ext cx="24768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751C64-2414-9BB4-B55F-DCB5ECA5AFC7}"/>
                  </a:ext>
                </a:extLst>
              </p14:cNvPr>
              <p14:cNvContentPartPr/>
              <p14:nvPr/>
            </p14:nvContentPartPr>
            <p14:xfrm>
              <a:off x="2765491" y="4768038"/>
              <a:ext cx="2264040" cy="75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751C64-2414-9BB4-B55F-DCB5ECA5AF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1491" y="4660038"/>
                <a:ext cx="23716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AB60CC-9350-4B2C-35FC-CD8D8AAB85BF}"/>
                  </a:ext>
                </a:extLst>
              </p14:cNvPr>
              <p14:cNvContentPartPr/>
              <p14:nvPr/>
            </p14:nvContentPartPr>
            <p14:xfrm>
              <a:off x="5664211" y="4169718"/>
              <a:ext cx="4452120" cy="43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AB60CC-9350-4B2C-35FC-CD8D8AAB85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10211" y="4061718"/>
                <a:ext cx="4559760" cy="6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871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Alternative: Weighting Matched Observations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Kernel-based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Inverse probability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Weight observations based on some function (kernel) of distance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Examples: triangular weights,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Epanechnikov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6F0D57C-6CFF-48C1-0BCF-E13769E8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019404"/>
            <a:ext cx="5346975" cy="2838596"/>
          </a:xfrm>
          <a:prstGeom prst="rect">
            <a:avLst/>
          </a:prstGeom>
        </p:spPr>
      </p:pic>
      <p:pic>
        <p:nvPicPr>
          <p:cNvPr id="7" name="Picture 2" descr="RStudio - RStudio">
            <a:extLst>
              <a:ext uri="{FF2B5EF4-FFF2-40B4-BE49-F238E27FC236}">
                <a16:creationId xmlns:a16="http://schemas.microsoft.com/office/drawing/2014/main" id="{49FDB941-18F8-2A3D-860A-3A514137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23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Note on Weighting Matched Observations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Kernel-based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probability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Use that propensity score, but as a weight!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𝑇𝑟𝑒𝑎𝑡𝑚𝑒𝑛𝑡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𝑃𝑟𝑜𝑝𝑒𝑛𝑠𝑖𝑡𝑦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𝑇𝑟𝑒𝑎𝑡𝑚𝑒𝑛𝑡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𝑃𝑟𝑜𝑝𝑒𝑛𝑠𝑖𝑡𝑦</m:t>
                          </m:r>
                        </m:den>
                      </m:f>
                    </m:oMath>
                  </m:oMathPara>
                </a14:m>
                <a:endParaRPr lang="en-CA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Each weight is the (inverse) probability that treatment status is “correct”</a:t>
                </a: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9F73EB-963E-CE6D-1207-7094B1C6F6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4" b="22726"/>
          <a:stretch/>
        </p:blipFill>
        <p:spPr>
          <a:xfrm>
            <a:off x="1295400" y="4191000"/>
            <a:ext cx="514421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2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72928" cy="4041648"/>
          </a:xfrm>
        </p:spPr>
        <p:txBody>
          <a:bodyPr/>
          <a:lstStyle/>
          <a:p>
            <a:r>
              <a:rPr lang="en-US" dirty="0"/>
              <a:t>Matching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9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do you do after you’ve matched?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1"/>
            <a:ext cx="10287000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Compare differences in means! </a:t>
            </a:r>
          </a:p>
          <a:p>
            <a:pPr marL="274320" lvl="1" indent="0">
              <a:buNone/>
            </a:pPr>
            <a:endParaRPr lang="en-US" sz="2400" b="1" u="sng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You should fix your standard errors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Matching can also be </a:t>
            </a:r>
            <a:r>
              <a:rPr lang="en-US" sz="2400" b="1" dirty="0">
                <a:cs typeface="Times New Roman" panose="02020603050405020304" pitchFamily="18" charset="0"/>
              </a:rPr>
              <a:t>combined with regression approaches 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Capture specific functional forms between treatment and outcome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E.g., interactions between treatment and other covariates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If you have a matched sample or weights, you can do regression with that sample (or using those weights)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You can also </a:t>
            </a:r>
            <a:r>
              <a:rPr lang="en-US" sz="2400" b="1" dirty="0">
                <a:cs typeface="Times New Roman" panose="02020603050405020304" pitchFamily="18" charset="0"/>
              </a:rPr>
              <a:t>add the propensity score </a:t>
            </a:r>
            <a:r>
              <a:rPr lang="en-US" sz="2400" dirty="0">
                <a:cs typeface="Times New Roman" panose="02020603050405020304" pitchFamily="18" charset="0"/>
              </a:rPr>
              <a:t>as a control variable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39CD3FA-C885-6CB7-0959-36B3AFE6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79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Some Matching Best Practices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balance after matching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balance table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C1D2E-335A-D736-C267-6F146BA4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63910"/>
            <a:ext cx="10058400" cy="4349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6BE9BD-E462-B71B-BA22-B129B716240B}"/>
              </a:ext>
            </a:extLst>
          </p:cNvPr>
          <p:cNvSpPr txBox="1"/>
          <p:nvPr/>
        </p:nvSpPr>
        <p:spPr>
          <a:xfrm>
            <a:off x="914400" y="5812970"/>
            <a:ext cx="304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>
                <a:hlinkClick r:id="rId3"/>
              </a:rPr>
              <a:t>Vozoris</a:t>
            </a:r>
            <a:r>
              <a:rPr lang="en-US" dirty="0">
                <a:hlinkClick r:id="rId3"/>
              </a:rPr>
              <a:t> et al.,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4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Causal Inference: Satisfying the Backdoor Criterion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we want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we need to satisfy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backdoor criterion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Key for today: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if there isn’t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then no backdoors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C97B542-F4FC-0526-2803-160792BE6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066801"/>
            <a:ext cx="9772246" cy="34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61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Some Matching Best Practices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balance after matching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balance table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Check if observations with similar propensity scores are balanced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stratification tests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common support </a:t>
            </a:r>
            <a:r>
              <a:rPr lang="en-US" sz="2400" dirty="0">
                <a:cs typeface="Times New Roman" panose="02020603050405020304" pitchFamily="18" charset="0"/>
              </a:rPr>
              <a:t>is valid in your setting 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09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Some Matching Best Practices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balance after matching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balance table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Check if observations with similar propensity scores are balanced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stratification tests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common support </a:t>
            </a:r>
            <a:r>
              <a:rPr lang="en-US" sz="2400" dirty="0">
                <a:cs typeface="Times New Roman" panose="02020603050405020304" pitchFamily="18" charset="0"/>
              </a:rPr>
              <a:t>is valid in your setting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Propensity scores close to 0 or 1 give large weights –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trim data set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Try (and report) multiple bandwidths/approaches/replacement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You will need to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argue CIA holds </a:t>
            </a:r>
            <a:r>
              <a:rPr lang="en-US" sz="2600" dirty="0">
                <a:cs typeface="Times New Roman" panose="02020603050405020304" pitchFamily="18" charset="0"/>
              </a:rPr>
              <a:t>convincingly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Some more tips: </a:t>
            </a:r>
            <a:r>
              <a:rPr lang="en-US" sz="2600" dirty="0" err="1">
                <a:cs typeface="Times New Roman" panose="02020603050405020304" pitchFamily="18" charset="0"/>
                <a:hlinkClick r:id="rId2"/>
              </a:rPr>
              <a:t>blogs.worldbank</a:t>
            </a:r>
            <a:r>
              <a:rPr lang="en-US" sz="2600" dirty="0">
                <a:cs typeface="Times New Roman" panose="02020603050405020304" pitchFamily="18" charset="0"/>
                <a:hlinkClick r:id="rId2"/>
              </a:rPr>
              <a:t>/what-do-you-need-do-make-matching-estimator-convincing</a:t>
            </a:r>
            <a:endParaRPr lang="en-US" sz="26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603C14DF-E6D5-DE43-9B68-B5315E23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7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Other Caveats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Economists tend to be more skeptical of </a:t>
            </a:r>
            <a:r>
              <a:rPr lang="en-US" sz="2400" b="1" dirty="0">
                <a:cs typeface="Times New Roman" panose="02020603050405020304" pitchFamily="18" charset="0"/>
              </a:rPr>
              <a:t>all</a:t>
            </a:r>
            <a:r>
              <a:rPr lang="en-US" sz="2400" dirty="0">
                <a:cs typeface="Times New Roman" panose="02020603050405020304" pitchFamily="18" charset="0"/>
              </a:rPr>
              <a:t> matching methods</a:t>
            </a:r>
          </a:p>
          <a:p>
            <a:pPr lvl="2"/>
            <a:r>
              <a:rPr lang="en-US" sz="2200" dirty="0">
                <a:cs typeface="Times New Roman" panose="02020603050405020304" pitchFamily="18" charset="0"/>
              </a:rPr>
              <a:t>Highly sensitive to both variables included and analysis sample used </a:t>
            </a:r>
            <a:r>
              <a:rPr lang="en-US" sz="2200" b="0" i="0" dirty="0">
                <a:solidFill>
                  <a:srgbClr val="373A3C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en-US" sz="2200" b="0" i="0" u="none" strike="noStrike" dirty="0">
                <a:solidFill>
                  <a:srgbClr val="00B7FF"/>
                </a:solidFill>
                <a:effectLst/>
                <a:cs typeface="Times New Roman" panose="02020603050405020304" pitchFamily="18" charset="0"/>
                <a:hlinkClick r:id="rId3"/>
              </a:rPr>
              <a:t>Smith and Todd 2001</a:t>
            </a:r>
            <a:r>
              <a:rPr lang="en-US" sz="2200" b="0" i="0" dirty="0">
                <a:solidFill>
                  <a:srgbClr val="373A3C"/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200" b="0" i="0" u="none" strike="noStrike" dirty="0">
                <a:solidFill>
                  <a:srgbClr val="00B7FF"/>
                </a:solidFill>
                <a:effectLst/>
                <a:cs typeface="Times New Roman" panose="02020603050405020304" pitchFamily="18" charset="0"/>
                <a:hlinkClick r:id="rId4"/>
              </a:rPr>
              <a:t>2005</a:t>
            </a:r>
            <a:r>
              <a:rPr lang="en-US" sz="2200" b="0" i="0" u="none" strike="noStrike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Matching methods are also </a:t>
            </a:r>
            <a:r>
              <a:rPr lang="en-US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highly sensitive to omitted variable bias</a:t>
            </a:r>
            <a:endParaRPr lang="en-US" sz="22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sz="22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We’re still shook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 from the PSM </a:t>
            </a:r>
            <a:r>
              <a:rPr lang="en-US" sz="2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debaucle</a:t>
            </a:r>
            <a:endParaRPr lang="en-US" sz="2200" i="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lvl="1"/>
            <a:endParaRPr lang="en-US" sz="2400" dirty="0">
              <a:solidFill>
                <a:srgbClr val="373A3C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This is substantive of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larger critique</a:t>
            </a:r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: can we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ever</a:t>
            </a:r>
            <a:r>
              <a:rPr lang="en-US" sz="2400" i="1" dirty="0">
                <a:solidFill>
                  <a:srgbClr val="373A3C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achieve the CIA with observational data? </a:t>
            </a:r>
          </a:p>
          <a:p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Are we more worried about selection on observables? Or </a:t>
            </a:r>
            <a:r>
              <a:rPr lang="en-US" sz="2400" dirty="0" err="1">
                <a:solidFill>
                  <a:srgbClr val="373A3C"/>
                </a:solidFill>
                <a:cs typeface="Times New Roman" panose="02020603050405020304" pitchFamily="18" charset="0"/>
              </a:rPr>
              <a:t>unobservables</a:t>
            </a:r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60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Matching Estimators with Omitted Covariates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An illustration: </a:t>
            </a:r>
            <a:r>
              <a:rPr lang="en-US" sz="2400" dirty="0">
                <a:cs typeface="Times New Roman" panose="02020603050405020304" pitchFamily="18" charset="0"/>
                <a:hlinkClick r:id="rId3"/>
              </a:rPr>
              <a:t>https://tinyurl.com/2dpkpad9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235FE-B2D0-2B77-B644-519D6AFE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1600200"/>
            <a:ext cx="808785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6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Matching Estimators with Omitted Covariates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An illustration: </a:t>
            </a:r>
            <a:r>
              <a:rPr lang="en-US" sz="2400" dirty="0">
                <a:cs typeface="Times New Roman" panose="02020603050405020304" pitchFamily="18" charset="0"/>
                <a:hlinkClick r:id="rId3"/>
              </a:rPr>
              <a:t>https://tinyurl.com/2dpkpad9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0919-17DB-68CA-580A-7C78DCCF1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652" y="1600200"/>
            <a:ext cx="811643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14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Matching methods help to deal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imbalanced data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Helps you argue that your comparisons really are apples-to-apples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Matching relies on selection on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observables</a:t>
            </a:r>
            <a:r>
              <a:rPr lang="en-US" sz="2400" dirty="0">
                <a:cs typeface="Times New Roman" panose="02020603050405020304" pitchFamily="18" charset="0"/>
              </a:rPr>
              <a:t> – 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Doesn’t help you if you don’t observe what’s driving the differences!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Propensity scores have deep roots (new Hull paper)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533FFF-8234-8CE4-18E8-F1EB850F59AA}"/>
              </a:ext>
            </a:extLst>
          </p:cNvPr>
          <p:cNvSpPr txBox="1">
            <a:spLocks/>
          </p:cNvSpPr>
          <p:nvPr/>
        </p:nvSpPr>
        <p:spPr>
          <a:xfrm>
            <a:off x="609600" y="3200400"/>
            <a:ext cx="104394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77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Matching methods help to deal with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imbalanced data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Helps you argue that your comparisons really are apples-to-apples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Matching relies on selection on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observables</a:t>
                </a:r>
                <a:r>
                  <a:rPr lang="en-US" sz="2400" dirty="0">
                    <a:cs typeface="Times New Roman" panose="02020603050405020304" pitchFamily="18" charset="0"/>
                  </a:rPr>
                  <a:t> – </a:t>
                </a:r>
              </a:p>
              <a:p>
                <a:pPr lvl="2"/>
                <a:r>
                  <a:rPr lang="en-US" sz="2400" dirty="0">
                    <a:cs typeface="Times New Roman" panose="02020603050405020304" pitchFamily="18" charset="0"/>
                  </a:rPr>
                  <a:t>Doesn’t help you if you don’t observe what’s driving the differences!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Propensity scores have deep roots (new Hull paper)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Backdoor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Front door approaches to causality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 power of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exogenous variation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Instrumental Variables </a:t>
                </a:r>
                <a:r>
                  <a:rPr lang="en-US" sz="2400" dirty="0">
                    <a:cs typeface="Times New Roman" panose="02020603050405020304" pitchFamily="18" charset="0"/>
                  </a:rPr>
                  <a:t>regression approaches  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5533FFF-8234-8CE4-18E8-F1EB850F59AA}"/>
              </a:ext>
            </a:extLst>
          </p:cNvPr>
          <p:cNvSpPr txBox="1">
            <a:spLocks/>
          </p:cNvSpPr>
          <p:nvPr/>
        </p:nvSpPr>
        <p:spPr>
          <a:xfrm>
            <a:off x="609600" y="3200400"/>
            <a:ext cx="104394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Times New Roman" panose="02020603050405020304" pitchFamily="18" charset="0"/>
              </a:rPr>
              <a:t>Next Time</a:t>
            </a:r>
          </a:p>
        </p:txBody>
      </p:sp>
    </p:spTree>
    <p:extLst>
      <p:ext uri="{BB962C8B-B14F-4D97-AF65-F5344CB8AC3E}">
        <p14:creationId xmlns:p14="http://schemas.microsoft.com/office/powerpoint/2010/main" val="243401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Causal Inference: Satisfying the Backdoor Criterion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we want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we need to satisfy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backdoor criterion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Regression takes one approach: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controlling for confounders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Key for today: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if there isn’t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then no backdoors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400" b="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Conditional Independence Assumption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treatment is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conditionally random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434" t="-1305" r="-248" b="-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A9721058-34E7-2CAC-064A-72A9E7CB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7315200" cy="31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3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Analyzing a (truly) random experiment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1"/>
            <a:ext cx="102870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If your treatment is truly randomized, analysis is easy!</a:t>
            </a:r>
            <a:endParaRPr lang="en-US" sz="2400" u="sng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CC85F-9BBA-783D-F99C-4ACE69FDA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4" t="41838" r="4622"/>
          <a:stretch/>
        </p:blipFill>
        <p:spPr>
          <a:xfrm>
            <a:off x="1524000" y="1828800"/>
            <a:ext cx="8610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4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Today: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1"/>
            <a:ext cx="10287000" cy="514138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Matching methods </a:t>
            </a:r>
            <a:r>
              <a:rPr lang="en-US" sz="2400" dirty="0">
                <a:cs typeface="Times New Roman" panose="02020603050405020304" pitchFamily="18" charset="0"/>
              </a:rPr>
              <a:t>are used to balance groups </a:t>
            </a:r>
            <a:r>
              <a:rPr lang="en-US" sz="2400" u="sng" dirty="0">
                <a:cs typeface="Times New Roman" panose="02020603050405020304" pitchFamily="18" charset="0"/>
              </a:rPr>
              <a:t>along observable characteristics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3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Matching reduces model dependence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C37A5-7217-D178-6839-8C40C6A09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196946"/>
            <a:ext cx="10287000" cy="4822854"/>
          </a:xfrm>
        </p:spPr>
      </p:pic>
    </p:spTree>
    <p:extLst>
      <p:ext uri="{BB962C8B-B14F-4D97-AF65-F5344CB8AC3E}">
        <p14:creationId xmlns:p14="http://schemas.microsoft.com/office/powerpoint/2010/main" val="5782610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4752</TotalTime>
  <Words>2935</Words>
  <Application>Microsoft Office PowerPoint</Application>
  <PresentationFormat>Widescreen</PresentationFormat>
  <Paragraphs>377</Paragraphs>
  <Slides>56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Century Schoolbook</vt:lpstr>
      <vt:lpstr>Times New Roman</vt:lpstr>
      <vt:lpstr>Wingdings 2</vt:lpstr>
      <vt:lpstr>View</vt:lpstr>
      <vt:lpstr>Health Econometrics I </vt:lpstr>
      <vt:lpstr>Last Time: Multivariate OLS and Specification Issues </vt:lpstr>
      <vt:lpstr>Causal Inference: Satisfying the Backdoor Criterion</vt:lpstr>
      <vt:lpstr>Causal Inference: Satisfying the Backdoor Criterion</vt:lpstr>
      <vt:lpstr>Causal Inference: Satisfying the Backdoor Criterion</vt:lpstr>
      <vt:lpstr>Causal Inference: Satisfying the Backdoor Criterion</vt:lpstr>
      <vt:lpstr>Analyzing a (truly) random experiment</vt:lpstr>
      <vt:lpstr>Today: Matching</vt:lpstr>
      <vt:lpstr>Matching reduces model dependence</vt:lpstr>
      <vt:lpstr>Matching reduces model dependence</vt:lpstr>
      <vt:lpstr>Matching reduces model dependence</vt:lpstr>
      <vt:lpstr>Matching reduces model dependence</vt:lpstr>
      <vt:lpstr>Matching reduces model dependence</vt:lpstr>
      <vt:lpstr>Matching reduces model dependence</vt:lpstr>
      <vt:lpstr>Today: Matching</vt:lpstr>
      <vt:lpstr>Matching in Concept</vt:lpstr>
      <vt:lpstr>What do we want to do with matching?</vt:lpstr>
      <vt:lpstr>What do we want to do with matching?</vt:lpstr>
      <vt:lpstr>Step 1: Preprocessing (matching) data</vt:lpstr>
      <vt:lpstr>Step 2: Estimation</vt:lpstr>
      <vt:lpstr>How is this different than controlling in OLS?</vt:lpstr>
      <vt:lpstr>How is this different than controlling in OLS?</vt:lpstr>
      <vt:lpstr>Matching Techniques:  Single Variable</vt:lpstr>
      <vt:lpstr>Subclassification</vt:lpstr>
      <vt:lpstr>Subclassification</vt:lpstr>
      <vt:lpstr>Subclassification</vt:lpstr>
      <vt:lpstr>Curse of Dimensionality</vt:lpstr>
      <vt:lpstr>Curse of Dimensionality</vt:lpstr>
      <vt:lpstr>Matching Techniques:  Multiple Variables</vt:lpstr>
      <vt:lpstr>Exact Matching</vt:lpstr>
      <vt:lpstr>Exact Matching</vt:lpstr>
      <vt:lpstr>Exact Matching</vt:lpstr>
      <vt:lpstr>Exact Matching: Problems</vt:lpstr>
      <vt:lpstr>Approximate Matching: Nearest Neighbor</vt:lpstr>
      <vt:lpstr>Approximate Matching: Nearest Neighbor</vt:lpstr>
      <vt:lpstr>Approximate Matching: Nearest Neighbor</vt:lpstr>
      <vt:lpstr>Nearest Neighbor Matching</vt:lpstr>
      <vt:lpstr>Nearest Neighbor Matching</vt:lpstr>
      <vt:lpstr>Nearest Neighbor Matching</vt:lpstr>
      <vt:lpstr>Nearest Neighbor Matching</vt:lpstr>
      <vt:lpstr>The Bias/Variance Tradeoff </vt:lpstr>
      <vt:lpstr>Approximate Matching: Propensity Score Matching</vt:lpstr>
      <vt:lpstr>Propensity Score Matching</vt:lpstr>
      <vt:lpstr>Propensity Score Matching: Identification Problems</vt:lpstr>
      <vt:lpstr>Alternative: Weighting Matched Observations</vt:lpstr>
      <vt:lpstr>A Note on Weighting Matched Observations</vt:lpstr>
      <vt:lpstr>Matching in Practice</vt:lpstr>
      <vt:lpstr>What do you do after you’ve matched?</vt:lpstr>
      <vt:lpstr>Some Matching Best Practices</vt:lpstr>
      <vt:lpstr>Some Matching Best Practices</vt:lpstr>
      <vt:lpstr>Some Matching Best Practices</vt:lpstr>
      <vt:lpstr>Other Caveats</vt:lpstr>
      <vt:lpstr>Matching Estimators with Omitted Covariates</vt:lpstr>
      <vt:lpstr>Matching Estimators with Omitted Covariates</vt:lpstr>
      <vt:lpstr>Conclusion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120</cp:revision>
  <dcterms:created xsi:type="dcterms:W3CDTF">2011-01-10T00:42:42Z</dcterms:created>
  <dcterms:modified xsi:type="dcterms:W3CDTF">2022-08-11T16:20:33Z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