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3"/>
  </p:notesMasterIdLst>
  <p:sldIdLst>
    <p:sldId id="256" r:id="rId2"/>
    <p:sldId id="520" r:id="rId3"/>
    <p:sldId id="630" r:id="rId4"/>
    <p:sldId id="629" r:id="rId5"/>
    <p:sldId id="398" r:id="rId6"/>
    <p:sldId id="625" r:id="rId7"/>
    <p:sldId id="633" r:id="rId8"/>
    <p:sldId id="626" r:id="rId9"/>
    <p:sldId id="615" r:id="rId10"/>
    <p:sldId id="634" r:id="rId11"/>
    <p:sldId id="616" r:id="rId12"/>
    <p:sldId id="618" r:id="rId13"/>
    <p:sldId id="635" r:id="rId14"/>
    <p:sldId id="636" r:id="rId15"/>
    <p:sldId id="637" r:id="rId16"/>
    <p:sldId id="627" r:id="rId17"/>
    <p:sldId id="628" r:id="rId18"/>
    <p:sldId id="638" r:id="rId19"/>
    <p:sldId id="639" r:id="rId20"/>
    <p:sldId id="631" r:id="rId21"/>
    <p:sldId id="632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2 is frequently implausible!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hope to see when we run a TWFE – you can see why this is appealing (pre- and post-trend; tells you how long an effect sticks around, etc.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recent work on the problems of TWFE!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5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Weights kind of come out of nowhere – they don’t match cell sizes, and they aren’t even “weights” in a sense of the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two treated units – one early and one late. Notice that the effect looks the same (and positive) for both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in initial months around treatment for early group, we see positive increase, as expected; but if we look at dynamic treatment effects, then when late “turns on” it will look like early has gone down – what will the ES plot </a:t>
            </a:r>
            <a:r>
              <a:rPr lang="en-US"/>
              <a:t>look like here?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each comparison is a 2-by-2 cell, so only two time periods and one control group.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6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 to switch from t to l here. Why ell + 1 – reference group category. This is true even for our pre-trend coefficients. There’s a package here just for Stata (</a:t>
            </a:r>
            <a:r>
              <a:rPr lang="en-US" dirty="0" err="1"/>
              <a:t>eventstudyweights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 of 100 most cited 2015-2019 AER papers estimate TWFE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say synthetic control, but I like the plural – reminds me of the construction of the control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5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say synthetic control, but I like the plural – reminds me of the construction of the control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F79E1B-2C51-4B9B-8EA4-26DE9E345A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3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4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say synthetic control, but I like the plural – reminds me of the construction of the control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DiD</a:t>
            </a:r>
            <a:r>
              <a:rPr lang="en-US" dirty="0"/>
              <a:t> we talked about exploiting time. The tricky thing here is that with federalism, things happen slowly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policy looks different and is enacted at different times. But we want power, right! Want to generalize and have external validity as well? These are good reasons for stacking.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DID strategy – comparison and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11: New Developments in Staggered Adoption Designs</a:t>
            </a:r>
          </a:p>
          <a:p>
            <a:r>
              <a:rPr lang="en-US" sz="2400" dirty="0"/>
              <a:t>November 25,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When can we say that TWFE = DID?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holds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TWFE is unbiased for the ATE only when treatment effects are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constant in both dimensions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14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AFF12-3406-0971-FE04-0D80D94B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066801"/>
            <a:ext cx="6400800" cy="52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TWFE: A Flurry of Problems (2021)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4B37B-EB76-4FD3-AB33-4C9D5DAF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1277"/>
            <a:ext cx="9144000" cy="5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TWFE: A Flurry of Problems (2022)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Add in 2022 papers here. </a:t>
            </a:r>
          </a:p>
        </p:txBody>
      </p:sp>
    </p:spTree>
    <p:extLst>
      <p:ext uri="{BB962C8B-B14F-4D97-AF65-F5344CB8AC3E}">
        <p14:creationId xmlns:p14="http://schemas.microsoft.com/office/powerpoint/2010/main" val="175302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Primary Problem: Weighting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Event studies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pooling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DiDs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their core, each individual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can be framed as a 2-by-2 comparison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TWFE takes each comparison and weights them</a:t>
                </a:r>
              </a:p>
              <a:p>
                <a:pPr marL="274320" lvl="1" indent="0">
                  <a:buNone/>
                </a:pP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𝒇𝒆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Primary Problem: Weighting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Event studies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pooling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DiDs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their core, each individual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can be framed as a 2-by-2 comparison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TWFE takes each comparison and weights them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𝒇𝒆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Problem: weights are not necessarily convex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aren’t proportional to size of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bias!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They need not even be positive!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for all cells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could be negative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32996EE-843A-42AC-ECA2-68100836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1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and Weighting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54B08-6C20-944D-673F-31045BC0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1772"/>
            <a:ext cx="10058400" cy="49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and Weighting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A6026-85A2-CB80-7574-808098D4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10972800" cy="52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Where do Negative Weights Come From?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0"/>
            <a:ext cx="97675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Goodman-Bacon (2021) shows that event studies conflate two types of two-period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DiDs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Comparing a switching group to an unswitched group (untreated)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Comparing a switching group to </a:t>
            </a:r>
            <a:r>
              <a:rPr lang="en-US" sz="2200" b="1" dirty="0">
                <a:solidFill>
                  <a:srgbClr val="C00000"/>
                </a:solidFill>
                <a:cs typeface="Times New Roman" panose="02020603050405020304" pitchFamily="18" charset="0"/>
              </a:rPr>
              <a:t>an already treated unswitched group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This is where the negative weights come from!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5A219E71-BE22-B9BE-478D-06B2BD17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1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Another Problem: Heterogeneous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Sun and Abraham (2021)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show that even under parallel trends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 time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treatment periods in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b="1" baseline="30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sum: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weighted sum across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groups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with possibly &lt; 0 weights</a:t>
                </a:r>
              </a:p>
              <a:p>
                <a:pPr lvl="1"/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400" b="1" baseline="300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nd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sum: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weighted sum across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other treated periods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period contamination</a:t>
                </a:r>
              </a:p>
              <a:p>
                <a:pPr lvl="1"/>
                <a:endParaRPr lang="en-US" sz="2400" u="sng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Coefficients aren’t robust to heterogeneous treatment effects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Two Way Fixed Effects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Allows us to recover </a:t>
            </a:r>
            <a:r>
              <a:rPr lang="en-US" sz="2400" b="1" dirty="0">
                <a:cs typeface="Times New Roman" panose="02020603050405020304" pitchFamily="18" charset="0"/>
              </a:rPr>
              <a:t>dynamic treatment effects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Lets us pool multiple treated units </a:t>
            </a:r>
            <a:r>
              <a:rPr lang="en-US" sz="2400" i="1" dirty="0">
                <a:cs typeface="Times New Roman" panose="02020603050405020304" pitchFamily="18" charset="0"/>
              </a:rPr>
              <a:t>potentially with differential timing of treatment </a:t>
            </a:r>
            <a:r>
              <a:rPr lang="en-US" sz="2400" dirty="0">
                <a:cs typeface="Times New Roman" panose="02020603050405020304" pitchFamily="18" charset="0"/>
              </a:rPr>
              <a:t>(staggered adoption)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Very commonly used!</a:t>
            </a:r>
          </a:p>
        </p:txBody>
      </p:sp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Doubly-Robust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796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Nonlinear </a:t>
            </a:r>
            <a:r>
              <a:rPr lang="en-US" dirty="0" err="1"/>
              <a:t>DiD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73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Two Way Fixed Effects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Allows us to recover </a:t>
            </a:r>
            <a:r>
              <a:rPr lang="en-US" sz="2400" b="1" dirty="0">
                <a:cs typeface="Times New Roman" panose="02020603050405020304" pitchFamily="18" charset="0"/>
              </a:rPr>
              <a:t>dynamic treatment effects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Lets us pool multiple treated units </a:t>
            </a:r>
            <a:r>
              <a:rPr lang="en-US" sz="2400" i="1" dirty="0">
                <a:cs typeface="Times New Roman" panose="02020603050405020304" pitchFamily="18" charset="0"/>
              </a:rPr>
              <a:t>potentially with differential timing of treatment </a:t>
            </a:r>
            <a:r>
              <a:rPr lang="en-US" sz="2400" dirty="0">
                <a:cs typeface="Times New Roman" panose="02020603050405020304" pitchFamily="18" charset="0"/>
              </a:rPr>
              <a:t>(staggered adoption)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Very commonly used…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incorrectly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56678FE-F2E6-30A9-5308-1E94806B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890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Session 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TWFE with Staggered Adoption: Review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Goodman-Bacon Decomposition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Notes on identifying time fixed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Santanna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 and others?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Wooldridge Nonlinear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Triple Differences?</a:t>
            </a:r>
          </a:p>
        </p:txBody>
      </p:sp>
    </p:spTree>
    <p:extLst>
      <p:ext uri="{BB962C8B-B14F-4D97-AF65-F5344CB8AC3E}">
        <p14:creationId xmlns:p14="http://schemas.microsoft.com/office/powerpoint/2010/main" val="20499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Contamination in TWFE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Remember: Quasi-Experimental Variation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73808-3380-FD77-247A-9E48B828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831EF-BFA8-DBB7-943C-37D63A2A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10058400" cy="51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Remember: Quasi-Experimental Variation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73808-3380-FD77-247A-9E48B828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9F634-587C-52DE-BBB8-B897DAC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905022"/>
            <a:ext cx="8229600" cy="5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D89E2-5A2B-6855-F0CE-E13C5FB22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143000"/>
            <a:ext cx="10058400" cy="5007012"/>
          </a:xfrm>
        </p:spPr>
      </p:pic>
    </p:spTree>
    <p:extLst>
      <p:ext uri="{BB962C8B-B14F-4D97-AF65-F5344CB8AC3E}">
        <p14:creationId xmlns:p14="http://schemas.microsoft.com/office/powerpoint/2010/main" val="26403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When can we say that TWFE = DID? 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5912</TotalTime>
  <Words>878</Words>
  <Application>Microsoft Office PowerPoint</Application>
  <PresentationFormat>Widescreen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 2</vt:lpstr>
      <vt:lpstr>View</vt:lpstr>
      <vt:lpstr>Health Econometrics I </vt:lpstr>
      <vt:lpstr>Two Way Fixed Effects</vt:lpstr>
      <vt:lpstr>Two Way Fixed Effects</vt:lpstr>
      <vt:lpstr>Session Outline</vt:lpstr>
      <vt:lpstr>Contamination in TWFE</vt:lpstr>
      <vt:lpstr>Remember: Quasi-Experimental Variation</vt:lpstr>
      <vt:lpstr>Remember: Quasi-Experimental Variation</vt:lpstr>
      <vt:lpstr>The Strategy Behind Difference-in-Differences (DID)</vt:lpstr>
      <vt:lpstr>TWFE Regressions</vt:lpstr>
      <vt:lpstr>TWFE Regressions</vt:lpstr>
      <vt:lpstr>Dynamic Treatment Effects in TWFE</vt:lpstr>
      <vt:lpstr>TWFE: A Flurry of Problems (2021) </vt:lpstr>
      <vt:lpstr>TWFE: A Flurry of Problems (2022) </vt:lpstr>
      <vt:lpstr>Primary Problem: Weighting</vt:lpstr>
      <vt:lpstr>Primary Problem: Weighting</vt:lpstr>
      <vt:lpstr>TWFE and Weighting Problems</vt:lpstr>
      <vt:lpstr>TWFE and Weighting Problems</vt:lpstr>
      <vt:lpstr>Where do Negative Weights Come From?</vt:lpstr>
      <vt:lpstr>Another Problem: Heterogeneous Treatment Effects</vt:lpstr>
      <vt:lpstr>Doubly-Robust Estimation</vt:lpstr>
      <vt:lpstr>Nonlinear DiD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534</cp:revision>
  <dcterms:created xsi:type="dcterms:W3CDTF">2011-01-10T00:42:42Z</dcterms:created>
  <dcterms:modified xsi:type="dcterms:W3CDTF">2022-08-15T21:01:25Z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