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0"/>
  </p:notesMasterIdLst>
  <p:sldIdLst>
    <p:sldId id="256" r:id="rId2"/>
    <p:sldId id="329" r:id="rId3"/>
    <p:sldId id="357" r:id="rId4"/>
    <p:sldId id="257" r:id="rId5"/>
    <p:sldId id="366" r:id="rId6"/>
    <p:sldId id="367" r:id="rId7"/>
    <p:sldId id="330" r:id="rId8"/>
    <p:sldId id="358" r:id="rId9"/>
    <p:sldId id="331" r:id="rId10"/>
    <p:sldId id="359" r:id="rId11"/>
    <p:sldId id="360" r:id="rId12"/>
    <p:sldId id="332" r:id="rId13"/>
    <p:sldId id="328" r:id="rId14"/>
    <p:sldId id="333" r:id="rId15"/>
    <p:sldId id="335" r:id="rId16"/>
    <p:sldId id="334" r:id="rId17"/>
    <p:sldId id="336" r:id="rId18"/>
    <p:sldId id="338" r:id="rId19"/>
    <p:sldId id="337" r:id="rId20"/>
    <p:sldId id="339" r:id="rId21"/>
    <p:sldId id="341" r:id="rId22"/>
    <p:sldId id="368" r:id="rId23"/>
    <p:sldId id="369" r:id="rId24"/>
    <p:sldId id="370" r:id="rId25"/>
    <p:sldId id="371" r:id="rId26"/>
    <p:sldId id="372" r:id="rId27"/>
    <p:sldId id="373" r:id="rId28"/>
    <p:sldId id="340" r:id="rId29"/>
    <p:sldId id="345" r:id="rId30"/>
    <p:sldId id="342" r:id="rId31"/>
    <p:sldId id="344" r:id="rId32"/>
    <p:sldId id="343" r:id="rId33"/>
    <p:sldId id="349" r:id="rId34"/>
    <p:sldId id="346" r:id="rId35"/>
    <p:sldId id="347" r:id="rId36"/>
    <p:sldId id="348" r:id="rId37"/>
    <p:sldId id="351" r:id="rId38"/>
    <p:sldId id="352" r:id="rId39"/>
    <p:sldId id="361" r:id="rId40"/>
    <p:sldId id="362" r:id="rId41"/>
    <p:sldId id="355" r:id="rId42"/>
    <p:sldId id="363" r:id="rId43"/>
    <p:sldId id="350" r:id="rId44"/>
    <p:sldId id="354" r:id="rId45"/>
    <p:sldId id="356" r:id="rId46"/>
    <p:sldId id="374" r:id="rId47"/>
    <p:sldId id="375" r:id="rId48"/>
    <p:sldId id="353" r:id="rId4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322" autoAdjust="0"/>
  </p:normalViewPr>
  <p:slideViewPr>
    <p:cSldViewPr>
      <p:cViewPr varScale="1">
        <p:scale>
          <a:sx n="54" d="100"/>
          <a:sy n="54" d="100"/>
        </p:scale>
        <p:origin x="112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9/15/2022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here chronic conditions are absorbing states -- you don’t get away from them. Hence, as you proceed into the future, your probability of getting a chronic condition is the same in each period, but your total probability is a different number (stocks versus flows). </a:t>
            </a:r>
            <a:r>
              <a:rPr lang="en-US" b="1" dirty="0"/>
              <a:t>Timing of inference/regression matters.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831909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assumptions does this process depend on? That you look like me (this is a very standard assumption, should think about it a lot in metrics).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6785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125525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5216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 TO ADD ON NEXT SLIDE: Coefficient is the probability E(Y|X).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serve as a joint coding introduction and math review.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(the intercept looks like we’re adding complexity, but you’ll see why this is actually simpler – taking all randomness out). Talk about the hat as estimated value and ultimately, predicted values of happiness (depending on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interpretations of beta_0 and beta_1?</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255058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14:m>
                  <m:oMath xmlns:m="http://schemas.openxmlformats.org/officeDocument/2006/math">
                    <m:r>
                      <a:rPr lang="en-CA" sz="1200"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𝐸</m:t>
                    </m:r>
                    <m:d>
                      <m:dPr>
                        <m:ctrlPr>
                          <a:rPr lang="en-CA" sz="1200"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r>
                          <a:rPr lang="en-CA" sz="1200"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𝜖</m:t>
                        </m:r>
                        <m:r>
                          <a:rPr lang="en-US" sz="1200" b="0" i="1" smtClean="0">
                            <a:solidFill>
                              <a:schemeClr val="tx1">
                                <a:lumMod val="75000"/>
                                <a:lumOff val="25000"/>
                              </a:schemeClr>
                            </a:solidFill>
                            <a:latin typeface="Cambria Math"/>
                            <a:ea typeface="Open Sans" panose="020B0606030504020204" pitchFamily="34" charset="0"/>
                            <a:cs typeface="Open Sans" panose="020B0606030504020204" pitchFamily="34" charset="0"/>
                          </a:rPr>
                          <m:t>|</m:t>
                        </m:r>
                        <m:r>
                          <a:rPr lang="en-US" sz="1200" b="0" i="1" smtClean="0">
                            <a:solidFill>
                              <a:schemeClr val="tx1">
                                <a:lumMod val="75000"/>
                                <a:lumOff val="25000"/>
                              </a:schemeClr>
                            </a:solidFill>
                            <a:latin typeface="Cambria Math"/>
                            <a:ea typeface="Open Sans" panose="020B0606030504020204" pitchFamily="34" charset="0"/>
                            <a:cs typeface="Open Sans" panose="020B0606030504020204" pitchFamily="34" charset="0"/>
                          </a:rPr>
                          <m:t>𝑥</m:t>
                        </m:r>
                      </m:e>
                    </m:d>
                    <m:r>
                      <a:rPr lang="en-CA" sz="1200"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=0</m:t>
                    </m:r>
                  </m:oMath>
                </a14:m>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14:m>
                  <m:oMath xmlns:m="http://schemas.openxmlformats.org/officeDocument/2006/math">
                    <m:r>
                      <a:rPr lang="en-US" b="0" i="0" smtClean="0">
                        <a:solidFill>
                          <a:schemeClr val="tx1">
                            <a:lumMod val="75000"/>
                            <a:lumOff val="25000"/>
                          </a:schemeClr>
                        </a:solidFill>
                        <a:latin typeface="Cambria Math"/>
                        <a:ea typeface="Open Sans" panose="020B0606030504020204" pitchFamily="34" charset="0"/>
                        <a:cs typeface="Open Sans" panose="020B0606030504020204" pitchFamily="34" charset="0"/>
                      </a:rPr>
                      <m:t> </m:t>
                    </m:r>
                    <m:r>
                      <a:rPr lang="en-CA"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𝐸</m:t>
                    </m:r>
                    <m:d>
                      <m:dPr>
                        <m:ctrlPr>
                          <a:rPr lang="en-CA"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r>
                          <a:rPr lang="en-CA"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𝜖</m:t>
                        </m:r>
                        <m:r>
                          <a:rPr lang="en-US" i="1">
                            <a:solidFill>
                              <a:schemeClr val="tx1">
                                <a:lumMod val="75000"/>
                                <a:lumOff val="25000"/>
                              </a:schemeClr>
                            </a:solidFill>
                            <a:latin typeface="Cambria Math"/>
                            <a:ea typeface="Open Sans" panose="020B0606030504020204" pitchFamily="34" charset="0"/>
                            <a:cs typeface="Open Sans" panose="020B0606030504020204" pitchFamily="34" charset="0"/>
                          </a:rPr>
                          <m:t>|</m:t>
                        </m:r>
                        <m:r>
                          <a:rPr lang="en-US" i="1">
                            <a:solidFill>
                              <a:schemeClr val="tx1">
                                <a:lumMod val="75000"/>
                                <a:lumOff val="25000"/>
                              </a:schemeClr>
                            </a:solidFill>
                            <a:latin typeface="Cambria Math"/>
                            <a:ea typeface="Open Sans" panose="020B0606030504020204" pitchFamily="34" charset="0"/>
                            <a:cs typeface="Open Sans" panose="020B0606030504020204" pitchFamily="34" charset="0"/>
                          </a:rPr>
                          <m:t>𝑥</m:t>
                        </m:r>
                      </m:e>
                    </m:d>
                    <m:r>
                      <a:rPr lang="en-US" i="1" smtClean="0">
                        <a:solidFill>
                          <a:schemeClr val="tx1">
                            <a:lumMod val="75000"/>
                            <a:lumOff val="25000"/>
                          </a:schemeClr>
                        </a:solidFill>
                        <a:latin typeface="Cambria Math"/>
                        <a:ea typeface="Open Sans" panose="020B0606030504020204" pitchFamily="34" charset="0"/>
                        <a:cs typeface="Open Sans" panose="020B0606030504020204" pitchFamily="34" charset="0"/>
                      </a:rPr>
                      <m:t>≠</m:t>
                    </m:r>
                    <m:r>
                      <a:rPr lang="en-CA"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0</m:t>
                    </m:r>
                    <m:r>
                      <a:rPr lang="en-US" b="0" i="0" smtClean="0">
                        <a:solidFill>
                          <a:schemeClr val="tx1">
                            <a:lumMod val="75000"/>
                            <a:lumOff val="25000"/>
                          </a:schemeClr>
                        </a:solidFill>
                        <a:latin typeface="Cambria Math"/>
                        <a:ea typeface="Open Sans" panose="020B0606030504020204" pitchFamily="34" charset="0"/>
                        <a:cs typeface="Open Sans" panose="020B0606030504020204" pitchFamily="34" charset="0"/>
                      </a:rPr>
                      <m:t> </m:t>
                    </m:r>
                  </m:oMath>
                </a14:m>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84172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240096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 Talk about R button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0223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9/15/2022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9/15/2022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png"/><Relationship Id="rId5" Type="http://schemas.openxmlformats.org/officeDocument/2006/relationships/image" Target="../media/image60.png"/><Relationship Id="rId10" Type="http://schemas.openxmlformats.org/officeDocument/2006/relationships/image" Target="../media/image11.png"/><Relationship Id="rId4" Type="http://schemas.openxmlformats.org/officeDocument/2006/relationships/image" Target="../media/image50.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2: Reviews and Regression</a:t>
            </a:r>
          </a:p>
          <a:p>
            <a:r>
              <a:rPr lang="en-US" sz="2400" dirty="0"/>
              <a:t>September 16,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b="-3157"/>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𝐶h𝑟𝑜𝑛𝑖𝑐𝑎𝑙𝑙𝑦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𝐻𝑒𝑎𝑙𝑡h𝑦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23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012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01200" cy="5141388"/>
              </a:xfrm>
              <a:blipFill>
                <a:blip r:embed="rId3"/>
                <a:stretch>
                  <a:fillRect l="-444" t="-1305"/>
                </a:stretch>
              </a:blipFill>
            </p:spPr>
            <p:txBody>
              <a:bodyPr/>
              <a:lstStyle/>
              <a:p>
                <a:r>
                  <a:rPr lang="en-US">
                    <a:noFill/>
                  </a:rPr>
                  <a:t> </a:t>
                </a:r>
              </a:p>
            </p:txBody>
          </p:sp>
        </mc:Fallback>
      </mc:AlternateContent>
    </p:spTree>
    <p:extLst>
      <p:ext uri="{BB962C8B-B14F-4D97-AF65-F5344CB8AC3E}">
        <p14:creationId xmlns:p14="http://schemas.microsoft.com/office/powerpoint/2010/main" val="197910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200" y="1066801"/>
                <a:ext cx="10058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200" y="1066801"/>
                <a:ext cx="10058400" cy="5141388"/>
              </a:xfrm>
              <a:blipFill>
                <a:blip r:embed="rId2"/>
                <a:stretch>
                  <a:fillRect l="-424" t="-1305"/>
                </a:stretch>
              </a:blipFill>
            </p:spPr>
            <p:txBody>
              <a:bodyPr/>
              <a:lstStyle/>
              <a:p>
                <a:r>
                  <a:rPr lang="en-US">
                    <a:noFill/>
                  </a:rPr>
                  <a:t> </a:t>
                </a:r>
              </a:p>
            </p:txBody>
          </p:sp>
        </mc:Fallback>
      </mc:AlternateContent>
    </p:spTree>
    <p:extLst>
      <p:ext uri="{BB962C8B-B14F-4D97-AF65-F5344CB8AC3E}">
        <p14:creationId xmlns:p14="http://schemas.microsoft.com/office/powerpoint/2010/main" val="287383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83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060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06000" cy="5141388"/>
              </a:xfrm>
              <a:blipFill>
                <a:blip r:embed="rId3"/>
                <a:stretch>
                  <a:fillRect l="-43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11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822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82200"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77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77400" cy="5141388"/>
              </a:xfrm>
              <a:blipFill>
                <a:blip r:embed="rId3"/>
                <a:stretch>
                  <a:fillRect l="-441" t="-1305"/>
                </a:stretch>
              </a:blipFill>
            </p:spPr>
            <p:txBody>
              <a:bodyPr/>
              <a:lstStyle/>
              <a:p>
                <a:r>
                  <a:rPr lang="en-US">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a:t>
                </a: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0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0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0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0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0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200" b="1" dirty="0">
                    <a:cs typeface="Times New Roman" panose="02020603050405020304" pitchFamily="18" charset="0"/>
                  </a:rPr>
                  <a:t>Assumptions: </a:t>
                </a:r>
              </a:p>
              <a:p>
                <a:pPr marL="457200" indent="-457200">
                  <a:buFont typeface="+mj-lt"/>
                  <a:buAutoNum type="arabicPeriod"/>
                </a:pPr>
                <a:r>
                  <a:rPr lang="en-US" sz="2200" b="0" dirty="0">
                    <a:cs typeface="Times New Roman" panose="02020603050405020304" pitchFamily="18" charset="0"/>
                  </a:rPr>
                  <a:t>Mean zero error: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begChr m:val="["/>
                        <m:endChr m:val="]"/>
                        <m:ctrlPr>
                          <a:rPr lang="en-US" sz="22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200" b="0" i="1" smtClean="0">
                        <a:latin typeface="Cambria Math" panose="02040503050406030204" pitchFamily="18" charset="0"/>
                        <a:cs typeface="Times New Roman" panose="02020603050405020304" pitchFamily="18" charset="0"/>
                      </a:rPr>
                      <m:t>=0</m:t>
                    </m:r>
                  </m:oMath>
                </a14:m>
                <a:r>
                  <a:rPr lang="en-US" sz="2200" dirty="0">
                    <a:cs typeface="Times New Roman" panose="02020603050405020304" pitchFamily="18" charset="0"/>
                  </a:rPr>
                  <a:t>. This is </a:t>
                </a:r>
                <a:r>
                  <a:rPr lang="en-US" sz="2200" i="1" dirty="0">
                    <a:cs typeface="Times New Roman" panose="02020603050405020304" pitchFamily="18" charset="0"/>
                  </a:rPr>
                  <a:t>without loss of generality, given intercept. </a:t>
                </a:r>
              </a:p>
              <a:p>
                <a:pPr marL="457200" indent="-457200">
                  <a:buFont typeface="+mj-lt"/>
                  <a:buAutoNum type="arabicPeriod"/>
                </a:pPr>
                <a:r>
                  <a:rPr lang="en-US" sz="2200" dirty="0">
                    <a:cs typeface="Times New Roman" panose="02020603050405020304" pitchFamily="18" charset="0"/>
                  </a:rPr>
                  <a:t>Mean independence: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begChr m:val="["/>
                        <m:endChr m:val="]"/>
                        <m:ctrlPr>
                          <a:rPr lang="en-US" sz="22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200" b="0" i="1" smtClean="0">
                            <a:latin typeface="Cambria Math" panose="02040503050406030204" pitchFamily="18" charset="0"/>
                            <a:cs typeface="Times New Roman" panose="02020603050405020304" pitchFamily="18" charset="0"/>
                          </a:rPr>
                          <m:t>𝑥</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𝔼</m:t>
                    </m:r>
                    <m:d>
                      <m:dPr>
                        <m:begChr m:val="["/>
                        <m:endChr m:val="]"/>
                        <m:ctrlPr>
                          <a:rPr lang="en-US" sz="22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200" b="0" i="1" smtClean="0">
                        <a:latin typeface="Cambria Math" panose="02040503050406030204" pitchFamily="18" charset="0"/>
                        <a:cs typeface="Times New Roman" panose="02020603050405020304" pitchFamily="18" charset="0"/>
                      </a:rPr>
                      <m:t>= 0</m:t>
                    </m:r>
                  </m:oMath>
                </a14:m>
                <a:r>
                  <a:rPr lang="en-US" sz="2200" dirty="0">
                    <a:cs typeface="Times New Roman" panose="02020603050405020304" pitchFamily="18" charset="0"/>
                  </a:rPr>
                  <a:t> for all values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𝑥</m:t>
                    </m:r>
                  </m:oMath>
                </a14:m>
                <a:r>
                  <a:rPr lang="en-US" sz="2200" dirty="0">
                    <a:cs typeface="Times New Roman" panose="02020603050405020304" pitchFamily="18" charset="0"/>
                  </a:rPr>
                  <a:t>. </a:t>
                </a:r>
              </a:p>
              <a:p>
                <a:pPr lvl="1"/>
                <a:r>
                  <a:rPr lang="en-US" sz="2000" dirty="0">
                    <a:cs typeface="Times New Roman" panose="02020603050405020304" pitchFamily="18" charset="0"/>
                  </a:rPr>
                  <a:t>This is often a </a:t>
                </a:r>
                <a:r>
                  <a:rPr lang="en-US" sz="2000" b="1" dirty="0">
                    <a:cs typeface="Times New Roman" panose="02020603050405020304" pitchFamily="18" charset="0"/>
                  </a:rPr>
                  <a:t>critical assumption. </a:t>
                </a:r>
              </a:p>
              <a:p>
                <a:pPr lvl="1"/>
                <a:r>
                  <a:rPr lang="en-US" sz="2000" dirty="0">
                    <a:cs typeface="Times New Roman" panose="02020603050405020304" pitchFamily="18" charset="0"/>
                  </a:rPr>
                  <a:t>What does this mean in terms of our DAG framework? </a:t>
                </a:r>
              </a:p>
              <a:p>
                <a:pPr lvl="1"/>
                <a:r>
                  <a:rPr lang="en-US" sz="2000" dirty="0">
                    <a:cs typeface="Times New Roman" panose="02020603050405020304" pitchFamily="18" charset="0"/>
                  </a:rPr>
                  <a:t>Consequence: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𝔼</m:t>
                    </m:r>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𝑦</m:t>
                        </m:r>
                      </m:e>
                      <m:e>
                        <m:r>
                          <a:rPr lang="en-US" sz="2000" b="0" i="1" smtClean="0">
                            <a:latin typeface="Cambria Math" panose="02040503050406030204" pitchFamily="18" charset="0"/>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oMath>
                </a14:m>
                <a:r>
                  <a:rPr lang="en-US" sz="2000" dirty="0">
                    <a:cs typeface="Times New Roman" panose="02020603050405020304" pitchFamily="18" charset="0"/>
                  </a:rPr>
                  <a:t> </a:t>
                </a:r>
                <a:r>
                  <a:rPr lang="en-US" sz="2000" b="1" dirty="0">
                    <a:cs typeface="Times New Roman" panose="02020603050405020304" pitchFamily="18" charset="0"/>
                  </a:rPr>
                  <a:t>causal framework!</a:t>
                </a:r>
                <a:r>
                  <a:rPr lang="en-US" sz="2000" dirty="0">
                    <a:cs typeface="Times New Roman" panose="02020603050405020304" pitchFamily="18" charset="0"/>
                  </a:rPr>
                  <a:t> </a:t>
                </a:r>
              </a:p>
              <a:p>
                <a:pPr marL="457200" indent="-457200">
                  <a:buFont typeface="+mj-lt"/>
                  <a:buAutoNum type="arabicPeriod"/>
                </a:pPr>
                <a:endParaRPr lang="en-US" sz="2200" dirty="0">
                  <a:cs typeface="Times New Roman" panose="02020603050405020304" pitchFamily="18" charset="0"/>
                </a:endParaRP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843" r="-110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1819370-FD8A-4F38-9778-62321EED8BF2}"/>
              </a:ext>
            </a:extLst>
          </p:cNvPr>
          <p:cNvPicPr>
            <a:picLocks noChangeAspect="1"/>
          </p:cNvPicPr>
          <p:nvPr/>
        </p:nvPicPr>
        <p:blipFill rotWithShape="1">
          <a:blip r:embed="rId4"/>
          <a:srcRect t="996"/>
          <a:stretch/>
        </p:blipFill>
        <p:spPr>
          <a:xfrm>
            <a:off x="556233" y="962232"/>
            <a:ext cx="10068757" cy="5597780"/>
          </a:xfrm>
          <a:prstGeom prst="rect">
            <a:avLst/>
          </a:prstGeom>
        </p:spPr>
      </p:pic>
      <p:sp>
        <p:nvSpPr>
          <p:cNvPr id="5" name="TextBox 4">
            <a:extLst>
              <a:ext uri="{FF2B5EF4-FFF2-40B4-BE49-F238E27FC236}">
                <a16:creationId xmlns:a16="http://schemas.microsoft.com/office/drawing/2014/main" id="{0867D202-42E6-5A5E-CD93-533FE68D8F7E}"/>
              </a:ext>
            </a:extLst>
          </p:cNvPr>
          <p:cNvSpPr txBox="1"/>
          <p:nvPr/>
        </p:nvSpPr>
        <p:spPr>
          <a:xfrm>
            <a:off x="4648200" y="6096000"/>
            <a:ext cx="1447800" cy="646331"/>
          </a:xfrm>
          <a:prstGeom prst="rect">
            <a:avLst/>
          </a:prstGeom>
          <a:solidFill>
            <a:schemeClr val="bg1"/>
          </a:solidFill>
        </p:spPr>
        <p:txBody>
          <a:bodyPr wrap="square" rtlCol="0">
            <a:spAutoFit/>
          </a:bodyPr>
          <a:lstStyle/>
          <a:p>
            <a:r>
              <a:rPr lang="en-US" dirty="0"/>
              <a:t>Cookies Eaten</a:t>
            </a:r>
          </a:p>
        </p:txBody>
      </p:sp>
      <p:sp>
        <p:nvSpPr>
          <p:cNvPr id="6" name="TextBox 5">
            <a:extLst>
              <a:ext uri="{FF2B5EF4-FFF2-40B4-BE49-F238E27FC236}">
                <a16:creationId xmlns:a16="http://schemas.microsoft.com/office/drawing/2014/main" id="{718D52E2-9AB7-F918-C621-EE366F732CE0}"/>
              </a:ext>
            </a:extLst>
          </p:cNvPr>
          <p:cNvSpPr txBox="1"/>
          <p:nvPr/>
        </p:nvSpPr>
        <p:spPr>
          <a:xfrm rot="16200000">
            <a:off x="-498219" y="3130034"/>
            <a:ext cx="3124203"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assumptions, goal of analysis is to test whether those assumptions are plausible and examine many possible DGPs</a:t>
            </a: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a:t>
            </a:r>
          </a:p>
          <a:p>
            <a:r>
              <a:rPr lang="en-US" sz="2400" dirty="0">
                <a:cs typeface="Times New Roman" panose="02020603050405020304" pitchFamily="18" charset="0"/>
              </a:rPr>
              <a:t>Review of coding best practices</a:t>
            </a:r>
          </a:p>
          <a:p>
            <a:r>
              <a:rPr lang="en-US" sz="2400" dirty="0">
                <a:cs typeface="Times New Roman" panose="02020603050405020304" pitchFamily="18" charset="0"/>
              </a:rPr>
              <a:t>Introduction to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r="-1102" b="-332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91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Goal: </a:t>
            </a:r>
            <a:r>
              <a:rPr lang="en-US" sz="5400" dirty="0">
                <a:latin typeface="Times New Roman" panose="02020603050405020304" pitchFamily="18" charset="0"/>
                <a:cs typeface="Times New Roman" panose="02020603050405020304" pitchFamily="18" charset="0"/>
              </a:rPr>
              <a:t>Why are we </a:t>
            </a:r>
            <a:r>
              <a:rPr lang="en-US" sz="5400" dirty="0" err="1">
                <a:latin typeface="Times New Roman" panose="02020603050405020304" pitchFamily="18" charset="0"/>
                <a:cs typeface="Times New Roman" panose="02020603050405020304" pitchFamily="18" charset="0"/>
              </a:rPr>
              <a:t>regging</a:t>
            </a:r>
            <a:r>
              <a:rPr lang="en-US" sz="5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4888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753601"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265354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753601"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753601"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753601"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latin typeface="Times New Roman" panose="02020603050405020304" pitchFamily="18" charset="0"/>
                <a:cs typeface="Times New Roman" panose="02020603050405020304" pitchFamily="18" charset="0"/>
              </a:rPr>
              <a:t>When might the OLS assumptions be violated? </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366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Comments are your friend!</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6841CF-441B-821C-6EFE-7A798E0A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7" y="1524000"/>
            <a:ext cx="4680000" cy="3987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4"/>
          <a:stretch>
            <a:fillRect/>
          </a:stretch>
        </p:blipFill>
        <p:spPr>
          <a:xfrm>
            <a:off x="4953000" y="19050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96012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9601200" cy="5410199"/>
              </a:xfrm>
              <a:blipFill>
                <a:blip r:embed="rId3"/>
                <a:stretch>
                  <a:fillRect l="-444" t="-1240"/>
                </a:stretch>
              </a:blipFill>
            </p:spPr>
            <p:txBody>
              <a:bodyPr/>
              <a:lstStyle/>
              <a:p>
                <a:r>
                  <a:rPr lang="en-US">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96012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9601200" cy="5410199"/>
              </a:xfrm>
              <a:blipFill>
                <a:blip r:embed="rId2"/>
                <a:stretch>
                  <a:fillRect l="-444" t="-1240" b="-2931"/>
                </a:stretch>
              </a:blipFill>
            </p:spPr>
            <p:txBody>
              <a:bodyPr/>
              <a:lstStyle/>
              <a:p>
                <a:r>
                  <a:rPr lang="en-US">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1330</TotalTime>
  <Words>4011</Words>
  <Application>Microsoft Office PowerPoint</Application>
  <PresentationFormat>Widescreen</PresentationFormat>
  <Paragraphs>454</Paragraphs>
  <Slides>48</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 Math</vt:lpstr>
      <vt:lpstr>Century Schoolbook</vt:lpstr>
      <vt:lpstr>Open Sans</vt:lpstr>
      <vt:lpstr>Times New Roman</vt:lpstr>
      <vt:lpstr>Wingdings 2</vt:lpstr>
      <vt:lpstr>View</vt:lpstr>
      <vt:lpstr>Health Econometrics I </vt:lpstr>
      <vt:lpstr>Last time:</vt:lpstr>
      <vt:lpstr>Last time:</vt:lpstr>
      <vt:lpstr>Prelude: Some Coding Organization</vt:lpstr>
      <vt:lpstr>Prelude: Some Coding Organization</vt:lpstr>
      <vt:lpstr>Probability/Math Review</vt:lpstr>
      <vt:lpstr>Probability Review</vt:lpstr>
      <vt:lpstr>Probability Review</vt:lpstr>
      <vt:lpstr>Joint and Conditional Probabilities</vt:lpstr>
      <vt:lpstr>Joint and Conditional Probabilities</vt:lpstr>
      <vt:lpstr>Joint and Conditional Probabilities</vt:lpstr>
      <vt:lpstr>Multiple Events</vt:lpstr>
      <vt:lpstr>Bayes’ Rule</vt:lpstr>
      <vt:lpstr>Bayes’ Rule</vt:lpstr>
      <vt:lpstr>Bayes’ Rule</vt:lpstr>
      <vt:lpstr>Bayes’ Rule</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Goodness of Fit</vt:lpstr>
      <vt:lpstr>Goodness of Fit</vt:lpstr>
      <vt:lpstr>Goodness of Fit</vt:lpstr>
      <vt:lpstr>Goodness of Fit</vt:lpstr>
      <vt:lpstr>Goodness of Fit</vt:lpstr>
      <vt:lpstr>Goal: Why are we regging?</vt:lpstr>
      <vt:lpstr>Unbiasedness: Estimating Causal POI</vt:lpstr>
      <vt:lpstr>Unbiasedness: Estimating Causal POI</vt:lpstr>
      <vt:lpstr>Unbiasedness: Estimating Causal POI</vt:lpstr>
      <vt:lpstr>Unbiasedness: Estimating Causal POI</vt:lpstr>
      <vt:lpstr>When might the OLS assumptions be violated?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82</cp:revision>
  <dcterms:created xsi:type="dcterms:W3CDTF">2011-01-10T00:42:42Z</dcterms:created>
  <dcterms:modified xsi:type="dcterms:W3CDTF">2022-09-15T13:55:27Z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