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4"/>
  </p:notesMasterIdLst>
  <p:sldIdLst>
    <p:sldId id="256" r:id="rId2"/>
    <p:sldId id="520" r:id="rId3"/>
    <p:sldId id="587" r:id="rId4"/>
    <p:sldId id="588" r:id="rId5"/>
    <p:sldId id="625" r:id="rId6"/>
    <p:sldId id="589" r:id="rId7"/>
    <p:sldId id="590" r:id="rId8"/>
    <p:sldId id="591" r:id="rId9"/>
    <p:sldId id="592" r:id="rId10"/>
    <p:sldId id="593" r:id="rId11"/>
    <p:sldId id="626" r:id="rId12"/>
    <p:sldId id="594" r:id="rId13"/>
    <p:sldId id="398" r:id="rId14"/>
    <p:sldId id="595" r:id="rId15"/>
    <p:sldId id="619" r:id="rId16"/>
    <p:sldId id="521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20" r:id="rId25"/>
    <p:sldId id="627" r:id="rId26"/>
    <p:sldId id="603" r:id="rId27"/>
    <p:sldId id="628" r:id="rId28"/>
    <p:sldId id="606" r:id="rId29"/>
    <p:sldId id="607" r:id="rId30"/>
    <p:sldId id="608" r:id="rId31"/>
    <p:sldId id="629" r:id="rId32"/>
    <p:sldId id="630" r:id="rId33"/>
    <p:sldId id="604" r:id="rId34"/>
    <p:sldId id="610" r:id="rId35"/>
    <p:sldId id="609" r:id="rId36"/>
    <p:sldId id="605" r:id="rId37"/>
    <p:sldId id="522" r:id="rId38"/>
    <p:sldId id="611" r:id="rId39"/>
    <p:sldId id="612" r:id="rId40"/>
    <p:sldId id="613" r:id="rId41"/>
    <p:sldId id="621" r:id="rId42"/>
    <p:sldId id="622" r:id="rId43"/>
    <p:sldId id="623" r:id="rId44"/>
    <p:sldId id="624" r:id="rId45"/>
    <p:sldId id="528" r:id="rId46"/>
    <p:sldId id="614" r:id="rId47"/>
    <p:sldId id="631" r:id="rId48"/>
    <p:sldId id="615" r:id="rId49"/>
    <p:sldId id="616" r:id="rId50"/>
    <p:sldId id="617" r:id="rId51"/>
    <p:sldId id="618" r:id="rId52"/>
    <p:sldId id="586" r:id="rId5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5" autoAdjust="0"/>
  </p:normalViewPr>
  <p:slideViewPr>
    <p:cSldViewPr>
      <p:cViewPr varScale="1">
        <p:scale>
          <a:sx n="55" d="100"/>
          <a:sy n="55" d="100"/>
        </p:scale>
        <p:origin x="109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 panose="02020603050405020304" pitchFamily="18" charset="0"/>
              </a:rPr>
              <a:t>That’s it! You’ll talk more about panel data next semester.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paper by Kessler and Roth (2014) on organ donation.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Alvin Roth, the second author on that paper, is pretty well-known for talking about organ donation, as economists go. Won an econ Nobel for it, in fact! In CA, active choice means you had to check a yes or no box (rather than the no box being checked for you by default).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 the effect was?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missing that organ donation rates are dropping for </a:t>
            </a:r>
            <a:r>
              <a:rPr lang="en-US" i="1" dirty="0"/>
              <a:t>all </a:t>
            </a:r>
            <a:r>
              <a:rPr lang="en-US" i="0" dirty="0"/>
              <a:t>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6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the trend in the control group is perfectly flat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8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 effect: small drop in donation rates.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DID effect of -2.2 percentage points of the active-choice phrasing on organ donor rates. Not great! But notice there wasn’t much of a time effect to delete here in the first place.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delta can identify an ATT (we’ll circle back to this in a second). But it needs something to be true: what? We need differences pre and post to cancel out across treated and control units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4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delta can identify an ATT (we’ll circle back to this in a second). But it needs something to be true: what? We need differences pre and post to cancel out across treated and control units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Our goal is to use variation in control group to represent all non-treatment changes in the treated group – hence, the variations need to match! You will have to defend the parallel trends assumption in your story, not by a statistical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6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Here’s an example where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7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Simple table of how DID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No treatment effect in the control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8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4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we can’t do an RCT, but we can use things that have happened in real world! We’ve been using 1 this whole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2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0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0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can also be tested statistically – let’s talk about how to design the regression (two separate time trends – an interaction term!)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subscripts here. Why is beta_3 a difference in differences? Because of the FWL! We have “</a:t>
            </a:r>
            <a:r>
              <a:rPr lang="en-US" dirty="0" err="1"/>
              <a:t>partialled</a:t>
            </a:r>
            <a:r>
              <a:rPr lang="en-US" dirty="0"/>
              <a:t> out” group and time-specific effects, and are left looking at variation across time/units for the demeaned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7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justify your parallel trends in the space you want to perform the regression (e.g., logs or levels)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7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effects will get more in-depth treatment next semester, and we will return to TWFE later in the lecture/semester as well. For now, just think of them as a suite of dummy variables for all groups/time periods.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3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7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0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SC’s DID chapter talks more about bootstrapping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9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sample size: Donald and Lang (2007) RESTUD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we’re going to add a second dimension –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41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Placebo in every direction! We’ll talk about this in the next lecture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0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Repeated </a:t>
            </a:r>
            <a:r>
              <a:rPr lang="en-US" dirty="0"/>
              <a:t>cross-sections are multiple years of data with different people (e.g., survey waves). Example: MEPS and deductibles (which increase over time in the US); can we use this data to say something about the effect of ACA on plan choice if underlying menu of plans is changing from year to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8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7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Note that these are also called event studies.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This leads to low power for pre-trends tests! If time, can mention Jonathan Roth’s “draw a straight/curved line” test for </a:t>
            </a:r>
            <a:r>
              <a:rPr lang="en-US" dirty="0" err="1"/>
              <a:t>pretrends</a:t>
            </a:r>
            <a:r>
              <a:rPr lang="en-US" dirty="0"/>
              <a:t> (based on He and Wong </a:t>
            </a:r>
            <a:r>
              <a:rPr lang="en-US"/>
              <a:t>2017’s graph).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– that’s okay! The intuition for #2 comes from the group fixed effect --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“no treatment last period, no treatment this period” is the same amount of within-group variation in treatment as “treatment last period, treatment this period.” But #2 is still okay </a:t>
            </a:r>
            <a:r>
              <a:rPr lang="en-US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treatment effects are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51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#3 is called the problem of “heterogeneous treatment effects”. Happy to spend time on these estimators at end of semester if there’s demand.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add in something about DDD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Nick HK also calls these “event studies” and has a whole chapter on them, but that’s not how we’re going to use the terminology here (nor will we focus on those; biostats calls them “statistical process control”)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there are two open back doors!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is the “differences” and step 2 is the “difference” of those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9: Difference-in-Differences </a:t>
            </a:r>
          </a:p>
          <a:p>
            <a:r>
              <a:rPr lang="en-US" sz="2400" dirty="0"/>
              <a:t>November 4,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CA" sz="2400" dirty="0">
                <a:cs typeface="Times New Roman" panose="02020603050405020304" pitchFamily="18" charset="0"/>
              </a:rPr>
              <a:t>The basic intuition is simple: </a:t>
            </a:r>
          </a:p>
          <a:p>
            <a:pPr lvl="1"/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How much </a:t>
            </a:r>
            <a:r>
              <a:rPr lang="en-CA" sz="2400" i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more/less </a:t>
            </a:r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did the policy change the treated group’s trajectory compared to a control group’s similarly timed trajectory?</a:t>
            </a:r>
            <a:endParaRPr lang="en-US" sz="2400" u="sng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 in Graph Form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CFA74-F6F4-07E0-B8D9-6C58B3369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8380" y="1143000"/>
            <a:ext cx="10058400" cy="4976420"/>
          </a:xfrm>
        </p:spPr>
      </p:pic>
    </p:spTree>
    <p:extLst>
      <p:ext uri="{BB962C8B-B14F-4D97-AF65-F5344CB8AC3E}">
        <p14:creationId xmlns:p14="http://schemas.microsoft.com/office/powerpoint/2010/main" val="158325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Quick intro to panel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Simple DID (2x2)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Generalized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Event-Studies / Two-Way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570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Panel Data?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6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What is Panel Data?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with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new assumptions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, we can continue to make causal claims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  <a:blipFill>
                <a:blip r:embed="rId3"/>
                <a:stretch>
                  <a:fillRect l="-811" t="-1493" r="-913" b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D62C74-93B1-CD5F-E543-7F05B483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Difference-in-Differences:</a:t>
            </a:r>
            <a:br>
              <a:rPr lang="en-US" dirty="0"/>
            </a:br>
            <a:r>
              <a:rPr lang="en-US" dirty="0"/>
              <a:t>2-by-2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Let’s talk about organ donation!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 U.S. and Canada, you must register to be an organ donor (not default)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As a result, organ donation rates are lower than other countries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2012, California switched to an “active choice” model.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Main question: </a:t>
            </a:r>
            <a:r>
              <a:rPr lang="en-US" sz="2400" b="1" dirty="0">
                <a:cs typeface="Times New Roman" panose="02020603050405020304" pitchFamily="18" charset="0"/>
              </a:rPr>
              <a:t>how did the policy affect donation rates?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D870C-9AFC-0AA1-41F6-41395B04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3EA1C-B3EE-3AB5-CD70-08BC5840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48" y="993098"/>
            <a:ext cx="8686800" cy="57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47CC-AC82-E87E-332A-3D3DEAEB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6144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F67D-CB90-8831-91C1-AF9309CA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62" y="2109273"/>
            <a:ext cx="608732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83019-132E-9B12-7A1B-BB5F77F2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114036"/>
            <a:ext cx="652553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could be wrong with the interrupted time series picture?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happening in other states?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2x2 DID estimator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treated group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untreated/control group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1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could be wrong with the interrupted time series picture?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happening in other states?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2x2 DID estimator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treated group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untreated/control group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589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do we need for that comparison to be valid?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2400" b="1" dirty="0">
                <a:cs typeface="Times New Roman" panose="02020603050405020304" pitchFamily="18" charset="0"/>
              </a:rPr>
              <a:t>parallel trends </a:t>
            </a:r>
            <a:r>
              <a:rPr lang="en-US" sz="24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and the untreated group would have stayed the same across periods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Of course, this is completely unobservable (it’s a </a:t>
            </a:r>
            <a:r>
              <a:rPr lang="en-US" sz="2400" i="1" dirty="0">
                <a:cs typeface="Times New Roman" panose="02020603050405020304" pitchFamily="18" charset="0"/>
              </a:rPr>
              <a:t>potential outcome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57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Visualizing the Parallel Trends Assumption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A57F1-2C8A-882C-E4C7-77FCCB38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371600"/>
            <a:ext cx="10058400" cy="4980153"/>
          </a:xfrm>
        </p:spPr>
      </p:pic>
    </p:spTree>
    <p:extLst>
      <p:ext uri="{BB962C8B-B14F-4D97-AF65-F5344CB8AC3E}">
        <p14:creationId xmlns:p14="http://schemas.microsoft.com/office/powerpoint/2010/main" val="78657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2400" b="1" dirty="0">
                <a:cs typeface="Times New Roman" panose="02020603050405020304" pitchFamily="18" charset="0"/>
              </a:rPr>
              <a:t>parallel trends </a:t>
            </a:r>
            <a:r>
              <a:rPr lang="en-US" sz="2400" dirty="0">
                <a:cs typeface="Times New Roman" panose="02020603050405020304" pitchFamily="18" charset="0"/>
              </a:rPr>
              <a:t>assumption: 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05459"/>
              </p:ext>
            </p:extLst>
          </p:nvPr>
        </p:nvGraphicFramePr>
        <p:xfrm>
          <a:off x="1447800" y="3810000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5247012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2592368" y="5828655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</p:spTree>
    <p:extLst>
      <p:ext uri="{BB962C8B-B14F-4D97-AF65-F5344CB8AC3E}">
        <p14:creationId xmlns:p14="http://schemas.microsoft.com/office/powerpoint/2010/main" val="2181653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2400" b="1" dirty="0">
                <a:cs typeface="Times New Roman" panose="02020603050405020304" pitchFamily="18" charset="0"/>
              </a:rPr>
              <a:t>parallel trends </a:t>
            </a:r>
            <a:r>
              <a:rPr lang="en-US" sz="2400" dirty="0">
                <a:cs typeface="Times New Roman" panose="02020603050405020304" pitchFamily="18" charset="0"/>
              </a:rPr>
              <a:t>assumption: 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57834"/>
              </p:ext>
            </p:extLst>
          </p:nvPr>
        </p:nvGraphicFramePr>
        <p:xfrm>
          <a:off x="1447800" y="3996406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5432538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3048000" y="5885273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615162D6-8775-5849-B28C-F1535925C27A}"/>
              </a:ext>
            </a:extLst>
          </p:cNvPr>
          <p:cNvSpPr/>
          <p:nvPr/>
        </p:nvSpPr>
        <p:spPr>
          <a:xfrm>
            <a:off x="4373287" y="3375138"/>
            <a:ext cx="2865713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B80A9-975D-0780-0D4D-36FA97B835B3}"/>
              </a:ext>
            </a:extLst>
          </p:cNvPr>
          <p:cNvSpPr txBox="1"/>
          <p:nvPr/>
        </p:nvSpPr>
        <p:spPr>
          <a:xfrm>
            <a:off x="3886200" y="2895600"/>
            <a:ext cx="507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315048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3808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2400" b="1" dirty="0">
                <a:cs typeface="Times New Roman" panose="02020603050405020304" pitchFamily="18" charset="0"/>
              </a:rPr>
              <a:t>parallel trends </a:t>
            </a:r>
            <a:r>
              <a:rPr lang="en-US" sz="2400" dirty="0">
                <a:cs typeface="Times New Roman" panose="02020603050405020304" pitchFamily="18" charset="0"/>
              </a:rPr>
              <a:t>assumption: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998705"/>
                  </p:ext>
                </p:extLst>
              </p:nvPr>
            </p:nvGraphicFramePr>
            <p:xfrm>
              <a:off x="1371599" y="2940177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998705"/>
                  </p:ext>
                </p:extLst>
              </p:nvPr>
            </p:nvGraphicFramePr>
            <p:xfrm>
              <a:off x="1371599" y="2940177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2000" r="-1269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4176634" y="5860407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339E79-B264-8FF3-0AC0-D6D2B1AF3E8D}"/>
              </a:ext>
            </a:extLst>
          </p:cNvPr>
          <p:cNvSpPr/>
          <p:nvPr/>
        </p:nvSpPr>
        <p:spPr>
          <a:xfrm>
            <a:off x="6629400" y="4960202"/>
            <a:ext cx="1219200" cy="83099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661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E8AE-7C9D-E83E-A6DE-AADBA6A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71" y="1074431"/>
            <a:ext cx="10058400" cy="50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7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</p:spTree>
    <p:extLst>
      <p:ext uri="{BB962C8B-B14F-4D97-AF65-F5344CB8AC3E}">
        <p14:creationId xmlns:p14="http://schemas.microsoft.com/office/powerpoint/2010/main" val="387638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3C4-AD3C-E1EC-8DC0-2E74D4E3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10" y="2780695"/>
            <a:ext cx="7750723" cy="36000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2EAB0927-EDFE-66D5-3F31-5DBC1C98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81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Estimation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a 2-by-2 case, the intuition leads straight to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𝐺𝑟𝑜𝑢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𝑮𝒓𝒐𝒖𝒑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𝑻𝒊𝒎𝒆</m:t>
                              </m:r>
                            </m:e>
                          </m:d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coefficient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What do the others tell us?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9EDCB0C5-F560-3E02-7232-BD92286C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9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 tests – pick a fake treatment date, treated group, etc.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 keep getting significance, probably a violation of the PTA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Use only the pre-treatment data (don’t want real ATTs in there)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Parallel trends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must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think carefully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how your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measured: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is an assumption about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the size of a gap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measurement matters!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holds for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they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do not </a:t>
                </a:r>
                <a:r>
                  <a:rPr lang="en-US" sz="2400" dirty="0">
                    <a:cs typeface="Times New Roman" panose="02020603050405020304" pitchFamily="18" charset="0"/>
                  </a:rPr>
                  <a:t>hold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There are resources to combine this with IV. See Hoagland (2022) and Hull et al., XXX for a discussion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518" t="-1305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6F714E19-D046-D28D-1107-0F263E7A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4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Generalized </a:t>
            </a:r>
            <a:br>
              <a:rPr lang="en-US" dirty="0"/>
            </a:br>
            <a:r>
              <a:rPr lang="en-US" dirty="0"/>
              <a:t>Differences-in-Differences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6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the fact that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all time- and group-varying covariates </a:t>
                </a:r>
                <a:r>
                  <a:rPr lang="en-US" sz="2400" dirty="0">
                    <a:cs typeface="Times New Roman" panose="02020603050405020304" pitchFamily="18" charset="0"/>
                  </a:rPr>
                  <a:t>are absorbed in these effects!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Note that this means only control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you might include are group-time varying. What does this mean in practice?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 b="-2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Time variation</a:t>
            </a:r>
            <a:r>
              <a:rPr lang="en-US" sz="2400" dirty="0">
                <a:cs typeface="Times New Roman" panose="02020603050405020304" pitchFamily="18" charset="0"/>
              </a:rPr>
              <a:t>: how a particular event changed the trajectory </a:t>
            </a:r>
            <a:r>
              <a:rPr lang="en-US" sz="2400" i="1" dirty="0">
                <a:cs typeface="Times New Roman" panose="02020603050405020304" pitchFamily="18" charset="0"/>
              </a:rPr>
              <a:t>within a unit of observation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This requires a notion of </a:t>
            </a:r>
            <a:r>
              <a:rPr lang="en-US" sz="2400" b="1" dirty="0">
                <a:cs typeface="Times New Roman" panose="02020603050405020304" pitchFamily="18" charset="0"/>
              </a:rPr>
              <a:t>panel data</a:t>
            </a:r>
            <a:r>
              <a:rPr lang="en-US" sz="2400" dirty="0">
                <a:cs typeface="Times New Roman" panose="02020603050405020304" pitchFamily="18" charset="0"/>
              </a:rPr>
              <a:t> (repeated observations w/in a unit)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Difference-in-differences</a:t>
            </a:r>
            <a:r>
              <a:rPr lang="en-US" sz="2400" dirty="0">
                <a:cs typeface="Times New Roman" panose="02020603050405020304" pitchFamily="18" charset="0"/>
              </a:rPr>
              <a:t> is a method to exploit both types of variation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70717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Results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interested in a policy’s </a:t>
            </a:r>
            <a:r>
              <a:rPr lang="en-US" sz="2400" b="1" dirty="0">
                <a:cs typeface="Times New Roman" panose="02020603050405020304" pitchFamily="18" charset="0"/>
              </a:rPr>
              <a:t>treatment effect</a:t>
            </a:r>
            <a:r>
              <a:rPr lang="en-US" sz="2400" dirty="0">
                <a:cs typeface="Times New Roman" panose="02020603050405020304" pitchFamily="18" charset="0"/>
              </a:rPr>
              <a:t>—is that what we get?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Our DAG shows us that we are getting an </a:t>
            </a:r>
            <a:r>
              <a:rPr lang="en-US" sz="2400" u="sng" dirty="0">
                <a:cs typeface="Times New Roman" panose="02020603050405020304" pitchFamily="18" charset="0"/>
              </a:rPr>
              <a:t>ATT: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We isolated differences in variation </a:t>
            </a:r>
            <a:r>
              <a:rPr lang="en-US" sz="2400" i="1" dirty="0">
                <a:cs typeface="Times New Roman" panose="02020603050405020304" pitchFamily="18" charset="0"/>
              </a:rPr>
              <a:t>specifically for </a:t>
            </a:r>
            <a:r>
              <a:rPr lang="en-US" sz="2400" dirty="0">
                <a:cs typeface="Times New Roman" panose="02020603050405020304" pitchFamily="18" charset="0"/>
              </a:rPr>
              <a:t>the treated group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EF35C-D572-D70B-EBDD-08BF7DBE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36" y="2819400"/>
            <a:ext cx="764192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6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Generally, standard errors need to correct for </a:t>
            </a:r>
            <a:r>
              <a:rPr lang="en-US" sz="2400" b="1" dirty="0">
                <a:cs typeface="Times New Roman" panose="02020603050405020304" pitchFamily="18" charset="0"/>
              </a:rPr>
              <a:t>within-unit time variation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includes both “clustering” and serial correlation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Usually, you can cluster your standard errors within-unit.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If you’re really worried, do a </a:t>
            </a:r>
            <a:r>
              <a:rPr lang="en-US" sz="2400" b="1" dirty="0">
                <a:cs typeface="Times New Roman" panose="02020603050405020304" pitchFamily="18" charset="0"/>
              </a:rPr>
              <a:t>block bootstrap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5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  <a:blipFill>
                <a:blip r:embed="rId3"/>
                <a:stretch>
                  <a:fillRect l="-49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7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66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If you’re stuck working with </a:t>
                </a:r>
                <a:r>
                  <a:rPr lang="en-US" sz="2400" b="1" u="sng" dirty="0">
                    <a:cs typeface="Times New Roman" panose="02020603050405020304" pitchFamily="18" charset="0"/>
                  </a:rPr>
                  <a:t>repeated cross-sections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Check for compositional changes across periods (balance)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can lead to OVB – is the treatment really exogenous in your data?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8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Event Studies / </a:t>
            </a:r>
            <a:br>
              <a:rPr lang="en-US" dirty="0"/>
            </a:br>
            <a:r>
              <a:rPr lang="en-US" dirty="0"/>
              <a:t>Two-way Fixed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3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In the 2x2 case, we had a clear before/after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But do we really expect policy to have the same effects: 	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month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year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Ten years after implementation?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89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the 2x2 case, we had a clear before/after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do we really expect policy to have the same effects over time?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Sometimes we want to recover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how treatment effect varies with 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dynamic treatment effect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can do this (kind of) with difference-in-differences!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estimate period-specific effects in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recentered time series: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Recenter time variable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𝑃𝑒𝑟𝑖𝑜𝑑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𝑖𝑚𝑝𝑙𝑒𝑚𝑒𝑛𝑡𝑎𝑡𝑖𝑜𝑛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 …, −1, 0, 1,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Run a TWFE specification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𝑇𝑟𝑒𝑎𝑡𝑒𝑑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is replaced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00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Dummy variable trap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leave out one dummy (usually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changes the interpretation of our results (do you remember how?)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Estimates will be less precise (can you see why?)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 should we expect about our results?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b="-4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What do we </a:t>
            </a:r>
            <a:r>
              <a:rPr lang="en-US" sz="2400" i="1" dirty="0">
                <a:cs typeface="Times New Roman" panose="02020603050405020304" pitchFamily="18" charset="0"/>
              </a:rPr>
              <a:t>hope </a:t>
            </a:r>
            <a:r>
              <a:rPr lang="en-US" sz="2400" dirty="0">
                <a:cs typeface="Times New Roman" panose="02020603050405020304" pitchFamily="18" charset="0"/>
              </a:rPr>
              <a:t>to find an a TWFE plot?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6A1D-DF14-3C88-8B26-04D4995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7315200" cy="5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3A29F-8876-ABA5-25FC-7E72E465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219200"/>
            <a:ext cx="10058400" cy="4886324"/>
          </a:xfrm>
        </p:spPr>
      </p:pic>
    </p:spTree>
    <p:extLst>
      <p:ext uri="{BB962C8B-B14F-4D97-AF65-F5344CB8AC3E}">
        <p14:creationId xmlns:p14="http://schemas.microsoft.com/office/powerpoint/2010/main" val="321187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400" b="1" dirty="0">
                <a:cs typeface="Times New Roman" panose="02020603050405020304" pitchFamily="18" charset="0"/>
              </a:rPr>
              <a:t>staggered adoption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066800"/>
            <a:ext cx="105156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treated groups are used as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“contamination” ends up assigning sometimes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negative weights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to some of the DIDs in your estimation – what does a negative weight mean? </a:t>
            </a:r>
          </a:p>
          <a:p>
            <a:pPr marL="274320" lvl="1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good news: there are LOTS of new estimators you can use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01539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cs typeface="Times New Roman" panose="02020603050405020304" pitchFamily="18" charset="0"/>
              </a:rPr>
              <a:t>so many </a:t>
            </a:r>
            <a:r>
              <a:rPr lang="en-US" sz="2400" dirty="0">
                <a:cs typeface="Times New Roman" panose="02020603050405020304" pitchFamily="18" charset="0"/>
              </a:rPr>
              <a:t>quasi-experiments to explore!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Especially in places with decentralized policies and good data collection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DID is a classic tool in the policy evaluation toolkit (possibly </a:t>
            </a:r>
            <a:r>
              <a:rPr lang="en-US" sz="2400" i="1" dirty="0">
                <a:cs typeface="Times New Roman" panose="02020603050405020304" pitchFamily="18" charset="0"/>
              </a:rPr>
              <a:t>the </a:t>
            </a:r>
            <a:r>
              <a:rPr lang="en-US" sz="2400" dirty="0">
                <a:cs typeface="Times New Roman" panose="02020603050405020304" pitchFamily="18" charset="0"/>
              </a:rPr>
              <a:t>tool)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Its assumptions aren’t too strong: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Parallel trends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Homogeneous treatment effects (in at least one dimension)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Can puts lots of bells and whistles on it but need to be careful about contamination across multiple specifications.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Next time: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build our own control group? (</a:t>
            </a:r>
            <a:r>
              <a:rPr lang="en-US" sz="2400" b="1" dirty="0">
                <a:cs typeface="Times New Roman" panose="02020603050405020304" pitchFamily="18" charset="0"/>
              </a:rPr>
              <a:t>Synthetic controls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recover heterogeneous treatment effects? (</a:t>
            </a:r>
            <a:r>
              <a:rPr lang="en-US" sz="2400" b="1" dirty="0">
                <a:cs typeface="Times New Roman" panose="02020603050405020304" pitchFamily="18" charset="0"/>
              </a:rPr>
              <a:t>Quantile regression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67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generally an open back-door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you can’t close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design.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2EA6BE-A1F8-842B-6A24-E3792E4C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52366"/>
            <a:ext cx="65255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can’t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desig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22F15B-ED9B-6946-9D22-62966118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66801"/>
            <a:ext cx="7315200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But wait, shouldn’t this make things worse?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cs typeface="Times New Roman" panose="02020603050405020304" pitchFamily="18" charset="0"/>
                  </a:rPr>
                  <a:t>DID gets around this by bringing in new variation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Actually, we can now close both back doors: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Isolate the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 variation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for both the treated group and untreated group. This closes the back door through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𝐺𝑟𝑜𝑢𝑝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Compare the within variation in the treated group to the within variation in the untreated group. Since both are affected by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the second back door is closed!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1102" b="-10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57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5810</TotalTime>
  <Words>3648</Words>
  <Application>Microsoft Office PowerPoint</Application>
  <PresentationFormat>Widescreen</PresentationFormat>
  <Paragraphs>407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Cambria Math</vt:lpstr>
      <vt:lpstr>Century Schoolbook</vt:lpstr>
      <vt:lpstr>Source Sans Pro</vt:lpstr>
      <vt:lpstr>Times New Roman</vt:lpstr>
      <vt:lpstr>Wingdings 2</vt:lpstr>
      <vt:lpstr>View</vt:lpstr>
      <vt:lpstr>Health Econometrics I </vt:lpstr>
      <vt:lpstr>Last Time: Limited Dependent Variables</vt:lpstr>
      <vt:lpstr>This Time: Policy Evaluation Exploiting Time</vt:lpstr>
      <vt:lpstr>This Time: Policy Evaluation Exploiting Time</vt:lpstr>
      <vt:lpstr>This Time: Policy Evaluation Exploiting Time</vt:lpstr>
      <vt:lpstr>Policy Evaluation Exploiting Time</vt:lpstr>
      <vt:lpstr>Policy Evaluation Exploiting Time</vt:lpstr>
      <vt:lpstr>The Strategy Behind Difference-in-Differences (DID)</vt:lpstr>
      <vt:lpstr>The Strategy Behind Difference-in-Differences (DID)</vt:lpstr>
      <vt:lpstr>The Strategy Behind Difference-in-Differences (DID)</vt:lpstr>
      <vt:lpstr>DID in Graph Form</vt:lpstr>
      <vt:lpstr>Outline</vt:lpstr>
      <vt:lpstr>Panel Data</vt:lpstr>
      <vt:lpstr>What is Panel Data?</vt:lpstr>
      <vt:lpstr>What is Panel Data?</vt:lpstr>
      <vt:lpstr>Difference-in-Differences: 2-by-2 Case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Assumptions Needed for DID</vt:lpstr>
      <vt:lpstr>Visualizing the Parallel Trends Assumption </vt:lpstr>
      <vt:lpstr>Assumptions Needed for DID</vt:lpstr>
      <vt:lpstr>Assumptions Needed for DID</vt:lpstr>
      <vt:lpstr>Assumptions Needed for DID</vt:lpstr>
      <vt:lpstr>What happens if we don’t have parallel trends?</vt:lpstr>
      <vt:lpstr>What happens if we don’t have parallel trends?</vt:lpstr>
      <vt:lpstr>Suggestive Evidence for Parallel Trends</vt:lpstr>
      <vt:lpstr>Suggestive Evidence for Parallel Trends</vt:lpstr>
      <vt:lpstr>DID: Estimation</vt:lpstr>
      <vt:lpstr>DID: Best Practices </vt:lpstr>
      <vt:lpstr>Generalized  Differences-in-Differences</vt:lpstr>
      <vt:lpstr>Moving beyond the 2x2 case</vt:lpstr>
      <vt:lpstr>Moving beyond the 2x2 case</vt:lpstr>
      <vt:lpstr>Interpreting Results</vt:lpstr>
      <vt:lpstr>DID: Best Practices (Again) </vt:lpstr>
      <vt:lpstr>DID: Best Practices (Again) </vt:lpstr>
      <vt:lpstr>DID: Best Practices (Again) </vt:lpstr>
      <vt:lpstr>DID: Best Practices (Again) </vt:lpstr>
      <vt:lpstr>Event Studies /  Two-way Fixed Effects</vt:lpstr>
      <vt:lpstr>Dynamic Treatment Effects</vt:lpstr>
      <vt:lpstr>Dynamic Treatment Effects</vt:lpstr>
      <vt:lpstr>Dynamic Treatment Effects in TWFE</vt:lpstr>
      <vt:lpstr>Dynamic Treatment Effects in TWFE</vt:lpstr>
      <vt:lpstr>TWFE with Staggered Timing</vt:lpstr>
      <vt:lpstr>TWFE with Staggered Timing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535</cp:revision>
  <dcterms:created xsi:type="dcterms:W3CDTF">2011-01-10T00:42:42Z</dcterms:created>
  <dcterms:modified xsi:type="dcterms:W3CDTF">2022-08-15T17:55:36Z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