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3"/>
  </p:notesMasterIdLst>
  <p:sldIdLst>
    <p:sldId id="256" r:id="rId2"/>
    <p:sldId id="397" r:id="rId3"/>
    <p:sldId id="461" r:id="rId4"/>
    <p:sldId id="466" r:id="rId5"/>
    <p:sldId id="468" r:id="rId6"/>
    <p:sldId id="467" r:id="rId7"/>
    <p:sldId id="469" r:id="rId8"/>
    <p:sldId id="470" r:id="rId9"/>
    <p:sldId id="471" r:id="rId10"/>
    <p:sldId id="472" r:id="rId11"/>
    <p:sldId id="473" r:id="rId12"/>
    <p:sldId id="474" r:id="rId13"/>
    <p:sldId id="475" r:id="rId14"/>
    <p:sldId id="476" r:id="rId15"/>
    <p:sldId id="477" r:id="rId16"/>
    <p:sldId id="398" r:id="rId17"/>
    <p:sldId id="419" r:id="rId18"/>
    <p:sldId id="478" r:id="rId19"/>
    <p:sldId id="318" r:id="rId20"/>
    <p:sldId id="319" r:id="rId21"/>
    <p:sldId id="479" r:id="rId22"/>
    <p:sldId id="480" r:id="rId23"/>
    <p:sldId id="481" r:id="rId24"/>
    <p:sldId id="482" r:id="rId25"/>
    <p:sldId id="490" r:id="rId26"/>
    <p:sldId id="491" r:id="rId27"/>
    <p:sldId id="492" r:id="rId28"/>
    <p:sldId id="493" r:id="rId29"/>
    <p:sldId id="494" r:id="rId30"/>
    <p:sldId id="495" r:id="rId31"/>
    <p:sldId id="505" r:id="rId32"/>
    <p:sldId id="484" r:id="rId33"/>
    <p:sldId id="486" r:id="rId34"/>
    <p:sldId id="487" r:id="rId35"/>
    <p:sldId id="496" r:id="rId36"/>
    <p:sldId id="485" r:id="rId37"/>
    <p:sldId id="497" r:id="rId38"/>
    <p:sldId id="503" r:id="rId39"/>
    <p:sldId id="504" r:id="rId40"/>
    <p:sldId id="483" r:id="rId41"/>
    <p:sldId id="506" r:id="rId42"/>
    <p:sldId id="500" r:id="rId43"/>
    <p:sldId id="501" r:id="rId44"/>
    <p:sldId id="502" r:id="rId45"/>
    <p:sldId id="498" r:id="rId46"/>
    <p:sldId id="499" r:id="rId47"/>
    <p:sldId id="489" r:id="rId48"/>
    <p:sldId id="507" r:id="rId49"/>
    <p:sldId id="510" r:id="rId50"/>
    <p:sldId id="511" r:id="rId51"/>
    <p:sldId id="512" r:id="rId5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7/14/2022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41462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Rationale for small sample bias: validity is going to be statistically violated at random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5419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473721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95871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40</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48</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49</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50</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51</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243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7/14/2022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7/14/2022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nber.org/system/files/working_papers/t0284/t0284.pdf"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Why can’t we do an experiment? </a:t>
            </a:r>
          </a:p>
        </p:txBody>
      </p:sp>
    </p:spTree>
    <p:extLst>
      <p:ext uri="{BB962C8B-B14F-4D97-AF65-F5344CB8AC3E}">
        <p14:creationId xmlns:p14="http://schemas.microsoft.com/office/powerpoint/2010/main" val="82951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Why can’t we do an experiment? </a:t>
            </a:r>
          </a:p>
          <a:p>
            <a:r>
              <a:rPr lang="en-US" sz="2400" dirty="0">
                <a:cs typeface="Times New Roman" panose="02020603050405020304" pitchFamily="18" charset="0"/>
              </a:rPr>
              <a:t>RCT is usually impossible to do logistically/ethically</a:t>
            </a:r>
          </a:p>
          <a:p>
            <a:r>
              <a:rPr lang="en-US" sz="2400" dirty="0">
                <a:cs typeface="Times New Roman" panose="02020603050405020304" pitchFamily="18" charset="0"/>
              </a:rPr>
              <a:t>Confounders are unknown / not measurable</a:t>
            </a:r>
          </a:p>
          <a:p>
            <a:r>
              <a:rPr lang="en-US" sz="2400" dirty="0">
                <a:cs typeface="Times New Roman" panose="02020603050405020304" pitchFamily="18" charset="0"/>
              </a:rPr>
              <a:t>Direction of effect is unknown (reverse causality)</a:t>
            </a:r>
          </a:p>
          <a:p>
            <a:pPr lvl="1"/>
            <a:r>
              <a:rPr lang="en-US" sz="2400" dirty="0">
                <a:cs typeface="Times New Roman" panose="02020603050405020304" pitchFamily="18" charset="0"/>
              </a:rPr>
              <a:t>Health vs. income</a:t>
            </a:r>
          </a:p>
          <a:p>
            <a:pPr lvl="1"/>
            <a:r>
              <a:rPr lang="en-US" sz="2400" dirty="0">
                <a:cs typeface="Times New Roman" panose="02020603050405020304" pitchFamily="18" charset="0"/>
              </a:rPr>
              <a:t>Cancer vs. depression</a:t>
            </a:r>
          </a:p>
          <a:p>
            <a:pPr lvl="1"/>
            <a:r>
              <a:rPr lang="en-US" sz="2400" dirty="0">
                <a:cs typeface="Times New Roman" panose="02020603050405020304" pitchFamily="18" charset="0"/>
              </a:rPr>
              <a:t>Earning vs. years of schooling</a:t>
            </a:r>
          </a:p>
          <a:p>
            <a:pPr lvl="1"/>
            <a:r>
              <a:rPr lang="en-US" sz="2400" dirty="0">
                <a:cs typeface="Times New Roman" panose="02020603050405020304" pitchFamily="18" charset="0"/>
              </a:rPr>
              <a:t>Doing yoga vs. becoming vegan</a:t>
            </a:r>
          </a:p>
        </p:txBody>
      </p:sp>
    </p:spTree>
    <p:extLst>
      <p:ext uri="{BB962C8B-B14F-4D97-AF65-F5344CB8AC3E}">
        <p14:creationId xmlns:p14="http://schemas.microsoft.com/office/powerpoint/2010/main" val="347380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166801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 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r>
                  <a:rPr lang="en-US" sz="2400" dirty="0">
                    <a:cs typeface="Times New Roman" panose="02020603050405020304" pitchFamily="18" charset="0"/>
                  </a:rPr>
                  <a:t>We call this regressor </a:t>
                </a:r>
                <a:r>
                  <a:rPr lang="en-US" sz="2400" b="1" dirty="0">
                    <a:cs typeface="Times New Roman" panose="02020603050405020304" pitchFamily="18" charset="0"/>
                  </a:rPr>
                  <a:t>endogenous </a:t>
                </a:r>
                <a:r>
                  <a:rPr lang="en-US" sz="2400" dirty="0">
                    <a:cs typeface="Times New Roman" panose="02020603050405020304" pitchFamily="18" charset="0"/>
                  </a:rPr>
                  <a:t>if value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determines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600" dirty="0">
                    <a:cs typeface="Times New Roman" panose="02020603050405020304" pitchFamily="18" charset="0"/>
                  </a:rPr>
                  <a:t>The opposite of an endogenous regressor is </a:t>
                </a:r>
                <a:r>
                  <a:rPr lang="en-US" sz="2600" b="1" dirty="0">
                    <a:cs typeface="Times New Roman" panose="02020603050405020304" pitchFamily="18" charset="0"/>
                  </a:rPr>
                  <a:t>exogenous</a:t>
                </a:r>
                <a:endParaRPr lang="en-US" sz="26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is </a:t>
                </a:r>
                <a:r>
                  <a:rPr lang="en-US" sz="2400" b="1" dirty="0">
                    <a:solidFill>
                      <a:schemeClr val="accent2">
                        <a:lumMod val="75000"/>
                      </a:schemeClr>
                    </a:solidFill>
                    <a:cs typeface="Times New Roman" panose="02020603050405020304" pitchFamily="18" charset="0"/>
                  </a:rPr>
                  <a:t>endogenous</a:t>
                </a: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3"/>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2"/>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p>
              <a:p>
                <a:r>
                  <a:rPr lang="en-US" sz="2400" dirty="0">
                    <a:cs typeface="Times New Roman" panose="02020603050405020304" pitchFamily="18" charset="0"/>
                  </a:rPr>
                  <a:t>Other popular IVs in the literature: </a:t>
                </a:r>
              </a:p>
              <a:p>
                <a:pPr lvl="1"/>
                <a:r>
                  <a:rPr lang="en-US" sz="2200" dirty="0">
                    <a:cs typeface="Times New Roman" panose="02020603050405020304" pitchFamily="18" charset="0"/>
                  </a:rPr>
                  <a:t>Cigarette tax as an IV to smoking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physical function (Leigh and Schembri, 2003)</a:t>
                </a:r>
              </a:p>
              <a:p>
                <a:pPr lvl="1"/>
                <a:r>
                  <a:rPr lang="en-US" sz="2200" dirty="0">
                    <a:cs typeface="Times New Roman" panose="02020603050405020304" pitchFamily="18" charset="0"/>
                  </a:rPr>
                  <a:t>Prison overcrowding for prison populations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crime rates (Levitt, 1997)</a:t>
                </a:r>
              </a:p>
              <a:p>
                <a:pPr lvl="1"/>
                <a:r>
                  <a:rPr lang="en-US" sz="2200" dirty="0">
                    <a:cs typeface="Times New Roman" panose="02020603050405020304" pitchFamily="18" charset="0"/>
                  </a:rPr>
                  <a:t>Electoral cycles in police hiring for police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22"/>
                </a:stretch>
              </a:blipFill>
            </p:spPr>
            <p:txBody>
              <a:bodyPr/>
              <a:lstStyle/>
              <a:p>
                <a:r>
                  <a:rPr lang="en-US">
                    <a:noFill/>
                  </a:rPr>
                  <a:t> </a:t>
                </a:r>
              </a:p>
            </p:txBody>
          </p:sp>
        </mc:Fallback>
      </mc:AlternateContent>
    </p:spTree>
    <p:extLst>
      <p:ext uri="{BB962C8B-B14F-4D97-AF65-F5344CB8AC3E}">
        <p14:creationId xmlns:p14="http://schemas.microsoft.com/office/powerpoint/2010/main" val="273603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So far, we have focused on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
        <p:nvSpPr>
          <p:cNvPr id="4" name="TextBox 3">
            <a:extLst>
              <a:ext uri="{FF2B5EF4-FFF2-40B4-BE49-F238E27FC236}">
                <a16:creationId xmlns:a16="http://schemas.microsoft.com/office/drawing/2014/main" id="{02F64039-9132-A959-6653-E4AF7D8B3C69}"/>
              </a:ext>
            </a:extLst>
          </p:cNvPr>
          <p:cNvSpPr txBox="1"/>
          <p:nvPr/>
        </p:nvSpPr>
        <p:spPr>
          <a:xfrm>
            <a:off x="1540329" y="5558970"/>
            <a:ext cx="44939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3">
                    <a:lumMod val="75000"/>
                  </a:schemeClr>
                </a:solidFill>
              </a:rPr>
              <a:t>This is harder and harder to do!</a:t>
            </a:r>
          </a:p>
        </p:txBody>
      </p:sp>
    </p:spTree>
    <p:extLst>
      <p:ext uri="{BB962C8B-B14F-4D97-AF65-F5344CB8AC3E}">
        <p14:creationId xmlns:p14="http://schemas.microsoft.com/office/powerpoint/2010/main" val="3287611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Z to be an acceptable IV for X?</a:t>
            </a:r>
            <a:endParaRPr lang="en-US" dirty="0"/>
          </a:p>
          <a:p>
            <a:pPr marL="457200" indent="-457200">
              <a:buAutoNum type="arabicPeriod"/>
            </a:pPr>
            <a:r>
              <a:rPr lang="en-US" sz="2400" dirty="0">
                <a:latin typeface="Times New Roman"/>
                <a:cs typeface="Times New Roman"/>
              </a:rPr>
              <a:t>All paths from Z to Y through X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a:t>
            </a:r>
            <a:r>
              <a:rPr lang="en-US" sz="2400" dirty="0" err="1">
                <a:latin typeface="Times New Roman"/>
                <a:cs typeface="Times New Roman"/>
              </a:rPr>
              <a:t>endogenity</a:t>
            </a:r>
            <a:r>
              <a:rPr lang="en-US" sz="2400" dirty="0">
                <a:latin typeface="Times New Roman"/>
                <a:cs typeface="Times New Roman"/>
              </a:rPr>
              <a:t> (D) doesn't matter </a:t>
            </a:r>
            <a:r>
              <a:rPr lang="en-US" sz="2400" dirty="0" err="1">
                <a:latin typeface="Times New Roman"/>
                <a:cs typeface="Times New Roman"/>
              </a:rPr>
              <a:t>any more</a:t>
            </a:r>
            <a:r>
              <a:rPr lang="en-US" sz="2400" dirty="0">
                <a:latin typeface="Times New Roman"/>
                <a:cs typeface="Times New Roman"/>
              </a:rPr>
              <a:t>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3"/>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200" spc="10" dirty="0">
                <a:solidFill>
                  <a:srgbClr val="000000"/>
                </a:solidFill>
                <a:latin typeface="Times New Roman"/>
                <a:cs typeface="Times New Roman"/>
              </a:rPr>
              <a:t>Real randomization (blood type)</a:t>
            </a:r>
          </a:p>
          <a:p>
            <a:pPr lvl="1"/>
            <a:r>
              <a:rPr lang="en-US" sz="2200" spc="10" dirty="0">
                <a:solidFill>
                  <a:srgbClr val="000000"/>
                </a:solidFill>
                <a:latin typeface="Times New Roman"/>
                <a:cs typeface="Times New Roman"/>
              </a:rPr>
              <a:t>"Mendelian randomization," where combining parent genes produces "random" children</a:t>
            </a:r>
            <a:endParaRPr lang="en-US" sz="2200" dirty="0">
              <a:latin typeface="Times New Roman"/>
              <a:cs typeface="Times New Roman"/>
            </a:endParaRPr>
          </a:p>
          <a:p>
            <a:pPr lvl="1"/>
            <a:r>
              <a:rPr lang="en-US" sz="22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108663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b="1" dirty="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lvl="1"/>
            <a:endParaRPr lang="en-US" sz="22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F22A244-AE12-1776-B122-D229757A9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19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dirty="0">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There are </a:t>
            </a:r>
            <a:r>
              <a:rPr lang="en-US" sz="2200" spc="10" dirty="0">
                <a:solidFill>
                  <a:srgbClr val="000000"/>
                </a:solidFill>
                <a:latin typeface="Times New Roman"/>
                <a:cs typeface="Times New Roman"/>
                <a:hlinkClick r:id="rId4"/>
              </a:rPr>
              <a:t>bias correction tests and methods</a:t>
            </a:r>
            <a:r>
              <a:rPr lang="en-US" sz="2200" spc="10" dirty="0">
                <a:solidFill>
                  <a:srgbClr val="000000"/>
                </a:solidFill>
                <a:latin typeface="Times New Roman"/>
                <a:cs typeface="Times New Roman"/>
              </a:rPr>
              <a:t> </a:t>
            </a:r>
            <a:endParaRPr lang="en-US" sz="2200" dirty="0">
              <a:solidFill>
                <a:srgbClr val="000000"/>
              </a:solidFill>
              <a:latin typeface="Times New Roman"/>
              <a:cs typeface="Times New Roman"/>
            </a:endParaRPr>
          </a:p>
          <a:p>
            <a:pPr lvl="1"/>
            <a:r>
              <a:rPr lang="en-US" sz="2200" spc="10" dirty="0">
                <a:solidFill>
                  <a:srgbClr val="000000"/>
                </a:solidFill>
                <a:latin typeface="Times New Roman"/>
                <a:cs typeface="Times New Roman"/>
              </a:rPr>
              <a:t>These corrections aren't universally accepted</a:t>
            </a:r>
            <a:endParaRPr lang="en-US" sz="2200" spc="10" dirty="0">
              <a:solidFill>
                <a:srgbClr val="000000"/>
              </a:solidFill>
              <a:cs typeface="Times New Roman" panose="02020603050405020304" pitchFamily="18" charset="0"/>
            </a:endParaRPr>
          </a:p>
          <a:p>
            <a:pPr lvl="1"/>
            <a:r>
              <a:rPr lang="en-US" sz="2200" spc="10" dirty="0">
                <a:solidFill>
                  <a:srgbClr val="000000"/>
                </a:solidFill>
                <a:latin typeface="Times New Roman"/>
                <a:cs typeface="Times New Roman"/>
              </a:rPr>
              <a:t>Generally, they blow up your standard errors too much to be useful anyway</a:t>
            </a: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84991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dirty="0">
              <a:cs typeface="Times New Roman" panose="02020603050405020304" pitchFamily="18" charset="0"/>
            </a:endParaRPr>
          </a:p>
          <a:p>
            <a:pPr lvl="1"/>
            <a:r>
              <a:rPr lang="en-US" sz="2200" spc="10" dirty="0">
                <a:solidFill>
                  <a:srgbClr val="000000"/>
                </a:solidFill>
                <a:latin typeface="Times New Roman"/>
                <a:cs typeface="Times New Roman"/>
              </a:rPr>
              <a:t>Used to be F &gt; 10, </a:t>
            </a:r>
            <a:r>
              <a:rPr lang="en-US" sz="2200" spc="10" dirty="0">
                <a:solidFill>
                  <a:srgbClr val="000000"/>
                </a:solidFill>
                <a:latin typeface="Times New Roman"/>
                <a:cs typeface="Times New Roman"/>
                <a:hlinkClick r:id="rId3"/>
              </a:rPr>
              <a:t>now is F &gt; 104.7</a:t>
            </a:r>
            <a:endParaRPr lang="en-US" sz="22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200" spc="10" dirty="0">
                <a:solidFill>
                  <a:srgbClr val="000000"/>
                </a:solidFill>
                <a:latin typeface="Times New Roman"/>
                <a:cs typeface="Times New Roman"/>
              </a:rPr>
              <a:t>Hard to justify Z isn't related to Y </a:t>
            </a:r>
            <a:r>
              <a:rPr lang="en-US" sz="2200" i="1" spc="10" dirty="0">
                <a:solidFill>
                  <a:srgbClr val="000000"/>
                </a:solidFill>
                <a:latin typeface="Times New Roman"/>
                <a:cs typeface="Times New Roman"/>
              </a:rPr>
              <a:t>at all </a:t>
            </a:r>
            <a:r>
              <a:rPr lang="en-US" sz="2200" spc="10" dirty="0">
                <a:solidFill>
                  <a:srgbClr val="000000"/>
                </a:solidFill>
                <a:latin typeface="Times New Roman"/>
                <a:cs typeface="Times New Roman"/>
              </a:rPr>
              <a:t>except through X</a:t>
            </a:r>
            <a:endParaRPr lang="en-US" sz="2200" dirty="0">
              <a:cs typeface="Times New Roman" panose="02020603050405020304" pitchFamily="18" charset="0"/>
            </a:endParaRPr>
          </a:p>
          <a:p>
            <a:pPr lvl="1"/>
            <a:r>
              <a:rPr lang="en-US" sz="2200" spc="10" dirty="0">
                <a:solidFill>
                  <a:srgbClr val="000000"/>
                </a:solidFill>
                <a:latin typeface="Times New Roman"/>
                <a:cs typeface="Times New Roman"/>
              </a:rPr>
              <a:t>Example: </a:t>
            </a:r>
            <a:r>
              <a:rPr lang="en-US" sz="2200" spc="10" dirty="0">
                <a:solidFill>
                  <a:srgbClr val="000000"/>
                </a:solidFill>
                <a:latin typeface="Times New Roman"/>
                <a:cs typeface="Times New Roman"/>
                <a:hlinkClick r:id="rId5"/>
              </a:rPr>
              <a:t>blood type might be related to risk of infetions (COVID)</a:t>
            </a:r>
            <a:endParaRPr lang="en-US" sz="2200" dirty="0">
              <a:cs typeface="Times New Roman" panose="02020603050405020304" pitchFamily="18" charset="0"/>
            </a:endParaRPr>
          </a:p>
          <a:p>
            <a:pPr lvl="1"/>
            <a:r>
              <a:rPr lang="en-US" sz="2200" dirty="0">
                <a:latin typeface="Times New Roman"/>
                <a:cs typeface="Times New Roman"/>
              </a:rPr>
              <a:t>There are tests, but nobody really buys them – this one is all in the story</a:t>
            </a: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41509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So far, we have focused on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lvl="1"/>
            <a:r>
              <a:rPr lang="en-US" sz="2200" spc="10" dirty="0">
                <a:solidFill>
                  <a:schemeClr val="tx1"/>
                </a:solidFill>
                <a:latin typeface="Times New Roman"/>
                <a:cs typeface="Times New Roman"/>
              </a:rPr>
              <a:t>Really, this just means increasing your SEs</a:t>
            </a:r>
            <a:endParaRPr lang="en-US" sz="2200" b="1" dirty="0">
              <a:solidFill>
                <a:schemeClr val="tx1"/>
              </a:solidFill>
              <a:latin typeface="Times New Roman"/>
              <a:cs typeface="Times New Roman"/>
            </a:endParaRPr>
          </a:p>
          <a:p>
            <a:pPr marL="0" indent="0">
              <a:buNone/>
            </a:pPr>
            <a:endParaRPr lang="en-US" sz="2400" dirty="0">
              <a:latin typeface="Times New Roman"/>
              <a:cs typeface="Times New Roman"/>
            </a:endParaRPr>
          </a:p>
          <a:p>
            <a:pPr marL="0" indent="0">
              <a:buNone/>
            </a:pPr>
            <a:endParaRPr lang="en-US" sz="2200" dirty="0">
              <a:latin typeface="Times New Roman"/>
              <a:cs typeface="Times New Roman"/>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24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Use packages to help get the standard errors right</a:t>
            </a:r>
            <a:endParaRPr lang="en-US">
              <a:cs typeface="Times New Roman" panose="02020603050405020304" pitchFamily="18" charset="0"/>
            </a:endParaRPr>
          </a:p>
          <a:p>
            <a:pPr marL="457200" indent="-457200">
              <a:buAutoNum type="arabicPeriod"/>
            </a:pPr>
            <a:r>
              <a:rPr lang="en-US" sz="2400" b="1" dirty="0">
                <a:solidFill>
                  <a:schemeClr val="accent2">
                    <a:lumMod val="75000"/>
                  </a:schemeClr>
                </a:solidFill>
                <a:latin typeface="Times New Roman"/>
                <a:cs typeface="Times New Roman"/>
              </a:rPr>
              <a:t>Always </a:t>
            </a:r>
            <a:r>
              <a:rPr lang="en-US" sz="2400" dirty="0">
                <a:latin typeface="Times New Roman"/>
                <a:cs typeface="Times New Roman"/>
              </a:rPr>
              <a:t>report first-stage, and </a:t>
            </a:r>
            <a:r>
              <a:rPr lang="en-US" sz="2400" b="1" dirty="0">
                <a:solidFill>
                  <a:schemeClr val="accent2">
                    <a:lumMod val="75000"/>
                  </a:schemeClr>
                </a:solidFill>
                <a:latin typeface="Times New Roman"/>
                <a:cs typeface="Times New Roman"/>
              </a:rPr>
              <a:t>thoroughly </a:t>
            </a:r>
            <a:r>
              <a:rPr lang="en-US" sz="2400" dirty="0">
                <a:latin typeface="Times New Roman"/>
                <a:cs typeface="Times New Roman"/>
              </a:rPr>
              <a:t>discuss validity and monotonicity (next slide) assumptions</a:t>
            </a:r>
          </a:p>
          <a:p>
            <a:pPr marL="457200" indent="-457200">
              <a:buAutoNum type="arabicPeriod"/>
            </a:pPr>
            <a:r>
              <a:rPr lang="en-US" sz="2400" dirty="0">
                <a:latin typeface="Times New Roman"/>
                <a:cs typeface="Times New Roman"/>
              </a:rPr>
              <a:t>It's a good idea to </a:t>
            </a:r>
            <a:r>
              <a:rPr lang="en-US" sz="2400" b="1" dirty="0">
                <a:solidFill>
                  <a:schemeClr val="accent3">
                    <a:lumMod val="75000"/>
                  </a:schemeClr>
                </a:solidFill>
                <a:latin typeface="Times New Roman"/>
                <a:cs typeface="Times New Roman"/>
              </a:rPr>
              <a:t>just act as though your IV is weak </a:t>
            </a:r>
          </a:p>
          <a:p>
            <a:pPr marL="0" indent="0">
              <a:buNone/>
            </a:pPr>
            <a:endParaRPr lang="en-US" sz="2400" dirty="0">
              <a:latin typeface="Times New Roman"/>
              <a:cs typeface="Times New Roman"/>
            </a:endParaRPr>
          </a:p>
          <a:p>
            <a:r>
              <a:rPr lang="en-US" sz="2400" dirty="0">
                <a:latin typeface="Times New Roman"/>
                <a:cs typeface="Times New Roman"/>
              </a:rPr>
              <a:t>Other issues: </a:t>
            </a:r>
          </a:p>
          <a:p>
            <a:pPr lvl="1"/>
            <a:r>
              <a:rPr lang="en-US" sz="2200" spc="10" dirty="0">
                <a:solidFill>
                  <a:srgbClr val="000000"/>
                </a:solidFill>
                <a:latin typeface="Times New Roman"/>
                <a:cs typeface="Times New Roman"/>
              </a:rPr>
              <a:t>Small sample size can bias your estimates</a:t>
            </a:r>
            <a:endParaRPr lang="en-US" sz="2200" dirty="0">
              <a:latin typeface="Times New Roman"/>
              <a:cs typeface="Times New Roman"/>
            </a:endParaRPr>
          </a:p>
          <a:p>
            <a:pPr lvl="1"/>
            <a:endParaRPr lang="en-US" sz="2200" spc="10" dirty="0">
              <a:solidFill>
                <a:srgbClr val="000000"/>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B0313F32-F1AA-A80B-9C57-82CFF9FB4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04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185717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dirty="0">
              <a:solidFill>
                <a:schemeClr val="accent2">
                  <a:lumMod val="75000"/>
                </a:schemeClr>
              </a:solidFill>
              <a:latin typeface="Times New Roman"/>
              <a:cs typeface="Times New Roman"/>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nvGraphicFramePr>
        <p:xfrm>
          <a:off x="1582100" y="3109842"/>
          <a:ext cx="7751072" cy="3474116"/>
        </p:xfrm>
        <a:graphic>
          <a:graphicData uri="http://schemas.openxmlformats.org/drawingml/2006/table">
            <a:tbl>
              <a:tblPr firstRow="1" bandRow="1">
                <a:tableStyleId>{5C22544A-7EE6-4342-B048-85BDC9FD1C3A}</a:tableStyleId>
              </a:tblPr>
              <a:tblGrid>
                <a:gridCol w="1937768">
                  <a:extLst>
                    <a:ext uri="{9D8B030D-6E8A-4147-A177-3AD203B41FA5}">
                      <a16:colId xmlns:a16="http://schemas.microsoft.com/office/drawing/2014/main" val="3585779432"/>
                    </a:ext>
                  </a:extLst>
                </a:gridCol>
                <a:gridCol w="1937768">
                  <a:extLst>
                    <a:ext uri="{9D8B030D-6E8A-4147-A177-3AD203B41FA5}">
                      <a16:colId xmlns:a16="http://schemas.microsoft.com/office/drawing/2014/main" val="90799623"/>
                    </a:ext>
                  </a:extLst>
                </a:gridCol>
                <a:gridCol w="1937768">
                  <a:extLst>
                    <a:ext uri="{9D8B030D-6E8A-4147-A177-3AD203B41FA5}">
                      <a16:colId xmlns:a16="http://schemas.microsoft.com/office/drawing/2014/main" val="1731919055"/>
                    </a:ext>
                  </a:extLst>
                </a:gridCol>
                <a:gridCol w="1937768">
                  <a:extLst>
                    <a:ext uri="{9D8B030D-6E8A-4147-A177-3AD203B41FA5}">
                      <a16:colId xmlns:a16="http://schemas.microsoft.com/office/drawing/2014/main" val="802572931"/>
                    </a:ext>
                  </a:extLst>
                </a:gridCol>
              </a:tblGrid>
              <a:tr h="868529">
                <a:tc>
                  <a:txBody>
                    <a:bodyPr/>
                    <a:lstStyle/>
                    <a:p>
                      <a:pPr lvl="0">
                        <a:buNone/>
                      </a:pPr>
                      <a:endParaRPr lang="en-US" dirty="0"/>
                    </a:p>
                  </a:txBody>
                  <a:tcPr/>
                </a:tc>
                <a:tc>
                  <a:txBody>
                    <a:bodyPr/>
                    <a:lstStyle/>
                    <a:p>
                      <a:pPr lvl="0">
                        <a:buNone/>
                      </a:pPr>
                      <a:endParaRPr lang="en-US" dirty="0"/>
                    </a:p>
                  </a:txBody>
                  <a:tcPr/>
                </a:tc>
                <a:tc gridSpan="2">
                  <a:txBody>
                    <a:bodyPr/>
                    <a:lstStyle/>
                    <a:p>
                      <a:pPr lvl="0">
                        <a:buNone/>
                      </a:pPr>
                      <a:r>
                        <a:rPr lang="en-US" dirty="0"/>
                        <a:t>Treated?</a:t>
                      </a:r>
                    </a:p>
                  </a:txBody>
                  <a:tcPr/>
                </a:tc>
                <a:tc hMerge="1">
                  <a:txBody>
                    <a:bodyPr/>
                    <a:lstStyle/>
                    <a:p>
                      <a:endParaRPr lang="en-US"/>
                    </a:p>
                  </a:txBody>
                  <a:tcPr/>
                </a:tc>
                <a:extLst>
                  <a:ext uri="{0D108BD9-81ED-4DB2-BD59-A6C34878D82A}">
                    <a16:rowId xmlns:a16="http://schemas.microsoft.com/office/drawing/2014/main" val="700923366"/>
                  </a:ext>
                </a:extLst>
              </a:tr>
              <a:tr h="868529">
                <a:tc>
                  <a:txBody>
                    <a:bodyPr/>
                    <a:lstStyle/>
                    <a:p>
                      <a:pPr lvl="0">
                        <a:buNone/>
                      </a:pPr>
                      <a:endParaRPr lang="en-US" dirty="0"/>
                    </a:p>
                  </a:txBody>
                  <a:tcPr/>
                </a:tc>
                <a:tc>
                  <a:txBody>
                    <a:bodyPr/>
                    <a:lstStyle/>
                    <a:p>
                      <a:endParaRPr lang="en-US"/>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009428937"/>
                  </a:ext>
                </a:extLst>
              </a:tr>
              <a:tr h="868529">
                <a:tc rowSpan="2">
                  <a:txBody>
                    <a:bodyPr/>
                    <a:lstStyle/>
                    <a:p>
                      <a:pPr lvl="0">
                        <a:buNone/>
                      </a:pPr>
                      <a:r>
                        <a:rPr lang="en-US" dirty="0"/>
                        <a:t>Instrumented?</a:t>
                      </a:r>
                    </a:p>
                  </a:txBody>
                  <a:tcPr/>
                </a:tc>
                <a:tc>
                  <a:txBody>
                    <a:bodyPr/>
                    <a:lstStyle/>
                    <a:p>
                      <a:r>
                        <a:rPr lang="en-US" dirty="0"/>
                        <a:t>No</a:t>
                      </a:r>
                    </a:p>
                  </a:txBody>
                  <a:tcPr/>
                </a:tc>
                <a:tc>
                  <a:txBody>
                    <a:bodyPr/>
                    <a:lstStyle/>
                    <a:p>
                      <a:r>
                        <a:rPr lang="en-US" dirty="0"/>
                        <a:t>Never-takers + Compliers</a:t>
                      </a:r>
                    </a:p>
                  </a:txBody>
                  <a:tcPr/>
                </a:tc>
                <a:tc>
                  <a:txBody>
                    <a:bodyPr/>
                    <a:lstStyle/>
                    <a:p>
                      <a:r>
                        <a:rPr lang="en-US" dirty="0"/>
                        <a:t>Always-takers + Defiers</a:t>
                      </a:r>
                    </a:p>
                  </a:txBody>
                  <a:tcPr/>
                </a:tc>
                <a:extLst>
                  <a:ext uri="{0D108BD9-81ED-4DB2-BD59-A6C34878D82A}">
                    <a16:rowId xmlns:a16="http://schemas.microsoft.com/office/drawing/2014/main" val="2699649770"/>
                  </a:ext>
                </a:extLst>
              </a:tr>
              <a:tr h="868529">
                <a:tc vMerge="1">
                  <a:txBody>
                    <a:bodyPr/>
                    <a:lstStyle/>
                    <a:p>
                      <a:endParaRPr lang="en-US"/>
                    </a:p>
                  </a:txBody>
                  <a:tcPr/>
                </a:tc>
                <a:tc>
                  <a:txBody>
                    <a:bodyPr/>
                    <a:lstStyle/>
                    <a:p>
                      <a:r>
                        <a:rPr lang="en-US" dirty="0"/>
                        <a:t>Yes</a:t>
                      </a:r>
                    </a:p>
                  </a:txBody>
                  <a:tcPr/>
                </a:tc>
                <a:tc>
                  <a:txBody>
                    <a:bodyPr/>
                    <a:lstStyle/>
                    <a:p>
                      <a:r>
                        <a:rPr lang="en-US" dirty="0"/>
                        <a:t>Never-takers + Defiers</a:t>
                      </a:r>
                    </a:p>
                  </a:txBody>
                  <a:tcPr/>
                </a:tc>
                <a:tc>
                  <a:txBody>
                    <a:bodyPr/>
                    <a:lstStyle/>
                    <a:p>
                      <a:r>
                        <a:rPr lang="en-US"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a:solidFill>
                <a:schemeClr val="accent2">
                  <a:lumMod val="75000"/>
                </a:schemeClr>
              </a:solidFill>
              <a:cs typeface="Times New Roman" panose="02020603050405020304" pitchFamily="18" charset="0"/>
            </a:endParaRPr>
          </a:p>
          <a:p>
            <a:pPr lvl="1"/>
            <a:r>
              <a:rPr lang="en-US" sz="2200" dirty="0">
                <a:latin typeface="Times New Roman"/>
                <a:cs typeface="Times New Roman"/>
              </a:rPr>
              <a:t>The estimated effects are also instrument-specific (change the IV, change the LATE)</a:t>
            </a:r>
            <a:endParaRPr lang="en-US" sz="2200" b="1">
              <a:cs typeface="Times New Roman" panose="02020603050405020304" pitchFamily="18" charset="0"/>
            </a:endParaRPr>
          </a:p>
          <a:p>
            <a:pPr lvl="1"/>
            <a:r>
              <a:rPr lang="en-US" sz="2200" dirty="0">
                <a:solidFill>
                  <a:srgbClr val="262626"/>
                </a:solidFill>
                <a:latin typeface="Times New Roman"/>
                <a:cs typeface="Times New Roman"/>
              </a:rPr>
              <a:t>In general, we say that IV identifies the ATE for </a:t>
            </a:r>
            <a:r>
              <a:rPr lang="en-US" sz="2200" b="1" dirty="0">
                <a:solidFill>
                  <a:schemeClr val="accent2">
                    <a:lumMod val="75000"/>
                  </a:schemeClr>
                </a:solidFill>
                <a:latin typeface="Times New Roman"/>
                <a:cs typeface="Times New Roman"/>
              </a:rPr>
              <a:t>compliers</a:t>
            </a:r>
            <a:endParaRPr lang="en-US" sz="2200">
              <a:solidFill>
                <a:schemeClr val="accent2">
                  <a:lumMod val="75000"/>
                </a:schemeClr>
              </a:solidFill>
              <a:latin typeface="Times New Roman"/>
              <a:cs typeface="Times New Roman"/>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200" dirty="0">
                <a:solidFill>
                  <a:srgbClr val="262626"/>
                </a:solidFill>
                <a:latin typeface="Times New Roman"/>
                <a:cs typeface="Times New Roman"/>
              </a:rPr>
              <a:t>IV identifies the treatment effect on those affected by the instrument (makes sense)</a:t>
            </a:r>
            <a:endParaRPr lang="en-US" sz="2200" dirty="0">
              <a:solidFill>
                <a:srgbClr val="262626"/>
              </a:solidFill>
              <a:cs typeface="Times New Roman" panose="02020603050405020304" pitchFamily="18" charset="0"/>
            </a:endParaRPr>
          </a:p>
          <a:p>
            <a:pPr lvl="1"/>
            <a:r>
              <a:rPr lang="en-US" sz="2200" dirty="0">
                <a:solidFill>
                  <a:srgbClr val="262626"/>
                </a:solidFill>
                <a:latin typeface="Times New Roman"/>
                <a:cs typeface="Times New Roman"/>
              </a:rPr>
              <a:t>This does reduce the amount of variation/data used in identification</a:t>
            </a:r>
          </a:p>
          <a:p>
            <a:pPr lvl="1"/>
            <a:r>
              <a:rPr lang="en-US" sz="2200" dirty="0">
                <a:solidFill>
                  <a:srgbClr val="262626"/>
                </a:solidFill>
                <a:latin typeface="Times New Roman"/>
                <a:cs typeface="Times New Roman"/>
              </a:rPr>
              <a:t>Identification rests on an assumption: </a:t>
            </a:r>
            <a:r>
              <a:rPr lang="en-US" sz="2200" b="1" dirty="0">
                <a:solidFill>
                  <a:schemeClr val="accent2">
                    <a:lumMod val="75000"/>
                  </a:schemeClr>
                </a:solidFill>
                <a:latin typeface="Times New Roman"/>
                <a:cs typeface="Times New Roman"/>
              </a:rPr>
              <a:t>no </a:t>
            </a:r>
            <a:r>
              <a:rPr lang="en-US" sz="2200" b="1" dirty="0" err="1">
                <a:solidFill>
                  <a:schemeClr val="accent2">
                    <a:lumMod val="75000"/>
                  </a:schemeClr>
                </a:solidFill>
                <a:latin typeface="Times New Roman"/>
                <a:cs typeface="Times New Roman"/>
              </a:rPr>
              <a:t>defiers</a:t>
            </a:r>
            <a:r>
              <a:rPr lang="en-US" sz="2200" b="1" dirty="0">
                <a:solidFill>
                  <a:schemeClr val="accent2">
                    <a:lumMod val="75000"/>
                  </a:schemeClr>
                </a:solidFill>
                <a:latin typeface="Times New Roman"/>
                <a:cs typeface="Times New Roman"/>
              </a:rPr>
              <a:t> </a:t>
            </a:r>
            <a:r>
              <a:rPr lang="en-US" sz="2200" dirty="0">
                <a:solidFill>
                  <a:schemeClr val="accent2">
                    <a:lumMod val="75000"/>
                  </a:schemeClr>
                </a:solidFill>
                <a:latin typeface="Times New Roman"/>
                <a:cs typeface="Times New Roman"/>
              </a:rPr>
              <a:t>(also called monotonicity)</a:t>
            </a:r>
            <a:endParaRPr lang="en-US" sz="2200" dirty="0">
              <a:solidFill>
                <a:schemeClr val="accent2">
                  <a:lumMod val="75000"/>
                </a:schemeClr>
              </a:solidFill>
              <a:cs typeface="Times New Roman" panose="02020603050405020304" pitchFamily="18" charset="0"/>
            </a:endParaRPr>
          </a:p>
          <a:p>
            <a:pPr lvl="1"/>
            <a:r>
              <a:rPr lang="en-US" sz="2200" dirty="0">
                <a:solidFill>
                  <a:srgbClr val="262626"/>
                </a:solidFill>
                <a:cs typeface="Times New Roman" panose="02020603050405020304" pitchFamily="18" charset="0"/>
              </a:rPr>
              <a:t>Also, have to consider: is the LATE policy relevant? (ex: blood type)</a:t>
            </a:r>
            <a:endParaRPr lang="en-US" sz="22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645567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(Add equation here for mu-E(Y)=0)</a:t>
            </a:r>
            <a:endParaRPr lang="en-US" sz="2400" dirty="0">
              <a:cs typeface="Times New Roman" panose="02020603050405020304" pitchFamily="18" charset="0"/>
            </a:endParaRPr>
          </a:p>
          <a:p>
            <a:r>
              <a:rPr lang="en-US" sz="2400" dirty="0">
                <a:latin typeface="Times New Roman"/>
                <a:cs typeface="Times New Roman"/>
              </a:rPr>
              <a:t>Then use sample data to satisfy condition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981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(Add equation here for mu-E(Y)=0)</a:t>
            </a:r>
            <a:endParaRPr lang="en-US" sz="2400" dirty="0">
              <a:cs typeface="Times New Roman" panose="02020603050405020304" pitchFamily="18" charset="0"/>
            </a:endParaRPr>
          </a:p>
          <a:p>
            <a:r>
              <a:rPr lang="en-US" sz="2400" dirty="0">
                <a:latin typeface="Times New Roman"/>
                <a:cs typeface="Times New Roman"/>
              </a:rPr>
              <a:t>Then use sample data to satisfy condition </a:t>
            </a:r>
          </a:p>
          <a:p>
            <a:r>
              <a:rPr lang="en-US" sz="2400" dirty="0">
                <a:latin typeface="Times New Roman"/>
                <a:cs typeface="Times New Roman"/>
              </a:rPr>
              <a:t>In IV, the condition is (add equation) </a:t>
            </a:r>
            <a:r>
              <a:rPr lang="en-US" sz="2400" dirty="0" err="1">
                <a:latin typeface="Times New Roman"/>
                <a:cs typeface="Times New Roman"/>
              </a:rPr>
              <a:t>Cov</a:t>
            </a:r>
            <a:r>
              <a:rPr lang="en-US" sz="2400" dirty="0">
                <a:latin typeface="Times New Roman"/>
                <a:cs typeface="Times New Roman"/>
              </a:rPr>
              <a:t>(Z, epsilon) = 0.</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200" spc="10" dirty="0">
                <a:solidFill>
                  <a:srgbClr val="000000"/>
                </a:solidFill>
                <a:latin typeface="Times New Roman"/>
                <a:cs typeface="Times New Roman"/>
              </a:rPr>
              <a:t>GMM will be more precise</a:t>
            </a:r>
            <a:endParaRPr lang="en-US" sz="2200" spc="10" dirty="0">
              <a:solidFill>
                <a:srgbClr val="000000"/>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2" descr="RStudio - RStudio">
            <a:extLst>
              <a:ext uri="{FF2B5EF4-FFF2-40B4-BE49-F238E27FC236}">
                <a16:creationId xmlns:a16="http://schemas.microsoft.com/office/drawing/2014/main" id="{36FCD43C-E370-6B69-358C-25F7AAF88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61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200" b="1" dirty="0">
                <a:solidFill>
                  <a:schemeClr val="tx1"/>
                </a:solidFill>
                <a:latin typeface="Times New Roman"/>
                <a:cs typeface="Times New Roman"/>
              </a:rPr>
              <a:t>Oregon Medicaid Experiment: </a:t>
            </a:r>
            <a:r>
              <a:rPr lang="en-US" sz="2200" dirty="0">
                <a:latin typeface="Times New Roman"/>
                <a:cs typeface="Times New Roman"/>
              </a:rPr>
              <a:t>Finkelstein, Amy, Sarah Taubman, Bill Wright, Mira Bernstein, Jonathan Gruber, Joseph P. Newhouse, Heidi Allen, and Katherine Baicker. 2012. “</a:t>
            </a:r>
            <a:r>
              <a:rPr lang="en-US" sz="2200" dirty="0">
                <a:latin typeface="Times New Roman"/>
                <a:cs typeface="Times New Roman"/>
                <a:hlinkClick r:id="rId4"/>
              </a:rPr>
              <a:t>The Oregon Health Insurance Experiment: Evidence from the First Year.</a:t>
            </a:r>
            <a:r>
              <a:rPr lang="en-US" sz="2200" dirty="0">
                <a:latin typeface="Times New Roman"/>
                <a:cs typeface="Times New Roman"/>
              </a:rPr>
              <a:t>” </a:t>
            </a:r>
            <a:r>
              <a:rPr lang="en-US" sz="2200" i="1" dirty="0">
                <a:latin typeface="Times New Roman"/>
                <a:cs typeface="Times New Roman"/>
              </a:rPr>
              <a:t>Quarterly Journal of Economics</a:t>
            </a:r>
            <a:r>
              <a:rPr lang="en-US" sz="2200" dirty="0">
                <a:latin typeface="Times New Roman"/>
                <a:cs typeface="Times New Roman"/>
              </a:rPr>
              <a:t> 127 (3): 1057–1106.</a:t>
            </a:r>
            <a:endParaRPr lang="en-US" sz="2200" dirty="0">
              <a:solidFill>
                <a:schemeClr val="tx1"/>
              </a:solidFill>
              <a:cs typeface="Times New Roman"/>
            </a:endParaRPr>
          </a:p>
          <a:p>
            <a:pPr lvl="1"/>
            <a:r>
              <a:rPr lang="en-US" sz="2200" dirty="0">
                <a:latin typeface="Times New Roman"/>
                <a:cs typeface="Times New Roman"/>
              </a:rPr>
              <a:t>Baicker, Katherine, Sarah L. Taubman, Heidi L. Allen, Mira Bernstein, Jonathan Gruber, Joseph Newhouse, Eric Schneider, Bill Wright, </a:t>
            </a:r>
            <a:r>
              <a:rPr lang="en-US" sz="2200" dirty="0" err="1">
                <a:latin typeface="Times New Roman"/>
                <a:cs typeface="Times New Roman"/>
              </a:rPr>
              <a:t>Alam</a:t>
            </a:r>
            <a:r>
              <a:rPr lang="en-US" sz="2200" dirty="0">
                <a:latin typeface="Times New Roman"/>
                <a:cs typeface="Times New Roman"/>
              </a:rPr>
              <a:t> Zaslavsky, and Amy Finkelstein. 2013. “</a:t>
            </a:r>
            <a:r>
              <a:rPr lang="en-US" sz="2200" dirty="0">
                <a:latin typeface="Times New Roman"/>
                <a:cs typeface="Times New Roman"/>
                <a:hlinkClick r:id="rId5"/>
              </a:rPr>
              <a:t>The Oregon Experiment – Effects of Medicaid on Clinical Outcomes</a:t>
            </a:r>
            <a:r>
              <a:rPr lang="en-US" sz="2200" dirty="0">
                <a:latin typeface="Times New Roman"/>
                <a:cs typeface="Times New Roman"/>
              </a:rPr>
              <a:t>.” </a:t>
            </a:r>
            <a:r>
              <a:rPr lang="en-US" sz="2200" i="1" dirty="0">
                <a:latin typeface="Times New Roman"/>
                <a:cs typeface="Times New Roman"/>
              </a:rPr>
              <a:t>New England Journal of Medicine</a:t>
            </a:r>
            <a:r>
              <a:rPr lang="en-US" sz="2200" dirty="0">
                <a:latin typeface="Times New Roman"/>
                <a:cs typeface="Times New Roman"/>
              </a:rPr>
              <a:t> 368 (May): 1713–22.</a:t>
            </a:r>
            <a:endParaRPr lang="en-US" sz="22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a:p>
          <a:p>
            <a:pPr lvl="1">
              <a:buFont typeface="Wingdings 2"/>
              <a:buChar char=""/>
            </a:pPr>
            <a:r>
              <a:rPr lang="en-US" sz="2200" dirty="0">
                <a:latin typeface="Times New Roman"/>
                <a:cs typeface="Times New Roman"/>
              </a:rPr>
              <a:t>Narrow pipeline through which all individuals must pass</a:t>
            </a:r>
          </a:p>
          <a:p>
            <a:pPr lvl="1">
              <a:buFont typeface="Wingdings 2"/>
              <a:buChar char=""/>
            </a:pPr>
            <a:r>
              <a:rPr lang="en-US" sz="2200" dirty="0">
                <a:latin typeface="Times New Roman"/>
                <a:cs typeface="Times New Roman"/>
              </a:rPr>
              <a:t>Individuals are randomly assigned a decision-maker </a:t>
            </a:r>
          </a:p>
          <a:p>
            <a:pPr lvl="1">
              <a:buFont typeface="Wingdings 2"/>
              <a:buChar char=""/>
            </a:pPr>
            <a:r>
              <a:rPr lang="en-US" sz="2200" dirty="0">
                <a:latin typeface="Times New Roman"/>
                <a:cs typeface="Times New Roman"/>
              </a:rPr>
              <a:t>Decision-maker has discretion over final outcome</a:t>
            </a:r>
            <a:endParaRPr lang="en-US"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200" dirty="0">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0716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a:solidFill>
                <a:schemeClr val="accent2">
                  <a:lumMod val="75000"/>
                </a:schemeClr>
              </a:solidFill>
              <a:cs typeface="Times New Roman" panose="02020603050405020304" pitchFamily="18" charset="0"/>
            </a:endParaRPr>
          </a:p>
          <a:p>
            <a:pPr marL="342900" indent="-342900"/>
            <a:r>
              <a:rPr lang="en-US" sz="2200" spc="0" dirty="0">
                <a:solidFill>
                  <a:srgbClr val="262626"/>
                </a:solidFill>
                <a:latin typeface="Times New Roman"/>
                <a:cs typeface="Times New Roman"/>
              </a:rPr>
              <a:t>A type of instrument which </a:t>
            </a:r>
            <a:r>
              <a:rPr lang="en-US" sz="22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200" dirty="0">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many limitations: </a:t>
            </a:r>
          </a:p>
          <a:p>
            <a:pPr lvl="1"/>
            <a:r>
              <a:rPr lang="en-US" sz="2200" dirty="0">
                <a:latin typeface="Times New Roman"/>
                <a:cs typeface="Times New Roman"/>
              </a:rPr>
              <a:t>First, it only identifies the LATE under heterogeneous treatment effects, and that may or may not be a policy relevant variable.</a:t>
            </a:r>
            <a:endParaRPr lang="en-US" sz="2200">
              <a:solidFill>
                <a:srgbClr val="000000"/>
              </a:solidFill>
              <a:latin typeface="Times New Roman"/>
              <a:cs typeface="Times New Roman"/>
            </a:endParaRPr>
          </a:p>
          <a:p>
            <a:pPr lvl="1"/>
            <a:r>
              <a:rPr lang="en-US" sz="2200" dirty="0">
                <a:latin typeface="Times New Roman"/>
                <a:cs typeface="Times New Roman"/>
              </a:rPr>
              <a:t>IV has up to five (untestable) assumptions! </a:t>
            </a:r>
            <a:endParaRPr lang="en-US" sz="2200" dirty="0">
              <a:solidFill>
                <a:srgbClr val="000000"/>
              </a:solidFill>
              <a:latin typeface="Times New Roman"/>
              <a:cs typeface="Times New Roman"/>
            </a:endParaRPr>
          </a:p>
          <a:p>
            <a:pPr lvl="1"/>
            <a:r>
              <a:rPr lang="en-US" sz="2200" dirty="0">
                <a:latin typeface="Times New Roman"/>
                <a:cs typeface="Times New Roman"/>
              </a:rPr>
              <a:t>IV tends to be less credible </a:t>
            </a:r>
            <a:endParaRPr lang="en-US">
              <a:latin typeface="Times New Roman"/>
              <a:cs typeface="Times New Roman"/>
            </a:endParaRPr>
          </a:p>
          <a:p>
            <a:pPr>
              <a:buFont typeface="Arial" pitchFamily="18" charset="2"/>
              <a:buChar char="•"/>
            </a:pPr>
            <a:r>
              <a:rPr lang="en-US" sz="2600" dirty="0">
                <a:latin typeface="Times New Roman"/>
                <a:cs typeface="Times New Roman"/>
              </a:rPr>
              <a:t>But IV is an important strategy and sometimes the opportunity to use it will come along! </a:t>
            </a:r>
            <a:endParaRPr lang="en-US" sz="2600" spc="0" dirty="0">
              <a:latin typeface="Times New Roman"/>
              <a:cs typeface="Times New Roman"/>
            </a:endParaRPr>
          </a:p>
          <a:p>
            <a:pPr>
              <a:buFont typeface="Arial" pitchFamily="18" charset="2"/>
              <a:buChar char="•"/>
            </a:pPr>
            <a:r>
              <a:rPr lang="en-US" sz="2600" dirty="0">
                <a:latin typeface="Times New Roman"/>
                <a:cs typeface="Times New Roman"/>
              </a:rPr>
              <a:t>Build in-depth knowledge of institutional details -- familiarity is how you find instruments!</a:t>
            </a:r>
            <a:endParaRPr lang="en-US" sz="2600" dirty="0">
              <a:solidFill>
                <a:srgbClr val="000000"/>
              </a:solidFill>
              <a:cs typeface="Times New Roman"/>
            </a:endParaRPr>
          </a:p>
          <a:p>
            <a:pPr lvl="1">
              <a:buFont typeface="Wingdings 2"/>
              <a:buChar char=""/>
            </a:pPr>
            <a:endParaRPr lang="en-US" sz="2200" dirty="0">
              <a:solidFill>
                <a:srgbClr val="262626"/>
              </a:solidFill>
              <a:cs typeface="Times New Roman"/>
            </a:endParaRPr>
          </a:p>
          <a:p>
            <a:pPr lvl="1">
              <a:buFont typeface="Wingdings 2"/>
              <a:buChar char=""/>
            </a:pPr>
            <a:endParaRPr lang="en-US" sz="22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101963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259869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2"/>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2"/>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4832</TotalTime>
  <Words>1232</Words>
  <Application>Microsoft Office PowerPoint</Application>
  <PresentationFormat>Widescreen</PresentationFormat>
  <Paragraphs>191</Paragraphs>
  <Slides>51</Slides>
  <Notes>36</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View</vt:lpstr>
      <vt:lpstr>Health Econometrics I </vt:lpstr>
      <vt:lpstr>Last Time: Matching Approaches</vt:lpstr>
      <vt:lpstr>Causal Inference: From Back Doors to Front</vt:lpstr>
      <vt:lpstr>Causal Inference: From Back Doors to Front</vt:lpstr>
      <vt:lpstr>Causal Inference: From Back Doors to Front</vt:lpstr>
      <vt:lpstr>Causal Inference: From Back Doors to Front</vt:lpstr>
      <vt:lpstr>Causal Inference: From Back Doors to Front</vt:lpstr>
      <vt:lpstr>Example: Waiting Times and Transplantation Outcomes</vt:lpstr>
      <vt:lpstr>Example: Waiting Times and Transplantation Outcomes</vt:lpstr>
      <vt:lpstr>Example: Waiting Times and Transplantation Outcomes</vt:lpstr>
      <vt:lpstr>Example: Waiting Times and Transplantation Outcomes</vt:lpstr>
      <vt:lpstr>Endogeneity</vt:lpstr>
      <vt:lpstr>Endogeneity</vt:lpstr>
      <vt:lpstr>Endogeneity Example: Age</vt:lpstr>
      <vt:lpstr>Endogeneity Example: Age</vt:lpstr>
      <vt:lpstr>Exploiting  Quasi-Random Variation</vt:lpstr>
      <vt:lpstr>Instrumenting for an Endogenous Variable</vt:lpstr>
      <vt:lpstr>Instrumenting for an Endogenous Variable</vt:lpstr>
      <vt:lpstr>PowerPoint Presentation</vt:lpstr>
      <vt:lpstr>PowerPoint Presentation</vt:lpstr>
      <vt:lpstr>Example: Transfusions and Waiting Time</vt:lpstr>
      <vt:lpstr>Example: Transfusions and Waiting Time</vt:lpstr>
      <vt:lpstr>Using IVs to back out treatment effects</vt:lpstr>
      <vt:lpstr>Using IVs to back out treatment effects</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Using an IV: Testing Assumptions </vt:lpstr>
      <vt:lpstr>Visualizing Validity</vt:lpstr>
      <vt:lpstr>Using an IV: How do I come up with an IV?</vt:lpstr>
      <vt:lpstr>Using an IV: How do I defend an IV?</vt:lpstr>
      <vt:lpstr>Using an IV: How do I defend an IV?</vt:lpstr>
      <vt:lpstr>Using an IV: How do I defend an IV?</vt:lpstr>
      <vt:lpstr>Using an IV: Best Practices</vt:lpstr>
      <vt:lpstr>Using an IV: Best Practices</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484</cp:revision>
  <dcterms:created xsi:type="dcterms:W3CDTF">2011-01-10T00:42:42Z</dcterms:created>
  <dcterms:modified xsi:type="dcterms:W3CDTF">2022-07-14T17:53:53Z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