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6"/>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398" r:id="rId16"/>
    <p:sldId id="419" r:id="rId17"/>
    <p:sldId id="427" r:id="rId18"/>
    <p:sldId id="428" r:id="rId19"/>
    <p:sldId id="474" r:id="rId20"/>
    <p:sldId id="483" r:id="rId21"/>
    <p:sldId id="422" r:id="rId22"/>
    <p:sldId id="443" r:id="rId23"/>
    <p:sldId id="462" r:id="rId24"/>
    <p:sldId id="424" r:id="rId25"/>
    <p:sldId id="429" r:id="rId26"/>
    <p:sldId id="460" r:id="rId27"/>
    <p:sldId id="430" r:id="rId28"/>
    <p:sldId id="431" r:id="rId29"/>
    <p:sldId id="432" r:id="rId30"/>
    <p:sldId id="425" r:id="rId31"/>
    <p:sldId id="433" r:id="rId32"/>
    <p:sldId id="434" r:id="rId33"/>
    <p:sldId id="435" r:id="rId34"/>
    <p:sldId id="436" r:id="rId35"/>
    <p:sldId id="437" r:id="rId36"/>
    <p:sldId id="446" r:id="rId37"/>
    <p:sldId id="447" r:id="rId38"/>
    <p:sldId id="438" r:id="rId39"/>
    <p:sldId id="449" r:id="rId40"/>
    <p:sldId id="451" r:id="rId41"/>
    <p:sldId id="452" r:id="rId42"/>
    <p:sldId id="453" r:id="rId43"/>
    <p:sldId id="448" r:id="rId44"/>
    <p:sldId id="475" r:id="rId45"/>
    <p:sldId id="484" r:id="rId46"/>
    <p:sldId id="476" r:id="rId47"/>
    <p:sldId id="485" r:id="rId48"/>
    <p:sldId id="487" r:id="rId49"/>
    <p:sldId id="486" r:id="rId50"/>
    <p:sldId id="455" r:id="rId51"/>
    <p:sldId id="426" r:id="rId52"/>
    <p:sldId id="488" r:id="rId53"/>
    <p:sldId id="456" r:id="rId54"/>
    <p:sldId id="439" r:id="rId55"/>
    <p:sldId id="441" r:id="rId56"/>
    <p:sldId id="463" r:id="rId57"/>
    <p:sldId id="464" r:id="rId58"/>
    <p:sldId id="444" r:id="rId59"/>
    <p:sldId id="479" r:id="rId60"/>
    <p:sldId id="481" r:id="rId61"/>
    <p:sldId id="478" r:id="rId62"/>
    <p:sldId id="477" r:id="rId63"/>
    <p:sldId id="445" r:id="rId64"/>
    <p:sldId id="465" r:id="rId6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2051" autoAdjust="0"/>
  </p:normalViewPr>
  <p:slideViewPr>
    <p:cSldViewPr>
      <p:cViewPr varScale="1">
        <p:scale>
          <a:sx n="52" d="100"/>
          <a:sy n="52" d="100"/>
        </p:scale>
        <p:origin x="12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visualizations in R to look at and an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 (show the citations in RMD, don’t go through code)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true RCT, this is just the probability of the coin flip (e.g., 0.5) But in a non-RCT, there are lots of ways your treatment probabilities could change (e.g., remember that this is why we cluster?)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380878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See discussion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King Charles – added this before the coronation.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303819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022047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10/7/2022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29.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3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525"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solidFill>
                      <a:schemeClr val="accent3">
                        <a:lumMod val="75000"/>
                      </a:schemeClr>
                    </a:solidFill>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marL="274320" lvl="1" indent="0">
                  <a:buNone/>
                </a:pPr>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213572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Tree>
    <p:extLst>
      <p:ext uri="{BB962C8B-B14F-4D97-AF65-F5344CB8AC3E}">
        <p14:creationId xmlns:p14="http://schemas.microsoft.com/office/powerpoint/2010/main" val="15047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Tree>
    <p:extLst>
      <p:ext uri="{BB962C8B-B14F-4D97-AF65-F5344CB8AC3E}">
        <p14:creationId xmlns:p14="http://schemas.microsoft.com/office/powerpoint/2010/main" val="2091430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5117</TotalTime>
  <Words>3967</Words>
  <Application>Microsoft Office PowerPoint</Application>
  <PresentationFormat>Widescreen</PresentationFormat>
  <Paragraphs>455</Paragraphs>
  <Slides>64</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Matching in Concept</vt:lpstr>
      <vt:lpstr>What do we want to do with matching?</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Approximate Matching: Propensity Score Matching</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Matching in Practice</vt:lpstr>
      <vt:lpstr>Alternative: Weighting Matched Observations</vt:lpstr>
      <vt:lpstr>A Note on Weighting Matched Observations</vt:lpstr>
      <vt:lpstr>What do you do after you’ve matched?</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145</cp:revision>
  <dcterms:created xsi:type="dcterms:W3CDTF">2011-01-10T00:42:42Z</dcterms:created>
  <dcterms:modified xsi:type="dcterms:W3CDTF">2022-10-07T18:59:29Z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