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9"/>
  </p:notesMasterIdLst>
  <p:sldIdLst>
    <p:sldId id="256" r:id="rId2"/>
    <p:sldId id="514" r:id="rId3"/>
    <p:sldId id="515" r:id="rId4"/>
    <p:sldId id="397" r:id="rId5"/>
    <p:sldId id="516" r:id="rId6"/>
    <p:sldId id="517" r:id="rId7"/>
    <p:sldId id="518" r:id="rId8"/>
    <p:sldId id="519" r:id="rId9"/>
    <p:sldId id="520" r:id="rId10"/>
    <p:sldId id="568" r:id="rId11"/>
    <p:sldId id="398" r:id="rId12"/>
    <p:sldId id="419" r:id="rId13"/>
    <p:sldId id="543" r:id="rId14"/>
    <p:sldId id="523" r:id="rId15"/>
    <p:sldId id="544" r:id="rId16"/>
    <p:sldId id="525" r:id="rId17"/>
    <p:sldId id="546" r:id="rId18"/>
    <p:sldId id="589" r:id="rId19"/>
    <p:sldId id="590" r:id="rId20"/>
    <p:sldId id="591" r:id="rId21"/>
    <p:sldId id="592" r:id="rId22"/>
    <p:sldId id="547" r:id="rId23"/>
    <p:sldId id="548" r:id="rId24"/>
    <p:sldId id="549" r:id="rId25"/>
    <p:sldId id="550" r:id="rId26"/>
    <p:sldId id="524" r:id="rId27"/>
    <p:sldId id="552" r:id="rId28"/>
    <p:sldId id="553" r:id="rId29"/>
    <p:sldId id="551" r:id="rId30"/>
    <p:sldId id="526" r:id="rId31"/>
    <p:sldId id="555" r:id="rId32"/>
    <p:sldId id="554" r:id="rId33"/>
    <p:sldId id="556" r:id="rId34"/>
    <p:sldId id="557" r:id="rId35"/>
    <p:sldId id="527" r:id="rId36"/>
    <p:sldId id="559" r:id="rId37"/>
    <p:sldId id="558" r:id="rId38"/>
    <p:sldId id="560" r:id="rId39"/>
    <p:sldId id="521" r:id="rId40"/>
    <p:sldId id="529" r:id="rId41"/>
    <p:sldId id="561" r:id="rId42"/>
    <p:sldId id="562" r:id="rId43"/>
    <p:sldId id="564" r:id="rId44"/>
    <p:sldId id="565" r:id="rId45"/>
    <p:sldId id="569" r:id="rId46"/>
    <p:sldId id="566" r:id="rId47"/>
    <p:sldId id="567" r:id="rId48"/>
    <p:sldId id="570" r:id="rId49"/>
    <p:sldId id="522" r:id="rId50"/>
    <p:sldId id="581" r:id="rId51"/>
    <p:sldId id="587" r:id="rId52"/>
    <p:sldId id="583" r:id="rId53"/>
    <p:sldId id="584" r:id="rId54"/>
    <p:sldId id="585" r:id="rId55"/>
    <p:sldId id="528" r:id="rId56"/>
    <p:sldId id="571" r:id="rId57"/>
    <p:sldId id="572" r:id="rId58"/>
    <p:sldId id="573" r:id="rId59"/>
    <p:sldId id="574" r:id="rId60"/>
    <p:sldId id="575" r:id="rId61"/>
    <p:sldId id="576" r:id="rId62"/>
    <p:sldId id="577" r:id="rId63"/>
    <p:sldId id="578" r:id="rId64"/>
    <p:sldId id="579" r:id="rId65"/>
    <p:sldId id="580" r:id="rId66"/>
    <p:sldId id="588" r:id="rId67"/>
    <p:sldId id="586" r:id="rId6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6895" autoAdjust="0"/>
  </p:normalViewPr>
  <p:slideViewPr>
    <p:cSldViewPr>
      <p:cViewPr varScale="1">
        <p:scale>
          <a:sx n="96" d="100"/>
          <a:sy n="96" d="100"/>
        </p:scale>
        <p:origin x="1116" y="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10/12/2022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This will take two lectures (and/or, be a catch-up day). </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likelihood: </a:t>
            </a:r>
            <a:r>
              <a:rPr lang="en-US" sz="1200" dirty="0">
                <a:cs typeface="Times New Roman" panose="02020603050405020304" pitchFamily="18" charset="0"/>
              </a:rPr>
              <a:t>For example, if your model estimates that a coin has a .6 chance of being heads, then two observations of heads followed by one observation of tails has a likelihood of , i.e. a .144 chance of occurring. 0.6 is the “hyperparameter” governing the likelihood, which you test for based on your data and model.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828570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Binary dependent variables show up *all* the time in research. Pause for question</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936787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Clarify differences in pp versus %. Homework late grades are a good example.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3671228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note that there is field idiosyncrasy in how people respond to LPMs. Economists = great, others = not. Really depends on your context (are you using for prediction, or just trying to get a simple ATE, or something in between?)</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2102649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3264886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3212296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OLS prediction to just a local mean across x – notice that the slopes flatten out at edge of range, just like we would want</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149550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that this is the true underlying DGP – probability of outcome needs to be between 0 and 1, will almost surely be continuous (note: how many straight lines fit the criteria that y(0)=0,y(1)=1, linear, and increasing? Only 1!</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1241265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a linear probability model tries to do (hence, the problems). Note that this also shows the benefits (are we that far off?)</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3493422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if we transform probabilities? Meh, still funky, but we’re getting closer!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4074671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most useful when looking at regional market differences in health questions. </a:t>
            </a:r>
          </a:p>
        </p:txBody>
      </p:sp>
      <p:sp>
        <p:nvSpPr>
          <p:cNvPr id="4" name="Slide Number Placeholder 3"/>
          <p:cNvSpPr>
            <a:spLocks noGrp="1"/>
          </p:cNvSpPr>
          <p:nvPr>
            <p:ph type="sldNum" sz="quarter" idx="5"/>
          </p:nvPr>
        </p:nvSpPr>
        <p:spPr/>
        <p:txBody>
          <a:bodyPr/>
          <a:lstStyle/>
          <a:p>
            <a:fld id="{3298C5B2-5D6B-2949-9D6C-64FEDA8AB56A}" type="slidenum">
              <a:rPr lang="en-US" smtClean="0"/>
              <a:t>2</a:t>
            </a:fld>
            <a:endParaRPr lang="en-US"/>
          </a:p>
        </p:txBody>
      </p:sp>
    </p:spTree>
    <p:extLst>
      <p:ext uri="{BB962C8B-B14F-4D97-AF65-F5344CB8AC3E}">
        <p14:creationId xmlns:p14="http://schemas.microsoft.com/office/powerpoint/2010/main" val="1984007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Hey, now we’re getting somewhere! The trick was to transform the data in a specific way so that a (then) linear regression works.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374580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125320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938021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F() is a piecewise function where F(D*)=1 if D*&gt;c, 0 otherwise</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18525444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824756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2858551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25358631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phi is the normal </a:t>
            </a:r>
            <a:r>
              <a:rPr lang="en-US" dirty="0" err="1"/>
              <a:t>cdf</a:t>
            </a:r>
            <a:r>
              <a:rPr lang="en-US" dirty="0"/>
              <a:t> for the standard normal (probability that </a:t>
            </a:r>
            <a:r>
              <a:rPr lang="en-US" dirty="0" err="1"/>
              <a:t>i</a:t>
            </a:r>
            <a:r>
              <a:rPr lang="en-US" dirty="0"/>
              <a:t> is &lt;= </a:t>
            </a:r>
            <a:r>
              <a:rPr lang="en-US" dirty="0" err="1"/>
              <a:t>i</a:t>
            </a:r>
            <a:r>
              <a:rPr lang="en-US" dirty="0"/>
              <a:t>)</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319997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5440210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1461889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most useful when looking at regional market differences in health questions. </a:t>
            </a:r>
          </a:p>
        </p:txBody>
      </p:sp>
      <p:sp>
        <p:nvSpPr>
          <p:cNvPr id="4" name="Slide Number Placeholder 3"/>
          <p:cNvSpPr>
            <a:spLocks noGrp="1"/>
          </p:cNvSpPr>
          <p:nvPr>
            <p:ph type="sldNum" sz="quarter" idx="5"/>
          </p:nvPr>
        </p:nvSpPr>
        <p:spPr/>
        <p:txBody>
          <a:bodyPr/>
          <a:lstStyle/>
          <a:p>
            <a:fld id="{3298C5B2-5D6B-2949-9D6C-64FEDA8AB56A}" type="slidenum">
              <a:rPr lang="en-US" smtClean="0"/>
              <a:t>3</a:t>
            </a:fld>
            <a:endParaRPr lang="en-US"/>
          </a:p>
        </p:txBody>
      </p:sp>
    </p:spTree>
    <p:extLst>
      <p:ext uri="{BB962C8B-B14F-4D97-AF65-F5344CB8AC3E}">
        <p14:creationId xmlns:p14="http://schemas.microsoft.com/office/powerpoint/2010/main" val="12138859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12467149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this link function, what is the partial derivative?</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6516963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41629767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MEM is easier to calculate and interpret, but AME is considered to be more appropriate (it takes into account how variables are correlated, and doesn’t produce an ME for something that doesn’t exist – like someone with 2.3 kids, for example). </a:t>
            </a:r>
          </a:p>
          <a:p>
            <a:r>
              <a:rPr lang="en-US" dirty="0"/>
              <a:t>When using R, keep track of ME for BMI or smoker for each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27113156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Can’t use the F test because the test statistic no longer has an F distribution under the null hypothesis because of the link function</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2251747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Can’t use the F test because the test statistic no longer has an F distribution under the null hypothesis because of the link function</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918216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4943542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22222"/>
                </a:solidFill>
                <a:effectLst/>
                <a:latin typeface="Source Sans Pro" panose="020B0503030403020204" pitchFamily="34" charset="0"/>
              </a:rPr>
              <a:t>(1) Estimate the first stage using nonlinear regression (logit) and get predicted values. (2) Instead of sticking predicted values into the second stage, use them </a:t>
            </a:r>
            <a:r>
              <a:rPr lang="en-US" b="0" i="1" dirty="0">
                <a:solidFill>
                  <a:srgbClr val="222222"/>
                </a:solidFill>
                <a:effectLst/>
                <a:latin typeface="Source Sans Pro" panose="020B0503030403020204" pitchFamily="34" charset="0"/>
              </a:rPr>
              <a:t>in place of the instrument</a:t>
            </a:r>
            <a:r>
              <a:rPr lang="en-US" b="0" i="0" dirty="0">
                <a:solidFill>
                  <a:srgbClr val="222222"/>
                </a:solidFill>
                <a:effectLst/>
                <a:latin typeface="Source Sans Pro" panose="020B0503030403020204" pitchFamily="34" charset="0"/>
              </a:rPr>
              <a:t> in 2SLS. You’ll look at this a little </a:t>
            </a:r>
            <a:r>
              <a:rPr lang="en-US" b="0" i="0">
                <a:solidFill>
                  <a:srgbClr val="222222"/>
                </a:solidFill>
                <a:effectLst/>
                <a:latin typeface="Source Sans Pro" panose="020B0503030403020204" pitchFamily="34" charset="0"/>
              </a:rPr>
              <a:t>bit in the problem set. </a:t>
            </a:r>
            <a:endParaRPr lang="en-US" b="0" i="0" dirty="0">
              <a:solidFill>
                <a:srgbClr val="222222"/>
              </a:solidFill>
              <a:effectLst/>
              <a:latin typeface="Source Sans Pro" panose="020B0503030403020204" pitchFamily="34" charset="0"/>
            </a:endParaRP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22261579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5450485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972664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limited dependent variable is one that is restricted in some way. All of these have important considerations for regression. </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20553651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feature: low counts, far from normal. Hurdle Poisson takes into account the fact that we may not see people with 0 job changes in our data. We’ll get to that. </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38691109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Poisson distribution over data in class</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12398958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14806801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35772509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really is percent increase, not percentage points! Recall lambda is expected counts. Rate ratio is X times more/less likely than count.</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16507068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Overdispersion is likely since we know e(x) is small – otherwise, why would be doing </a:t>
            </a:r>
            <a:r>
              <a:rPr lang="en-US" dirty="0" err="1"/>
              <a:t>poisson</a:t>
            </a:r>
            <a:r>
              <a:rPr lang="en-US" dirty="0"/>
              <a:t> in the first place?</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22700220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Negative binomial adds an additional variance parameter. Doesn’t really matter unless you are doing a complicated model and need to reduce parameters. </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11816625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different processes: have to decide first time whether to go, based on location, lack of relationship, uncertainty about cost, etc. After I go once, number of visits is more related to actual medical needs (and easier due to physician relationship, automatic appointments, etc.) </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28947997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different processes: have to decide first time whether to go, based on location, lack of relationship, uncertainty about cost, etc. After I go once, number of visits is more related to actual medical needs (and easier due to physician relationship, automatic appointments, etc.) </a:t>
            </a:r>
          </a:p>
          <a:p>
            <a:r>
              <a:rPr lang="en-US" dirty="0"/>
              <a:t>Note: stage 1 is a logit, stage 2 is a truncated </a:t>
            </a:r>
            <a:r>
              <a:rPr lang="en-US" dirty="0" err="1"/>
              <a:t>poisson</a:t>
            </a:r>
            <a:r>
              <a:rPr lang="en-US" dirty="0"/>
              <a:t> (one that doesn’t allow 0s)</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41249097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W and X have different variables and coefficients—not restricted to be the same. Equation for Poisson is same as pdf, except for bolded part which is 1-f(0) (rescales distribution). Pi is linked to hurdle based on data—hurdle package pins down exact number of 0s at those observed in data (so </a:t>
            </a:r>
            <a:r>
              <a:rPr lang="en-US" dirty="0" err="1"/>
              <a:t>pi_overbar</a:t>
            </a:r>
            <a:r>
              <a:rPr lang="en-US" dirty="0"/>
              <a:t> is a “moment” that matches the data</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1315261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limited dependent variable is one that is restricted in some way. All of these have important considerations for regression. </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37718795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differences in planned versus realized choice, insurance plan choice </a:t>
            </a:r>
            <a:r>
              <a:rPr lang="en-US" dirty="0" err="1"/>
              <a:t>verus</a:t>
            </a:r>
            <a:r>
              <a:rPr lang="en-US" dirty="0"/>
              <a:t> follow-up years, etc. </a:t>
            </a:r>
            <a:r>
              <a:rPr lang="en-US" dirty="0" err="1"/>
              <a:t>Heckit</a:t>
            </a:r>
            <a:r>
              <a:rPr lang="en-US" dirty="0"/>
              <a:t> is named after James Heckman. I’ll give a brief overview of </a:t>
            </a:r>
            <a:r>
              <a:rPr lang="en-US" dirty="0" err="1"/>
              <a:t>Heckit</a:t>
            </a:r>
            <a:r>
              <a:rPr lang="en-US" dirty="0"/>
              <a:t> but not its implementation—basically if you’re working with crummy data, you’re already losing a big chunk of the battle so best not to focus on this too much.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42824642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difference between </a:t>
            </a:r>
            <a:r>
              <a:rPr lang="en-US" dirty="0" err="1"/>
              <a:t>heckit</a:t>
            </a:r>
            <a:r>
              <a:rPr lang="en-US" dirty="0"/>
              <a:t> and hurdle is that hurdle deals with 0s in the </a:t>
            </a:r>
            <a:r>
              <a:rPr lang="en-US" i="1" dirty="0"/>
              <a:t>actual </a:t>
            </a:r>
            <a:r>
              <a:rPr lang="en-US" i="0" dirty="0"/>
              <a:t>outcome, while </a:t>
            </a:r>
            <a:r>
              <a:rPr lang="en-US" i="0" dirty="0" err="1"/>
              <a:t>heckit</a:t>
            </a:r>
            <a:r>
              <a:rPr lang="en-US" i="0" dirty="0"/>
              <a:t> deals with </a:t>
            </a:r>
            <a:r>
              <a:rPr lang="en-US" i="1" dirty="0"/>
              <a:t>potential outcomes </a:t>
            </a:r>
            <a:r>
              <a:rPr lang="en-US" i="0" dirty="0"/>
              <a:t>(e.g., the potential outcome is latent, so we stick a 0). So in the PCP example, the potential number of visits for some people isn’t observed because they don’t have access – that’s a selection problem (not someone who chose not to go to a doctor they had access to, that’s an actual outcome). The problem is that you have to specify a model predicting who didn’t have access—stronger identification issues.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8598862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Choice of specialty: choosing to be a surgeon vs. in IM or PCP. We can think about logit as a binary choice – did the patient choose treatment or not? Now we’re extending that, in data speak, to N choices instead of 2. </a:t>
            </a:r>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25997746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pretend that these are the only 3 possible choices. </a:t>
            </a:r>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25809105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would order surgical choices? If these were RHS variables could just have a lot of dummies but we want one single regression evaluating choice across all alternatives on LHS. </a:t>
            </a:r>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18500490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assume a “latent utility-maximizing framework”. Now we have a new link function (utility)! The difference here is that it’s not a known distribution, but rather we are interested in the characteristics of that link function. </a:t>
            </a:r>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8408717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a benchmark because utility is an ordinal concept – it only has meaning as a comparison across states. (40 utils doesn’t get me anywhere). What does it mean if </a:t>
            </a:r>
            <a:r>
              <a:rPr lang="en-US" dirty="0" err="1"/>
              <a:t>y_ji</a:t>
            </a:r>
            <a:r>
              <a:rPr lang="en-US" dirty="0"/>
              <a:t> &gt; 0 </a:t>
            </a:r>
            <a:r>
              <a:rPr lang="en-US" dirty="0" err="1"/>
              <a:t>verus</a:t>
            </a:r>
            <a:r>
              <a:rPr lang="en-US" dirty="0"/>
              <a:t> </a:t>
            </a:r>
            <a:r>
              <a:rPr lang="en-US" dirty="0" err="1"/>
              <a:t>y_ji</a:t>
            </a:r>
            <a:r>
              <a:rPr lang="en-US" dirty="0"/>
              <a:t> &lt; 0?</a:t>
            </a:r>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12019485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alpha_j</a:t>
            </a:r>
            <a:r>
              <a:rPr lang="en-US" dirty="0"/>
              <a:t> represents level differences in utility across options. Note that the notation </a:t>
            </a:r>
            <a:r>
              <a:rPr lang="en-US" dirty="0" err="1"/>
              <a:t>x_ji</a:t>
            </a:r>
            <a:r>
              <a:rPr lang="en-US" dirty="0"/>
              <a:t> helps convey that demographics can vary across choices or individuals (kind of an abuse of notation). Generally, your covariates will not vary in both dimensions at once. </a:t>
            </a:r>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19539894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assume that </a:t>
            </a:r>
            <a:r>
              <a:rPr lang="en-US" dirty="0" err="1"/>
              <a:t>varepsilon</a:t>
            </a:r>
            <a:r>
              <a:rPr lang="en-US" dirty="0"/>
              <a:t> is T1EV. The choice probabilities show the relative value of the individual characteristics (weighted by beta) across all choices. Why exponentiated? Because of the logit formula (log(p/1-p)). Why is there a 1 in the denominator? Because we have J-1 regressions comparing the alternatives to the benchmark, and then one (</a:t>
            </a:r>
            <a:r>
              <a:rPr lang="en-US" dirty="0" err="1"/>
              <a:t>unestimated</a:t>
            </a:r>
            <a:r>
              <a:rPr lang="en-US" dirty="0"/>
              <a:t>) regression comparing the benchmark to itself .</a:t>
            </a:r>
          </a:p>
        </p:txBody>
      </p:sp>
      <p:sp>
        <p:nvSpPr>
          <p:cNvPr id="4" name="Slide Number Placeholder 3"/>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19457330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a small choice set and care about the correlations in choice, </a:t>
            </a:r>
            <a:r>
              <a:rPr lang="en-US" dirty="0" err="1"/>
              <a:t>probit</a:t>
            </a:r>
            <a:r>
              <a:rPr lang="en-US" dirty="0"/>
              <a:t> may work better. </a:t>
            </a:r>
          </a:p>
          <a:p>
            <a:r>
              <a:rPr lang="en-US" dirty="0"/>
              <a:t>Example of IIA: if you have car or bus and then add a bike lane, maybe you should pull equally from both (go from 50% and 50% to 40%, 40%, and 20%). But if you have a car and a red bus, and then add a blue bus, you wouldn’t expect this. </a:t>
            </a:r>
          </a:p>
        </p:txBody>
      </p:sp>
      <p:sp>
        <p:nvSpPr>
          <p:cNvPr id="4" name="Slide Number Placeholder 3"/>
          <p:cNvSpPr>
            <a:spLocks noGrp="1"/>
          </p:cNvSpPr>
          <p:nvPr>
            <p:ph type="sldNum" sz="quarter" idx="5"/>
          </p:nvPr>
        </p:nvSpPr>
        <p:spPr/>
        <p:txBody>
          <a:bodyPr/>
          <a:lstStyle/>
          <a:p>
            <a:fld id="{4AF79E1B-2C51-4B9B-8EA4-26DE9E345AFF}" type="slidenum">
              <a:rPr lang="en-US" smtClean="0"/>
              <a:t>63</a:t>
            </a:fld>
            <a:endParaRPr lang="en-US"/>
          </a:p>
        </p:txBody>
      </p:sp>
    </p:spTree>
    <p:extLst>
      <p:ext uri="{BB962C8B-B14F-4D97-AF65-F5344CB8AC3E}">
        <p14:creationId xmlns:p14="http://schemas.microsoft.com/office/powerpoint/2010/main" val="226170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limited dependent variable is one that is restricted in some way. All of these have important considerations for regression. </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30345326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simplistic version of the likelihood function. Delta is an indicator for which j I chose. </a:t>
            </a:r>
            <a:r>
              <a:rPr lang="en-US" dirty="0" err="1"/>
              <a:t>P_ji</a:t>
            </a:r>
            <a:r>
              <a:rPr lang="en-US" dirty="0"/>
              <a:t> is I’s choice probability of j – note that we had lots of exponentials, so we take the logs – this has the logit structure as it is the ratio of exponentials (doesn't quite all cancel out). </a:t>
            </a:r>
          </a:p>
          <a:p>
            <a:r>
              <a:rPr lang="en-US" dirty="0"/>
              <a:t>Once the LL is specified, we choose the betas to maximize LL. Where are the betas here? Hidden inside of the P’s</a:t>
            </a:r>
          </a:p>
        </p:txBody>
      </p:sp>
      <p:sp>
        <p:nvSpPr>
          <p:cNvPr id="4" name="Slide Number Placeholder 3"/>
          <p:cNvSpPr>
            <a:spLocks noGrp="1"/>
          </p:cNvSpPr>
          <p:nvPr>
            <p:ph type="sldNum" sz="quarter" idx="5"/>
          </p:nvPr>
        </p:nvSpPr>
        <p:spPr/>
        <p:txBody>
          <a:bodyPr/>
          <a:lstStyle/>
          <a:p>
            <a:fld id="{4AF79E1B-2C51-4B9B-8EA4-26DE9E345AFF}" type="slidenum">
              <a:rPr lang="en-US" smtClean="0"/>
              <a:t>64</a:t>
            </a:fld>
            <a:endParaRPr lang="en-US"/>
          </a:p>
        </p:txBody>
      </p:sp>
    </p:spTree>
    <p:extLst>
      <p:ext uri="{BB962C8B-B14F-4D97-AF65-F5344CB8AC3E}">
        <p14:creationId xmlns:p14="http://schemas.microsoft.com/office/powerpoint/2010/main" val="24482385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note on relative risk ratios: odds ratios are relative and hence depend on baseline levels (e.g., a 1.5 times increase from 1 is 1.5 but from 100 is 150). This plays a critical role in the economic significance of your results.</a:t>
            </a:r>
          </a:p>
          <a:p>
            <a:r>
              <a:rPr lang="en-US" dirty="0"/>
              <a:t>Evaluating a complicated model in econometric analysis becomes more and more about story-telling – the more complicated your model is, the more certain your assumptions are wrong. How useful is your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65</a:t>
            </a:fld>
            <a:endParaRPr lang="en-US"/>
          </a:p>
        </p:txBody>
      </p:sp>
    </p:spTree>
    <p:extLst>
      <p:ext uri="{BB962C8B-B14F-4D97-AF65-F5344CB8AC3E}">
        <p14:creationId xmlns:p14="http://schemas.microsoft.com/office/powerpoint/2010/main" val="8311445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note on relative risk ratios: odds ratios are relative and hence depend on baseline levels (e.g., a 1.5 times increase from 1 is 1.5 but from 100 is 150). This plays a critical role in the economic significance of your results.</a:t>
            </a:r>
          </a:p>
          <a:p>
            <a:r>
              <a:rPr lang="en-US" dirty="0"/>
              <a:t>Evaluating a complicated model in econometric analysis becomes more and more about story-telling – the more complicated your model is, the more certain your assumptions are wrong. How useful is your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66</a:t>
            </a:fld>
            <a:endParaRPr lang="en-US"/>
          </a:p>
        </p:txBody>
      </p:sp>
    </p:spTree>
    <p:extLst>
      <p:ext uri="{BB962C8B-B14F-4D97-AF65-F5344CB8AC3E}">
        <p14:creationId xmlns:p14="http://schemas.microsoft.com/office/powerpoint/2010/main" val="321087639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Focusing only on these three for today</a:t>
            </a:r>
          </a:p>
        </p:txBody>
      </p:sp>
      <p:sp>
        <p:nvSpPr>
          <p:cNvPr id="4" name="Slide Number Placeholder 3"/>
          <p:cNvSpPr>
            <a:spLocks noGrp="1"/>
          </p:cNvSpPr>
          <p:nvPr>
            <p:ph type="sldNum" sz="quarter" idx="5"/>
          </p:nvPr>
        </p:nvSpPr>
        <p:spPr/>
        <p:txBody>
          <a:bodyPr/>
          <a:lstStyle/>
          <a:p>
            <a:fld id="{4AF79E1B-2C51-4B9B-8EA4-26DE9E345AFF}" type="slidenum">
              <a:rPr lang="en-US" smtClean="0"/>
              <a:t>67</a:t>
            </a:fld>
            <a:endParaRPr lang="en-US"/>
          </a:p>
        </p:txBody>
      </p:sp>
    </p:spTree>
    <p:extLst>
      <p:ext uri="{BB962C8B-B14F-4D97-AF65-F5344CB8AC3E}">
        <p14:creationId xmlns:p14="http://schemas.microsoft.com/office/powerpoint/2010/main" val="2083499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limited dependent variable is one that is restricted in some way. All of these have important considerations for regression.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2979269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limited dependent variable is one that is restricted in some way. All of these have important considerations for regression. </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278335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Focusing only on these three for today. Also will include an extension of ordered that highlights choices between </a:t>
            </a:r>
            <a:r>
              <a:rPr lang="en-US"/>
              <a:t>competing options.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765826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10/12/2022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10/12/2022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10/12/2022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10/12/2022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10/12/2022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hyperlink" Target="https://www.sciencedirect.com/science/article/pii/S0165176503000326?casa_token=6s_iEmC5d6EAAAAA:nJdepSQey56XGlCa0Ty0ChxjrDgoM9KZkatzvjvghz2Hvx47Vv99mSWD9Y1Mn80Mo6roXgTa"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bookdown.org/sarahwerth2024/CategoricalBook/multinomial-logit-regression-r.html#running-a-mlr-in-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Lectures 7 and 8: Regressions with Limited Dependent Variables</a:t>
            </a:r>
          </a:p>
          <a:p>
            <a:r>
              <a:rPr lang="en-US" sz="2400" dirty="0"/>
              <a:t>October 21 </a:t>
            </a:r>
            <a:r>
              <a:rPr lang="en-US" sz="2400"/>
              <a:t>and October 28, </a:t>
            </a:r>
            <a:r>
              <a:rPr lang="en-US" sz="2400" dirty="0"/>
              <a:t>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Quick Note: MLE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So far, we have been using the </a:t>
                </a:r>
                <a:r>
                  <a:rPr lang="en-US" sz="2400" b="1" dirty="0">
                    <a:solidFill>
                      <a:schemeClr val="accent3">
                        <a:lumMod val="75000"/>
                      </a:schemeClr>
                    </a:solidFill>
                    <a:cs typeface="Times New Roman" panose="02020603050405020304" pitchFamily="18" charset="0"/>
                  </a:rPr>
                  <a:t>method of moments </a:t>
                </a:r>
                <a:r>
                  <a:rPr lang="en-US" sz="2400" dirty="0">
                    <a:cs typeface="Times New Roman" panose="02020603050405020304" pitchFamily="18" charset="0"/>
                  </a:rPr>
                  <a:t>(like GMM) to (talk about) estimating our regressions</a:t>
                </a:r>
              </a:p>
              <a:p>
                <a:pPr lvl="1"/>
                <a:r>
                  <a:rPr lang="en-US" sz="2400" dirty="0">
                    <a:cs typeface="Times New Roman" panose="02020603050405020304" pitchFamily="18" charset="0"/>
                  </a:rPr>
                  <a:t>We have conditions (e.g.,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that give us formulas for our parameters of interest</a:t>
                </a:r>
              </a:p>
              <a:p>
                <a:r>
                  <a:rPr lang="en-US" sz="2400" dirty="0">
                    <a:cs typeface="Times New Roman" panose="02020603050405020304" pitchFamily="18" charset="0"/>
                  </a:rPr>
                  <a:t>Another estimation technique is called </a:t>
                </a:r>
                <a:r>
                  <a:rPr lang="en-US" sz="2400" b="1" dirty="0">
                    <a:solidFill>
                      <a:schemeClr val="accent2">
                        <a:lumMod val="75000"/>
                      </a:schemeClr>
                    </a:solidFill>
                    <a:cs typeface="Times New Roman" panose="02020603050405020304" pitchFamily="18" charset="0"/>
                  </a:rPr>
                  <a:t>maximum likelihood estimation</a:t>
                </a:r>
              </a:p>
              <a:p>
                <a:pPr lvl="1"/>
                <a:r>
                  <a:rPr lang="en-US" sz="2400" dirty="0">
                    <a:cs typeface="Times New Roman" panose="02020603050405020304" pitchFamily="18" charset="0"/>
                  </a:rPr>
                  <a:t>Main idea: Given a model, you can calculate the probability of a given observation occurring (likelihood)</a:t>
                </a:r>
              </a:p>
              <a:p>
                <a:pPr lvl="1"/>
                <a:r>
                  <a:rPr lang="en-US" sz="2400" dirty="0">
                    <a:cs typeface="Times New Roman" panose="02020603050405020304" pitchFamily="18" charset="0"/>
                  </a:rPr>
                  <a:t>You can pick the model that makes your data </a:t>
                </a:r>
                <a:r>
                  <a:rPr lang="en-US" sz="2400" b="1" i="1" dirty="0">
                    <a:solidFill>
                      <a:schemeClr val="accent2">
                        <a:lumMod val="75000"/>
                      </a:schemeClr>
                    </a:solidFill>
                    <a:cs typeface="Times New Roman" panose="02020603050405020304" pitchFamily="18" charset="0"/>
                  </a:rPr>
                  <a:t>as likely as possible</a:t>
                </a:r>
                <a:r>
                  <a:rPr lang="en-US" sz="2400" dirty="0">
                    <a:cs typeface="Times New Roman" panose="02020603050405020304" pitchFamily="18" charset="0"/>
                  </a:rPr>
                  <a:t>. </a:t>
                </a:r>
              </a:p>
              <a:p>
                <a:r>
                  <a:rPr lang="en-US" sz="2400" dirty="0">
                    <a:cs typeface="Times New Roman" panose="02020603050405020304" pitchFamily="18" charset="0"/>
                  </a:rPr>
                  <a:t>Estimation of MLE requires specifying a </a:t>
                </a:r>
                <a:r>
                  <a:rPr lang="en-US" sz="2400" b="1" dirty="0">
                    <a:cs typeface="Times New Roman" panose="02020603050405020304" pitchFamily="18" charset="0"/>
                  </a:rPr>
                  <a:t>likelihood function </a:t>
                </a:r>
                <a:r>
                  <a:rPr lang="en-US" sz="2400" dirty="0">
                    <a:cs typeface="Times New Roman" panose="02020603050405020304" pitchFamily="18" charset="0"/>
                  </a:rPr>
                  <a:t>based on the DGP you think is involved</a:t>
                </a:r>
              </a:p>
              <a:p>
                <a:pPr lvl="1"/>
                <a:r>
                  <a:rPr lang="en-US" sz="2400" dirty="0">
                    <a:cs typeface="Times New Roman" panose="02020603050405020304" pitchFamily="18" charset="0"/>
                  </a:rPr>
                  <a:t>If events are independent, this is just the product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𝑁</m:t>
                    </m:r>
                  </m:oMath>
                </a14:m>
                <a:r>
                  <a:rPr lang="en-US" sz="2400" dirty="0">
                    <a:cs typeface="Times New Roman" panose="02020603050405020304" pitchFamily="18" charset="0"/>
                  </a:rPr>
                  <a:t> pdfs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r="-1102"/>
                </a:stretch>
              </a:blipFill>
            </p:spPr>
            <p:txBody>
              <a:bodyPr/>
              <a:lstStyle/>
              <a:p>
                <a:r>
                  <a:rPr lang="en-US">
                    <a:noFill/>
                  </a:rPr>
                  <a:t> </a:t>
                </a:r>
              </a:p>
            </p:txBody>
          </p:sp>
        </mc:Fallback>
      </mc:AlternateContent>
    </p:spTree>
    <p:extLst>
      <p:ext uri="{BB962C8B-B14F-4D97-AF65-F5344CB8AC3E}">
        <p14:creationId xmlns:p14="http://schemas.microsoft.com/office/powerpoint/2010/main" val="4146435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Binary Outcome Variables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3910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does OLS work when </a:t>
                </a:r>
                <a14:m>
                  <m:oMath xmlns:m="http://schemas.openxmlformats.org/officeDocument/2006/math">
                    <m:r>
                      <a:rPr lang="en-US" sz="3600" b="0" i="1" smtClean="0">
                        <a:latin typeface="Cambria Math" panose="02040503050406030204" pitchFamily="18" charset="0"/>
                        <a:cs typeface="Times New Roman" panose="02020603050405020304" pitchFamily="18" charset="0"/>
                      </a:rPr>
                      <m:t>𝑌</m:t>
                    </m:r>
                  </m:oMath>
                </a14:m>
                <a:r>
                  <a:rPr lang="en-US" sz="3600" dirty="0">
                    <a:latin typeface="Times New Roman" panose="02020603050405020304" pitchFamily="18" charset="0"/>
                    <a:cs typeface="Times New Roman" panose="02020603050405020304" pitchFamily="18" charset="0"/>
                  </a:rPr>
                  <a:t> is binary?</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09600" y="337392"/>
                <a:ext cx="10439400" cy="624840"/>
              </a:xfrm>
              <a:blipFill>
                <a:blip r:embed="rId3"/>
                <a:stretch>
                  <a:fillRect l="-1751" t="-18447" b="-35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This is a really common case!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r>
                  <a:rPr lang="en-US" sz="2400" dirty="0">
                    <a:cs typeface="Times New Roman" panose="02020603050405020304" pitchFamily="18" charset="0"/>
                  </a:rPr>
                  <a:t>Let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be a binary outcome variable here</a:t>
                </a:r>
              </a:p>
              <a:p>
                <a:r>
                  <a:rPr lang="en-US" sz="2400" dirty="0">
                    <a:cs typeface="Times New Roman" panose="02020603050405020304" pitchFamily="18" charset="0"/>
                  </a:rPr>
                  <a:t>This is a typical OLS regression—same formula, same estimation. </a:t>
                </a:r>
              </a:p>
              <a:p>
                <a:r>
                  <a:rPr lang="en-US" sz="2400" dirty="0">
                    <a:cs typeface="Times New Roman" panose="02020603050405020304" pitchFamily="18" charset="0"/>
                  </a:rPr>
                  <a:t>Only difference: </a:t>
                </a:r>
                <a:r>
                  <a:rPr lang="en-US" sz="2400" b="1" dirty="0">
                    <a:solidFill>
                      <a:schemeClr val="accent2">
                        <a:lumMod val="75000"/>
                      </a:schemeClr>
                    </a:solidFill>
                    <a:cs typeface="Times New Roman" panose="02020603050405020304" pitchFamily="18" charset="0"/>
                  </a:rPr>
                  <a:t>interpretation</a:t>
                </a:r>
                <a:r>
                  <a:rPr lang="en-US" sz="2400" dirty="0">
                    <a:cs typeface="Times New Roman" panose="02020603050405020304" pitchFamily="18" charset="0"/>
                  </a:rPr>
                  <a:t>: how would we interpret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4"/>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346545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does OLS work when </a:t>
                </a:r>
                <a14:m>
                  <m:oMath xmlns:m="http://schemas.openxmlformats.org/officeDocument/2006/math">
                    <m:r>
                      <a:rPr lang="en-US" sz="3600" b="0" i="1" smtClean="0">
                        <a:latin typeface="Cambria Math" panose="02040503050406030204" pitchFamily="18" charset="0"/>
                        <a:cs typeface="Times New Roman" panose="02020603050405020304" pitchFamily="18" charset="0"/>
                      </a:rPr>
                      <m:t>𝑌</m:t>
                    </m:r>
                  </m:oMath>
                </a14:m>
                <a:r>
                  <a:rPr lang="en-US" sz="3600" dirty="0">
                    <a:latin typeface="Times New Roman" panose="02020603050405020304" pitchFamily="18" charset="0"/>
                    <a:cs typeface="Times New Roman" panose="02020603050405020304" pitchFamily="18" charset="0"/>
                  </a:rPr>
                  <a:t> is binary?</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09600" y="337392"/>
                <a:ext cx="10439400" cy="624840"/>
              </a:xfrm>
              <a:blipFill>
                <a:blip r:embed="rId3"/>
                <a:stretch>
                  <a:fillRect l="-1751" t="-18447" b="-35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This is a really common case!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r>
                  <a:rPr lang="en-US" sz="2400" dirty="0">
                    <a:cs typeface="Times New Roman" panose="02020603050405020304" pitchFamily="18" charset="0"/>
                  </a:rPr>
                  <a:t>Let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be a binary outcome variable here</a:t>
                </a:r>
              </a:p>
              <a:p>
                <a:r>
                  <a:rPr lang="en-US" sz="2400" dirty="0">
                    <a:cs typeface="Times New Roman" panose="02020603050405020304" pitchFamily="18" charset="0"/>
                  </a:rPr>
                  <a:t>This is a typical OLS regression—same formula, same estimation. </a:t>
                </a:r>
              </a:p>
              <a:p>
                <a:r>
                  <a:rPr lang="en-US" sz="2400" dirty="0">
                    <a:cs typeface="Times New Roman" panose="02020603050405020304" pitchFamily="18" charset="0"/>
                  </a:rPr>
                  <a:t>Only difference: </a:t>
                </a:r>
                <a:r>
                  <a:rPr lang="en-US" sz="2400" b="1" dirty="0">
                    <a:solidFill>
                      <a:schemeClr val="accent2">
                        <a:lumMod val="75000"/>
                      </a:schemeClr>
                    </a:solidFill>
                    <a:cs typeface="Times New Roman" panose="02020603050405020304" pitchFamily="18" charset="0"/>
                  </a:rPr>
                  <a:t>interpretation</a:t>
                </a:r>
                <a:r>
                  <a:rPr lang="en-US" sz="2400" dirty="0">
                    <a:cs typeface="Times New Roman" panose="02020603050405020304" pitchFamily="18" charset="0"/>
                  </a:rPr>
                  <a:t>: how would we interpret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p>
              <a:p>
                <a:pPr lvl="1"/>
                <a:r>
                  <a:rPr lang="en-US" sz="2400" dirty="0">
                    <a:cs typeface="Times New Roman" panose="02020603050405020304" pitchFamily="18" charset="0"/>
                  </a:rPr>
                  <a:t>Before,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oMath>
                </a14:m>
                <a:r>
                  <a:rPr lang="en-US" sz="2400" dirty="0">
                    <a:cs typeface="Times New Roman" panose="02020603050405020304" pitchFamily="18" charset="0"/>
                  </a:rPr>
                  <a:t> measures change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changes by 1</a:t>
                </a:r>
              </a:p>
              <a:p>
                <a:pPr lvl="1"/>
                <a:r>
                  <a:rPr lang="en-US" sz="2400" dirty="0">
                    <a:cs typeface="Times New Roman" panose="02020603050405020304" pitchFamily="18" charset="0"/>
                  </a:rPr>
                  <a:t>Now,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oMath>
                </a14:m>
                <a:r>
                  <a:rPr lang="en-US" sz="2400" dirty="0">
                    <a:cs typeface="Times New Roman" panose="02020603050405020304" pitchFamily="18" charset="0"/>
                  </a:rPr>
                  <a:t> measures the change in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Pr</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when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changes by 1</a:t>
                </a:r>
              </a:p>
              <a:p>
                <a:pPr lvl="1"/>
                <a:r>
                  <a:rPr lang="en-US" sz="2400" dirty="0">
                    <a:cs typeface="Times New Roman" panose="02020603050405020304" pitchFamily="18" charset="0"/>
                  </a:rPr>
                  <a:t>Measured in </a:t>
                </a:r>
                <a:r>
                  <a:rPr lang="en-US" sz="2400" b="1" dirty="0">
                    <a:cs typeface="Times New Roman" panose="02020603050405020304" pitchFamily="18" charset="0"/>
                  </a:rPr>
                  <a:t>percentage points</a:t>
                </a:r>
                <a:r>
                  <a:rPr lang="en-US" sz="2400" dirty="0">
                    <a:cs typeface="Times New Roman" panose="02020603050405020304" pitchFamily="18" charset="0"/>
                  </a:rPr>
                  <a:t>, not </a:t>
                </a:r>
                <a:r>
                  <a:rPr lang="en-US" sz="2400" b="1" dirty="0">
                    <a:cs typeface="Times New Roman" panose="02020603050405020304" pitchFamily="18" charset="0"/>
                  </a:rPr>
                  <a:t>percent</a:t>
                </a: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4"/>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4729F17E-6CED-F798-54A5-63FBD44D61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25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Advantages and disadvantages of LPM</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0"/>
                <a:ext cx="9984829" cy="5141388"/>
              </a:xfrm>
            </p:spPr>
            <p:txBody>
              <a:bodyPr>
                <a:normAutofit/>
              </a:bodyPr>
              <a:lstStyle/>
              <a:p>
                <a:r>
                  <a:rPr lang="en-US" sz="2400" dirty="0">
                    <a:cs typeface="Times New Roman" panose="02020603050405020304" pitchFamily="18" charset="0"/>
                  </a:rPr>
                  <a:t>Being able to interpret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oMath>
                </a14:m>
                <a:r>
                  <a:rPr lang="en-US" sz="2400" dirty="0">
                    <a:cs typeface="Times New Roman" panose="02020603050405020304" pitchFamily="18" charset="0"/>
                  </a:rPr>
                  <a:t> as a </a:t>
                </a:r>
                <a:r>
                  <a:rPr lang="en-US" sz="2400" b="1" dirty="0">
                    <a:solidFill>
                      <a:schemeClr val="accent2">
                        <a:lumMod val="75000"/>
                      </a:schemeClr>
                    </a:solidFill>
                    <a:cs typeface="Times New Roman" panose="02020603050405020304" pitchFamily="18" charset="0"/>
                  </a:rPr>
                  <a:t>marginal effect </a:t>
                </a:r>
                <a:r>
                  <a:rPr lang="en-US" sz="2400" dirty="0">
                    <a:cs typeface="Times New Roman" panose="02020603050405020304" pitchFamily="18" charset="0"/>
                  </a:rPr>
                  <a:t>here is very useful!</a:t>
                </a:r>
              </a:p>
              <a:p>
                <a:r>
                  <a:rPr lang="en-US" sz="2400" dirty="0">
                    <a:cs typeface="Times New Roman" panose="02020603050405020304" pitchFamily="18" charset="0"/>
                  </a:rPr>
                  <a:t>But LPM has some other major drawbacks: </a:t>
                </a:r>
              </a:p>
              <a:p>
                <a:pPr lvl="1"/>
                <a:r>
                  <a:rPr lang="en-US" sz="2400" dirty="0">
                    <a:cs typeface="Times New Roman" panose="02020603050405020304" pitchFamily="18" charset="0"/>
                  </a:rPr>
                  <a:t> Predictions are generally </a:t>
                </a:r>
                <a:r>
                  <a:rPr lang="en-US" sz="2400" i="1" dirty="0">
                    <a:cs typeface="Times New Roman" panose="02020603050405020304" pitchFamily="18" charset="0"/>
                  </a:rPr>
                  <a:t>way </a:t>
                </a:r>
                <a:r>
                  <a:rPr lang="en-US" sz="2400" dirty="0">
                    <a:cs typeface="Times New Roman" panose="02020603050405020304" pitchFamily="18" charset="0"/>
                  </a:rPr>
                  <a:t>off (in fact, how do you do predictions?)</a:t>
                </a:r>
              </a:p>
              <a:p>
                <a:pPr lvl="1"/>
                <a:r>
                  <a:rPr lang="en-US" sz="2400" dirty="0">
                    <a:cs typeface="Times New Roman" panose="02020603050405020304" pitchFamily="18" charset="0"/>
                  </a:rPr>
                  <a:t> What’s more, predictions can be outside of the actual </a:t>
                </a:r>
                <a:r>
                  <a:rPr lang="en-US" sz="2400" b="1" dirty="0">
                    <a:cs typeface="Times New Roman" panose="02020603050405020304" pitchFamily="18" charset="0"/>
                  </a:rPr>
                  <a:t>unit interval</a:t>
                </a:r>
              </a:p>
              <a:p>
                <a:pPr lvl="1"/>
                <a:r>
                  <a:rPr lang="en-US" sz="2400" dirty="0">
                    <a:cs typeface="Times New Roman" panose="02020603050405020304" pitchFamily="18" charset="0"/>
                  </a:rPr>
                  <a:t> A disguised disadvantage: we assume that the marginal effect here is </a:t>
                </a:r>
                <a:r>
                  <a:rPr lang="en-US" sz="2400" u="sng" dirty="0">
                    <a:cs typeface="Times New Roman" panose="02020603050405020304" pitchFamily="18" charset="0"/>
                  </a:rPr>
                  <a:t>constant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0"/>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459510D8-8B9D-93E2-2694-109AC84122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103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Advantages and disadvantages of LPM</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0"/>
                <a:ext cx="9984829" cy="5141388"/>
              </a:xfrm>
            </p:spPr>
            <p:txBody>
              <a:bodyPr>
                <a:normAutofit/>
              </a:bodyPr>
              <a:lstStyle/>
              <a:p>
                <a:r>
                  <a:rPr lang="en-US" sz="2400" dirty="0">
                    <a:cs typeface="Times New Roman" panose="02020603050405020304" pitchFamily="18" charset="0"/>
                  </a:rPr>
                  <a:t>Being able to interpret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oMath>
                </a14:m>
                <a:r>
                  <a:rPr lang="en-US" sz="2400" dirty="0">
                    <a:cs typeface="Times New Roman" panose="02020603050405020304" pitchFamily="18" charset="0"/>
                  </a:rPr>
                  <a:t> as a </a:t>
                </a:r>
                <a:r>
                  <a:rPr lang="en-US" sz="2400" b="1" dirty="0">
                    <a:solidFill>
                      <a:schemeClr val="accent2">
                        <a:lumMod val="75000"/>
                      </a:schemeClr>
                    </a:solidFill>
                    <a:cs typeface="Times New Roman" panose="02020603050405020304" pitchFamily="18" charset="0"/>
                  </a:rPr>
                  <a:t>marginal effect </a:t>
                </a:r>
                <a:r>
                  <a:rPr lang="en-US" sz="2400" dirty="0">
                    <a:cs typeface="Times New Roman" panose="02020603050405020304" pitchFamily="18" charset="0"/>
                  </a:rPr>
                  <a:t>here is very useful!</a:t>
                </a:r>
              </a:p>
              <a:p>
                <a:r>
                  <a:rPr lang="en-US" sz="2400" dirty="0">
                    <a:cs typeface="Times New Roman" panose="02020603050405020304" pitchFamily="18" charset="0"/>
                  </a:rPr>
                  <a:t>But LPM has some other major drawbacks: </a:t>
                </a:r>
              </a:p>
              <a:p>
                <a:pPr lvl="1"/>
                <a:r>
                  <a:rPr lang="en-US" sz="2400" dirty="0">
                    <a:cs typeface="Times New Roman" panose="02020603050405020304" pitchFamily="18" charset="0"/>
                  </a:rPr>
                  <a:t> Predictions are generally </a:t>
                </a:r>
                <a:r>
                  <a:rPr lang="en-US" sz="2400" i="1" dirty="0">
                    <a:cs typeface="Times New Roman" panose="02020603050405020304" pitchFamily="18" charset="0"/>
                  </a:rPr>
                  <a:t>way </a:t>
                </a:r>
                <a:r>
                  <a:rPr lang="en-US" sz="2400" dirty="0">
                    <a:cs typeface="Times New Roman" panose="02020603050405020304" pitchFamily="18" charset="0"/>
                  </a:rPr>
                  <a:t>off (in fact, how do you do predictions?)</a:t>
                </a:r>
              </a:p>
              <a:p>
                <a:pPr lvl="1"/>
                <a:r>
                  <a:rPr lang="en-US" sz="2400" dirty="0">
                    <a:cs typeface="Times New Roman" panose="02020603050405020304" pitchFamily="18" charset="0"/>
                  </a:rPr>
                  <a:t> What’s more, predictions can be outside of the actual </a:t>
                </a:r>
                <a:r>
                  <a:rPr lang="en-US" sz="2400" b="1" dirty="0">
                    <a:cs typeface="Times New Roman" panose="02020603050405020304" pitchFamily="18" charset="0"/>
                  </a:rPr>
                  <a:t>unit interval</a:t>
                </a:r>
              </a:p>
              <a:p>
                <a:pPr lvl="1"/>
                <a:r>
                  <a:rPr lang="en-US" sz="2400" dirty="0">
                    <a:cs typeface="Times New Roman" panose="02020603050405020304" pitchFamily="18" charset="0"/>
                  </a:rPr>
                  <a:t> A disguised disadvantage: we assume that the marginal effect here is </a:t>
                </a:r>
                <a:r>
                  <a:rPr lang="en-US" sz="2400" u="sng" dirty="0">
                    <a:cs typeface="Times New Roman" panose="02020603050405020304" pitchFamily="18" charset="0"/>
                  </a:rPr>
                  <a:t>constant</a:t>
                </a:r>
              </a:p>
              <a:p>
                <a:r>
                  <a:rPr lang="en-US" sz="2400" dirty="0">
                    <a:cs typeface="Times New Roman" panose="02020603050405020304" pitchFamily="18" charset="0"/>
                  </a:rPr>
                  <a:t>What we really want is a model that </a:t>
                </a:r>
                <a:r>
                  <a:rPr lang="en-US" sz="2400" b="1" dirty="0">
                    <a:cs typeface="Times New Roman" panose="02020603050405020304" pitchFamily="18" charset="0"/>
                  </a:rPr>
                  <a:t>acknowledges </a:t>
                </a:r>
                <a:r>
                  <a:rPr lang="en-US" sz="2400" dirty="0">
                    <a:cs typeface="Times New Roman" panose="02020603050405020304" pitchFamily="18" charset="0"/>
                  </a:rPr>
                  <a:t>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∈{0,1}</m:t>
                    </m:r>
                  </m:oMath>
                </a14:m>
                <a:r>
                  <a:rPr lang="en-US" sz="2400" dirty="0">
                    <a:cs typeface="Times New Roman" panose="02020603050405020304" pitchFamily="18" charset="0"/>
                  </a:rPr>
                  <a:t>. </a:t>
                </a:r>
              </a:p>
              <a:p>
                <a:r>
                  <a:rPr lang="en-US" sz="2400" dirty="0">
                    <a:cs typeface="Times New Roman" panose="02020603050405020304" pitchFamily="18" charset="0"/>
                  </a:rPr>
                  <a:t>OLS doesn’t do that!</a:t>
                </a:r>
              </a:p>
              <a:p>
                <a:r>
                  <a:rPr lang="en-US" sz="2400" dirty="0">
                    <a:cs typeface="Times New Roman" panose="02020603050405020304" pitchFamily="18" charset="0"/>
                  </a:rPr>
                  <a:t>A side note: </a:t>
                </a:r>
                <a:r>
                  <a:rPr lang="en-US" sz="2400" b="1" dirty="0">
                    <a:cs typeface="Times New Roman" panose="02020603050405020304" pitchFamily="18" charset="0"/>
                  </a:rPr>
                  <a:t>heteroskedasticity is </a:t>
                </a:r>
                <a:r>
                  <a:rPr lang="en-US" sz="2400" b="1" i="1" dirty="0">
                    <a:cs typeface="Times New Roman" panose="02020603050405020304" pitchFamily="18" charset="0"/>
                  </a:rPr>
                  <a:t>built in </a:t>
                </a:r>
                <a:r>
                  <a:rPr lang="en-US" sz="2400" b="1" dirty="0">
                    <a:cs typeface="Times New Roman" panose="02020603050405020304" pitchFamily="18" charset="0"/>
                  </a:rPr>
                  <a:t>with an LPM. </a:t>
                </a:r>
                <a:r>
                  <a:rPr lang="en-US" sz="2400" dirty="0">
                    <a:cs typeface="Times New Roman" panose="02020603050405020304" pitchFamily="18" charset="0"/>
                  </a:rPr>
                  <a:t>(Why?)</a:t>
                </a:r>
              </a:p>
              <a:p>
                <a:pPr lvl="1"/>
                <a:r>
                  <a:rPr lang="en-US" sz="2400" dirty="0">
                    <a:cs typeface="Times New Roman" panose="02020603050405020304" pitchFamily="18" charset="0"/>
                  </a:rPr>
                  <a:t>If you use an LPM, you have to use robust standard errors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0"/>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459510D8-8B9D-93E2-2694-109AC84122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582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does an LPM even predict?</a:t>
            </a: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E6AA3B4D-6FE0-330B-A38D-E604B97B2203}"/>
              </a:ext>
            </a:extLst>
          </p:cNvPr>
          <p:cNvPicPr>
            <a:picLocks noChangeAspect="1"/>
          </p:cNvPicPr>
          <p:nvPr/>
        </p:nvPicPr>
        <p:blipFill>
          <a:blip r:embed="rId3"/>
          <a:stretch>
            <a:fillRect/>
          </a:stretch>
        </p:blipFill>
        <p:spPr>
          <a:xfrm>
            <a:off x="2034540" y="1098631"/>
            <a:ext cx="7589520" cy="5598013"/>
          </a:xfrm>
          <a:prstGeom prst="rect">
            <a:avLst/>
          </a:prstGeom>
        </p:spPr>
      </p:pic>
    </p:spTree>
    <p:extLst>
      <p:ext uri="{BB962C8B-B14F-4D97-AF65-F5344CB8AC3E}">
        <p14:creationId xmlns:p14="http://schemas.microsoft.com/office/powerpoint/2010/main" val="3952436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does an LPM even predict?</a:t>
            </a: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7" name="Picture 6">
            <a:extLst>
              <a:ext uri="{FF2B5EF4-FFF2-40B4-BE49-F238E27FC236}">
                <a16:creationId xmlns:a16="http://schemas.microsoft.com/office/drawing/2014/main" id="{5C30B6BD-3AAC-1744-B9F6-05C4C85190E6}"/>
              </a:ext>
            </a:extLst>
          </p:cNvPr>
          <p:cNvPicPr>
            <a:picLocks noChangeAspect="1"/>
          </p:cNvPicPr>
          <p:nvPr/>
        </p:nvPicPr>
        <p:blipFill>
          <a:blip r:embed="rId3"/>
          <a:stretch>
            <a:fillRect/>
          </a:stretch>
        </p:blipFill>
        <p:spPr>
          <a:xfrm>
            <a:off x="2034540" y="1066801"/>
            <a:ext cx="7589520" cy="5391743"/>
          </a:xfrm>
          <a:prstGeom prst="rect">
            <a:avLst/>
          </a:prstGeom>
        </p:spPr>
      </p:pic>
    </p:spTree>
    <p:extLst>
      <p:ext uri="{BB962C8B-B14F-4D97-AF65-F5344CB8AC3E}">
        <p14:creationId xmlns:p14="http://schemas.microsoft.com/office/powerpoint/2010/main" val="2277832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Estimating Probabilities: Linear Probability Models</a:t>
            </a:r>
          </a:p>
        </p:txBody>
      </p:sp>
      <p:pic>
        <p:nvPicPr>
          <p:cNvPr id="5" name="Content Placeholder 4">
            <a:extLst>
              <a:ext uri="{FF2B5EF4-FFF2-40B4-BE49-F238E27FC236}">
                <a16:creationId xmlns:a16="http://schemas.microsoft.com/office/drawing/2014/main" id="{180BC8A5-5C96-718F-57D2-B77896F883CB}"/>
              </a:ext>
            </a:extLst>
          </p:cNvPr>
          <p:cNvPicPr>
            <a:picLocks noGrp="1" noChangeAspect="1"/>
          </p:cNvPicPr>
          <p:nvPr>
            <p:ph idx="1"/>
          </p:nvPr>
        </p:nvPicPr>
        <p:blipFill>
          <a:blip r:embed="rId3"/>
          <a:stretch>
            <a:fillRect/>
          </a:stretch>
        </p:blipFill>
        <p:spPr>
          <a:xfrm>
            <a:off x="199731" y="1371600"/>
            <a:ext cx="10747021" cy="4267200"/>
          </a:xfrm>
        </p:spPr>
      </p:pic>
    </p:spTree>
    <p:extLst>
      <p:ext uri="{BB962C8B-B14F-4D97-AF65-F5344CB8AC3E}">
        <p14:creationId xmlns:p14="http://schemas.microsoft.com/office/powerpoint/2010/main" val="761996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Estimating Probabilities: Linear Probability Models</a:t>
            </a:r>
          </a:p>
        </p:txBody>
      </p:sp>
      <p:pic>
        <p:nvPicPr>
          <p:cNvPr id="5" name="Content Placeholder 4">
            <a:extLst>
              <a:ext uri="{FF2B5EF4-FFF2-40B4-BE49-F238E27FC236}">
                <a16:creationId xmlns:a16="http://schemas.microsoft.com/office/drawing/2014/main" id="{180BC8A5-5C96-718F-57D2-B77896F883CB}"/>
              </a:ext>
            </a:extLst>
          </p:cNvPr>
          <p:cNvPicPr>
            <a:picLocks noGrp="1" noChangeAspect="1"/>
          </p:cNvPicPr>
          <p:nvPr>
            <p:ph idx="1"/>
          </p:nvPr>
        </p:nvPicPr>
        <p:blipFill>
          <a:blip r:embed="rId3"/>
          <a:stretch>
            <a:fillRect/>
          </a:stretch>
        </p:blipFill>
        <p:spPr>
          <a:xfrm>
            <a:off x="199731" y="1371600"/>
            <a:ext cx="10747021" cy="4267200"/>
          </a:xfrm>
        </p:spPr>
      </p:pic>
      <p:pic>
        <p:nvPicPr>
          <p:cNvPr id="4" name="Picture 3">
            <a:extLst>
              <a:ext uri="{FF2B5EF4-FFF2-40B4-BE49-F238E27FC236}">
                <a16:creationId xmlns:a16="http://schemas.microsoft.com/office/drawing/2014/main" id="{B4770FD9-848C-7252-BE1C-4E88CF5E068B}"/>
              </a:ext>
            </a:extLst>
          </p:cNvPr>
          <p:cNvPicPr>
            <a:picLocks noChangeAspect="1"/>
          </p:cNvPicPr>
          <p:nvPr/>
        </p:nvPicPr>
        <p:blipFill>
          <a:blip r:embed="rId4"/>
          <a:stretch>
            <a:fillRect/>
          </a:stretch>
        </p:blipFill>
        <p:spPr>
          <a:xfrm>
            <a:off x="322144" y="1447800"/>
            <a:ext cx="10726856" cy="4267200"/>
          </a:xfrm>
          <a:prstGeom prst="rect">
            <a:avLst/>
          </a:prstGeom>
        </p:spPr>
      </p:pic>
    </p:spTree>
    <p:extLst>
      <p:ext uri="{BB962C8B-B14F-4D97-AF65-F5344CB8AC3E}">
        <p14:creationId xmlns:p14="http://schemas.microsoft.com/office/powerpoint/2010/main" val="140850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rPr>
              <a:t>A </a:t>
            </a:r>
            <a:r>
              <a:rPr lang="en-US" sz="2400" b="1" dirty="0">
                <a:latin typeface="Times New Roman"/>
                <a:cs typeface="Times New Roman"/>
              </a:rPr>
              <a:t>front door approach </a:t>
            </a:r>
            <a:r>
              <a:rPr lang="en-US" sz="2400" dirty="0">
                <a:latin typeface="Times New Roman"/>
                <a:cs typeface="Times New Roman"/>
              </a:rPr>
              <a:t>to handle selection on </a:t>
            </a:r>
            <a:r>
              <a:rPr lang="en-US" sz="2400" dirty="0" err="1">
                <a:latin typeface="Times New Roman"/>
                <a:cs typeface="Times New Roman"/>
              </a:rPr>
              <a:t>unobservables</a:t>
            </a:r>
            <a:r>
              <a:rPr lang="en-US" sz="2400" dirty="0">
                <a:latin typeface="Times New Roman"/>
                <a:cs typeface="Times New Roman"/>
              </a:rPr>
              <a:t>.</a:t>
            </a:r>
          </a:p>
          <a:p>
            <a:r>
              <a:rPr lang="en-US" sz="2400" dirty="0">
                <a:latin typeface="Times New Roman"/>
                <a:cs typeface="Times New Roman"/>
              </a:rPr>
              <a:t>Mimicking an experiment with real-world randomization</a:t>
            </a:r>
          </a:p>
          <a:p>
            <a:r>
              <a:rPr lang="en-US" sz="2400" dirty="0">
                <a:latin typeface="Times New Roman"/>
                <a:cs typeface="Times New Roman"/>
              </a:rPr>
              <a:t>Has some limitations: </a:t>
            </a:r>
          </a:p>
          <a:p>
            <a:pPr lvl="1"/>
            <a:r>
              <a:rPr lang="en-US" sz="2400" dirty="0">
                <a:latin typeface="Times New Roman"/>
                <a:cs typeface="Times New Roman"/>
              </a:rPr>
              <a:t>First, it only identifies the LATE, which may or may not be policy relevant</a:t>
            </a:r>
            <a:endParaRPr lang="en-US" sz="2400" dirty="0">
              <a:solidFill>
                <a:srgbClr val="000000"/>
              </a:solidFill>
              <a:latin typeface="Times New Roman"/>
              <a:cs typeface="Times New Roman"/>
            </a:endParaRPr>
          </a:p>
          <a:p>
            <a:pPr lvl="1"/>
            <a:r>
              <a:rPr lang="en-US" sz="2400" dirty="0">
                <a:latin typeface="Times New Roman"/>
                <a:cs typeface="Times New Roman"/>
              </a:rPr>
              <a:t>IV has up to five (untestable) assumptions! </a:t>
            </a:r>
            <a:endParaRPr lang="en-US" sz="2400" dirty="0">
              <a:solidFill>
                <a:srgbClr val="262626"/>
              </a:solidFill>
              <a:cs typeface="Times New Roman"/>
            </a:endParaRPr>
          </a:p>
          <a:p>
            <a:pPr lvl="1">
              <a:buFont typeface="Wingdings 2"/>
              <a:buChar char=""/>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Last Time: Instrumental Variables</a:t>
            </a:r>
            <a:endParaRPr lang="en-US" dirty="0"/>
          </a:p>
        </p:txBody>
      </p:sp>
    </p:spTree>
    <p:extLst>
      <p:ext uri="{BB962C8B-B14F-4D97-AF65-F5344CB8AC3E}">
        <p14:creationId xmlns:p14="http://schemas.microsoft.com/office/powerpoint/2010/main" val="4228788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Estimating Probabilities: Odds</a:t>
            </a:r>
          </a:p>
        </p:txBody>
      </p:sp>
      <p:pic>
        <p:nvPicPr>
          <p:cNvPr id="6" name="Picture 5">
            <a:extLst>
              <a:ext uri="{FF2B5EF4-FFF2-40B4-BE49-F238E27FC236}">
                <a16:creationId xmlns:a16="http://schemas.microsoft.com/office/drawing/2014/main" id="{21E7C558-BF76-3B25-160A-34080317BC74}"/>
              </a:ext>
            </a:extLst>
          </p:cNvPr>
          <p:cNvPicPr>
            <a:picLocks noChangeAspect="1"/>
          </p:cNvPicPr>
          <p:nvPr/>
        </p:nvPicPr>
        <p:blipFill>
          <a:blip r:embed="rId3"/>
          <a:stretch>
            <a:fillRect/>
          </a:stretch>
        </p:blipFill>
        <p:spPr>
          <a:xfrm>
            <a:off x="685800" y="1202170"/>
            <a:ext cx="10223630" cy="4208029"/>
          </a:xfrm>
          <a:prstGeom prst="rect">
            <a:avLst/>
          </a:prstGeom>
        </p:spPr>
      </p:pic>
    </p:spTree>
    <p:extLst>
      <p:ext uri="{BB962C8B-B14F-4D97-AF65-F5344CB8AC3E}">
        <p14:creationId xmlns:p14="http://schemas.microsoft.com/office/powerpoint/2010/main" val="2479680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Estimating Probabilities: Log(Odds)</a:t>
            </a:r>
          </a:p>
        </p:txBody>
      </p:sp>
      <p:pic>
        <p:nvPicPr>
          <p:cNvPr id="4" name="Picture 3">
            <a:extLst>
              <a:ext uri="{FF2B5EF4-FFF2-40B4-BE49-F238E27FC236}">
                <a16:creationId xmlns:a16="http://schemas.microsoft.com/office/drawing/2014/main" id="{846C7293-360E-3624-0789-B5A891DD32A2}"/>
              </a:ext>
            </a:extLst>
          </p:cNvPr>
          <p:cNvPicPr>
            <a:picLocks noChangeAspect="1"/>
          </p:cNvPicPr>
          <p:nvPr/>
        </p:nvPicPr>
        <p:blipFill>
          <a:blip r:embed="rId3"/>
          <a:stretch>
            <a:fillRect/>
          </a:stretch>
        </p:blipFill>
        <p:spPr>
          <a:xfrm>
            <a:off x="692347" y="1295400"/>
            <a:ext cx="10228344" cy="4038600"/>
          </a:xfrm>
          <a:prstGeom prst="rect">
            <a:avLst/>
          </a:prstGeom>
        </p:spPr>
      </p:pic>
    </p:spTree>
    <p:extLst>
      <p:ext uri="{BB962C8B-B14F-4D97-AF65-F5344CB8AC3E}">
        <p14:creationId xmlns:p14="http://schemas.microsoft.com/office/powerpoint/2010/main" val="413823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Alternatives: Nonlinear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OLS can’t take into account the shape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but we can generalize from: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To: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e>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𝐹</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US">
                    <a:noFill/>
                  </a:rPr>
                  <a:t> </a:t>
                </a:r>
              </a:p>
            </p:txBody>
          </p:sp>
        </mc:Fallback>
      </mc:AlternateContent>
    </p:spTree>
    <p:extLst>
      <p:ext uri="{BB962C8B-B14F-4D97-AF65-F5344CB8AC3E}">
        <p14:creationId xmlns:p14="http://schemas.microsoft.com/office/powerpoint/2010/main" val="2432205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Alternatives: Nonlinear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OLS can’t take into account the shape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but we can generalize from: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To: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e>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𝐹</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US">
                    <a:noFill/>
                  </a:rPr>
                  <a:t> </a:t>
                </a:r>
              </a:p>
            </p:txBody>
          </p:sp>
        </mc:Fallback>
      </mc:AlternateContent>
      <p:sp>
        <p:nvSpPr>
          <p:cNvPr id="4" name="Right Brace 3">
            <a:extLst>
              <a:ext uri="{FF2B5EF4-FFF2-40B4-BE49-F238E27FC236}">
                <a16:creationId xmlns:a16="http://schemas.microsoft.com/office/drawing/2014/main" id="{FDEE5680-F793-B1DA-EEF6-7CE7096CB210}"/>
              </a:ext>
            </a:extLst>
          </p:cNvPr>
          <p:cNvSpPr/>
          <p:nvPr/>
        </p:nvSpPr>
        <p:spPr>
          <a:xfrm rot="5400000">
            <a:off x="6591300" y="2532444"/>
            <a:ext cx="304800" cy="990600"/>
          </a:xfrm>
          <a:prstGeom prst="rightBrace">
            <a:avLst/>
          </a:prstGeom>
          <a:noFill/>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C270F4F4-2332-5C23-F166-91C98618F264}"/>
              </a:ext>
            </a:extLst>
          </p:cNvPr>
          <p:cNvSpPr txBox="1"/>
          <p:nvPr/>
        </p:nvSpPr>
        <p:spPr>
          <a:xfrm>
            <a:off x="5829300" y="3276600"/>
            <a:ext cx="2705100" cy="369332"/>
          </a:xfrm>
          <a:prstGeom prst="rect">
            <a:avLst/>
          </a:prstGeom>
          <a:noFill/>
        </p:spPr>
        <p:txBody>
          <a:bodyPr wrap="square" rtlCol="0">
            <a:spAutoFit/>
          </a:bodyPr>
          <a:lstStyle/>
          <a:p>
            <a:r>
              <a:rPr lang="en-US" i="1" dirty="0">
                <a:solidFill>
                  <a:srgbClr val="00B050"/>
                </a:solidFill>
              </a:rPr>
              <a:t>Index function</a:t>
            </a:r>
          </a:p>
        </p:txBody>
      </p:sp>
      <p:sp>
        <p:nvSpPr>
          <p:cNvPr id="6" name="Right Brace 5">
            <a:extLst>
              <a:ext uri="{FF2B5EF4-FFF2-40B4-BE49-F238E27FC236}">
                <a16:creationId xmlns:a16="http://schemas.microsoft.com/office/drawing/2014/main" id="{C2A88EFE-D6C0-0B35-C371-E3FAC1DDF1A5}"/>
              </a:ext>
            </a:extLst>
          </p:cNvPr>
          <p:cNvSpPr/>
          <p:nvPr/>
        </p:nvSpPr>
        <p:spPr>
          <a:xfrm rot="5400000">
            <a:off x="6473624" y="2926299"/>
            <a:ext cx="266700" cy="1752600"/>
          </a:xfrm>
          <a:prstGeom prst="rightBrace">
            <a:avLst/>
          </a:pr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3DA50D0B-9E57-5F7B-1538-07B3502740E7}"/>
              </a:ext>
            </a:extLst>
          </p:cNvPr>
          <p:cNvSpPr txBox="1"/>
          <p:nvPr/>
        </p:nvSpPr>
        <p:spPr>
          <a:xfrm>
            <a:off x="5943600" y="3897868"/>
            <a:ext cx="2705100" cy="369332"/>
          </a:xfrm>
          <a:prstGeom prst="rect">
            <a:avLst/>
          </a:prstGeom>
          <a:noFill/>
        </p:spPr>
        <p:txBody>
          <a:bodyPr wrap="square" rtlCol="0">
            <a:spAutoFit/>
          </a:bodyPr>
          <a:lstStyle/>
          <a:p>
            <a:r>
              <a:rPr lang="en-US" i="1" dirty="0">
                <a:solidFill>
                  <a:schemeClr val="accent2">
                    <a:lumMod val="50000"/>
                  </a:schemeClr>
                </a:solidFill>
              </a:rPr>
              <a:t>Link function</a:t>
            </a:r>
          </a:p>
        </p:txBody>
      </p:sp>
    </p:spTree>
    <p:extLst>
      <p:ext uri="{BB962C8B-B14F-4D97-AF65-F5344CB8AC3E}">
        <p14:creationId xmlns:p14="http://schemas.microsoft.com/office/powerpoint/2010/main" val="745034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Alternatives: Nonlinear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OLS can’t take into account the shape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but we can generalize from: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To: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e>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𝐹</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r>
                  <a:rPr lang="en-US" sz="2400" dirty="0">
                    <a:cs typeface="Times New Roman" panose="02020603050405020304" pitchFamily="18" charset="0"/>
                  </a:rPr>
                  <a:t>These </a:t>
                </a:r>
                <a:r>
                  <a:rPr lang="en-US" sz="2400" b="1" dirty="0">
                    <a:solidFill>
                      <a:schemeClr val="accent3">
                        <a:lumMod val="75000"/>
                      </a:schemeClr>
                    </a:solidFill>
                    <a:cs typeface="Times New Roman" panose="02020603050405020304" pitchFamily="18" charset="0"/>
                  </a:rPr>
                  <a:t>generalized linear models </a:t>
                </a:r>
                <a:r>
                  <a:rPr lang="en-US" sz="2400" dirty="0">
                    <a:cs typeface="Times New Roman" panose="02020603050405020304" pitchFamily="18" charset="0"/>
                  </a:rPr>
                  <a:t>capture some of our intuition about limited dependent variables</a:t>
                </a:r>
              </a:p>
              <a:p>
                <a:r>
                  <a:rPr lang="en-US" sz="2400" dirty="0">
                    <a:cs typeface="Times New Roman" panose="02020603050405020304" pitchFamily="18" charset="0"/>
                  </a:rPr>
                  <a:t>For example, suppose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𝐷</m:t>
                        </m:r>
                      </m:e>
                      <m:sup>
                        <m:r>
                          <a:rPr lang="en-US" sz="2400" b="0" i="1" smtClean="0">
                            <a:latin typeface="Cambria Math" panose="02040503050406030204" pitchFamily="18" charset="0"/>
                            <a:cs typeface="Times New Roman" panose="02020603050405020304" pitchFamily="18" charset="0"/>
                          </a:rPr>
                          <m:t>∗</m:t>
                        </m:r>
                      </m:sup>
                    </m:sSup>
                    <m:r>
                      <a:rPr lang="en-US" sz="2400" b="0" i="0"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but we only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if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𝐷</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&gt;</m:t>
                    </m:r>
                    <m:r>
                      <a:rPr lang="en-US" sz="2400" b="0" i="1" smtClean="0">
                        <a:latin typeface="Cambria Math" panose="02040503050406030204" pitchFamily="18" charset="0"/>
                        <a:cs typeface="Times New Roman" panose="02020603050405020304" pitchFamily="18" charset="0"/>
                      </a:rPr>
                      <m:t>𝑐</m:t>
                    </m:r>
                  </m:oMath>
                </a14:m>
                <a:endParaRPr lang="en-US" sz="2400" dirty="0">
                  <a:cs typeface="Times New Roman" panose="02020603050405020304" pitchFamily="18" charset="0"/>
                </a:endParaRPr>
              </a:p>
              <a:p>
                <a:pPr lvl="1"/>
                <a:r>
                  <a:rPr lang="en-US" sz="2400" dirty="0">
                    <a:cs typeface="Times New Roman" panose="02020603050405020304" pitchFamily="18" charset="0"/>
                  </a:rPr>
                  <a:t>This is called a </a:t>
                </a:r>
                <a:r>
                  <a:rPr lang="en-US" sz="2400" b="1" dirty="0">
                    <a:cs typeface="Times New Roman" panose="02020603050405020304" pitchFamily="18" charset="0"/>
                  </a:rPr>
                  <a:t>latent variable interpretation</a:t>
                </a:r>
              </a:p>
              <a:p>
                <a:pPr lvl="1"/>
                <a:r>
                  <a:rPr lang="en-US" sz="2400" dirty="0">
                    <a:cs typeface="Times New Roman" panose="02020603050405020304" pitchFamily="18" charset="0"/>
                  </a:rPr>
                  <a:t>Then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e>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𝐹</m:t>
                    </m:r>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𝐷</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would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𝐹</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be</m:t>
                    </m:r>
                    <m:r>
                      <a:rPr lang="en-US" sz="2400" b="0" i="0"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r="-549"/>
                </a:stretch>
              </a:blipFill>
            </p:spPr>
            <p:txBody>
              <a:bodyPr/>
              <a:lstStyle/>
              <a:p>
                <a:r>
                  <a:rPr lang="en-US">
                    <a:noFill/>
                  </a:rPr>
                  <a:t> </a:t>
                </a:r>
              </a:p>
            </p:txBody>
          </p:sp>
        </mc:Fallback>
      </mc:AlternateContent>
    </p:spTree>
    <p:extLst>
      <p:ext uri="{BB962C8B-B14F-4D97-AF65-F5344CB8AC3E}">
        <p14:creationId xmlns:p14="http://schemas.microsoft.com/office/powerpoint/2010/main" val="1365956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Alternatives: Nonlinear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OLS can’t take into account the shape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but we can generalize from: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To: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e>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𝐹</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r>
                  <a:rPr lang="en-US" sz="2400" dirty="0">
                    <a:cs typeface="Times New Roman" panose="02020603050405020304" pitchFamily="18" charset="0"/>
                  </a:rPr>
                  <a:t>These </a:t>
                </a:r>
                <a:r>
                  <a:rPr lang="en-US" sz="2400" b="1" dirty="0">
                    <a:solidFill>
                      <a:schemeClr val="accent3">
                        <a:lumMod val="75000"/>
                      </a:schemeClr>
                    </a:solidFill>
                    <a:cs typeface="Times New Roman" panose="02020603050405020304" pitchFamily="18" charset="0"/>
                  </a:rPr>
                  <a:t>generalized linear models </a:t>
                </a:r>
                <a:r>
                  <a:rPr lang="en-US" sz="2400" dirty="0">
                    <a:cs typeface="Times New Roman" panose="02020603050405020304" pitchFamily="18" charset="0"/>
                  </a:rPr>
                  <a:t>capture some of our intuition about limited dependent variables</a:t>
                </a:r>
              </a:p>
              <a:p>
                <a:r>
                  <a:rPr lang="en-US" sz="2400" dirty="0">
                    <a:cs typeface="Times New Roman" panose="02020603050405020304" pitchFamily="18" charset="0"/>
                  </a:rPr>
                  <a:t>For example, suppose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𝐷</m:t>
                        </m:r>
                      </m:e>
                      <m:sup>
                        <m:r>
                          <a:rPr lang="en-US" sz="2400" b="0" i="1" smtClean="0">
                            <a:latin typeface="Cambria Math" panose="02040503050406030204" pitchFamily="18" charset="0"/>
                            <a:cs typeface="Times New Roman" panose="02020603050405020304" pitchFamily="18" charset="0"/>
                          </a:rPr>
                          <m:t>∗</m:t>
                        </m:r>
                      </m:sup>
                    </m:sSup>
                    <m:r>
                      <a:rPr lang="en-US" sz="2400" b="0" i="0"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but we only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if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𝐷</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&gt;</m:t>
                    </m:r>
                    <m:r>
                      <a:rPr lang="en-US" sz="2400" b="0" i="1" smtClean="0">
                        <a:latin typeface="Cambria Math" panose="02040503050406030204" pitchFamily="18" charset="0"/>
                        <a:cs typeface="Times New Roman" panose="02020603050405020304" pitchFamily="18" charset="0"/>
                      </a:rPr>
                      <m:t>𝑐</m:t>
                    </m:r>
                  </m:oMath>
                </a14:m>
                <a:endParaRPr lang="en-US" sz="2400" dirty="0">
                  <a:cs typeface="Times New Roman" panose="02020603050405020304" pitchFamily="18" charset="0"/>
                </a:endParaRPr>
              </a:p>
              <a:p>
                <a:pPr lvl="1"/>
                <a:r>
                  <a:rPr lang="en-US" sz="2400" dirty="0">
                    <a:cs typeface="Times New Roman" panose="02020603050405020304" pitchFamily="18" charset="0"/>
                  </a:rPr>
                  <a:t>This is called a </a:t>
                </a:r>
                <a:r>
                  <a:rPr lang="en-US" sz="2400" b="1" dirty="0">
                    <a:cs typeface="Times New Roman" panose="02020603050405020304" pitchFamily="18" charset="0"/>
                  </a:rPr>
                  <a:t>latent variable interpretation</a:t>
                </a:r>
              </a:p>
              <a:p>
                <a:pPr lvl="1"/>
                <a:r>
                  <a:rPr lang="en-US" sz="2400" dirty="0">
                    <a:cs typeface="Times New Roman" panose="02020603050405020304" pitchFamily="18" charset="0"/>
                  </a:rPr>
                  <a:t>Then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e>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𝐹</m:t>
                    </m:r>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𝐷</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would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𝐹</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be</m:t>
                    </m:r>
                    <m:r>
                      <a:rPr lang="en-US" sz="2400" b="0" i="0"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r>
                  <a:rPr lang="en-US" sz="2400" dirty="0">
                    <a:cs typeface="Times New Roman" panose="02020603050405020304" pitchFamily="18" charset="0"/>
                  </a:rPr>
                  <a:t>This GLM interpretation will help us deal with essentially </a:t>
                </a:r>
                <a:r>
                  <a:rPr lang="en-US" sz="2400" b="1" dirty="0">
                    <a:cs typeface="Times New Roman" panose="02020603050405020304" pitchFamily="18" charset="0"/>
                  </a:rPr>
                  <a:t>all </a:t>
                </a:r>
                <a:r>
                  <a:rPr lang="en-US" sz="2400" dirty="0">
                    <a:cs typeface="Times New Roman" panose="02020603050405020304" pitchFamily="18" charset="0"/>
                  </a:rPr>
                  <a:t>LDV problems!</a:t>
                </a:r>
              </a:p>
              <a:p>
                <a:pPr lvl="1"/>
                <a:r>
                  <a:rPr lang="en-US" sz="2400" dirty="0">
                    <a:cs typeface="Times New Roman" panose="02020603050405020304" pitchFamily="18" charset="0"/>
                  </a:rPr>
                  <a:t>It’s just a matter of selecting the appropriate</a:t>
                </a:r>
                <a:r>
                  <a:rPr lang="en-US" sz="2400" dirty="0">
                    <a:solidFill>
                      <a:schemeClr val="accent3">
                        <a:lumMod val="75000"/>
                      </a:schemeClr>
                    </a:solidFill>
                    <a:cs typeface="Times New Roman" panose="02020603050405020304" pitchFamily="18" charset="0"/>
                  </a:rPr>
                  <a:t> </a:t>
                </a:r>
                <a:r>
                  <a:rPr lang="en-US" sz="2400" b="1" dirty="0">
                    <a:solidFill>
                      <a:schemeClr val="accent3">
                        <a:lumMod val="75000"/>
                      </a:schemeClr>
                    </a:solidFill>
                    <a:cs typeface="Times New Roman" panose="02020603050405020304" pitchFamily="18" charset="0"/>
                  </a:rPr>
                  <a:t>link function</a:t>
                </a:r>
                <a:endParaRPr lang="en-US" sz="2400" dirty="0">
                  <a:solidFill>
                    <a:schemeClr val="accent3">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r="-549"/>
                </a:stretch>
              </a:blipFill>
            </p:spPr>
            <p:txBody>
              <a:bodyPr/>
              <a:lstStyle/>
              <a:p>
                <a:r>
                  <a:rPr lang="en-US">
                    <a:noFill/>
                  </a:rPr>
                  <a:t> </a:t>
                </a:r>
              </a:p>
            </p:txBody>
          </p:sp>
        </mc:Fallback>
      </mc:AlternateContent>
    </p:spTree>
    <p:extLst>
      <p:ext uri="{BB962C8B-B14F-4D97-AF65-F5344CB8AC3E}">
        <p14:creationId xmlns:p14="http://schemas.microsoft.com/office/powerpoint/2010/main" val="779800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Binary Link Functions: Logit and </a:t>
            </a:r>
            <a:r>
              <a:rPr lang="en-US" sz="3600" dirty="0" err="1">
                <a:latin typeface="Times New Roman" panose="02020603050405020304" pitchFamily="18" charset="0"/>
                <a:cs typeface="Times New Roman" panose="02020603050405020304" pitchFamily="18" charset="0"/>
              </a:rPr>
              <a:t>Probit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is binary, there are two popular link functions that capture the “smoothing” of predicted probabilities close to a range: </a:t>
                </a:r>
                <a:r>
                  <a:rPr lang="en-US" sz="2400" b="1" dirty="0">
                    <a:cs typeface="Times New Roman" panose="02020603050405020304" pitchFamily="18" charset="0"/>
                  </a:rPr>
                  <a:t>logit</a:t>
                </a: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5154364-54DB-54A8-7094-B2CDE7307304}"/>
              </a:ext>
            </a:extLst>
          </p:cNvPr>
          <p:cNvPicPr>
            <a:picLocks noChangeAspect="1"/>
          </p:cNvPicPr>
          <p:nvPr/>
        </p:nvPicPr>
        <p:blipFill>
          <a:blip r:embed="rId4"/>
          <a:stretch>
            <a:fillRect/>
          </a:stretch>
        </p:blipFill>
        <p:spPr>
          <a:xfrm>
            <a:off x="1524000" y="1898488"/>
            <a:ext cx="8229600" cy="4594148"/>
          </a:xfrm>
          <a:prstGeom prst="rect">
            <a:avLst/>
          </a:prstGeom>
        </p:spPr>
      </p:pic>
    </p:spTree>
    <p:extLst>
      <p:ext uri="{BB962C8B-B14F-4D97-AF65-F5344CB8AC3E}">
        <p14:creationId xmlns:p14="http://schemas.microsoft.com/office/powerpoint/2010/main" val="384174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Binary Link Functions: Logit and </a:t>
            </a:r>
            <a:r>
              <a:rPr lang="en-US" sz="3600" dirty="0" err="1">
                <a:latin typeface="Times New Roman" panose="02020603050405020304" pitchFamily="18" charset="0"/>
                <a:cs typeface="Times New Roman" panose="02020603050405020304" pitchFamily="18" charset="0"/>
              </a:rPr>
              <a:t>Probit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is binary, there are two popular link functions that capture the “smoothing” of predicted probabilities close to a range: </a:t>
                </a:r>
                <a:r>
                  <a:rPr lang="en-US" sz="2400" b="1" dirty="0" err="1">
                    <a:cs typeface="Times New Roman" panose="02020603050405020304" pitchFamily="18" charset="0"/>
                  </a:rPr>
                  <a:t>probit</a:t>
                </a: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504D56D-9C8D-459A-45DE-FB104C5F794F}"/>
              </a:ext>
            </a:extLst>
          </p:cNvPr>
          <p:cNvPicPr>
            <a:picLocks noChangeAspect="1"/>
          </p:cNvPicPr>
          <p:nvPr/>
        </p:nvPicPr>
        <p:blipFill>
          <a:blip r:embed="rId4"/>
          <a:stretch>
            <a:fillRect/>
          </a:stretch>
        </p:blipFill>
        <p:spPr>
          <a:xfrm>
            <a:off x="1905000" y="1848519"/>
            <a:ext cx="7589520" cy="4780881"/>
          </a:xfrm>
          <a:prstGeom prst="rect">
            <a:avLst/>
          </a:prstGeom>
        </p:spPr>
      </p:pic>
    </p:spTree>
    <p:extLst>
      <p:ext uri="{BB962C8B-B14F-4D97-AF65-F5344CB8AC3E}">
        <p14:creationId xmlns:p14="http://schemas.microsoft.com/office/powerpoint/2010/main" val="262094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Binary Link Functions: Logit and </a:t>
            </a:r>
            <a:r>
              <a:rPr lang="en-US" sz="3600" dirty="0" err="1">
                <a:latin typeface="Times New Roman" panose="02020603050405020304" pitchFamily="18" charset="0"/>
                <a:cs typeface="Times New Roman" panose="02020603050405020304" pitchFamily="18" charset="0"/>
              </a:rPr>
              <a:t>Probit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is binary, there are two popular link functions that capture the “smoothing” of predicted probabilities close to a range</a:t>
                </a:r>
              </a:p>
              <a:p>
                <a:r>
                  <a:rPr lang="en-US" sz="2400" dirty="0">
                    <a:cs typeface="Times New Roman" panose="02020603050405020304" pitchFamily="18" charset="0"/>
                  </a:rPr>
                  <a:t>Logit and </a:t>
                </a:r>
                <a:r>
                  <a:rPr lang="en-US" sz="2400" dirty="0" err="1">
                    <a:cs typeface="Times New Roman" panose="02020603050405020304" pitchFamily="18" charset="0"/>
                  </a:rPr>
                  <a:t>probit</a:t>
                </a:r>
                <a:r>
                  <a:rPr lang="en-US" sz="2400" dirty="0">
                    <a:cs typeface="Times New Roman" panose="02020603050405020304" pitchFamily="18" charset="0"/>
                  </a:rPr>
                  <a:t> both exploit the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𝑆</m:t>
                    </m:r>
                  </m:oMath>
                </a14:m>
                <a:r>
                  <a:rPr lang="en-US" sz="2400" dirty="0">
                    <a:cs typeface="Times New Roman" panose="02020603050405020304" pitchFamily="18" charset="0"/>
                  </a:rPr>
                  <a:t> shape here: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𝐿𝑜𝑔𝑖𝑠𝑡𝑖𝑐</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𝑖𝑛𝑑𝑒𝑥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𝑒</m:t>
                              </m:r>
                            </m:e>
                            <m:sup>
                              <m:r>
                                <a:rPr lang="en-US" sz="2400" b="0" i="1" smtClean="0">
                                  <a:latin typeface="Cambria Math" panose="02040503050406030204" pitchFamily="18" charset="0"/>
                                  <a:cs typeface="Times New Roman" panose="02020603050405020304" pitchFamily="18" charset="0"/>
                                </a:rPr>
                                <m:t>𝑖𝑛𝑑𝑒𝑥</m:t>
                              </m:r>
                            </m:sup>
                          </m:sSup>
                        </m:num>
                        <m:den>
                          <m:r>
                            <a:rPr lang="en-US" sz="2400" b="0" i="1" smtClean="0">
                              <a:latin typeface="Cambria Math" panose="02040503050406030204" pitchFamily="18" charset="0"/>
                              <a:cs typeface="Times New Roman" panose="02020603050405020304" pitchFamily="18" charset="0"/>
                            </a:rPr>
                            <m:t>1+</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𝑒</m:t>
                              </m:r>
                            </m:e>
                            <m:sup>
                              <m:r>
                                <a:rPr lang="en-US" sz="2400" b="0" i="1" smtClean="0">
                                  <a:latin typeface="Cambria Math" panose="02040503050406030204" pitchFamily="18" charset="0"/>
                                  <a:cs typeface="Times New Roman" panose="02020603050405020304" pitchFamily="18" charset="0"/>
                                </a:rPr>
                                <m:t>𝑖𝑛𝑑𝑒𝑥</m:t>
                              </m:r>
                            </m:sup>
                          </m:sSup>
                        </m:den>
                      </m:f>
                    </m:oMath>
                  </m:oMathPara>
                </a14:m>
                <a:endParaRPr lang="en-US" sz="2400" b="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𝑃𝑟𝑜𝑏𝑖𝑡</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𝑖𝑛𝑑𝑒𝑥</m:t>
                          </m:r>
                        </m:e>
                      </m:d>
                      <m:r>
                        <a:rPr lang="en-US" sz="2400" b="0" i="1"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Φ</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𝑖𝑛𝑑𝑒𝑥</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r>
                  <a:rPr lang="en-US" sz="2400" dirty="0">
                    <a:cs typeface="Times New Roman" panose="02020603050405020304" pitchFamily="18" charset="0"/>
                  </a:rPr>
                  <a:t>In general, these return similar answers. Logit has gotten more popular in machine learning than </a:t>
                </a:r>
                <a:r>
                  <a:rPr lang="en-US" sz="2400" dirty="0" err="1">
                    <a:cs typeface="Times New Roman" panose="02020603050405020304" pitchFamily="18" charset="0"/>
                  </a:rPr>
                  <a:t>probit</a:t>
                </a:r>
                <a:r>
                  <a:rPr lang="en-US" sz="2400" dirty="0">
                    <a:cs typeface="Times New Roman" panose="02020603050405020304" pitchFamily="18" charset="0"/>
                  </a:rPr>
                  <a:t> (easier to compute), so we tend to focus on that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3166137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LPM vs. Logit vs. </a:t>
            </a:r>
            <a:r>
              <a:rPr lang="en-US" sz="3600" dirty="0" err="1">
                <a:latin typeface="Times New Roman" panose="02020603050405020304" pitchFamily="18" charset="0"/>
                <a:cs typeface="Times New Roman" panose="02020603050405020304" pitchFamily="18" charset="0"/>
              </a:rPr>
              <a:t>Probit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Logit and </a:t>
                </a:r>
                <a:r>
                  <a:rPr lang="en-US" sz="2400" dirty="0" err="1">
                    <a:cs typeface="Times New Roman" panose="02020603050405020304" pitchFamily="18" charset="0"/>
                  </a:rPr>
                  <a:t>probit</a:t>
                </a:r>
                <a:r>
                  <a:rPr lang="en-US" sz="2400" dirty="0">
                    <a:cs typeface="Times New Roman" panose="02020603050405020304" pitchFamily="18" charset="0"/>
                  </a:rPr>
                  <a:t> both have the advantages that: </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limLow>
                            <m:limLowPr>
                              <m:ctrlPr>
                                <a:rPr lang="en-US" sz="2400" b="0" i="1" smtClean="0">
                                  <a:latin typeface="Cambria Math" panose="02040503050406030204" pitchFamily="18" charset="0"/>
                                  <a:cs typeface="Times New Roman" panose="02020603050405020304" pitchFamily="18" charset="0"/>
                                </a:rPr>
                              </m:ctrlPr>
                            </m:limLowPr>
                            <m:e>
                              <m:r>
                                <m:rPr>
                                  <m:sty m:val="p"/>
                                </m:rPr>
                                <a:rPr lang="en-US" sz="2400" b="0" i="0" smtClean="0">
                                  <a:latin typeface="Cambria Math" panose="02040503050406030204" pitchFamily="18" charset="0"/>
                                  <a:cs typeface="Times New Roman" panose="02020603050405020304" pitchFamily="18" charset="0"/>
                                </a:rPr>
                                <m:t>lim</m:t>
                              </m:r>
                            </m:e>
                            <m:lim>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m:t>
                              </m:r>
                            </m:lim>
                          </m:limLow>
                        </m:fName>
                        <m:e>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𝑙𝑜𝑔𝑖𝑠𝑡𝑖𝑐</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𝑖𝑛𝑑𝑒𝑥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m:t>
                                  </m:r>
                                </m:num>
                                <m:den>
                                  <m:r>
                                    <a:rPr lang="en-US" sz="2400" b="0" i="1" smtClean="0">
                                      <a:latin typeface="Cambria Math" panose="02040503050406030204" pitchFamily="18" charset="0"/>
                                      <a:cs typeface="Times New Roman" panose="02020603050405020304" pitchFamily="18" charset="0"/>
                                    </a:rPr>
                                    <m:t>1+∞</m:t>
                                  </m:r>
                                </m:den>
                              </m:f>
                              <m:r>
                                <a:rPr lang="en-US" sz="2400" b="0" i="1" smtClean="0">
                                  <a:latin typeface="Cambria Math" panose="02040503050406030204" pitchFamily="18" charset="0"/>
                                  <a:cs typeface="Times New Roman" panose="02020603050405020304" pitchFamily="18" charset="0"/>
                                </a:rPr>
                                <m:t>=1</m:t>
                              </m:r>
                            </m:e>
                            <m:sup/>
                          </m:sSup>
                        </m:e>
                      </m:func>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And </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limLow>
                            <m:limLowPr>
                              <m:ctrlPr>
                                <a:rPr lang="en-US" sz="2400" b="0" i="1" smtClean="0">
                                  <a:latin typeface="Cambria Math" panose="02040503050406030204" pitchFamily="18" charset="0"/>
                                  <a:cs typeface="Times New Roman" panose="02020603050405020304" pitchFamily="18" charset="0"/>
                                </a:rPr>
                              </m:ctrlPr>
                            </m:limLowPr>
                            <m:e>
                              <m:r>
                                <m:rPr>
                                  <m:sty m:val="p"/>
                                </m:rPr>
                                <a:rPr lang="en-US" sz="2400" b="0" i="0" smtClean="0">
                                  <a:latin typeface="Cambria Math" panose="02040503050406030204" pitchFamily="18" charset="0"/>
                                  <a:cs typeface="Times New Roman" panose="02020603050405020304" pitchFamily="18" charset="0"/>
                                </a:rPr>
                                <m:t>lim</m:t>
                              </m:r>
                            </m:e>
                            <m:lim>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m:t>
                              </m:r>
                            </m:lim>
                          </m:limLow>
                        </m:fName>
                        <m:e>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𝑙𝑜𝑔𝑖𝑠𝑡𝑖𝑐</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𝑖𝑛𝑑𝑒𝑥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0</m:t>
                                  </m:r>
                                </m:num>
                                <m:den>
                                  <m:r>
                                    <a:rPr lang="en-US" sz="2400" b="0" i="1" smtClean="0">
                                      <a:latin typeface="Cambria Math" panose="02040503050406030204" pitchFamily="18" charset="0"/>
                                      <a:cs typeface="Times New Roman" panose="02020603050405020304" pitchFamily="18" charset="0"/>
                                    </a:rPr>
                                    <m:t>1+0</m:t>
                                  </m:r>
                                </m:den>
                              </m:f>
                              <m:r>
                                <a:rPr lang="en-US" sz="2400" b="0" i="1" smtClean="0">
                                  <a:latin typeface="Cambria Math" panose="02040503050406030204" pitchFamily="18" charset="0"/>
                                  <a:cs typeface="Times New Roman" panose="02020603050405020304" pitchFamily="18" charset="0"/>
                                </a:rPr>
                                <m:t>=0</m:t>
                              </m:r>
                            </m:e>
                            <m:sup/>
                          </m:sSup>
                        </m:e>
                      </m:func>
                    </m:oMath>
                  </m:oMathPara>
                </a14:m>
                <a:endParaRPr lang="en-US" sz="2400" dirty="0">
                  <a:cs typeface="Times New Roman" panose="02020603050405020304" pitchFamily="18" charset="0"/>
                </a:endParaRPr>
              </a:p>
              <a:p>
                <a:r>
                  <a:rPr lang="en-US" sz="2400" dirty="0">
                    <a:cs typeface="Times New Roman" panose="02020603050405020304" pitchFamily="18" charset="0"/>
                  </a:rPr>
                  <a:t>However, due to the link function, it is </a:t>
                </a:r>
                <a:r>
                  <a:rPr lang="en-US" sz="2400" b="1" dirty="0">
                    <a:cs typeface="Times New Roman" panose="02020603050405020304" pitchFamily="18" charset="0"/>
                  </a:rPr>
                  <a:t>no longer true </a:t>
                </a:r>
                <a:r>
                  <a:rPr lang="en-US" sz="2400" dirty="0">
                    <a:cs typeface="Times New Roman" panose="02020603050405020304" pitchFamily="18" charset="0"/>
                  </a:rPr>
                  <a:t>that our regression coefficients capture </a:t>
                </a:r>
                <a:r>
                  <a:rPr lang="en-US" sz="2400" b="1" dirty="0">
                    <a:cs typeface="Times New Roman" panose="02020603050405020304" pitchFamily="18" charset="0"/>
                  </a:rPr>
                  <a:t>marginal effects</a:t>
                </a:r>
                <a:endParaRPr lang="en-US" sz="2400" dirty="0">
                  <a:cs typeface="Times New Roman" panose="02020603050405020304" pitchFamily="18" charset="0"/>
                </a:endParaRPr>
              </a:p>
              <a:p>
                <a:pPr lvl="1"/>
                <a:r>
                  <a:rPr lang="en-US" sz="2400" dirty="0">
                    <a:cs typeface="Times New Roman" panose="02020603050405020304" pitchFamily="18" charset="0"/>
                  </a:rPr>
                  <a:t>Now,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𝐹</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e>
                    </m:d>
                  </m:oMath>
                </a14:m>
                <a:r>
                  <a:rPr lang="en-US" sz="2400" dirty="0">
                    <a:cs typeface="Times New Roman" panose="02020603050405020304" pitchFamily="18" charset="0"/>
                  </a:rPr>
                  <a:t> is what affects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US">
                    <a:noFill/>
                  </a:rPr>
                  <a:t> </a:t>
                </a:r>
              </a:p>
            </p:txBody>
          </p:sp>
        </mc:Fallback>
      </mc:AlternateContent>
    </p:spTree>
    <p:extLst>
      <p:ext uri="{BB962C8B-B14F-4D97-AF65-F5344CB8AC3E}">
        <p14:creationId xmlns:p14="http://schemas.microsoft.com/office/powerpoint/2010/main" val="1753929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rPr>
                  <a:t>A </a:t>
                </a:r>
                <a:r>
                  <a:rPr lang="en-US" sz="2400" b="1" dirty="0">
                    <a:latin typeface="Times New Roman"/>
                    <a:cs typeface="Times New Roman"/>
                  </a:rPr>
                  <a:t>front door approach </a:t>
                </a:r>
                <a:r>
                  <a:rPr lang="en-US" sz="2400" dirty="0">
                    <a:latin typeface="Times New Roman"/>
                    <a:cs typeface="Times New Roman"/>
                  </a:rPr>
                  <a:t>to handle selection on </a:t>
                </a:r>
                <a:r>
                  <a:rPr lang="en-US" sz="2400" dirty="0" err="1">
                    <a:latin typeface="Times New Roman"/>
                    <a:cs typeface="Times New Roman"/>
                  </a:rPr>
                  <a:t>unobservables</a:t>
                </a:r>
                <a:r>
                  <a:rPr lang="en-US" sz="2400" dirty="0">
                    <a:latin typeface="Times New Roman"/>
                    <a:cs typeface="Times New Roman"/>
                  </a:rPr>
                  <a:t>.</a:t>
                </a:r>
              </a:p>
              <a:p>
                <a:r>
                  <a:rPr lang="en-US" sz="2400" dirty="0">
                    <a:latin typeface="Times New Roman"/>
                    <a:cs typeface="Times New Roman"/>
                  </a:rPr>
                  <a:t>Mimicking an experiment with real-world randomization</a:t>
                </a:r>
              </a:p>
              <a:p>
                <a:r>
                  <a:rPr lang="en-US" sz="2400" dirty="0">
                    <a:latin typeface="Times New Roman"/>
                    <a:cs typeface="Times New Roman"/>
                  </a:rPr>
                  <a:t>Has some limitations: </a:t>
                </a:r>
              </a:p>
              <a:p>
                <a:pPr lvl="1"/>
                <a:r>
                  <a:rPr lang="en-US" sz="2400" dirty="0">
                    <a:latin typeface="Times New Roman"/>
                    <a:cs typeface="Times New Roman"/>
                  </a:rPr>
                  <a:t>First, it only identifies the LATE under heterogeneous treatment effects, and that may or may not be a policy relevant variable.</a:t>
                </a:r>
                <a:endParaRPr lang="en-US" sz="2400" dirty="0">
                  <a:solidFill>
                    <a:srgbClr val="000000"/>
                  </a:solidFill>
                  <a:latin typeface="Times New Roman"/>
                  <a:cs typeface="Times New Roman"/>
                </a:endParaRPr>
              </a:p>
              <a:p>
                <a:pPr lvl="1"/>
                <a:r>
                  <a:rPr lang="en-US" sz="2400" dirty="0">
                    <a:latin typeface="Times New Roman"/>
                    <a:cs typeface="Times New Roman"/>
                  </a:rPr>
                  <a:t>IV has up to five (untestable) assumptions! </a:t>
                </a:r>
              </a:p>
              <a:p>
                <a:pPr lvl="1"/>
                <a:endParaRPr lang="en-US" sz="2400" dirty="0">
                  <a:solidFill>
                    <a:srgbClr val="262626"/>
                  </a:solidFill>
                  <a:latin typeface="Times New Roman"/>
                  <a:cs typeface="Times New Roman"/>
                </a:endParaRPr>
              </a:p>
              <a:p>
                <a:pPr lvl="1"/>
                <a:endParaRPr lang="en-US" sz="2400" dirty="0">
                  <a:solidFill>
                    <a:srgbClr val="262626"/>
                  </a:solidFill>
                  <a:latin typeface="Times New Roman"/>
                  <a:cs typeface="Times New Roman"/>
                </a:endParaRPr>
              </a:p>
              <a:p>
                <a:r>
                  <a:rPr lang="en-US" sz="2600" dirty="0">
                    <a:solidFill>
                      <a:srgbClr val="262626"/>
                    </a:solidFill>
                    <a:latin typeface="Times New Roman"/>
                    <a:cs typeface="Times New Roman"/>
                  </a:rPr>
                  <a:t>What do you do when </a:t>
                </a:r>
                <a14:m>
                  <m:oMath xmlns:m="http://schemas.openxmlformats.org/officeDocument/2006/math">
                    <m:r>
                      <a:rPr lang="en-US" sz="2600" b="0" i="1" smtClean="0">
                        <a:solidFill>
                          <a:srgbClr val="262626"/>
                        </a:solidFill>
                        <a:latin typeface="Cambria Math" panose="02040503050406030204" pitchFamily="18" charset="0"/>
                        <a:cs typeface="Times New Roman"/>
                      </a:rPr>
                      <m:t>𝑌</m:t>
                    </m:r>
                  </m:oMath>
                </a14:m>
                <a:r>
                  <a:rPr lang="en-US" sz="2600" dirty="0">
                    <a:solidFill>
                      <a:srgbClr val="262626"/>
                    </a:solidFill>
                    <a:cs typeface="Times New Roman"/>
                  </a:rPr>
                  <a:t> is not continuous? How does that change approaches?</a:t>
                </a:r>
              </a:p>
              <a:p>
                <a:pPr lvl="1">
                  <a:buFont typeface="Wingdings 2"/>
                  <a:buChar char=""/>
                </a:pPr>
                <a:endParaRPr lang="en-US" sz="2400" dirty="0">
                  <a:cs typeface="Times New Roman"/>
                </a:endParaRPr>
              </a:p>
            </p:txBody>
          </p:sp>
        </mc:Choice>
        <mc:Fallback xmlns="">
          <p:sp>
            <p:nvSpPr>
              <p:cNvPr id="3" name="Content Placeholder 2">
                <a:extLst>
                  <a:ext uri="{FF2B5EF4-FFF2-40B4-BE49-F238E27FC236}">
                    <a16:creationId xmlns:a16="http://schemas.microsoft.com/office/drawing/2014/main" id="{8BFAC18E-4064-A1FE-C1EB-5D23F1DFAD23}"/>
                  </a:ext>
                </a:extLst>
              </p:cNvPr>
              <p:cNvSpPr>
                <a:spLocks noGrp="1" noRot="1" noChangeAspect="1" noMove="1" noResize="1" noEditPoints="1" noAdjustHandles="1" noChangeArrowheads="1" noChangeShapeType="1" noTextEdit="1"/>
              </p:cNvSpPr>
              <p:nvPr>
                <p:ph idx="1"/>
              </p:nvPr>
            </p:nvSpPr>
            <p:spPr>
              <a:xfrm>
                <a:off x="914400" y="1119952"/>
                <a:ext cx="9984829" cy="5357048"/>
              </a:xfrm>
              <a:blipFill>
                <a:blip r:embed="rId3"/>
                <a:stretch>
                  <a:fillRect l="-549" t="-1251" r="-977"/>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Last Time: Instrumental Variables</a:t>
            </a:r>
            <a:endParaRPr lang="en-US" dirty="0"/>
          </a:p>
        </p:txBody>
      </p:sp>
      <p:sp>
        <p:nvSpPr>
          <p:cNvPr id="4" name="Title 1">
            <a:extLst>
              <a:ext uri="{FF2B5EF4-FFF2-40B4-BE49-F238E27FC236}">
                <a16:creationId xmlns:a16="http://schemas.microsoft.com/office/drawing/2014/main" id="{66D88018-A2D6-33DA-4F0F-340FD6CC732C}"/>
              </a:ext>
            </a:extLst>
          </p:cNvPr>
          <p:cNvSpPr txBox="1">
            <a:spLocks/>
          </p:cNvSpPr>
          <p:nvPr/>
        </p:nvSpPr>
        <p:spPr>
          <a:xfrm>
            <a:off x="609600" y="3962400"/>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This Time: Limited Dependent Variables</a:t>
            </a:r>
            <a:endParaRPr lang="en-US" dirty="0"/>
          </a:p>
        </p:txBody>
      </p:sp>
    </p:spTree>
    <p:extLst>
      <p:ext uri="{BB962C8B-B14F-4D97-AF65-F5344CB8AC3E}">
        <p14:creationId xmlns:p14="http://schemas.microsoft.com/office/powerpoint/2010/main" val="1286152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Logit/</a:t>
            </a:r>
            <a:r>
              <a:rPr lang="en-US" sz="3600" dirty="0" err="1">
                <a:latin typeface="Times New Roman" panose="02020603050405020304" pitchFamily="18" charset="0"/>
                <a:cs typeface="Times New Roman" panose="02020603050405020304" pitchFamily="18" charset="0"/>
              </a:rPr>
              <a:t>Probit</a:t>
            </a:r>
            <a:r>
              <a:rPr lang="en-US" sz="3600" dirty="0">
                <a:latin typeface="Times New Roman" panose="02020603050405020304" pitchFamily="18" charset="0"/>
                <a:cs typeface="Times New Roman" panose="02020603050405020304" pitchFamily="18" charset="0"/>
              </a:rPr>
              <a:t> in Practice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1" y="1066801"/>
                <a:ext cx="9677400" cy="5141388"/>
              </a:xfrm>
            </p:spPr>
            <p:txBody>
              <a:bodyPr>
                <a:normAutofit/>
              </a:bodyPr>
              <a:lstStyle/>
              <a:p>
                <a:r>
                  <a:rPr lang="en-US" sz="2400" dirty="0">
                    <a:cs typeface="Times New Roman" panose="02020603050405020304" pitchFamily="18" charset="0"/>
                  </a:rPr>
                  <a:t>Logit and </a:t>
                </a:r>
                <a:r>
                  <a:rPr lang="en-US" sz="2400" dirty="0" err="1">
                    <a:cs typeface="Times New Roman" panose="02020603050405020304" pitchFamily="18" charset="0"/>
                  </a:rPr>
                  <a:t>probit</a:t>
                </a:r>
                <a:r>
                  <a:rPr lang="en-US" sz="2400" dirty="0">
                    <a:cs typeface="Times New Roman" panose="02020603050405020304" pitchFamily="18" charset="0"/>
                  </a:rPr>
                  <a:t> are easy to execute (just use “</a:t>
                </a:r>
                <a:r>
                  <a:rPr lang="en-US" sz="2400" dirty="0" err="1">
                    <a:cs typeface="Times New Roman" panose="02020603050405020304" pitchFamily="18" charset="0"/>
                  </a:rPr>
                  <a:t>glm</a:t>
                </a:r>
                <a:r>
                  <a:rPr lang="en-US" sz="2400" dirty="0">
                    <a:cs typeface="Times New Roman" panose="02020603050405020304" pitchFamily="18" charset="0"/>
                  </a:rPr>
                  <a:t>” method) </a:t>
                </a:r>
              </a:p>
              <a:p>
                <a:r>
                  <a:rPr lang="en-US" sz="2400" dirty="0">
                    <a:cs typeface="Times New Roman" panose="02020603050405020304" pitchFamily="18" charset="0"/>
                  </a:rPr>
                  <a:t>Trouble is </a:t>
                </a:r>
                <a:r>
                  <a:rPr lang="en-US" sz="2400" b="1" dirty="0">
                    <a:solidFill>
                      <a:schemeClr val="accent2">
                        <a:lumMod val="75000"/>
                      </a:schemeClr>
                    </a:solidFill>
                    <a:cs typeface="Times New Roman" panose="02020603050405020304" pitchFamily="18" charset="0"/>
                  </a:rPr>
                  <a:t>interpreting the coefficients: </a:t>
                </a:r>
              </a:p>
              <a:p>
                <a:pPr lvl="1"/>
                <a:r>
                  <a:rPr lang="en-US" sz="2400" dirty="0">
                    <a:cs typeface="Times New Roman" panose="02020603050405020304" pitchFamily="18" charset="0"/>
                  </a:rPr>
                  <a:t>Recall that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oMath>
                </a14:m>
                <a:r>
                  <a:rPr lang="en-US" sz="2400" dirty="0">
                    <a:cs typeface="Times New Roman" panose="02020603050405020304" pitchFamily="18" charset="0"/>
                  </a:rPr>
                  <a:t> tells you how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affects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𝑖𝑛𝑑𝑒𝑥</m:t>
                    </m:r>
                  </m:oMath>
                </a14:m>
                <a:r>
                  <a:rPr lang="en-US" sz="2400" dirty="0">
                    <a:cs typeface="Times New Roman" panose="02020603050405020304" pitchFamily="18" charset="0"/>
                  </a:rPr>
                  <a:t>, not how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affects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endParaRPr lang="en-US" sz="2400" dirty="0">
                  <a:cs typeface="Times New Roman" panose="02020603050405020304" pitchFamily="18" charset="0"/>
                </a:endParaRPr>
              </a:p>
              <a:p>
                <a:pPr lvl="1"/>
                <a:r>
                  <a:rPr lang="en-US" sz="2400" dirty="0">
                    <a:cs typeface="Times New Roman" panose="02020603050405020304" pitchFamily="18" charset="0"/>
                  </a:rPr>
                  <a:t>We have to consider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𝐹</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r>
                  <a:rPr lang="en-US" sz="2400" dirty="0">
                    <a:cs typeface="Times New Roman" panose="02020603050405020304" pitchFamily="18" charset="0"/>
                  </a:rPr>
                  <a:t>You can look at the table to get a sense of </a:t>
                </a:r>
                <a:r>
                  <a:rPr lang="en-US" sz="2400" b="1" dirty="0">
                    <a:solidFill>
                      <a:schemeClr val="accent2">
                        <a:lumMod val="75000"/>
                      </a:schemeClr>
                    </a:solidFill>
                    <a:cs typeface="Times New Roman" panose="02020603050405020304" pitchFamily="18" charset="0"/>
                  </a:rPr>
                  <a:t>direction</a:t>
                </a:r>
                <a:r>
                  <a:rPr lang="en-US" sz="2400" dirty="0">
                    <a:cs typeface="Times New Roman" panose="02020603050405020304" pitchFamily="18" charset="0"/>
                  </a:rPr>
                  <a:t> and </a:t>
                </a:r>
                <a:r>
                  <a:rPr lang="en-US" sz="2400" b="1" dirty="0">
                    <a:solidFill>
                      <a:schemeClr val="accent2">
                        <a:lumMod val="75000"/>
                      </a:schemeClr>
                    </a:solidFill>
                    <a:cs typeface="Times New Roman" panose="02020603050405020304" pitchFamily="18" charset="0"/>
                  </a:rPr>
                  <a:t>significance</a:t>
                </a:r>
                <a:r>
                  <a:rPr lang="en-US" sz="2400" dirty="0">
                    <a:cs typeface="Times New Roman" panose="02020603050405020304" pitchFamily="18" charset="0"/>
                  </a:rPr>
                  <a:t>, but </a:t>
                </a:r>
                <a:r>
                  <a:rPr lang="en-US" sz="2400" b="1" dirty="0">
                    <a:solidFill>
                      <a:srgbClr val="FF0000"/>
                    </a:solidFill>
                    <a:cs typeface="Times New Roman" panose="02020603050405020304" pitchFamily="18" charset="0"/>
                  </a:rPr>
                  <a:t>not magnitude</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1" y="1066801"/>
                <a:ext cx="9677400" cy="5141388"/>
              </a:xfrm>
              <a:blipFill>
                <a:blip r:embed="rId3"/>
                <a:stretch>
                  <a:fillRect l="-441"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D24F87A3-BCAF-963A-30E2-888B7E759B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838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Logit/</a:t>
            </a:r>
            <a:r>
              <a:rPr lang="en-US" sz="3600" dirty="0" err="1">
                <a:latin typeface="Times New Roman" panose="02020603050405020304" pitchFamily="18" charset="0"/>
                <a:cs typeface="Times New Roman" panose="02020603050405020304" pitchFamily="18" charset="0"/>
              </a:rPr>
              <a:t>Probit</a:t>
            </a:r>
            <a:r>
              <a:rPr lang="en-US" sz="3600" dirty="0">
                <a:latin typeface="Times New Roman" panose="02020603050405020304" pitchFamily="18" charset="0"/>
                <a:cs typeface="Times New Roman" panose="02020603050405020304" pitchFamily="18" charset="0"/>
              </a:rPr>
              <a:t> in Practice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1" y="1066801"/>
                <a:ext cx="9677400" cy="5141388"/>
              </a:xfrm>
            </p:spPr>
            <p:txBody>
              <a:bodyPr>
                <a:noAutofit/>
              </a:bodyPr>
              <a:lstStyle/>
              <a:p>
                <a:r>
                  <a:rPr lang="en-US" sz="2400" dirty="0">
                    <a:cs typeface="Times New Roman" panose="02020603050405020304" pitchFamily="18" charset="0"/>
                  </a:rPr>
                  <a:t>Logit and </a:t>
                </a:r>
                <a:r>
                  <a:rPr lang="en-US" sz="2400" dirty="0" err="1">
                    <a:cs typeface="Times New Roman" panose="02020603050405020304" pitchFamily="18" charset="0"/>
                  </a:rPr>
                  <a:t>probit</a:t>
                </a:r>
                <a:r>
                  <a:rPr lang="en-US" sz="2400" dirty="0">
                    <a:cs typeface="Times New Roman" panose="02020603050405020304" pitchFamily="18" charset="0"/>
                  </a:rPr>
                  <a:t> are easy to execute (just use “</a:t>
                </a:r>
                <a:r>
                  <a:rPr lang="en-US" sz="2400" dirty="0" err="1">
                    <a:cs typeface="Times New Roman" panose="02020603050405020304" pitchFamily="18" charset="0"/>
                  </a:rPr>
                  <a:t>glm</a:t>
                </a:r>
                <a:r>
                  <a:rPr lang="en-US" sz="2400" dirty="0">
                    <a:cs typeface="Times New Roman" panose="02020603050405020304" pitchFamily="18" charset="0"/>
                  </a:rPr>
                  <a:t>” method) </a:t>
                </a:r>
              </a:p>
              <a:p>
                <a:r>
                  <a:rPr lang="en-US" sz="2400" dirty="0">
                    <a:cs typeface="Times New Roman" panose="02020603050405020304" pitchFamily="18" charset="0"/>
                  </a:rPr>
                  <a:t>Trouble is </a:t>
                </a:r>
                <a:r>
                  <a:rPr lang="en-US" sz="2400" b="1" dirty="0">
                    <a:solidFill>
                      <a:schemeClr val="accent2">
                        <a:lumMod val="75000"/>
                      </a:schemeClr>
                    </a:solidFill>
                    <a:cs typeface="Times New Roman" panose="02020603050405020304" pitchFamily="18" charset="0"/>
                  </a:rPr>
                  <a:t>interpreting the coefficients: </a:t>
                </a:r>
              </a:p>
              <a:p>
                <a:pPr lvl="1"/>
                <a:r>
                  <a:rPr lang="en-US" sz="2400" dirty="0">
                    <a:cs typeface="Times New Roman" panose="02020603050405020304" pitchFamily="18" charset="0"/>
                  </a:rPr>
                  <a:t>Recall that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oMath>
                </a14:m>
                <a:r>
                  <a:rPr lang="en-US" sz="2400" dirty="0">
                    <a:cs typeface="Times New Roman" panose="02020603050405020304" pitchFamily="18" charset="0"/>
                  </a:rPr>
                  <a:t> tells you how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affects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𝑖𝑛𝑑𝑒𝑥</m:t>
                    </m:r>
                  </m:oMath>
                </a14:m>
                <a:r>
                  <a:rPr lang="en-US" sz="2400" dirty="0">
                    <a:cs typeface="Times New Roman" panose="02020603050405020304" pitchFamily="18" charset="0"/>
                  </a:rPr>
                  <a:t>, not how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affects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endParaRPr lang="en-US" sz="2400" dirty="0">
                  <a:cs typeface="Times New Roman" panose="02020603050405020304" pitchFamily="18" charset="0"/>
                </a:endParaRPr>
              </a:p>
              <a:p>
                <a:pPr lvl="1"/>
                <a:r>
                  <a:rPr lang="en-US" sz="2400" dirty="0">
                    <a:cs typeface="Times New Roman" panose="02020603050405020304" pitchFamily="18" charset="0"/>
                  </a:rPr>
                  <a:t>We have to consider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𝐹</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r>
                  <a:rPr lang="en-US" sz="2400" dirty="0">
                    <a:cs typeface="Times New Roman" panose="02020603050405020304" pitchFamily="18" charset="0"/>
                  </a:rPr>
                  <a:t>You can look at the table to get a sense of </a:t>
                </a:r>
                <a:r>
                  <a:rPr lang="en-US" sz="2400" b="1" dirty="0">
                    <a:solidFill>
                      <a:schemeClr val="accent2">
                        <a:lumMod val="75000"/>
                      </a:schemeClr>
                    </a:solidFill>
                    <a:cs typeface="Times New Roman" panose="02020603050405020304" pitchFamily="18" charset="0"/>
                  </a:rPr>
                  <a:t>direction</a:t>
                </a:r>
                <a:r>
                  <a:rPr lang="en-US" sz="2400" dirty="0">
                    <a:cs typeface="Times New Roman" panose="02020603050405020304" pitchFamily="18" charset="0"/>
                  </a:rPr>
                  <a:t> and </a:t>
                </a:r>
                <a:r>
                  <a:rPr lang="en-US" sz="2400" b="1" dirty="0">
                    <a:solidFill>
                      <a:schemeClr val="accent2">
                        <a:lumMod val="75000"/>
                      </a:schemeClr>
                    </a:solidFill>
                    <a:cs typeface="Times New Roman" panose="02020603050405020304" pitchFamily="18" charset="0"/>
                  </a:rPr>
                  <a:t>significance</a:t>
                </a:r>
                <a:r>
                  <a:rPr lang="en-US" sz="2400" dirty="0">
                    <a:cs typeface="Times New Roman" panose="02020603050405020304" pitchFamily="18" charset="0"/>
                  </a:rPr>
                  <a:t>, but </a:t>
                </a:r>
                <a:r>
                  <a:rPr lang="en-US" sz="2400" b="1" dirty="0">
                    <a:solidFill>
                      <a:srgbClr val="FF0000"/>
                    </a:solidFill>
                    <a:cs typeface="Times New Roman" panose="02020603050405020304" pitchFamily="18" charset="0"/>
                  </a:rPr>
                  <a:t>not magnitude</a:t>
                </a:r>
              </a:p>
              <a:p>
                <a:r>
                  <a:rPr lang="en-US" sz="2400" dirty="0">
                    <a:cs typeface="Times New Roman" panose="02020603050405020304" pitchFamily="18" charset="0"/>
                  </a:rPr>
                  <a:t>You might use an LPM when: </a:t>
                </a:r>
              </a:p>
              <a:p>
                <a:pPr lvl="1"/>
                <a:r>
                  <a:rPr lang="en-US" sz="2400" dirty="0">
                    <a:cs typeface="Times New Roman" panose="02020603050405020304" pitchFamily="18" charset="0"/>
                  </a:rPr>
                  <a:t>LPMs are better in small samples than logit/</a:t>
                </a:r>
                <a:r>
                  <a:rPr lang="en-US" sz="2400" dirty="0" err="1">
                    <a:cs typeface="Times New Roman" panose="02020603050405020304" pitchFamily="18" charset="0"/>
                  </a:rPr>
                  <a:t>probit</a:t>
                </a:r>
                <a:r>
                  <a:rPr lang="en-US" sz="2400" dirty="0">
                    <a:cs typeface="Times New Roman" panose="02020603050405020304" pitchFamily="18" charset="0"/>
                  </a:rPr>
                  <a:t>, which generally use </a:t>
                </a:r>
                <a:r>
                  <a:rPr lang="en-US" sz="2400" b="1" dirty="0">
                    <a:cs typeface="Times New Roman" panose="02020603050405020304" pitchFamily="18" charset="0"/>
                  </a:rPr>
                  <a:t>Maximum Likelihood Estimation (MLE) </a:t>
                </a:r>
              </a:p>
              <a:p>
                <a:pPr lvl="1"/>
                <a:r>
                  <a:rPr lang="en-US" sz="2400" dirty="0">
                    <a:cs typeface="Times New Roman" panose="02020603050405020304" pitchFamily="18" charset="0"/>
                  </a:rPr>
                  <a:t>You only care about slope for predicted values far from boundaries</a:t>
                </a:r>
              </a:p>
              <a:p>
                <a:pPr lvl="1"/>
                <a:r>
                  <a:rPr lang="en-US" sz="2400" dirty="0">
                    <a:cs typeface="Times New Roman" panose="02020603050405020304" pitchFamily="18" charset="0"/>
                  </a:rPr>
                  <a:t>There are limited values on RHS (less variation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fewer prediction issues)</a:t>
                </a:r>
              </a:p>
              <a:p>
                <a:pPr lvl="1"/>
                <a:r>
                  <a:rPr lang="en-US" sz="2400" b="1" dirty="0">
                    <a:cs typeface="Times New Roman" panose="02020603050405020304" pitchFamily="18" charset="0"/>
                  </a:rPr>
                  <a:t>Remember LPM performs poorly if </a:t>
                </a:r>
                <a14:m>
                  <m:oMath xmlns:m="http://schemas.openxmlformats.org/officeDocument/2006/math">
                    <m:acc>
                      <m:accPr>
                        <m:chr m:val="̅"/>
                        <m:ctrlPr>
                          <a:rPr lang="en-US" sz="2400" b="1"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𝑦</m:t>
                        </m:r>
                      </m:e>
                    </m:acc>
                  </m:oMath>
                </a14:m>
                <a:r>
                  <a:rPr lang="en-US" sz="2400" b="1" dirty="0">
                    <a:cs typeface="Times New Roman" panose="02020603050405020304" pitchFamily="18" charset="0"/>
                  </a:rPr>
                  <a:t> is close to 0 or 1!</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1" y="1066801"/>
                <a:ext cx="9677400" cy="5141388"/>
              </a:xfrm>
              <a:blipFill>
                <a:blip r:embed="rId3"/>
                <a:stretch>
                  <a:fillRect l="-441" t="-1305" b="-10083"/>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D24F87A3-BCAF-963A-30E2-888B7E759B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9800"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901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How to interpret logit/</a:t>
            </a:r>
            <a:r>
              <a:rPr lang="en-US" sz="3600" dirty="0" err="1">
                <a:latin typeface="Times New Roman" panose="02020603050405020304" pitchFamily="18" charset="0"/>
                <a:cs typeface="Times New Roman" panose="02020603050405020304" pitchFamily="18" charset="0"/>
              </a:rPr>
              <a:t>probit</a:t>
            </a:r>
            <a:r>
              <a:rPr lang="en-US" sz="3600" dirty="0">
                <a:latin typeface="Times New Roman" panose="02020603050405020304" pitchFamily="18" charset="0"/>
                <a:cs typeface="Times New Roman" panose="02020603050405020304" pitchFamily="18" charset="0"/>
              </a:rPr>
              <a:t> results?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typically want to make a statement like “If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increases by 1, then the probability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increases by…” (partial derivative)</a:t>
                </a:r>
              </a:p>
              <a:p>
                <a:pPr lvl="1"/>
                <a:r>
                  <a:rPr lang="en-US" sz="2400" dirty="0">
                    <a:cs typeface="Times New Roman" panose="02020603050405020304" pitchFamily="18" charset="0"/>
                  </a:rPr>
                  <a:t>This is no longer possible with logit/</a:t>
                </a:r>
                <a:r>
                  <a:rPr lang="en-US" sz="2400" dirty="0" err="1">
                    <a:cs typeface="Times New Roman" panose="02020603050405020304" pitchFamily="18" charset="0"/>
                  </a:rPr>
                  <a:t>probit</a:t>
                </a:r>
                <a:r>
                  <a:rPr lang="en-US" sz="2400" dirty="0">
                    <a:cs typeface="Times New Roman" panose="02020603050405020304" pitchFamily="18" charset="0"/>
                  </a:rPr>
                  <a:t> since marginal effects are now </a:t>
                </a:r>
                <a:r>
                  <a:rPr lang="en-US" sz="2400" b="1" dirty="0">
                    <a:cs typeface="Times New Roman" panose="02020603050405020304" pitchFamily="18" charset="0"/>
                  </a:rPr>
                  <a:t>value-dependent</a:t>
                </a:r>
              </a:p>
              <a:p>
                <a:pPr lvl="1"/>
                <a:r>
                  <a:rPr lang="en-US" sz="2400" dirty="0">
                    <a:cs typeface="Times New Roman" panose="02020603050405020304" pitchFamily="18" charset="0"/>
                  </a:rPr>
                  <a:t>But we can still make these statements for a certain set of X’s (or value of index)</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𝑙𝑜𝑔𝑖𝑠𝑡𝑖𝑐</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2</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D24F87A3-BCAF-963A-30E2-888B7E759B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374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How to interpret logit/</a:t>
            </a:r>
            <a:r>
              <a:rPr lang="en-US" sz="3600" dirty="0" err="1">
                <a:latin typeface="Times New Roman" panose="02020603050405020304" pitchFamily="18" charset="0"/>
                <a:cs typeface="Times New Roman" panose="02020603050405020304" pitchFamily="18" charset="0"/>
              </a:rPr>
              <a:t>probit</a:t>
            </a:r>
            <a:r>
              <a:rPr lang="en-US" sz="3600" dirty="0">
                <a:latin typeface="Times New Roman" panose="02020603050405020304" pitchFamily="18" charset="0"/>
                <a:cs typeface="Times New Roman" panose="02020603050405020304" pitchFamily="18" charset="0"/>
              </a:rPr>
              <a:t> results?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typically want to make a statement like “If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increases by 1, then the probability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increases by…” (partial derivative)</a:t>
                </a:r>
              </a:p>
              <a:p>
                <a:pPr lvl="1"/>
                <a:r>
                  <a:rPr lang="en-US" sz="2400" dirty="0">
                    <a:cs typeface="Times New Roman" panose="02020603050405020304" pitchFamily="18" charset="0"/>
                  </a:rPr>
                  <a:t>This is no longer possible with logit/</a:t>
                </a:r>
                <a:r>
                  <a:rPr lang="en-US" sz="2400" dirty="0" err="1">
                    <a:cs typeface="Times New Roman" panose="02020603050405020304" pitchFamily="18" charset="0"/>
                  </a:rPr>
                  <a:t>probit</a:t>
                </a:r>
                <a:r>
                  <a:rPr lang="en-US" sz="2400" dirty="0">
                    <a:cs typeface="Times New Roman" panose="02020603050405020304" pitchFamily="18" charset="0"/>
                  </a:rPr>
                  <a:t> since marginal effects are now </a:t>
                </a:r>
                <a:r>
                  <a:rPr lang="en-US" sz="2400" b="1" dirty="0">
                    <a:cs typeface="Times New Roman" panose="02020603050405020304" pitchFamily="18" charset="0"/>
                  </a:rPr>
                  <a:t>value-dependent</a:t>
                </a:r>
              </a:p>
              <a:p>
                <a:pPr lvl="1"/>
                <a:r>
                  <a:rPr lang="en-US" sz="2400" dirty="0">
                    <a:cs typeface="Times New Roman" panose="02020603050405020304" pitchFamily="18" charset="0"/>
                  </a:rPr>
                  <a:t>But we can still make these statements for a certain set of X’s (or value of index)</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𝑙𝑜𝑔𝑖𝑠𝑡𝑖𝑐</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2</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marL="0" indent="0">
                  <a:buNone/>
                </a:pPr>
                <a14:m>
                  <m:oMath xmlns:m="http://schemas.openxmlformats.org/officeDocument/2006/math">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𝐷</m:t>
                        </m:r>
                      </m:num>
                      <m:den>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sub>
                        </m:sSub>
                      </m:den>
                    </m:f>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𝑙𝑜𝑔𝑖𝑠𝑡𝑖𝑐</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2</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sub>
                        </m:sSub>
                      </m:e>
                    </m:d>
                    <m:r>
                      <a:rPr lang="en-US" sz="2400" i="1">
                        <a:latin typeface="Cambria Math" panose="02040503050406030204" pitchFamily="18" charset="0"/>
                        <a:cs typeface="Times New Roman" panose="02020603050405020304" pitchFamily="18" charset="0"/>
                      </a:rPr>
                      <m:t>×[1−</m:t>
                    </m:r>
                    <m:r>
                      <a:rPr lang="en-US" sz="2400" i="1">
                        <a:latin typeface="Cambria Math" panose="02040503050406030204" pitchFamily="18" charset="0"/>
                        <a:cs typeface="Times New Roman" panose="02020603050405020304" pitchFamily="18" charset="0"/>
                      </a:rPr>
                      <m:t>𝑙𝑜𝑔𝑖𝑠𝑡𝑖𝑐</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1</m:t>
                            </m:r>
                          </m:sub>
                        </m:s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𝑋</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2</m:t>
                            </m:r>
                          </m:sub>
                        </m:s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𝑋</m:t>
                            </m:r>
                          </m:e>
                          <m:sub>
                            <m:r>
                              <a:rPr lang="en-US" sz="2400" i="1">
                                <a:latin typeface="Cambria Math" panose="02040503050406030204" pitchFamily="18" charset="0"/>
                                <a:cs typeface="Times New Roman" panose="02020603050405020304" pitchFamily="18" charset="0"/>
                              </a:rPr>
                              <m:t>2</m:t>
                            </m:r>
                          </m:sub>
                        </m:sSub>
                      </m:e>
                    </m:d>
                  </m:oMath>
                </a14:m>
                <a:r>
                  <a:rPr lang="en-US" sz="2400" dirty="0">
                    <a:cs typeface="Times New Roman" panose="02020603050405020304" pitchFamily="18" charset="0"/>
                  </a:rPr>
                  <a:t>]</a:t>
                </a:r>
              </a:p>
              <a:p>
                <a:pPr marL="0" indent="0">
                  <a:buNone/>
                </a:pPr>
                <a:endParaRPr lang="en-US" sz="240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How can we summarize this cleanly?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US">
                    <a:noFill/>
                  </a:rPr>
                  <a:t> </a:t>
                </a:r>
              </a:p>
            </p:txBody>
          </p:sp>
        </mc:Fallback>
      </mc:AlternateContent>
    </p:spTree>
    <p:extLst>
      <p:ext uri="{BB962C8B-B14F-4D97-AF65-F5344CB8AC3E}">
        <p14:creationId xmlns:p14="http://schemas.microsoft.com/office/powerpoint/2010/main" val="4259250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Marginal Effects: 4 Options</a:t>
            </a:r>
          </a:p>
        </p:txBody>
      </p:sp>
      <p:sp>
        <p:nvSpPr>
          <p:cNvPr id="3" name="Content Placeholder 2"/>
          <p:cNvSpPr>
            <a:spLocks noGrp="1"/>
          </p:cNvSpPr>
          <p:nvPr>
            <p:ph idx="1"/>
          </p:nvPr>
        </p:nvSpPr>
        <p:spPr>
          <a:xfrm>
            <a:off x="914400" y="1066801"/>
            <a:ext cx="9984829" cy="5141388"/>
          </a:xfrm>
        </p:spPr>
        <p:txBody>
          <a:bodyPr>
            <a:normAutofit/>
          </a:bodyPr>
          <a:lstStyle/>
          <a:p>
            <a:pPr marL="457200" indent="-457200">
              <a:buFont typeface="+mj-lt"/>
              <a:buAutoNum type="arabicPeriod"/>
            </a:pPr>
            <a:r>
              <a:rPr lang="en-US" sz="2400" b="1" dirty="0">
                <a:solidFill>
                  <a:schemeClr val="accent2">
                    <a:lumMod val="75000"/>
                  </a:schemeClr>
                </a:solidFill>
                <a:cs typeface="Times New Roman" panose="02020603050405020304" pitchFamily="18" charset="0"/>
              </a:rPr>
              <a:t>Present the whole distribution!</a:t>
            </a:r>
          </a:p>
          <a:p>
            <a:pPr lvl="1"/>
            <a:r>
              <a:rPr lang="en-US" sz="2400" dirty="0">
                <a:cs typeface="Times New Roman" panose="02020603050405020304" pitchFamily="18" charset="0"/>
              </a:rPr>
              <a:t>Calculate each observation's marginal effect based on its index</a:t>
            </a:r>
          </a:p>
          <a:p>
            <a:pPr marL="457200" indent="-457200">
              <a:buFont typeface="+mj-lt"/>
              <a:buAutoNum type="arabicPeriod"/>
            </a:pPr>
            <a:r>
              <a:rPr lang="en-US" sz="2400" b="1" dirty="0">
                <a:solidFill>
                  <a:schemeClr val="accent2">
                    <a:lumMod val="75000"/>
                  </a:schemeClr>
                </a:solidFill>
                <a:cs typeface="Times New Roman" panose="02020603050405020304" pitchFamily="18" charset="0"/>
              </a:rPr>
              <a:t>The Marginal Effect of a Representative (MER): </a:t>
            </a:r>
          </a:p>
          <a:p>
            <a:pPr lvl="1"/>
            <a:r>
              <a:rPr lang="en-US" sz="2400" dirty="0">
                <a:cs typeface="Times New Roman" panose="02020603050405020304" pitchFamily="18" charset="0"/>
              </a:rPr>
              <a:t>Pick a set of RHS variables you're interested in for some reason</a:t>
            </a:r>
          </a:p>
          <a:p>
            <a:pPr lvl="1"/>
            <a:r>
              <a:rPr lang="en-US" sz="2400" dirty="0">
                <a:cs typeface="Times New Roman" panose="02020603050405020304" pitchFamily="18" charset="0"/>
              </a:rPr>
              <a:t>Calculate the marginal effect for them</a:t>
            </a:r>
          </a:p>
          <a:p>
            <a:pPr marL="457200" indent="-457200">
              <a:buFont typeface="+mj-lt"/>
              <a:buAutoNum type="arabicPeriod"/>
            </a:pPr>
            <a:r>
              <a:rPr lang="en-US" sz="2400" b="1" dirty="0">
                <a:solidFill>
                  <a:schemeClr val="accent2">
                    <a:lumMod val="75000"/>
                  </a:schemeClr>
                </a:solidFill>
                <a:cs typeface="Times New Roman" panose="02020603050405020304" pitchFamily="18" charset="0"/>
              </a:rPr>
              <a:t>The Average Marginal Effect (AME) </a:t>
            </a:r>
          </a:p>
          <a:p>
            <a:pPr lvl="1"/>
            <a:r>
              <a:rPr lang="en-US" sz="2400" dirty="0">
                <a:cs typeface="Times New Roman" panose="02020603050405020304" pitchFamily="18" charset="0"/>
              </a:rPr>
              <a:t>Calculate each individual observation's marginal effect, then average them</a:t>
            </a:r>
          </a:p>
          <a:p>
            <a:pPr marL="457200" indent="-457200">
              <a:buFont typeface="+mj-lt"/>
              <a:buAutoNum type="arabicPeriod"/>
            </a:pPr>
            <a:r>
              <a:rPr lang="en-US" sz="2400" b="1" dirty="0">
                <a:solidFill>
                  <a:schemeClr val="accent2">
                    <a:lumMod val="75000"/>
                  </a:schemeClr>
                </a:solidFill>
                <a:cs typeface="Times New Roman" panose="02020603050405020304" pitchFamily="18" charset="0"/>
              </a:rPr>
              <a:t>The Marginal Effect at the Mean (MEM)</a:t>
            </a:r>
          </a:p>
          <a:p>
            <a:pPr lvl="1"/>
            <a:r>
              <a:rPr lang="en-US" sz="2400" dirty="0">
                <a:cs typeface="Times New Roman" panose="02020603050405020304" pitchFamily="18" charset="0"/>
              </a:rPr>
              <a:t>Calculate the average of each RHS variable</a:t>
            </a:r>
          </a:p>
          <a:p>
            <a:pPr lvl="1"/>
            <a:r>
              <a:rPr lang="en-US" sz="2400" dirty="0">
                <a:cs typeface="Times New Roman" panose="02020603050405020304" pitchFamily="18" charset="0"/>
              </a:rPr>
              <a:t>Get the marginal effect for a hypothetical observation at that index</a:t>
            </a:r>
          </a:p>
        </p:txBody>
      </p:sp>
      <p:pic>
        <p:nvPicPr>
          <p:cNvPr id="4" name="Picture 2" descr="RStudio - RStudio">
            <a:extLst>
              <a:ext uri="{FF2B5EF4-FFF2-40B4-BE49-F238E27FC236}">
                <a16:creationId xmlns:a16="http://schemas.microsoft.com/office/drawing/2014/main" id="{D24F87A3-BCAF-963A-30E2-888B7E759B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431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Complications in GLM: Hypothesis Testing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If you want to test </a:t>
                </a:r>
                <a:r>
                  <a:rPr lang="en-US" sz="2400" b="1" dirty="0">
                    <a:cs typeface="Times New Roman" panose="02020603050405020304" pitchFamily="18" charset="0"/>
                  </a:rPr>
                  <a:t>multiple hypotheses </a:t>
                </a:r>
                <a:r>
                  <a:rPr lang="en-US" sz="2400" dirty="0">
                    <a:cs typeface="Times New Roman" panose="02020603050405020304" pitchFamily="18" charset="0"/>
                  </a:rPr>
                  <a:t>in GLM, can’t use the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𝐹</m:t>
                    </m:r>
                  </m:oMath>
                </a14:m>
                <a:r>
                  <a:rPr lang="en-US" sz="2400" dirty="0">
                    <a:cs typeface="Times New Roman" panose="02020603050405020304" pitchFamily="18" charset="0"/>
                  </a:rPr>
                  <a:t> test</a:t>
                </a:r>
              </a:p>
              <a:p>
                <a:r>
                  <a:rPr lang="en-US" sz="2400" dirty="0">
                    <a:cs typeface="Times New Roman" panose="02020603050405020304" pitchFamily="18" charset="0"/>
                  </a:rPr>
                  <a:t>Instead, need to use the </a:t>
                </a:r>
                <a:r>
                  <a:rPr lang="en-US" sz="2400" b="1" dirty="0">
                    <a:cs typeface="Times New Roman" panose="02020603050405020304" pitchFamily="18" charset="0"/>
                  </a:rPr>
                  <a:t>Wald test </a:t>
                </a: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75779AFD-88E8-23E3-40E6-87896577D5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9805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Complications in GLM: Interactions</a:t>
            </a:r>
            <a:endParaRPr lang="en-US" sz="36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183B0572-A1C2-858D-5D3D-0E2354442FE9}"/>
              </a:ext>
            </a:extLst>
          </p:cNvPr>
          <p:cNvSpPr>
            <a:spLocks noGrp="1" noChangeArrowheads="1"/>
          </p:cNvSpPr>
          <p:nvPr>
            <p:ph idx="1"/>
          </p:nvPr>
        </p:nvSpPr>
        <p:spPr bwMode="auto">
          <a:xfrm>
            <a:off x="-1611485" y="1020892"/>
            <a:ext cx="13270085" cy="193899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660020" lvl="8" indent="-342900" eaLnBrk="0" fontAlgn="base" hangingPunct="0">
              <a:lnSpc>
                <a:spcPct val="100000"/>
              </a:lnSpc>
              <a:spcBef>
                <a:spcPct val="0"/>
              </a:spcBef>
              <a:spcAft>
                <a:spcPct val="0"/>
              </a:spcAft>
              <a:buClrTx/>
            </a:pPr>
            <a:r>
              <a:rPr kumimoji="0" lang="en-US" altLang="en-US" sz="2400" b="0" i="0" u="none" strike="noStrike" cap="none" normalizeH="0" baseline="0" dirty="0">
                <a:ln>
                  <a:noFill/>
                </a:ln>
                <a:solidFill>
                  <a:srgbClr val="000000"/>
                </a:solidFill>
                <a:effectLst/>
                <a:cs typeface="Times New Roman" panose="02020603050405020304" pitchFamily="18" charset="0"/>
              </a:rPr>
              <a:t>Interaction terms in </a:t>
            </a:r>
            <a:r>
              <a:rPr kumimoji="0" lang="en-US" altLang="en-US" sz="2400" b="0" i="0" u="none" strike="noStrike" cap="none" normalizeH="0" baseline="0" dirty="0" err="1">
                <a:ln>
                  <a:noFill/>
                </a:ln>
                <a:solidFill>
                  <a:srgbClr val="000000"/>
                </a:solidFill>
                <a:effectLst/>
                <a:cs typeface="Times New Roman" panose="02020603050405020304" pitchFamily="18" charset="0"/>
              </a:rPr>
              <a:t>probit</a:t>
            </a:r>
            <a:r>
              <a:rPr kumimoji="0" lang="en-US" altLang="en-US" sz="2400" b="0" i="0" u="none" strike="noStrike" cap="none" normalizeH="0" baseline="0" dirty="0">
                <a:ln>
                  <a:noFill/>
                </a:ln>
                <a:solidFill>
                  <a:srgbClr val="000000"/>
                </a:solidFill>
                <a:effectLst/>
                <a:cs typeface="Times New Roman" panose="02020603050405020304" pitchFamily="18" charset="0"/>
              </a:rPr>
              <a:t> and logit models are very tricky to interpret</a:t>
            </a:r>
          </a:p>
          <a:p>
            <a:pPr marL="2660020" lvl="8" indent="-342900" eaLnBrk="0" fontAlgn="base" hangingPunct="0">
              <a:lnSpc>
                <a:spcPct val="100000"/>
              </a:lnSpc>
              <a:spcBef>
                <a:spcPct val="0"/>
              </a:spcBef>
              <a:spcAft>
                <a:spcPct val="0"/>
              </a:spcAft>
              <a:buClrTx/>
            </a:pPr>
            <a:r>
              <a:rPr lang="en-US" altLang="en-US" sz="2400" dirty="0">
                <a:solidFill>
                  <a:srgbClr val="000000"/>
                </a:solidFill>
                <a:cs typeface="Times New Roman" panose="02020603050405020304" pitchFamily="18" charset="0"/>
              </a:rPr>
              <a:t>M</a:t>
            </a:r>
            <a:r>
              <a:rPr kumimoji="0" lang="en-US" altLang="en-US" sz="2400" b="0" i="0" u="none" strike="noStrike" cap="none" normalizeH="0" baseline="0" dirty="0">
                <a:ln>
                  <a:noFill/>
                </a:ln>
                <a:solidFill>
                  <a:srgbClr val="000000"/>
                </a:solidFill>
                <a:effectLst/>
                <a:cs typeface="Times New Roman" panose="02020603050405020304" pitchFamily="18" charset="0"/>
              </a:rPr>
              <a:t>arginal effects for them should be looked at with suspicion</a:t>
            </a:r>
          </a:p>
          <a:p>
            <a:pPr marL="2660020" lvl="8" indent="-342900" eaLnBrk="0" fontAlgn="base" hangingPunct="0">
              <a:lnSpc>
                <a:spcPct val="100000"/>
              </a:lnSpc>
              <a:spcBef>
                <a:spcPct val="0"/>
              </a:spcBef>
              <a:spcAft>
                <a:spcPct val="0"/>
              </a:spcAft>
              <a:buClrTx/>
            </a:pPr>
            <a:r>
              <a:rPr lang="en-US" altLang="en-US" sz="2400" dirty="0">
                <a:solidFill>
                  <a:srgbClr val="000000"/>
                </a:solidFill>
                <a:cs typeface="Times New Roman" panose="02020603050405020304" pitchFamily="18" charset="0"/>
              </a:rPr>
              <a:t>Look at predict()ed values instead</a:t>
            </a:r>
          </a:p>
          <a:p>
            <a:pPr marL="2660020" lvl="8" indent="-342900" eaLnBrk="0" fontAlgn="base" hangingPunct="0">
              <a:lnSpc>
                <a:spcPct val="100000"/>
              </a:lnSpc>
              <a:spcBef>
                <a:spcPct val="0"/>
              </a:spcBef>
              <a:spcAft>
                <a:spcPct val="0"/>
              </a:spcAft>
              <a:buClrTx/>
            </a:pPr>
            <a:r>
              <a:rPr kumimoji="0" lang="en-US" altLang="en-US" sz="2400" b="0" i="0" u="none" strike="noStrike" cap="none" normalizeH="0" baseline="0" dirty="0">
                <a:ln>
                  <a:noFill/>
                </a:ln>
                <a:solidFill>
                  <a:srgbClr val="000000"/>
                </a:solidFill>
                <a:effectLst/>
                <a:cs typeface="Times New Roman" panose="02020603050405020304" pitchFamily="18" charset="0"/>
              </a:rPr>
              <a:t>See </a:t>
            </a:r>
            <a:r>
              <a:rPr kumimoji="0" lang="en-US" altLang="en-US" sz="2400" b="0" i="0" u="none" strike="noStrike" cap="none" normalizeH="0" baseline="0" dirty="0">
                <a:ln>
                  <a:noFill/>
                </a:ln>
                <a:solidFill>
                  <a:srgbClr val="F92672"/>
                </a:solidFill>
                <a:effectLst/>
                <a:cs typeface="Times New Roman" panose="02020603050405020304" pitchFamily="18" charset="0"/>
                <a:hlinkClick r:id="rId3"/>
              </a:rPr>
              <a:t>Ai and Norton (2003)</a:t>
            </a:r>
            <a:endParaRPr kumimoji="0" lang="en-US" altLang="en-US" sz="2400" b="0" i="0" u="none" strike="noStrike" cap="none" normalizeH="0" baseline="0" dirty="0">
              <a:ln>
                <a:noFill/>
              </a:ln>
              <a:solidFill>
                <a:srgbClr val="000000"/>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55875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Complications in GLM: Nonlinear models and IV</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if we want to do IV for a binary outcome or endogenous variable? </a:t>
                </a:r>
              </a:p>
              <a:p>
                <a:r>
                  <a:rPr lang="en-US" sz="2400" dirty="0">
                    <a:cs typeface="Times New Roman" panose="02020603050405020304" pitchFamily="18" charset="0"/>
                  </a:rPr>
                  <a:t>Can we just run a logit/</a:t>
                </a:r>
                <a:r>
                  <a:rPr lang="en-US" sz="2400" dirty="0" err="1">
                    <a:cs typeface="Times New Roman" panose="02020603050405020304" pitchFamily="18" charset="0"/>
                  </a:rPr>
                  <a:t>probit</a:t>
                </a:r>
                <a:r>
                  <a:rPr lang="en-US" sz="2400" dirty="0">
                    <a:cs typeface="Times New Roman" panose="02020603050405020304" pitchFamily="18" charset="0"/>
                  </a:rPr>
                  <a:t> first-stage? Can we use a </a:t>
                </a:r>
                <a:r>
                  <a:rPr lang="en-US" sz="2400" dirty="0" err="1">
                    <a:cs typeface="Times New Roman" panose="02020603050405020304" pitchFamily="18" charset="0"/>
                  </a:rPr>
                  <a:t>probit</a:t>
                </a:r>
                <a:r>
                  <a:rPr lang="en-US" sz="2400" dirty="0">
                    <a:cs typeface="Times New Roman" panose="02020603050405020304" pitchFamily="18" charset="0"/>
                  </a:rPr>
                  <a:t>/logit in the second stage if the outcome is binary? </a:t>
                </a:r>
              </a:p>
              <a:p>
                <a:r>
                  <a:rPr lang="en-US" sz="2400" dirty="0">
                    <a:cs typeface="Times New Roman" panose="02020603050405020304" pitchFamily="18" charset="0"/>
                  </a:rPr>
                  <a:t>No! And not just because Jerry Hausman calls this the </a:t>
                </a:r>
                <a:r>
                  <a:rPr lang="en-US" sz="2400" b="1" dirty="0">
                    <a:solidFill>
                      <a:schemeClr val="accent2">
                        <a:lumMod val="75000"/>
                      </a:schemeClr>
                    </a:solidFill>
                    <a:cs typeface="Times New Roman" panose="02020603050405020304" pitchFamily="18" charset="0"/>
                  </a:rPr>
                  <a:t>forbidden regression</a:t>
                </a:r>
                <a:endParaRPr lang="en-US" sz="2400" dirty="0">
                  <a:solidFill>
                    <a:schemeClr val="accent2">
                      <a:lumMod val="75000"/>
                    </a:schemeClr>
                  </a:solidFill>
                  <a:cs typeface="Times New Roman" panose="02020603050405020304" pitchFamily="18" charset="0"/>
                </a:endParaRPr>
              </a:p>
              <a:p>
                <a:r>
                  <a:rPr lang="en-US" sz="2400" dirty="0">
                    <a:cs typeface="Times New Roman" panose="02020603050405020304" pitchFamily="18" charset="0"/>
                  </a:rPr>
                  <a:t>Even if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fitted values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𝑋</m:t>
                        </m:r>
                      </m:e>
                    </m:acc>
                  </m:oMath>
                </a14:m>
                <a:r>
                  <a:rPr lang="en-US" sz="2400" dirty="0">
                    <a:cs typeface="Times New Roman" panose="02020603050405020304" pitchFamily="18" charset="0"/>
                  </a:rPr>
                  <a:t> will all depend on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𝑍</m:t>
                    </m:r>
                  </m:oMath>
                </a14:m>
                <a:r>
                  <a:rPr lang="en-US" sz="2400" dirty="0">
                    <a:cs typeface="Times New Roman" panose="02020603050405020304" pitchFamily="18" charset="0"/>
                  </a:rPr>
                  <a:t> </a:t>
                </a:r>
                <a:r>
                  <a:rPr lang="en-US" sz="2400" i="1" dirty="0">
                    <a:cs typeface="Times New Roman" panose="02020603050405020304" pitchFamily="18" charset="0"/>
                  </a:rPr>
                  <a:t>and all other regressors</a:t>
                </a:r>
                <a:r>
                  <a:rPr lang="en-US" sz="2400" dirty="0">
                    <a:cs typeface="Times New Roman" panose="02020603050405020304" pitchFamily="18" charset="0"/>
                  </a:rPr>
                  <a:t>, given the link function</a:t>
                </a:r>
              </a:p>
              <a:p>
                <a:pPr lvl="1"/>
                <a:r>
                  <a:rPr lang="en-US" sz="2400" dirty="0">
                    <a:cs typeface="Times New Roman" panose="02020603050405020304" pitchFamily="18" charset="0"/>
                  </a:rPr>
                  <a:t>This leaves back door open!</a:t>
                </a:r>
              </a:p>
              <a:p>
                <a:pPr lvl="1"/>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508793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Complications in GLM: Nonlinear models and IV</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to do instead? </a:t>
                </a:r>
              </a:p>
              <a:p>
                <a:pPr lvl="1"/>
                <a:r>
                  <a:rPr lang="en-US" sz="2400" dirty="0">
                    <a:cs typeface="Times New Roman" panose="02020603050405020304" pitchFamily="18" charset="0"/>
                  </a:rPr>
                  <a:t>Can use an LPM if you can deal with its downsides in your context </a:t>
                </a:r>
              </a:p>
              <a:p>
                <a:pPr lvl="2"/>
                <a:r>
                  <a:rPr lang="en-US" sz="2400" dirty="0">
                    <a:cs typeface="Times New Roman" panose="02020603050405020304" pitchFamily="18" charset="0"/>
                  </a:rPr>
                  <a:t>(recall that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𝑦</m:t>
                        </m:r>
                      </m:e>
                    </m:acc>
                  </m:oMath>
                </a14:m>
                <a:r>
                  <a:rPr lang="en-US" sz="2400" dirty="0">
                    <a:cs typeface="Times New Roman" panose="02020603050405020304" pitchFamily="18" charset="0"/>
                  </a:rPr>
                  <a:t> needs to be far from 0 or 1)</a:t>
                </a:r>
              </a:p>
              <a:p>
                <a:pPr lvl="1"/>
                <a:r>
                  <a:rPr lang="en-US" sz="2400" dirty="0">
                    <a:cs typeface="Times New Roman" panose="02020603050405020304" pitchFamily="18" charset="0"/>
                  </a:rPr>
                  <a:t>If endogenous regressor is binary: use a method from Wooldridge (2010) where you use predicted values </a:t>
                </a:r>
                <a:r>
                  <a:rPr lang="en-US" sz="2400" i="1" dirty="0">
                    <a:cs typeface="Times New Roman" panose="02020603050405020304" pitchFamily="18" charset="0"/>
                  </a:rPr>
                  <a:t>as the instrument </a:t>
                </a:r>
                <a:r>
                  <a:rPr lang="en-US" sz="2400" dirty="0">
                    <a:cs typeface="Times New Roman" panose="02020603050405020304" pitchFamily="18" charset="0"/>
                  </a:rPr>
                  <a:t>in the second stage</a:t>
                </a:r>
              </a:p>
              <a:p>
                <a:pPr lvl="1"/>
                <a:r>
                  <a:rPr lang="en-US" sz="2400" dirty="0">
                    <a:cs typeface="Times New Roman" panose="02020603050405020304" pitchFamily="18" charset="0"/>
                  </a:rPr>
                  <a:t>If outcome is binary: </a:t>
                </a:r>
                <a:r>
                  <a:rPr lang="en-US" sz="2400" b="1" dirty="0">
                    <a:solidFill>
                      <a:schemeClr val="accent2">
                        <a:lumMod val="75000"/>
                      </a:schemeClr>
                    </a:solidFill>
                    <a:cs typeface="Times New Roman" panose="02020603050405020304" pitchFamily="18" charset="0"/>
                  </a:rPr>
                  <a:t>control function approach </a:t>
                </a:r>
                <a:r>
                  <a:rPr lang="en-US" sz="2400" dirty="0">
                    <a:cs typeface="Times New Roman" panose="02020603050405020304" pitchFamily="18" charset="0"/>
                  </a:rPr>
                  <a:t>(deferred; see HK for more)</a:t>
                </a:r>
              </a:p>
              <a:p>
                <a:pPr lvl="1"/>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950129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Count Data: </a:t>
            </a:r>
            <a:br>
              <a:rPr lang="en-US" dirty="0"/>
            </a:br>
            <a:r>
              <a:rPr lang="en-US" dirty="0"/>
              <a:t>Poisson Regression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42256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Limited Dependent Variables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600" b="1" dirty="0">
                    <a:cs typeface="Times New Roman" panose="02020603050405020304" pitchFamily="18" charset="0"/>
                  </a:rPr>
                  <a:t>Binary</a:t>
                </a:r>
                <a:r>
                  <a:rPr lang="en-US" sz="2600" dirty="0">
                    <a:cs typeface="Times New Roman" panose="02020603050405020304" pitchFamily="18" charset="0"/>
                  </a:rPr>
                  <a:t>: Whether or not someone receives a treatment</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0,1</m:t>
                      </m:r>
                      <m:r>
                        <m:rPr>
                          <m:lit/>
                        </m:rP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583" t="-1423"/>
                </a:stretch>
              </a:blipFill>
            </p:spPr>
            <p:txBody>
              <a:bodyPr/>
              <a:lstStyle/>
              <a:p>
                <a:r>
                  <a:rPr lang="en-US">
                    <a:noFill/>
                  </a:rPr>
                  <a:t> </a:t>
                </a:r>
              </a:p>
            </p:txBody>
          </p:sp>
        </mc:Fallback>
      </mc:AlternateContent>
    </p:spTree>
    <p:extLst>
      <p:ext uri="{BB962C8B-B14F-4D97-AF65-F5344CB8AC3E}">
        <p14:creationId xmlns:p14="http://schemas.microsoft.com/office/powerpoint/2010/main" val="824285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Count Data in Health Policy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Number of visits</a:t>
            </a:r>
          </a:p>
          <a:p>
            <a:r>
              <a:rPr lang="en-US" sz="2400" dirty="0">
                <a:cs typeface="Times New Roman" panose="02020603050405020304" pitchFamily="18" charset="0"/>
              </a:rPr>
              <a:t>Number of prescriptions filled</a:t>
            </a:r>
          </a:p>
          <a:p>
            <a:r>
              <a:rPr lang="en-US" sz="2400" dirty="0">
                <a:cs typeface="Times New Roman" panose="02020603050405020304" pitchFamily="18" charset="0"/>
              </a:rPr>
              <a:t>Number of hospital mergers, closures, etc. </a:t>
            </a:r>
          </a:p>
          <a:p>
            <a:pPr marL="0" indent="0">
              <a:buNone/>
            </a:pPr>
            <a:r>
              <a:rPr lang="en-US" sz="2800" b="1" dirty="0">
                <a:solidFill>
                  <a:schemeClr val="accent2">
                    <a:lumMod val="75000"/>
                  </a:schemeClr>
                </a:solidFill>
                <a:cs typeface="Times New Roman" panose="02020603050405020304" pitchFamily="18" charset="0"/>
              </a:rPr>
              <a:t>There’s a lot</a:t>
            </a:r>
            <a:endParaRPr lang="en-US" sz="2400" b="1"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4116879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Count Data in Health Policy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Number of visits</a:t>
            </a:r>
          </a:p>
          <a:p>
            <a:r>
              <a:rPr lang="en-US" sz="2400" dirty="0">
                <a:cs typeface="Times New Roman" panose="02020603050405020304" pitchFamily="18" charset="0"/>
              </a:rPr>
              <a:t>Number of prescriptions filled</a:t>
            </a:r>
          </a:p>
          <a:p>
            <a:r>
              <a:rPr lang="en-US" sz="2400" dirty="0">
                <a:cs typeface="Times New Roman" panose="02020603050405020304" pitchFamily="18" charset="0"/>
              </a:rPr>
              <a:t>Number of hospital mergers, closures, etc. </a:t>
            </a:r>
          </a:p>
          <a:p>
            <a:pPr marL="0" indent="0">
              <a:buNone/>
            </a:pPr>
            <a:r>
              <a:rPr lang="en-US" sz="3200" b="1" dirty="0">
                <a:solidFill>
                  <a:schemeClr val="accent2">
                    <a:lumMod val="75000"/>
                  </a:schemeClr>
                </a:solidFill>
                <a:cs typeface="Times New Roman" panose="02020603050405020304" pitchFamily="18" charset="0"/>
              </a:rPr>
              <a:t>There’s a lot</a:t>
            </a:r>
          </a:p>
          <a:p>
            <a:r>
              <a:rPr lang="en-US" sz="2400" dirty="0">
                <a:cs typeface="Times New Roman" panose="02020603050405020304" pitchFamily="18" charset="0"/>
              </a:rPr>
              <a:t>When an event is relatively rare (counts are small), data tend to be far from </a:t>
            </a:r>
            <a:r>
              <a:rPr lang="en-US" sz="2400" u="sng" dirty="0">
                <a:cs typeface="Times New Roman" panose="02020603050405020304" pitchFamily="18" charset="0"/>
              </a:rPr>
              <a:t>normally distributed</a:t>
            </a:r>
          </a:p>
          <a:p>
            <a:pPr lvl="1"/>
            <a:r>
              <a:rPr lang="en-US" sz="2400" dirty="0">
                <a:cs typeface="Times New Roman" panose="02020603050405020304" pitchFamily="18" charset="0"/>
              </a:rPr>
              <a:t>We use </a:t>
            </a:r>
            <a:r>
              <a:rPr lang="en-US" sz="2400" b="1" dirty="0">
                <a:solidFill>
                  <a:schemeClr val="accent2">
                    <a:lumMod val="75000"/>
                  </a:schemeClr>
                </a:solidFill>
                <a:cs typeface="Times New Roman" panose="02020603050405020304" pitchFamily="18" charset="0"/>
              </a:rPr>
              <a:t>Poisson regression </a:t>
            </a:r>
            <a:r>
              <a:rPr lang="en-US" sz="2400" dirty="0">
                <a:cs typeface="Times New Roman" panose="02020603050405020304" pitchFamily="18" charset="0"/>
              </a:rPr>
              <a:t>to handle this</a:t>
            </a:r>
          </a:p>
        </p:txBody>
      </p:sp>
    </p:spTree>
    <p:extLst>
      <p:ext uri="{BB962C8B-B14F-4D97-AF65-F5344CB8AC3E}">
        <p14:creationId xmlns:p14="http://schemas.microsoft.com/office/powerpoint/2010/main" val="3533842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Count Data: Job Changes</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51B982D-3109-50AC-7B64-32C959187547}"/>
              </a:ext>
            </a:extLst>
          </p:cNvPr>
          <p:cNvPicPr>
            <a:picLocks noGrp="1" noChangeAspect="1"/>
          </p:cNvPicPr>
          <p:nvPr>
            <p:ph idx="1"/>
          </p:nvPr>
        </p:nvPicPr>
        <p:blipFill>
          <a:blip r:embed="rId3"/>
          <a:stretch>
            <a:fillRect/>
          </a:stretch>
        </p:blipFill>
        <p:spPr>
          <a:xfrm>
            <a:off x="1447800" y="1447800"/>
            <a:ext cx="8229600" cy="4849585"/>
          </a:xfrm>
        </p:spPr>
      </p:pic>
    </p:spTree>
    <p:extLst>
      <p:ext uri="{BB962C8B-B14F-4D97-AF65-F5344CB8AC3E}">
        <p14:creationId xmlns:p14="http://schemas.microsoft.com/office/powerpoint/2010/main" val="24822365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The Poisson Distribution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can use </a:t>
            </a:r>
            <a:r>
              <a:rPr lang="en-US" sz="2400" b="1" dirty="0">
                <a:cs typeface="Times New Roman" panose="02020603050405020304" pitchFamily="18" charset="0"/>
              </a:rPr>
              <a:t>GLM </a:t>
            </a:r>
            <a:r>
              <a:rPr lang="en-US" sz="2400" dirty="0">
                <a:cs typeface="Times New Roman" panose="02020603050405020304" pitchFamily="18" charset="0"/>
              </a:rPr>
              <a:t>again to handle this non-normality</a:t>
            </a:r>
          </a:p>
          <a:p>
            <a:r>
              <a:rPr lang="en-US" sz="2400" dirty="0">
                <a:cs typeface="Times New Roman" panose="02020603050405020304" pitchFamily="18" charset="0"/>
              </a:rPr>
              <a:t>We just need a link function that approximates shape of data</a:t>
            </a:r>
          </a:p>
          <a:p>
            <a:endParaRPr lang="en-US" sz="2400" dirty="0">
              <a:cs typeface="Times New Roman" panose="02020603050405020304" pitchFamily="18" charset="0"/>
            </a:endParaRPr>
          </a:p>
        </p:txBody>
      </p:sp>
      <p:pic>
        <p:nvPicPr>
          <p:cNvPr id="4" name="Content Placeholder 4">
            <a:extLst>
              <a:ext uri="{FF2B5EF4-FFF2-40B4-BE49-F238E27FC236}">
                <a16:creationId xmlns:a16="http://schemas.microsoft.com/office/drawing/2014/main" id="{9FABAB00-0F1A-5442-84F7-35BD8A3EE1E4}"/>
              </a:ext>
            </a:extLst>
          </p:cNvPr>
          <p:cNvPicPr>
            <a:picLocks noChangeAspect="1"/>
          </p:cNvPicPr>
          <p:nvPr/>
        </p:nvPicPr>
        <p:blipFill>
          <a:blip r:embed="rId3"/>
          <a:stretch>
            <a:fillRect/>
          </a:stretch>
        </p:blipFill>
        <p:spPr>
          <a:xfrm>
            <a:off x="1828800" y="2209800"/>
            <a:ext cx="7772400" cy="4580165"/>
          </a:xfrm>
          <a:prstGeom prst="rect">
            <a:avLst/>
          </a:prstGeom>
        </p:spPr>
      </p:pic>
    </p:spTree>
    <p:extLst>
      <p:ext uri="{BB962C8B-B14F-4D97-AF65-F5344CB8AC3E}">
        <p14:creationId xmlns:p14="http://schemas.microsoft.com/office/powerpoint/2010/main" val="8353747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The Poisson Distribution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can use </a:t>
                </a:r>
                <a:r>
                  <a:rPr lang="en-US" sz="2400" b="1" dirty="0">
                    <a:cs typeface="Times New Roman" panose="02020603050405020304" pitchFamily="18" charset="0"/>
                  </a:rPr>
                  <a:t>GLM </a:t>
                </a:r>
                <a:r>
                  <a:rPr lang="en-US" sz="2400" dirty="0">
                    <a:cs typeface="Times New Roman" panose="02020603050405020304" pitchFamily="18" charset="0"/>
                  </a:rPr>
                  <a:t>again to handle this non-normality</a:t>
                </a:r>
              </a:p>
              <a:p>
                <a:r>
                  <a:rPr lang="en-US" sz="2400" dirty="0">
                    <a:cs typeface="Times New Roman" panose="02020603050405020304" pitchFamily="18" charset="0"/>
                  </a:rPr>
                  <a:t>We just need a link function that approximates shape of data</a:t>
                </a:r>
              </a:p>
              <a:p>
                <a:r>
                  <a:rPr lang="en-US" sz="2400" dirty="0">
                    <a:cs typeface="Times New Roman" panose="02020603050405020304" pitchFamily="18" charset="0"/>
                  </a:rPr>
                  <a:t>Poisson distribution: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𝜆</m:t>
                              </m:r>
                            </m:e>
                            <m:sup>
                              <m:r>
                                <a:rPr lang="en-US" sz="2400" b="0" i="1" smtClean="0">
                                  <a:latin typeface="Cambria Math" panose="02040503050406030204" pitchFamily="18" charset="0"/>
                                  <a:cs typeface="Times New Roman" panose="02020603050405020304" pitchFamily="18" charset="0"/>
                                </a:rPr>
                                <m:t>𝑥</m:t>
                              </m:r>
                            </m:sup>
                          </m:sSup>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𝑒</m:t>
                              </m:r>
                            </m:e>
                            <m:sup>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𝜆</m:t>
                              </m:r>
                            </m:sup>
                          </m:sSup>
                        </m:num>
                        <m:den>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den>
                      </m:f>
                    </m:oMath>
                  </m:oMathPara>
                </a14:m>
                <a:endParaRPr lang="en-US" sz="2400" dirty="0">
                  <a:cs typeface="Times New Roman" panose="02020603050405020304" pitchFamily="18" charset="0"/>
                </a:endParaRPr>
              </a:p>
              <a:p>
                <a:r>
                  <a:rPr lang="en-US" sz="2400" dirty="0">
                    <a:cs typeface="Times New Roman" panose="02020603050405020304" pitchFamily="18" charset="0"/>
                  </a:rPr>
                  <a:t>Note: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oMath>
                </a14:m>
                <a:r>
                  <a:rPr lang="en-US" sz="2400" dirty="0">
                    <a:cs typeface="Times New Roman" panose="02020603050405020304" pitchFamily="18" charset="0"/>
                  </a:rPr>
                  <a:t> is the “intensity parameter” and is equivalent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endParaRPr lang="en-US" sz="2400" b="0" dirty="0">
                  <a:cs typeface="Times New Roman" panose="02020603050405020304" pitchFamily="18" charset="0"/>
                </a:endParaRPr>
              </a:p>
              <a:p>
                <a:r>
                  <a:rPr lang="en-US" sz="2400" b="0" dirty="0">
                    <a:cs typeface="Times New Roman" panose="02020603050405020304" pitchFamily="18" charset="0"/>
                  </a:rPr>
                  <a:t>Piece of cake to implement now! </a:t>
                </a:r>
              </a:p>
              <a:p>
                <a:r>
                  <a:rPr lang="en-US" sz="2400" dirty="0">
                    <a:cs typeface="Times New Roman" panose="02020603050405020304" pitchFamily="18" charset="0"/>
                  </a:rPr>
                  <a:t>The likelihood function is: </a:t>
                </a:r>
              </a:p>
              <a:p>
                <a:endParaRPr lang="en-US" sz="2400" b="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E3F0C935-CD1A-7345-E271-EB9C839A5B96}"/>
              </a:ext>
            </a:extLst>
          </p:cNvPr>
          <p:cNvPicPr>
            <a:picLocks noChangeAspect="1"/>
          </p:cNvPicPr>
          <p:nvPr/>
        </p:nvPicPr>
        <p:blipFill>
          <a:blip r:embed="rId4"/>
          <a:stretch>
            <a:fillRect/>
          </a:stretch>
        </p:blipFill>
        <p:spPr>
          <a:xfrm>
            <a:off x="1828800" y="5105400"/>
            <a:ext cx="7315200" cy="1032387"/>
          </a:xfrm>
          <a:prstGeom prst="rect">
            <a:avLst/>
          </a:prstGeom>
        </p:spPr>
      </p:pic>
    </p:spTree>
    <p:extLst>
      <p:ext uri="{BB962C8B-B14F-4D97-AF65-F5344CB8AC3E}">
        <p14:creationId xmlns:p14="http://schemas.microsoft.com/office/powerpoint/2010/main" val="40208925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The Poisson Distribution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can use </a:t>
                </a:r>
                <a:r>
                  <a:rPr lang="en-US" sz="2400" b="1" dirty="0">
                    <a:cs typeface="Times New Roman" panose="02020603050405020304" pitchFamily="18" charset="0"/>
                  </a:rPr>
                  <a:t>GLM </a:t>
                </a:r>
                <a:r>
                  <a:rPr lang="en-US" sz="2400" dirty="0">
                    <a:cs typeface="Times New Roman" panose="02020603050405020304" pitchFamily="18" charset="0"/>
                  </a:rPr>
                  <a:t>again to handle this non-normality</a:t>
                </a:r>
              </a:p>
              <a:p>
                <a:r>
                  <a:rPr lang="en-US" sz="2400" dirty="0">
                    <a:cs typeface="Times New Roman" panose="02020603050405020304" pitchFamily="18" charset="0"/>
                  </a:rPr>
                  <a:t>We just need a link function that approximates shape of data</a:t>
                </a:r>
              </a:p>
              <a:p>
                <a:r>
                  <a:rPr lang="en-US" sz="2400" dirty="0">
                    <a:cs typeface="Times New Roman" panose="02020603050405020304" pitchFamily="18" charset="0"/>
                  </a:rPr>
                  <a:t>Poisson distribution: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𝜆</m:t>
                              </m:r>
                            </m:e>
                            <m:sup>
                              <m:r>
                                <a:rPr lang="en-US" sz="2400" b="0" i="1" smtClean="0">
                                  <a:latin typeface="Cambria Math" panose="02040503050406030204" pitchFamily="18" charset="0"/>
                                  <a:cs typeface="Times New Roman" panose="02020603050405020304" pitchFamily="18" charset="0"/>
                                </a:rPr>
                                <m:t>𝑥</m:t>
                              </m:r>
                            </m:sup>
                          </m:sSup>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𝑒</m:t>
                              </m:r>
                            </m:e>
                            <m:sup>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𝜆</m:t>
                              </m:r>
                            </m:sup>
                          </m:sSup>
                        </m:num>
                        <m:den>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den>
                      </m:f>
                    </m:oMath>
                  </m:oMathPara>
                </a14:m>
                <a:endParaRPr lang="en-US" sz="2400" dirty="0">
                  <a:cs typeface="Times New Roman" panose="02020603050405020304" pitchFamily="18" charset="0"/>
                </a:endParaRPr>
              </a:p>
              <a:p>
                <a:r>
                  <a:rPr lang="en-US" sz="2400" dirty="0">
                    <a:cs typeface="Times New Roman" panose="02020603050405020304" pitchFamily="18" charset="0"/>
                  </a:rPr>
                  <a:t>Note: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oMath>
                </a14:m>
                <a:r>
                  <a:rPr lang="en-US" sz="2400" dirty="0">
                    <a:cs typeface="Times New Roman" panose="02020603050405020304" pitchFamily="18" charset="0"/>
                  </a:rPr>
                  <a:t> is the “intensity parameter” and is equivalent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endParaRPr lang="en-US" sz="2400" b="0" dirty="0">
                  <a:cs typeface="Times New Roman" panose="02020603050405020304" pitchFamily="18" charset="0"/>
                </a:endParaRPr>
              </a:p>
              <a:p>
                <a:r>
                  <a:rPr lang="en-US" sz="2400" b="0" dirty="0">
                    <a:cs typeface="Times New Roman" panose="02020603050405020304" pitchFamily="18" charset="0"/>
                  </a:rPr>
                  <a:t>Piece of cake to implement now! </a:t>
                </a:r>
              </a:p>
              <a:p>
                <a:r>
                  <a:rPr lang="en-US" sz="2400" dirty="0">
                    <a:cs typeface="Times New Roman" panose="02020603050405020304" pitchFamily="18" charset="0"/>
                  </a:rPr>
                  <a:t>We can take logs as our link function to get: </a:t>
                </a:r>
              </a:p>
              <a:p>
                <a:endParaRPr lang="en-US" sz="2400" b="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2154D0C-D52F-0700-B631-7A994507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8EEA72E-CAAF-DDB2-7226-52034B38A6A7}"/>
              </a:ext>
            </a:extLst>
          </p:cNvPr>
          <p:cNvPicPr>
            <a:picLocks noChangeAspect="1"/>
          </p:cNvPicPr>
          <p:nvPr/>
        </p:nvPicPr>
        <p:blipFill>
          <a:blip r:embed="rId5"/>
          <a:stretch>
            <a:fillRect/>
          </a:stretch>
        </p:blipFill>
        <p:spPr>
          <a:xfrm>
            <a:off x="2171700" y="5181600"/>
            <a:ext cx="7315200" cy="905692"/>
          </a:xfrm>
          <a:prstGeom prst="rect">
            <a:avLst/>
          </a:prstGeom>
        </p:spPr>
      </p:pic>
    </p:spTree>
    <p:extLst>
      <p:ext uri="{BB962C8B-B14F-4D97-AF65-F5344CB8AC3E}">
        <p14:creationId xmlns:p14="http://schemas.microsoft.com/office/powerpoint/2010/main" val="37882754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Interpretation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Since we used a log link function, much easier to get marginal effects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m:t>
                      </m:r>
                      <m:r>
                        <m:rPr>
                          <m:sty m:val="p"/>
                        </m:rPr>
                        <a:rPr lang="en-US" sz="2400" b="0" i="1" smtClean="0">
                          <a:latin typeface="Cambria Math" panose="02040503050406030204" pitchFamily="18" charset="0"/>
                          <a:cs typeface="Times New Roman" panose="02020603050405020304" pitchFamily="18" charset="0"/>
                        </a:rPr>
                        <m:t>log</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𝜇</m:t>
                              </m:r>
                            </m:e>
                            <m:sub>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+1</m:t>
                                  </m:r>
                                </m:e>
                              </m:d>
                            </m:sub>
                          </m:sSub>
                        </m:e>
                      </m:d>
                      <m:r>
                        <a:rPr lang="en-US" sz="2400" b="0" i="1" smtClean="0">
                          <a:latin typeface="Cambria Math" panose="02040503050406030204" pitchFamily="18" charset="0"/>
                          <a:cs typeface="Times New Roman" panose="02020603050405020304" pitchFamily="18" charset="0"/>
                        </a:rPr>
                        <m:t>−</m:t>
                      </m:r>
                      <m:r>
                        <m:rPr>
                          <m:sty m:val="p"/>
                        </m:rPr>
                        <a:rPr lang="en-US" sz="2400" b="0" i="1" smtClean="0">
                          <a:latin typeface="Cambria Math" panose="02040503050406030204" pitchFamily="18" charset="0"/>
                          <a:cs typeface="Times New Roman" panose="02020603050405020304" pitchFamily="18" charset="0"/>
                        </a:rPr>
                        <m:t>log</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𝜇</m:t>
                              </m:r>
                            </m:e>
                            <m:sub>
                              <m:r>
                                <a:rPr lang="en-US" sz="2400" b="0" i="1" smtClean="0">
                                  <a:latin typeface="Cambria Math" panose="02040503050406030204" pitchFamily="18" charset="0"/>
                                  <a:cs typeface="Times New Roman" panose="02020603050405020304" pitchFamily="18" charset="0"/>
                                </a:rPr>
                                <m:t>𝑋</m:t>
                              </m:r>
                            </m:sub>
                          </m:sSub>
                        </m:e>
                      </m:d>
                      <m:r>
                        <a:rPr lang="en-US" sz="2400" b="0" i="0"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So</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𝛽</m:t>
                              </m:r>
                            </m:e>
                          </m:d>
                        </m:e>
                      </m:func>
                      <m:r>
                        <a:rPr lang="en-US" sz="2400" b="0" i="1" smtClean="0">
                          <a:latin typeface="Cambria Math" panose="02040503050406030204" pitchFamily="18" charset="0"/>
                          <a:cs typeface="Times New Roman" panose="02020603050405020304" pitchFamily="18" charset="0"/>
                        </a:rPr>
                        <m:t>−1=</m:t>
                      </m:r>
                      <m:f>
                        <m:fPr>
                          <m:ctrlPr>
                            <a:rPr lang="en-US" sz="2400" b="0" i="1" smtClean="0">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𝜇</m:t>
                              </m:r>
                            </m:e>
                            <m:sub>
                              <m:d>
                                <m:dPr>
                                  <m:begChr m:val="{"/>
                                  <m:endChr m:val="}"/>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𝑋</m:t>
                                  </m:r>
                                  <m:r>
                                    <a:rPr lang="en-US" sz="2400" i="1">
                                      <a:latin typeface="Cambria Math" panose="02040503050406030204" pitchFamily="18" charset="0"/>
                                      <a:cs typeface="Times New Roman" panose="02020603050405020304" pitchFamily="18" charset="0"/>
                                    </a:rPr>
                                    <m:t>+1</m:t>
                                  </m:r>
                                </m:e>
                              </m:d>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𝜇</m:t>
                              </m:r>
                            </m:e>
                            <m:sub>
                              <m:r>
                                <a:rPr lang="en-US" sz="2400" i="1">
                                  <a:latin typeface="Cambria Math" panose="02040503050406030204" pitchFamily="18" charset="0"/>
                                  <a:cs typeface="Times New Roman" panose="02020603050405020304" pitchFamily="18" charset="0"/>
                                </a:rPr>
                                <m:t>𝑋</m:t>
                              </m:r>
                            </m:sub>
                          </m:sSub>
                        </m:num>
                        <m:den>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𝜇</m:t>
                              </m:r>
                            </m:e>
                            <m:sub>
                              <m:r>
                                <a:rPr lang="en-US" sz="2400" b="0" i="1" smtClean="0">
                                  <a:latin typeface="Cambria Math" panose="02040503050406030204" pitchFamily="18" charset="0"/>
                                  <a:cs typeface="Times New Roman" panose="02020603050405020304" pitchFamily="18" charset="0"/>
                                </a:rPr>
                                <m:t>𝑋</m:t>
                              </m:r>
                            </m:sub>
                          </m:sSub>
                        </m:den>
                      </m:f>
                    </m:oMath>
                  </m:oMathPara>
                </a14:m>
                <a:endParaRPr lang="en-US" sz="2400" b="0" dirty="0">
                  <a:cs typeface="Times New Roman" panose="02020603050405020304" pitchFamily="18" charset="0"/>
                </a:endParaRPr>
              </a:p>
              <a:p>
                <a:pPr marL="0" indent="0">
                  <a:buNone/>
                </a:pPr>
                <a:r>
                  <a:rPr lang="en-US" sz="2400" b="0" dirty="0">
                    <a:cs typeface="Times New Roman" panose="02020603050405020304" pitchFamily="18" charset="0"/>
                  </a:rPr>
                  <a:t>This is a </a:t>
                </a:r>
                <a:r>
                  <a:rPr lang="en-US" sz="2400" b="1" dirty="0">
                    <a:cs typeface="Times New Roman" panose="02020603050405020304" pitchFamily="18" charset="0"/>
                  </a:rPr>
                  <a:t>multiplicative effect </a:t>
                </a:r>
                <a:r>
                  <a:rPr lang="en-US" sz="2400" dirty="0">
                    <a:cs typeface="Times New Roman" panose="02020603050405020304" pitchFamily="18" charset="0"/>
                  </a:rPr>
                  <a:t>showing percentage increase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oMath>
                </a14:m>
                <a:r>
                  <a:rPr lang="en-US" sz="2400" b="1" dirty="0">
                    <a:cs typeface="Times New Roman" panose="02020603050405020304" pitchFamily="18" charset="0"/>
                  </a:rPr>
                  <a:t> </a:t>
                </a:r>
              </a:p>
              <a:p>
                <a:pPr lvl="1"/>
                <a:r>
                  <a:rPr lang="en-US" sz="2400" dirty="0">
                    <a:cs typeface="Times New Roman" panose="02020603050405020304" pitchFamily="18" charset="0"/>
                  </a:rPr>
                  <a:t>If </a:t>
                </a:r>
                <a14:m>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−1&lt;1</m:t>
                        </m:r>
                      </m:e>
                    </m:func>
                  </m:oMath>
                </a14:m>
                <a:r>
                  <a:rPr lang="en-US" sz="2400" dirty="0">
                    <a:cs typeface="Times New Roman" panose="02020603050405020304" pitchFamily="18" charset="0"/>
                  </a:rPr>
                  <a:t>, then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is </a:t>
                </a:r>
                <a:r>
                  <a:rPr lang="en-US" sz="2400" i="1" dirty="0">
                    <a:cs typeface="Times New Roman" panose="02020603050405020304" pitchFamily="18" charset="0"/>
                  </a:rPr>
                  <a:t>less likely </a:t>
                </a:r>
                <a:r>
                  <a:rPr lang="en-US" sz="2400" dirty="0">
                    <a:cs typeface="Times New Roman" panose="02020603050405020304" pitchFamily="18" charset="0"/>
                  </a:rPr>
                  <a:t>to happen when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increases</a:t>
                </a:r>
              </a:p>
              <a:p>
                <a:pPr lvl="1"/>
                <a:r>
                  <a:rPr lang="en-US" sz="2400" dirty="0">
                    <a:cs typeface="Times New Roman" panose="02020603050405020304" pitchFamily="18" charset="0"/>
                  </a:rPr>
                  <a:t>If </a:t>
                </a:r>
                <a14:m>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𝛽</m:t>
                            </m:r>
                          </m:e>
                        </m:d>
                      </m:e>
                    </m:func>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&gt; 1, then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is </a:t>
                </a:r>
                <a:r>
                  <a:rPr lang="en-US" sz="2400" i="1" dirty="0">
                    <a:cs typeface="Times New Roman" panose="02020603050405020304" pitchFamily="18" charset="0"/>
                  </a:rPr>
                  <a:t>more likely </a:t>
                </a:r>
                <a:r>
                  <a:rPr lang="en-US" sz="2400" dirty="0">
                    <a:cs typeface="Times New Roman" panose="02020603050405020304" pitchFamily="18" charset="0"/>
                  </a:rPr>
                  <a:t>to happen when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increases</a:t>
                </a:r>
              </a:p>
              <a:p>
                <a:r>
                  <a:rPr lang="en-US" sz="2400" dirty="0">
                    <a:cs typeface="Times New Roman" panose="02020603050405020304" pitchFamily="18" charset="0"/>
                  </a:rPr>
                  <a:t>Note: if you don’t subtract 1, you get the </a:t>
                </a:r>
                <a:r>
                  <a:rPr lang="en-US" sz="2400" b="1" dirty="0">
                    <a:cs typeface="Times New Roman" panose="02020603050405020304" pitchFamily="18" charset="0"/>
                  </a:rPr>
                  <a:t>rate ratio</a:t>
                </a: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2154D0C-D52F-0700-B631-7A994507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0258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Dispersion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One key assumption in a Poisson model is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r>
                  <a:rPr lang="en-US" sz="2400" dirty="0">
                    <a:cs typeface="Times New Roman" panose="02020603050405020304" pitchFamily="18" charset="0"/>
                  </a:rPr>
                  <a:t> </a:t>
                </a:r>
              </a:p>
              <a:p>
                <a:r>
                  <a:rPr lang="en-US" sz="2400" dirty="0">
                    <a:cs typeface="Times New Roman" panose="02020603050405020304" pitchFamily="18" charset="0"/>
                  </a:rPr>
                  <a:t>Essentially, this tests if you chose the right </a:t>
                </a:r>
                <a:r>
                  <a:rPr lang="en-US" sz="2400" b="1" dirty="0">
                    <a:cs typeface="Times New Roman" panose="02020603050405020304" pitchFamily="18" charset="0"/>
                  </a:rPr>
                  <a:t>link function </a:t>
                </a:r>
              </a:p>
              <a:p>
                <a:r>
                  <a:rPr lang="en-US" sz="2400" dirty="0">
                    <a:cs typeface="Times New Roman" panose="02020603050405020304" pitchFamily="18" charset="0"/>
                  </a:rPr>
                  <a:t>It’s very possible (especially with lots of heterogeneity in your data) that you have </a:t>
                </a:r>
                <a:r>
                  <a:rPr lang="en-US" sz="2400" b="1" dirty="0">
                    <a:cs typeface="Times New Roman" panose="02020603050405020304" pitchFamily="18" charset="0"/>
                  </a:rPr>
                  <a:t>overdispersion</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&gt;</m:t>
                    </m:r>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lvl="1"/>
                <a:r>
                  <a:rPr lang="en-US" sz="2400" dirty="0">
                    <a:cs typeface="Times New Roman" panose="02020603050405020304" pitchFamily="18" charset="0"/>
                  </a:rPr>
                  <a:t>This doesn’t affect bias, but does lead to </a:t>
                </a:r>
                <a:r>
                  <a:rPr lang="en-US" sz="2400" b="1" dirty="0">
                    <a:cs typeface="Times New Roman" panose="02020603050405020304" pitchFamily="18" charset="0"/>
                  </a:rPr>
                  <a:t>imprecision </a:t>
                </a:r>
                <a:r>
                  <a:rPr lang="en-US" sz="2400" dirty="0">
                    <a:cs typeface="Times New Roman" panose="02020603050405020304" pitchFamily="18" charset="0"/>
                  </a:rPr>
                  <a:t>in your estimates</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183"/>
                </a:stretch>
              </a:blipFill>
            </p:spPr>
            <p:txBody>
              <a:bodyPr/>
              <a:lstStyle/>
              <a:p>
                <a:r>
                  <a:rPr lang="en-US">
                    <a:noFill/>
                  </a:rPr>
                  <a:t> </a:t>
                </a:r>
              </a:p>
            </p:txBody>
          </p:sp>
        </mc:Fallback>
      </mc:AlternateContent>
    </p:spTree>
    <p:extLst>
      <p:ext uri="{BB962C8B-B14F-4D97-AF65-F5344CB8AC3E}">
        <p14:creationId xmlns:p14="http://schemas.microsoft.com/office/powerpoint/2010/main" val="2542273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Dispersion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One key assumption in a Poisson model is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r>
                  <a:rPr lang="en-US" sz="2400" dirty="0">
                    <a:cs typeface="Times New Roman" panose="02020603050405020304" pitchFamily="18" charset="0"/>
                  </a:rPr>
                  <a:t> </a:t>
                </a:r>
              </a:p>
              <a:p>
                <a:r>
                  <a:rPr lang="en-US" sz="2400" dirty="0">
                    <a:cs typeface="Times New Roman" panose="02020603050405020304" pitchFamily="18" charset="0"/>
                  </a:rPr>
                  <a:t>Essentially, this tests if you chose the right </a:t>
                </a:r>
                <a:r>
                  <a:rPr lang="en-US" sz="2400" b="1" dirty="0">
                    <a:cs typeface="Times New Roman" panose="02020603050405020304" pitchFamily="18" charset="0"/>
                  </a:rPr>
                  <a:t>link function </a:t>
                </a:r>
              </a:p>
              <a:p>
                <a:r>
                  <a:rPr lang="en-US" sz="2400" dirty="0">
                    <a:cs typeface="Times New Roman" panose="02020603050405020304" pitchFamily="18" charset="0"/>
                  </a:rPr>
                  <a:t>It’s very possible (especially with lots of heterogeneity in your data) that you have </a:t>
                </a:r>
                <a:r>
                  <a:rPr lang="en-US" sz="2400" b="1" dirty="0">
                    <a:cs typeface="Times New Roman" panose="02020603050405020304" pitchFamily="18" charset="0"/>
                  </a:rPr>
                  <a:t>overdispersion</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&gt;</m:t>
                    </m:r>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lvl="1"/>
                <a:r>
                  <a:rPr lang="en-US" sz="2400" dirty="0">
                    <a:cs typeface="Times New Roman" panose="02020603050405020304" pitchFamily="18" charset="0"/>
                  </a:rPr>
                  <a:t>This doesn’t affect bias, but does lead to </a:t>
                </a:r>
                <a:r>
                  <a:rPr lang="en-US" sz="2400" b="1" dirty="0">
                    <a:cs typeface="Times New Roman" panose="02020603050405020304" pitchFamily="18" charset="0"/>
                  </a:rPr>
                  <a:t>imprecision </a:t>
                </a:r>
                <a:r>
                  <a:rPr lang="en-US" sz="2400" dirty="0">
                    <a:cs typeface="Times New Roman" panose="02020603050405020304" pitchFamily="18" charset="0"/>
                  </a:rPr>
                  <a:t>in your estimates</a:t>
                </a:r>
              </a:p>
              <a:p>
                <a:pPr lvl="1"/>
                <a:r>
                  <a:rPr lang="en-US" sz="2400" dirty="0">
                    <a:cs typeface="Times New Roman" panose="02020603050405020304" pitchFamily="18" charset="0"/>
                  </a:rPr>
                  <a:t>Good news: you can test for this in data! </a:t>
                </a:r>
              </a:p>
              <a:p>
                <a:pPr lvl="1"/>
                <a:r>
                  <a:rPr lang="en-US" sz="2400" dirty="0">
                    <a:cs typeface="Times New Roman" panose="02020603050405020304" pitchFamily="18" charset="0"/>
                  </a:rPr>
                  <a:t>Can also adjust your likelihood function with a new variance term</a:t>
                </a:r>
              </a:p>
              <a:p>
                <a:r>
                  <a:rPr lang="en-US" sz="2400" dirty="0">
                    <a:cs typeface="Times New Roman" panose="02020603050405020304" pitchFamily="18" charset="0"/>
                  </a:rPr>
                  <a:t>Most common way to deal with overdispersion: </a:t>
                </a:r>
                <a:r>
                  <a:rPr lang="en-US" sz="2400" b="1" dirty="0">
                    <a:cs typeface="Times New Roman" panose="02020603050405020304" pitchFamily="18" charset="0"/>
                  </a:rPr>
                  <a:t>negative binomial </a:t>
                </a:r>
                <a:r>
                  <a:rPr lang="en-US" sz="2400" dirty="0">
                    <a:cs typeface="Times New Roman" panose="02020603050405020304" pitchFamily="18" charset="0"/>
                  </a:rPr>
                  <a:t>link</a:t>
                </a:r>
              </a:p>
              <a:p>
                <a:pPr lvl="1"/>
                <a:r>
                  <a:rPr lang="en-US" sz="2400" dirty="0">
                    <a:cs typeface="Times New Roman" panose="02020603050405020304" pitchFamily="18" charset="0"/>
                  </a:rPr>
                  <a:t>Just changes link function slightly, can accommodate over/under dispersion</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183"/>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2154D0C-D52F-0700-B631-7A994507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9098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Hurdle Models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91805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Limited Dependent Variables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600" b="1" dirty="0">
                    <a:cs typeface="Times New Roman" panose="02020603050405020304" pitchFamily="18" charset="0"/>
                  </a:rPr>
                  <a:t>Binary</a:t>
                </a:r>
                <a:r>
                  <a:rPr lang="en-US" sz="2600" dirty="0">
                    <a:cs typeface="Times New Roman" panose="02020603050405020304" pitchFamily="18" charset="0"/>
                  </a:rPr>
                  <a:t>: Whether or not someone receives a treatment</a:t>
                </a:r>
                <a:endParaRPr lang="en-US" sz="2400" dirty="0">
                  <a:cs typeface="Times New Roman" panose="02020603050405020304" pitchFamily="18" charset="0"/>
                </a:endParaRPr>
              </a:p>
              <a:p>
                <a:r>
                  <a:rPr lang="en-US" sz="2400" b="1" dirty="0">
                    <a:cs typeface="Times New Roman" panose="02020603050405020304" pitchFamily="18" charset="0"/>
                  </a:rPr>
                  <a:t>Ordered</a:t>
                </a:r>
                <a:r>
                  <a:rPr lang="en-US" sz="2400" dirty="0">
                    <a:cs typeface="Times New Roman" panose="02020603050405020304" pitchFamily="18" charset="0"/>
                  </a:rPr>
                  <a:t>: Number of prenatal visits during a pregnancy</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0, 1, 2, 3, …, </m:t>
                      </m:r>
                      <m:r>
                        <a:rPr lang="en-US" sz="2400" b="0" i="1" smtClean="0">
                          <a:latin typeface="Cambria Math" panose="02040503050406030204" pitchFamily="18" charset="0"/>
                          <a:cs typeface="Times New Roman" panose="02020603050405020304" pitchFamily="18" charset="0"/>
                        </a:rPr>
                        <m:t>𝑁</m:t>
                      </m:r>
                      <m:r>
                        <m:rPr>
                          <m:lit/>
                        </m:rP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583" t="-1423"/>
                </a:stretch>
              </a:blipFill>
            </p:spPr>
            <p:txBody>
              <a:bodyPr/>
              <a:lstStyle/>
              <a:p>
                <a:r>
                  <a:rPr lang="en-US">
                    <a:noFill/>
                  </a:rPr>
                  <a:t> </a:t>
                </a:r>
              </a:p>
            </p:txBody>
          </p:sp>
        </mc:Fallback>
      </mc:AlternateContent>
    </p:spTree>
    <p:extLst>
      <p:ext uri="{BB962C8B-B14F-4D97-AF65-F5344CB8AC3E}">
        <p14:creationId xmlns:p14="http://schemas.microsoft.com/office/powerpoint/2010/main" val="26348879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A unique form of excess dispersion: Zeros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A common violation of Poisson assumptions is having too many 0s in data</a:t>
            </a:r>
          </a:p>
          <a:p>
            <a:pPr lvl="1"/>
            <a:r>
              <a:rPr lang="en-US" sz="2400" dirty="0">
                <a:cs typeface="Times New Roman" panose="02020603050405020304" pitchFamily="18" charset="0"/>
              </a:rPr>
              <a:t>Especially true in HCP: people don’t go to doctor, don’t fill scrips, etc. </a:t>
            </a:r>
          </a:p>
          <a:p>
            <a:pPr lvl="1"/>
            <a:r>
              <a:rPr lang="en-US" sz="2400" dirty="0">
                <a:cs typeface="Times New Roman" panose="02020603050405020304" pitchFamily="18" charset="0"/>
              </a:rPr>
              <a:t>What drives the excess? </a:t>
            </a:r>
            <a:r>
              <a:rPr lang="en-US" sz="2400" b="1" dirty="0">
                <a:cs typeface="Times New Roman" panose="02020603050405020304" pitchFamily="18" charset="0"/>
              </a:rPr>
              <a:t>Different model processes </a:t>
            </a:r>
            <a:r>
              <a:rPr lang="en-US" sz="2400" dirty="0">
                <a:cs typeface="Times New Roman" panose="02020603050405020304" pitchFamily="18" charset="0"/>
              </a:rPr>
              <a:t>for 0/positive visits</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4342810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A unique form of excess dispersion: Zeros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A common violation of Poisson assumptions is having too many 0s in data</a:t>
            </a:r>
          </a:p>
          <a:p>
            <a:pPr lvl="1"/>
            <a:r>
              <a:rPr lang="en-US" sz="2400" dirty="0">
                <a:cs typeface="Times New Roman" panose="02020603050405020304" pitchFamily="18" charset="0"/>
              </a:rPr>
              <a:t>Especially true in HCP: people don’t go to doctor, don’t fill scrips, etc. </a:t>
            </a:r>
          </a:p>
          <a:p>
            <a:pPr lvl="1"/>
            <a:r>
              <a:rPr lang="en-US" sz="2400" dirty="0">
                <a:cs typeface="Times New Roman" panose="02020603050405020304" pitchFamily="18" charset="0"/>
              </a:rPr>
              <a:t>What drives the excess? </a:t>
            </a:r>
            <a:r>
              <a:rPr lang="en-US" sz="2400" b="1" dirty="0">
                <a:cs typeface="Times New Roman" panose="02020603050405020304" pitchFamily="18" charset="0"/>
              </a:rPr>
              <a:t>Different model processes </a:t>
            </a:r>
            <a:r>
              <a:rPr lang="en-US" sz="2400" dirty="0">
                <a:cs typeface="Times New Roman" panose="02020603050405020304" pitchFamily="18" charset="0"/>
              </a:rPr>
              <a:t>for 0/positive visits</a:t>
            </a:r>
          </a:p>
          <a:p>
            <a:r>
              <a:rPr lang="en-US" sz="2400" dirty="0">
                <a:cs typeface="Times New Roman" panose="02020603050405020304" pitchFamily="18" charset="0"/>
              </a:rPr>
              <a:t>Can model these separately with a </a:t>
            </a:r>
            <a:r>
              <a:rPr lang="en-US" sz="2400" b="1" dirty="0">
                <a:cs typeface="Times New Roman" panose="02020603050405020304" pitchFamily="18" charset="0"/>
              </a:rPr>
              <a:t>hurdle model</a:t>
            </a:r>
            <a:r>
              <a:rPr lang="en-US" sz="2400" dirty="0">
                <a:cs typeface="Times New Roman" panose="02020603050405020304" pitchFamily="18" charset="0"/>
              </a:rPr>
              <a:t>, which has 2 steps: </a:t>
            </a:r>
          </a:p>
          <a:p>
            <a:pPr marL="617220" lvl="1" indent="-342900">
              <a:buFont typeface="+mj-lt"/>
              <a:buAutoNum type="arabicPeriod"/>
            </a:pPr>
            <a:r>
              <a:rPr lang="en-US" sz="2400" dirty="0">
                <a:cs typeface="Times New Roman" panose="02020603050405020304" pitchFamily="18" charset="0"/>
              </a:rPr>
              <a:t>Decision about whether number of visits will be positive or 0. </a:t>
            </a:r>
          </a:p>
          <a:p>
            <a:pPr marL="617220" lvl="1" indent="-342900">
              <a:buFont typeface="+mj-lt"/>
              <a:buAutoNum type="arabicPeriod"/>
            </a:pPr>
            <a:r>
              <a:rPr lang="en-US" sz="2400" dirty="0">
                <a:cs typeface="Times New Roman" panose="02020603050405020304" pitchFamily="18" charset="0"/>
              </a:rPr>
              <a:t>If number of visits &gt;0 (if hurdle is crossed), how many visits take place?</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1132442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Hurdle Models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pPr marL="457200" indent="-457200">
                  <a:buFont typeface="+mj-lt"/>
                  <a:buAutoNum type="arabicPeriod"/>
                </a:pPr>
                <a:r>
                  <a:rPr lang="en-US" sz="2400" dirty="0">
                    <a:cs typeface="Times New Roman" panose="02020603050405020304" pitchFamily="18" charset="0"/>
                  </a:rPr>
                  <a:t>Step 1: Prediction of “hurdle jumping” </a:t>
                </a:r>
              </a:p>
              <a:p>
                <a:pPr lvl="1"/>
                <a:r>
                  <a:rPr lang="en-US" sz="2400" dirty="0">
                    <a:cs typeface="Times New Roman" panose="02020603050405020304" pitchFamily="18" charset="0"/>
                  </a:rPr>
                  <a:t>E.g., logit or </a:t>
                </a:r>
                <a:r>
                  <a:rPr lang="en-US" sz="2400" dirty="0" err="1">
                    <a:cs typeface="Times New Roman" panose="02020603050405020304" pitchFamily="18" charset="0"/>
                  </a:rPr>
                  <a:t>probit</a:t>
                </a:r>
                <a:r>
                  <a:rPr lang="en-US" sz="2400" dirty="0">
                    <a:cs typeface="Times New Roman" panose="02020603050405020304" pitchFamily="18" charset="0"/>
                  </a:rPr>
                  <a:t>, where outcome is </a:t>
                </a:r>
                <a:r>
                  <a:rPr lang="en-US" sz="2400" b="1" dirty="0">
                    <a:cs typeface="Times New Roman" panose="02020603050405020304" pitchFamily="18" charset="0"/>
                  </a:rPr>
                  <a:t>1</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𝑣𝑖𝑠𝑖𝑡𝑠</m:t>
                    </m:r>
                    <m:r>
                      <a:rPr lang="en-CA" sz="2400" b="0" i="1" smtClean="0">
                        <a:latin typeface="Cambria Math" panose="02040503050406030204" pitchFamily="18" charset="0"/>
                        <a:cs typeface="Times New Roman" panose="02020603050405020304" pitchFamily="18" charset="0"/>
                      </a:rPr>
                      <m:t>&gt;0}</m:t>
                    </m:r>
                  </m:oMath>
                </a14:m>
                <a:endParaRPr lang="en-US" sz="2400" dirty="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=0</m:t>
                              </m:r>
                            </m:e>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𝑊</m:t>
                                  </m:r>
                                </m:e>
                                <m:sub>
                                  <m:r>
                                    <a:rPr lang="en-CA" sz="2400" b="0" i="1" smtClean="0">
                                      <a:latin typeface="Cambria Math" panose="02040503050406030204" pitchFamily="18" charset="0"/>
                                      <a:cs typeface="Times New Roman" panose="02020603050405020304" pitchFamily="18" charset="0"/>
                                    </a:rPr>
                                    <m:t>𝑖</m:t>
                                  </m:r>
                                </m:sub>
                              </m:sSub>
                            </m:e>
                          </m:d>
                        </m:e>
                      </m:func>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exp</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𝑊</m:t>
                                      </m:r>
                                    </m:e>
                                    <m:sub>
                                      <m:r>
                                        <a:rPr lang="en-CA" sz="2400" b="0" i="1" smtClean="0">
                                          <a:latin typeface="Cambria Math" panose="02040503050406030204" pitchFamily="18" charset="0"/>
                                          <a:cs typeface="Times New Roman" panose="02020603050405020304" pitchFamily="18" charset="0"/>
                                        </a:rPr>
                                        <m:t>𝑖</m:t>
                                      </m:r>
                                    </m:sub>
                                  </m:sSub>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𝛾</m:t>
                                      </m:r>
                                    </m:e>
                                  </m:acc>
                                </m:e>
                              </m:d>
                            </m:e>
                          </m:func>
                        </m:num>
                        <m:den>
                          <m:r>
                            <a:rPr lang="en-CA" sz="2400" b="0" i="1" smtClean="0">
                              <a:latin typeface="Cambria Math" panose="02040503050406030204" pitchFamily="18" charset="0"/>
                              <a:cs typeface="Times New Roman" panose="02020603050405020304" pitchFamily="18" charset="0"/>
                            </a:rPr>
                            <m:t>1+</m:t>
                          </m:r>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exp</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𝑊</m:t>
                                      </m:r>
                                    </m:e>
                                    <m:sub>
                                      <m:r>
                                        <a:rPr lang="en-CA" sz="2400" b="0" i="1" smtClean="0">
                                          <a:latin typeface="Cambria Math" panose="02040503050406030204" pitchFamily="18" charset="0"/>
                                          <a:cs typeface="Times New Roman" panose="02020603050405020304" pitchFamily="18" charset="0"/>
                                        </a:rPr>
                                        <m:t>𝑖</m:t>
                                      </m:r>
                                    </m:sub>
                                  </m:sSub>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𝛾</m:t>
                                      </m:r>
                                    </m:e>
                                  </m:acc>
                                </m:e>
                              </m:d>
                            </m:e>
                          </m:func>
                        </m:den>
                      </m:f>
                      <m:r>
                        <a:rPr lang="en-CA" sz="2400" b="0" i="1" smtClean="0">
                          <a:latin typeface="Cambria Math" panose="02040503050406030204" pitchFamily="18" charset="0"/>
                          <a:cs typeface="Times New Roman" panose="02020603050405020304" pitchFamily="18" charset="0"/>
                        </a:rPr>
                        <m:t>=</m:t>
                      </m:r>
                      <m:acc>
                        <m:accPr>
                          <m:chr m:val="̂"/>
                          <m:ctrlPr>
                            <a:rPr lang="en-CA" sz="2400" b="0" i="1" smtClean="0">
                              <a:latin typeface="Cambria Math" panose="02040503050406030204" pitchFamily="18" charset="0"/>
                              <a:cs typeface="Times New Roman" panose="02020603050405020304" pitchFamily="18" charset="0"/>
                            </a:rPr>
                          </m:ctrlPr>
                        </m:acc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𝜋</m:t>
                              </m:r>
                            </m:e>
                            <m:sub>
                              <m:r>
                                <a:rPr lang="en-CA" sz="2400" b="0" i="1" smtClean="0">
                                  <a:latin typeface="Cambria Math" panose="02040503050406030204" pitchFamily="18" charset="0"/>
                                  <a:cs typeface="Times New Roman" panose="02020603050405020304" pitchFamily="18" charset="0"/>
                                </a:rPr>
                                <m:t>𝑖</m:t>
                              </m:r>
                            </m:sub>
                          </m:sSub>
                        </m:e>
                      </m:acc>
                    </m:oMath>
                  </m:oMathPara>
                </a14:m>
                <a:endParaRPr lang="en-US" sz="2400"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Step 2: Model for number of occurrences given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𝑦</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&gt;0</m:t>
                    </m:r>
                  </m:oMath>
                </a14:m>
                <a:endParaRPr lang="en-US" sz="2400" dirty="0">
                  <a:cs typeface="Times New Roman" panose="02020603050405020304" pitchFamily="18" charset="0"/>
                </a:endParaRPr>
              </a:p>
              <a:p>
                <a:pPr lvl="1"/>
                <a:r>
                  <a:rPr lang="en-US" sz="2400" dirty="0">
                    <a:cs typeface="Times New Roman" panose="02020603050405020304" pitchFamily="18" charset="0"/>
                  </a:rPr>
                  <a:t>E.g., a zero-truncated Poisson model</a:t>
                </a:r>
              </a:p>
              <a:p>
                <a:pPr marL="274320" lvl="1" indent="0">
                  <a:buNone/>
                </a:pPr>
                <a14:m>
                  <m:oMathPara xmlns:m="http://schemas.openxmlformats.org/officeDocument/2006/math">
                    <m:oMathParaPr>
                      <m:jc m:val="centerGroup"/>
                    </m:oMathParaPr>
                    <m:oMath xmlns:m="http://schemas.openxmlformats.org/officeDocument/2006/math">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𝑗</m:t>
                              </m:r>
                            </m:e>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&gt;0,</m:t>
                              </m:r>
                              <m:r>
                                <a:rPr lang="en-CA" sz="2400" b="0" i="1" smtClean="0">
                                  <a:latin typeface="Cambria Math" panose="02040503050406030204" pitchFamily="18" charset="0"/>
                                  <a:cs typeface="Times New Roman" panose="02020603050405020304" pitchFamily="18" charset="0"/>
                                </a:rPr>
                                <m:t>𝑋</m:t>
                              </m:r>
                            </m:e>
                          </m:d>
                        </m:e>
                      </m:func>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𝑗</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𝑋</m:t>
                                  </m:r>
                                </m:e>
                              </m:d>
                            </m:e>
                          </m:func>
                        </m:num>
                        <m:den>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&gt;0</m:t>
                                  </m:r>
                                </m:e>
                                <m:e>
                                  <m:r>
                                    <a:rPr lang="en-CA" sz="2400" b="0" i="1" smtClean="0">
                                      <a:latin typeface="Cambria Math" panose="02040503050406030204" pitchFamily="18" charset="0"/>
                                      <a:cs typeface="Times New Roman" panose="02020603050405020304" pitchFamily="18" charset="0"/>
                                    </a:rPr>
                                    <m:t>𝑋</m:t>
                                  </m:r>
                                </m:e>
                              </m:d>
                            </m:e>
                          </m:func>
                        </m:den>
                      </m:f>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sSup>
                            <m:sSupPr>
                              <m:ctrlPr>
                                <a:rPr lang="en-CA" sz="2400" b="0" i="1" smtClean="0">
                                  <a:latin typeface="Cambria Math" panose="02040503050406030204" pitchFamily="18" charset="0"/>
                                  <a:cs typeface="Times New Roman" panose="02020603050405020304" pitchFamily="18" charset="0"/>
                                </a:rPr>
                              </m:ctrlPr>
                            </m:sSupPr>
                            <m:e>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exp</m:t>
                                  </m:r>
                                </m:fName>
                                <m:e>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𝑋</m:t>
                                      </m:r>
                                      <m:r>
                                        <a:rPr lang="en-CA" sz="2400" b="0" i="1" smtClean="0">
                                          <a:latin typeface="Cambria Math" panose="02040503050406030204" pitchFamily="18" charset="0"/>
                                          <a:cs typeface="Times New Roman" panose="02020603050405020304" pitchFamily="18" charset="0"/>
                                        </a:rPr>
                                        <m:t>𝛽</m:t>
                                      </m:r>
                                    </m:e>
                                  </m:d>
                                </m:e>
                              </m:func>
                            </m:e>
                            <m:sup>
                              <m:r>
                                <a:rPr lang="en-CA" sz="2400" b="0" i="1" smtClean="0">
                                  <a:latin typeface="Cambria Math" panose="02040503050406030204" pitchFamily="18" charset="0"/>
                                  <a:cs typeface="Times New Roman" panose="02020603050405020304" pitchFamily="18" charset="0"/>
                                </a:rPr>
                                <m:t>𝑗</m:t>
                              </m:r>
                            </m:sup>
                          </m:sSup>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𝑒</m:t>
                              </m:r>
                            </m:e>
                            <m:sup>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𝑋</m:t>
                              </m:r>
                              <m:r>
                                <a:rPr lang="en-CA" sz="2400" b="0" i="1" smtClean="0">
                                  <a:latin typeface="Cambria Math" panose="02040503050406030204" pitchFamily="18" charset="0"/>
                                  <a:cs typeface="Times New Roman" panose="02020603050405020304" pitchFamily="18" charset="0"/>
                                </a:rPr>
                                <m:t>𝛽</m:t>
                              </m:r>
                            </m:sup>
                          </m:sSup>
                        </m:num>
                        <m:den>
                          <m:r>
                            <a:rPr lang="en-CA" sz="2400" b="0" i="1" smtClean="0">
                              <a:latin typeface="Cambria Math" panose="02040503050406030204" pitchFamily="18" charset="0"/>
                              <a:cs typeface="Times New Roman" panose="02020603050405020304" pitchFamily="18" charset="0"/>
                            </a:rPr>
                            <m:t>𝑗</m:t>
                          </m:r>
                          <m:r>
                            <a:rPr lang="en-CA" sz="2400" b="0" i="1" smtClean="0">
                              <a:latin typeface="Cambria Math" panose="02040503050406030204" pitchFamily="18" charset="0"/>
                              <a:cs typeface="Times New Roman" panose="02020603050405020304" pitchFamily="18" charset="0"/>
                            </a:rPr>
                            <m:t>!</m:t>
                          </m:r>
                          <m:d>
                            <m:dPr>
                              <m:ctrlPr>
                                <a:rPr lang="en-CA" sz="2400" b="1" i="1" smtClean="0">
                                  <a:latin typeface="Cambria Math" panose="02040503050406030204" pitchFamily="18" charset="0"/>
                                  <a:cs typeface="Times New Roman" panose="02020603050405020304" pitchFamily="18" charset="0"/>
                                </a:rPr>
                              </m:ctrlPr>
                            </m:dPr>
                            <m:e>
                              <m:r>
                                <a:rPr lang="en-CA" sz="2400" b="1" i="1" smtClean="0">
                                  <a:latin typeface="Cambria Math" panose="02040503050406030204" pitchFamily="18" charset="0"/>
                                  <a:cs typeface="Times New Roman" panose="02020603050405020304" pitchFamily="18" charset="0"/>
                                </a:rPr>
                                <m:t>𝟏</m:t>
                              </m:r>
                              <m:r>
                                <a:rPr lang="en-CA" sz="2400" b="1" i="1" smtClean="0">
                                  <a:latin typeface="Cambria Math" panose="02040503050406030204" pitchFamily="18" charset="0"/>
                                  <a:cs typeface="Times New Roman" panose="02020603050405020304" pitchFamily="18" charset="0"/>
                                </a:rPr>
                                <m:t>−</m:t>
                              </m:r>
                              <m:sSup>
                                <m:sSupPr>
                                  <m:ctrlPr>
                                    <a:rPr lang="en-CA" sz="2400" b="1" i="1" smtClean="0">
                                      <a:latin typeface="Cambria Math" panose="02040503050406030204" pitchFamily="18" charset="0"/>
                                      <a:cs typeface="Times New Roman" panose="02020603050405020304" pitchFamily="18" charset="0"/>
                                    </a:rPr>
                                  </m:ctrlPr>
                                </m:sSupPr>
                                <m:e>
                                  <m:r>
                                    <a:rPr lang="en-CA" sz="2400" b="1" i="1" smtClean="0">
                                      <a:latin typeface="Cambria Math" panose="02040503050406030204" pitchFamily="18" charset="0"/>
                                      <a:cs typeface="Times New Roman" panose="02020603050405020304" pitchFamily="18" charset="0"/>
                                    </a:rPr>
                                    <m:t>𝒆</m:t>
                                  </m:r>
                                </m:e>
                                <m:sup>
                                  <m:r>
                                    <a:rPr lang="en-CA" sz="2400" b="1" i="1" smtClean="0">
                                      <a:latin typeface="Cambria Math" panose="02040503050406030204" pitchFamily="18" charset="0"/>
                                      <a:cs typeface="Times New Roman" panose="02020603050405020304" pitchFamily="18" charset="0"/>
                                    </a:rPr>
                                    <m:t>−</m:t>
                                  </m:r>
                                  <m:r>
                                    <a:rPr lang="en-CA" sz="2400" b="1" i="1" smtClean="0">
                                      <a:latin typeface="Cambria Math" panose="02040503050406030204" pitchFamily="18" charset="0"/>
                                      <a:cs typeface="Times New Roman" panose="02020603050405020304" pitchFamily="18" charset="0"/>
                                    </a:rPr>
                                    <m:t>𝑿</m:t>
                                  </m:r>
                                  <m:r>
                                    <a:rPr lang="en-CA" sz="2400" b="1" i="1" smtClean="0">
                                      <a:latin typeface="Cambria Math" panose="02040503050406030204" pitchFamily="18" charset="0"/>
                                      <a:cs typeface="Times New Roman" panose="02020603050405020304" pitchFamily="18" charset="0"/>
                                    </a:rPr>
                                    <m:t>𝜷</m:t>
                                  </m:r>
                                </m:sup>
                              </m:sSup>
                            </m:e>
                          </m:d>
                        </m:den>
                      </m:f>
                    </m:oMath>
                  </m:oMathPara>
                </a14:m>
                <a:endParaRPr lang="en-US" sz="2400" dirty="0">
                  <a:cs typeface="Times New Roman" panose="02020603050405020304" pitchFamily="18" charset="0"/>
                </a:endParaRPr>
              </a:p>
              <a:p>
                <a:pPr marL="0" indent="0">
                  <a:buNone/>
                </a:pPr>
                <a:r>
                  <a:rPr lang="en-US" sz="2400" b="1" dirty="0">
                    <a:cs typeface="Times New Roman" panose="02020603050405020304" pitchFamily="18" charset="0"/>
                  </a:rPr>
                  <a:t>Things to Note: </a:t>
                </a:r>
              </a:p>
              <a:p>
                <a:r>
                  <a:rPr lang="en-US" sz="2400" dirty="0">
                    <a:cs typeface="Times New Roman" panose="02020603050405020304" pitchFamily="18" charset="0"/>
                  </a:rPr>
                  <a:t>Two separate models </a:t>
                </a:r>
              </a:p>
              <a:p>
                <a:r>
                  <a:rPr lang="en-US" sz="2400" dirty="0">
                    <a:cs typeface="Times New Roman" panose="02020603050405020304" pitchFamily="18" charset="0"/>
                  </a:rPr>
                  <a:t>How to link </a:t>
                </a:r>
                <a14:m>
                  <m:oMath xmlns:m="http://schemas.openxmlformats.org/officeDocument/2006/math">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𝜋</m:t>
                        </m:r>
                      </m:e>
                    </m:acc>
                  </m:oMath>
                </a14:m>
                <a:r>
                  <a:rPr lang="en-US" sz="2400" dirty="0">
                    <a:cs typeface="Times New Roman" panose="02020603050405020304" pitchFamily="18" charset="0"/>
                  </a:rPr>
                  <a:t> and “crossing the hurdle”?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US">
                    <a:noFill/>
                  </a:rPr>
                  <a:t> </a:t>
                </a:r>
              </a:p>
            </p:txBody>
          </p:sp>
        </mc:Fallback>
      </mc:AlternateContent>
      <p:pic>
        <p:nvPicPr>
          <p:cNvPr id="53" name="Picture 2" descr="RStudio - RStudio">
            <a:extLst>
              <a:ext uri="{FF2B5EF4-FFF2-40B4-BE49-F238E27FC236}">
                <a16:creationId xmlns:a16="http://schemas.microsoft.com/office/drawing/2014/main" id="{84471D8C-5535-F223-D170-54B0E2B52A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7024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Is a Hurdle Model Appropriate?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Hurdle models are great if there really are two processes in your data</a:t>
            </a:r>
          </a:p>
          <a:p>
            <a:pPr lvl="1"/>
            <a:r>
              <a:rPr lang="en-US" sz="2400" dirty="0">
                <a:cs typeface="Times New Roman" panose="02020603050405020304" pitchFamily="18" charset="0"/>
              </a:rPr>
              <a:t>If the decisions driving one DGP are different from another</a:t>
            </a:r>
          </a:p>
          <a:p>
            <a:pPr lvl="1"/>
            <a:r>
              <a:rPr lang="en-US" sz="2400" dirty="0">
                <a:cs typeface="Times New Roman" panose="02020603050405020304" pitchFamily="18" charset="0"/>
              </a:rPr>
              <a:t>Applications to behavioral econ galore!</a:t>
            </a:r>
          </a:p>
          <a:p>
            <a:r>
              <a:rPr lang="en-US" sz="2400" dirty="0">
                <a:cs typeface="Times New Roman" panose="02020603050405020304" pitchFamily="18" charset="0"/>
              </a:rPr>
              <a:t>But hurdle models can’t help you if your problem isn’t a separate DGP: </a:t>
            </a:r>
          </a:p>
          <a:p>
            <a:pPr lvl="1"/>
            <a:r>
              <a:rPr lang="en-US" sz="2400" dirty="0">
                <a:cs typeface="Times New Roman" panose="02020603050405020304" pitchFamily="18" charset="0"/>
              </a:rPr>
              <a:t>Selection (we don’t observe data for some people for some reason)</a:t>
            </a:r>
          </a:p>
          <a:p>
            <a:pPr lvl="1"/>
            <a:r>
              <a:rPr lang="en-US" sz="2400" dirty="0">
                <a:cs typeface="Times New Roman" panose="02020603050405020304" pitchFamily="18" charset="0"/>
              </a:rPr>
              <a:t>Data are censored/error in measurement</a:t>
            </a:r>
          </a:p>
          <a:p>
            <a:pPr lvl="1"/>
            <a:r>
              <a:rPr lang="en-US" sz="2400" dirty="0">
                <a:cs typeface="Times New Roman" panose="02020603050405020304" pitchFamily="18" charset="0"/>
              </a:rPr>
              <a:t>Any reason the 0s in your data aren’t actually 0s</a:t>
            </a:r>
          </a:p>
          <a:p>
            <a:r>
              <a:rPr lang="en-US" sz="2400" dirty="0">
                <a:cs typeface="Times New Roman" panose="02020603050405020304" pitchFamily="18" charset="0"/>
              </a:rPr>
              <a:t>In these cases, a two-part model will be </a:t>
            </a:r>
            <a:r>
              <a:rPr lang="en-US" sz="2400" b="1" dirty="0">
                <a:cs typeface="Times New Roman" panose="02020603050405020304" pitchFamily="18" charset="0"/>
              </a:rPr>
              <a:t>biased</a:t>
            </a:r>
            <a:endParaRPr lang="en-US" sz="2400" dirty="0">
              <a:cs typeface="Times New Roman" panose="02020603050405020304" pitchFamily="18" charset="0"/>
            </a:endParaRPr>
          </a:p>
          <a:p>
            <a:r>
              <a:rPr lang="en-US" sz="2400" dirty="0">
                <a:cs typeface="Times New Roman" panose="02020603050405020304" pitchFamily="18" charset="0"/>
              </a:rPr>
              <a:t>These issues are addressed another way: </a:t>
            </a:r>
            <a:r>
              <a:rPr lang="en-US" sz="2400" spc="-9" dirty="0">
                <a:latin typeface="Times New Roman"/>
                <a:cs typeface="Times New Roman"/>
              </a:rPr>
              <a:t>a</a:t>
            </a:r>
            <a:r>
              <a:rPr lang="en-US" sz="2400" spc="-4" dirty="0">
                <a:latin typeface="Times New Roman"/>
                <a:cs typeface="Times New Roman"/>
              </a:rPr>
              <a:t> t</a:t>
            </a:r>
            <a:r>
              <a:rPr lang="en-US" sz="2400" spc="-18" dirty="0">
                <a:latin typeface="Times New Roman"/>
                <a:cs typeface="Times New Roman"/>
              </a:rPr>
              <a:t>ec</a:t>
            </a:r>
            <a:r>
              <a:rPr lang="en-US" sz="2400" spc="18" dirty="0">
                <a:latin typeface="Times New Roman"/>
                <a:cs typeface="Times New Roman"/>
              </a:rPr>
              <a:t>h</a:t>
            </a:r>
            <a:r>
              <a:rPr lang="en-US" sz="2400" dirty="0">
                <a:latin typeface="Times New Roman"/>
                <a:cs typeface="Times New Roman"/>
              </a:rPr>
              <a:t>n</a:t>
            </a:r>
            <a:r>
              <a:rPr lang="en-US" sz="2400" spc="-4" dirty="0">
                <a:latin typeface="Times New Roman"/>
                <a:cs typeface="Times New Roman"/>
              </a:rPr>
              <a:t>i</a:t>
            </a:r>
            <a:r>
              <a:rPr lang="en-US" sz="2400" dirty="0">
                <a:latin typeface="Times New Roman"/>
                <a:cs typeface="Times New Roman"/>
              </a:rPr>
              <a:t>qu</a:t>
            </a:r>
            <a:r>
              <a:rPr lang="en-US" sz="2400" spc="-9" dirty="0">
                <a:latin typeface="Times New Roman"/>
                <a:cs typeface="Times New Roman"/>
              </a:rPr>
              <a:t>e</a:t>
            </a:r>
            <a:r>
              <a:rPr lang="en-US" sz="2400" spc="-40" dirty="0">
                <a:latin typeface="Times New Roman"/>
                <a:cs typeface="Times New Roman"/>
              </a:rPr>
              <a:t> </a:t>
            </a:r>
            <a:r>
              <a:rPr lang="en-US" sz="2400" dirty="0">
                <a:latin typeface="Times New Roman"/>
                <a:cs typeface="Times New Roman"/>
              </a:rPr>
              <a:t>c</a:t>
            </a:r>
            <a:r>
              <a:rPr lang="en-US" sz="2400" spc="-18" dirty="0">
                <a:latin typeface="Times New Roman"/>
                <a:cs typeface="Times New Roman"/>
              </a:rPr>
              <a:t>a</a:t>
            </a:r>
            <a:r>
              <a:rPr lang="en-US" sz="2400" spc="-22" dirty="0">
                <a:latin typeface="Times New Roman"/>
                <a:cs typeface="Times New Roman"/>
              </a:rPr>
              <a:t>l</a:t>
            </a:r>
            <a:r>
              <a:rPr lang="en-US" sz="2400" spc="-4" dirty="0">
                <a:latin typeface="Times New Roman"/>
                <a:cs typeface="Times New Roman"/>
              </a:rPr>
              <a:t>l</a:t>
            </a:r>
            <a:r>
              <a:rPr lang="en-US" sz="2400" spc="-18" dirty="0">
                <a:latin typeface="Times New Roman"/>
                <a:cs typeface="Times New Roman"/>
              </a:rPr>
              <a:t>e</a:t>
            </a:r>
            <a:r>
              <a:rPr lang="en-US" sz="2400" dirty="0">
                <a:latin typeface="Times New Roman"/>
                <a:cs typeface="Times New Roman"/>
              </a:rPr>
              <a:t>d </a:t>
            </a:r>
            <a:r>
              <a:rPr lang="en-US" sz="2400" spc="93" dirty="0" err="1">
                <a:latin typeface="Times New Roman"/>
                <a:cs typeface="Times New Roman"/>
              </a:rPr>
              <a:t>H</a:t>
            </a:r>
            <a:r>
              <a:rPr lang="en-US" sz="2400" spc="-18" dirty="0" err="1">
                <a:latin typeface="Times New Roman"/>
                <a:cs typeface="Times New Roman"/>
              </a:rPr>
              <a:t>ec</a:t>
            </a:r>
            <a:r>
              <a:rPr lang="en-US" sz="2400" spc="101" dirty="0" err="1">
                <a:latin typeface="Times New Roman"/>
                <a:cs typeface="Times New Roman"/>
              </a:rPr>
              <a:t>k</a:t>
            </a:r>
            <a:r>
              <a:rPr lang="en-US" sz="2400" spc="-4" dirty="0" err="1">
                <a:latin typeface="Times New Roman"/>
                <a:cs typeface="Times New Roman"/>
              </a:rPr>
              <a:t>i</a:t>
            </a:r>
            <a:r>
              <a:rPr lang="en-US" sz="2400" spc="93" dirty="0" err="1">
                <a:latin typeface="Times New Roman"/>
                <a:cs typeface="Times New Roman"/>
              </a:rPr>
              <a:t>t</a:t>
            </a:r>
            <a:endParaRPr lang="en-US" sz="2400" dirty="0">
              <a:cs typeface="Times New Roman" panose="02020603050405020304" pitchFamily="18" charset="0"/>
            </a:endParaRPr>
          </a:p>
        </p:txBody>
      </p:sp>
    </p:spTree>
    <p:extLst>
      <p:ext uri="{BB962C8B-B14F-4D97-AF65-F5344CB8AC3E}">
        <p14:creationId xmlns:p14="http://schemas.microsoft.com/office/powerpoint/2010/main" val="14764020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err="1">
                <a:cs typeface="Times New Roman" panose="02020603050405020304" pitchFamily="18" charset="0"/>
              </a:rPr>
              <a:t>Heckit</a:t>
            </a:r>
            <a:r>
              <a:rPr lang="en-US" sz="3600" dirty="0">
                <a:cs typeface="Times New Roman" panose="02020603050405020304" pitchFamily="18" charset="0"/>
              </a:rPr>
              <a:t>: A brief overview</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Like hurdle models, </a:t>
                </a:r>
                <a:r>
                  <a:rPr lang="en-US" sz="2400" dirty="0" err="1">
                    <a:cs typeface="Times New Roman" panose="02020603050405020304" pitchFamily="18" charset="0"/>
                  </a:rPr>
                  <a:t>Heckit</a:t>
                </a:r>
                <a:r>
                  <a:rPr lang="en-US" sz="2400" dirty="0">
                    <a:cs typeface="Times New Roman" panose="02020603050405020304" pitchFamily="18" charset="0"/>
                  </a:rPr>
                  <a:t> models specify two equations: </a:t>
                </a:r>
              </a:p>
              <a:p>
                <a:pPr marL="617220" lvl="1" indent="-342900">
                  <a:buFont typeface="+mj-lt"/>
                  <a:buAutoNum type="arabicPeriod"/>
                </a:pPr>
                <a:r>
                  <a:rPr lang="en-US" sz="2400" dirty="0">
                    <a:cs typeface="Times New Roman" panose="02020603050405020304" pitchFamily="18" charset="0"/>
                  </a:rPr>
                  <a:t>Probability of an </a:t>
                </a:r>
                <a:r>
                  <a:rPr lang="en-US" sz="2400" b="1" dirty="0">
                    <a:cs typeface="Times New Roman" panose="02020603050405020304" pitchFamily="18" charset="0"/>
                  </a:rPr>
                  <a:t>observed </a:t>
                </a:r>
                <a:r>
                  <a:rPr lang="en-US" sz="2400" dirty="0">
                    <a:cs typeface="Times New Roman" panose="02020603050405020304" pitchFamily="18" charset="0"/>
                  </a:rPr>
                  <a:t>outcome </a:t>
                </a:r>
                <a14:m>
                  <m:oMath xmlns:m="http://schemas.openxmlformats.org/officeDocument/2006/math">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𝑜𝑏𝑠𝑒𝑟𝑣𝑒𝑑</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(note: not probability that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𝑦</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&gt;0</m:t>
                    </m:r>
                  </m:oMath>
                </a14:m>
                <a:r>
                  <a:rPr lang="en-US" sz="2400" dirty="0">
                    <a:cs typeface="Times New Roman" panose="02020603050405020304" pitchFamily="18" charset="0"/>
                  </a:rPr>
                  <a:t>)</a:t>
                </a:r>
              </a:p>
              <a:p>
                <a:pPr marL="617220" lvl="1" indent="-342900">
                  <a:buFont typeface="+mj-lt"/>
                  <a:buAutoNum type="arabicPeriod"/>
                </a:pPr>
                <a:r>
                  <a:rPr lang="en-US" sz="2400" dirty="0">
                    <a:cs typeface="Times New Roman" panose="02020603050405020304" pitchFamily="18" charset="0"/>
                  </a:rPr>
                  <a:t>Main regression, matching the moment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𝔼</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𝑥</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𝑜𝑏𝑠𝑒𝑟𝑣𝑒𝑑</m:t>
                    </m:r>
                    <m:r>
                      <a:rPr lang="en-CA"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r>
                  <a:rPr lang="en-US" sz="2400" dirty="0">
                    <a:cs typeface="Times New Roman" panose="02020603050405020304" pitchFamily="18" charset="0"/>
                  </a:rPr>
                  <a:t>Examples: </a:t>
                </a:r>
              </a:p>
              <a:p>
                <a:pPr lvl="1"/>
                <a:r>
                  <a:rPr lang="en-US" sz="2400" dirty="0">
                    <a:cs typeface="Times New Roman" panose="02020603050405020304" pitchFamily="18" charset="0"/>
                  </a:rPr>
                  <a:t>Are 0-visit people not going to a doctor, or do they not have access?</a:t>
                </a:r>
              </a:p>
              <a:p>
                <a:pPr lvl="1"/>
                <a:r>
                  <a:rPr lang="en-US" sz="2400" dirty="0">
                    <a:cs typeface="Times New Roman" panose="02020603050405020304" pitchFamily="18" charset="0"/>
                  </a:rPr>
                  <a:t>Smoking: are the 0s lies? Are non-smokers just price responsive? </a:t>
                </a:r>
              </a:p>
              <a:p>
                <a:r>
                  <a:rPr lang="en-US" sz="2400" dirty="0">
                    <a:cs typeface="Times New Roman" panose="02020603050405020304" pitchFamily="18" charset="0"/>
                  </a:rPr>
                  <a:t>Main setback: need to </a:t>
                </a:r>
                <a:r>
                  <a:rPr lang="en-US" sz="2400" b="1" dirty="0">
                    <a:cs typeface="Times New Roman" panose="02020603050405020304" pitchFamily="18" charset="0"/>
                  </a:rPr>
                  <a:t>specify a selection equation</a:t>
                </a:r>
              </a:p>
              <a:p>
                <a:pPr lvl="1"/>
                <a:r>
                  <a:rPr lang="en-US" sz="2400" dirty="0">
                    <a:cs typeface="Times New Roman" panose="02020603050405020304" pitchFamily="18" charset="0"/>
                  </a:rPr>
                  <a:t>This requires you to be very confident in your DAG </a:t>
                </a:r>
                <a:r>
                  <a:rPr lang="en-US" sz="2400" i="1" dirty="0">
                    <a:cs typeface="Times New Roman" panose="02020603050405020304" pitchFamily="18" charset="0"/>
                  </a:rPr>
                  <a:t>and </a:t>
                </a:r>
                <a:r>
                  <a:rPr lang="en-US" sz="2400" dirty="0">
                    <a:cs typeface="Times New Roman" panose="02020603050405020304" pitchFamily="18" charset="0"/>
                  </a:rPr>
                  <a:t>your data</a:t>
                </a:r>
              </a:p>
              <a:p>
                <a:pPr lvl="1"/>
                <a:r>
                  <a:rPr lang="en-US" sz="2400" dirty="0">
                    <a:cs typeface="Times New Roman" panose="02020603050405020304" pitchFamily="18" charset="0"/>
                  </a:rPr>
                  <a:t>Generally, if you have the data to predict selection, selection isn’t a problem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33355822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Multinomial Choice Logit</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748435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Multinomial Choice Logit: When Choices Matter (More)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if our data is on </a:t>
            </a:r>
            <a:r>
              <a:rPr lang="en-US" sz="2400" i="1" dirty="0">
                <a:cs typeface="Times New Roman" panose="02020603050405020304" pitchFamily="18" charset="0"/>
              </a:rPr>
              <a:t>choices </a:t>
            </a:r>
            <a:r>
              <a:rPr lang="en-US" sz="2400" dirty="0">
                <a:cs typeface="Times New Roman" panose="02020603050405020304" pitchFamily="18" charset="0"/>
              </a:rPr>
              <a:t>between </a:t>
            </a:r>
            <a:r>
              <a:rPr lang="en-US" sz="2400" i="1" dirty="0">
                <a:cs typeface="Times New Roman" panose="02020603050405020304" pitchFamily="18" charset="0"/>
              </a:rPr>
              <a:t>N</a:t>
            </a:r>
            <a:r>
              <a:rPr lang="en-US" sz="2400" dirty="0">
                <a:cs typeface="Times New Roman" panose="02020603050405020304" pitchFamily="18" charset="0"/>
              </a:rPr>
              <a:t> different options? </a:t>
            </a:r>
          </a:p>
          <a:p>
            <a:pPr lvl="1"/>
            <a:r>
              <a:rPr lang="en-US" sz="2400" dirty="0">
                <a:cs typeface="Times New Roman" panose="02020603050405020304" pitchFamily="18" charset="0"/>
              </a:rPr>
              <a:t>E.g., type of insurance coverage, treatment (surgery, medication, etc.)</a:t>
            </a:r>
          </a:p>
          <a:p>
            <a:pPr lvl="1"/>
            <a:r>
              <a:rPr lang="en-US" sz="2400" dirty="0">
                <a:cs typeface="Times New Roman" panose="02020603050405020304" pitchFamily="18" charset="0"/>
              </a:rPr>
              <a:t>This is actually more similar to logit than you think! </a:t>
            </a:r>
          </a:p>
        </p:txBody>
      </p:sp>
    </p:spTree>
    <p:extLst>
      <p:ext uri="{BB962C8B-B14F-4D97-AF65-F5344CB8AC3E}">
        <p14:creationId xmlns:p14="http://schemas.microsoft.com/office/powerpoint/2010/main" val="23784527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Multinomial Choice Logit: When Choices Matter (More)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What if our data is on </a:t>
                </a:r>
                <a:r>
                  <a:rPr lang="en-US" sz="2400" i="1" dirty="0">
                    <a:cs typeface="Times New Roman" panose="02020603050405020304" pitchFamily="18" charset="0"/>
                  </a:rPr>
                  <a:t>choices </a:t>
                </a:r>
                <a:r>
                  <a:rPr lang="en-US" sz="2400" dirty="0">
                    <a:cs typeface="Times New Roman" panose="02020603050405020304" pitchFamily="18" charset="0"/>
                  </a:rPr>
                  <a:t>between </a:t>
                </a:r>
                <a:r>
                  <a:rPr lang="en-US" sz="2400" i="1" dirty="0">
                    <a:cs typeface="Times New Roman" panose="02020603050405020304" pitchFamily="18" charset="0"/>
                  </a:rPr>
                  <a:t>N</a:t>
                </a:r>
                <a:r>
                  <a:rPr lang="en-US" sz="2400" dirty="0">
                    <a:cs typeface="Times New Roman" panose="02020603050405020304" pitchFamily="18" charset="0"/>
                  </a:rPr>
                  <a:t> different options? </a:t>
                </a:r>
              </a:p>
              <a:p>
                <a:pPr lvl="1"/>
                <a:r>
                  <a:rPr lang="en-US" sz="2400" dirty="0">
                    <a:cs typeface="Times New Roman" panose="02020603050405020304" pitchFamily="18" charset="0"/>
                  </a:rPr>
                  <a:t>E.g., type of insurance coverage, treatment (surgery, medication, etc.)</a:t>
                </a:r>
              </a:p>
              <a:p>
                <a:pPr lvl="1"/>
                <a:r>
                  <a:rPr lang="en-US" sz="2400" dirty="0">
                    <a:cs typeface="Times New Roman" panose="02020603050405020304" pitchFamily="18" charset="0"/>
                  </a:rPr>
                  <a:t>This is actually more similar to logit than you think!</a:t>
                </a:r>
              </a:p>
              <a:p>
                <a:r>
                  <a:rPr lang="en-US" sz="2400" dirty="0">
                    <a:cs typeface="Times New Roman" panose="02020603050405020304" pitchFamily="18" charset="0"/>
                  </a:rPr>
                  <a:t>Example: an elderly patient arrives w/ aortic stenosis. Are they treated with: </a:t>
                </a:r>
              </a:p>
              <a:p>
                <a:pPr lvl="1"/>
                <a:r>
                  <a:rPr lang="en-US" sz="2400" dirty="0">
                    <a:cs typeface="Times New Roman" panose="02020603050405020304" pitchFamily="18" charset="0"/>
                  </a:rPr>
                  <a:t>Open-heart valve replacement surgery </a:t>
                </a:r>
              </a:p>
              <a:p>
                <a:pPr lvl="1"/>
                <a:r>
                  <a:rPr lang="en-US" sz="2400" dirty="0">
                    <a:cs typeface="Times New Roman" panose="02020603050405020304" pitchFamily="18" charset="0"/>
                  </a:rPr>
                  <a:t>Transcatheter valve replacement surgery</a:t>
                </a:r>
              </a:p>
              <a:p>
                <a:pPr lvl="1"/>
                <a:r>
                  <a:rPr lang="en-US" sz="2400" dirty="0">
                    <a:cs typeface="Times New Roman" panose="02020603050405020304" pitchFamily="18" charset="0"/>
                  </a:rPr>
                  <a:t>Simple observation</a:t>
                </a:r>
              </a:p>
              <a:p>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sub>
                    </m:sSub>
                  </m:oMath>
                </a14:m>
                <a:r>
                  <a:rPr lang="en-US" sz="2400" dirty="0">
                    <a:cs typeface="Times New Roman" panose="02020603050405020304" pitchFamily="18" charset="0"/>
                  </a:rPr>
                  <a:t> is the choice of treatment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m:t>
                    </m:r>
                  </m:oMath>
                </a14:m>
                <a:r>
                  <a:rPr lang="en-US" sz="2400" dirty="0">
                    <a:cs typeface="Times New Roman" panose="02020603050405020304" pitchFamily="18" charset="0"/>
                  </a:rPr>
                  <a:t>, while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𝑥</m:t>
                        </m:r>
                      </m:e>
                    </m:acc>
                    <m:r>
                      <a:rPr lang="en-US" sz="2400" b="0" i="1" dirty="0"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might include: </a:t>
                </a:r>
              </a:p>
              <a:p>
                <a:pPr lvl="1"/>
                <a:r>
                  <a:rPr lang="en-US" sz="2400" dirty="0">
                    <a:cs typeface="Times New Roman" panose="02020603050405020304" pitchFamily="18" charset="0"/>
                  </a:rPr>
                  <a:t>Patient age</a:t>
                </a:r>
              </a:p>
              <a:p>
                <a:pPr lvl="1"/>
                <a:r>
                  <a:rPr lang="en-US" sz="2400" dirty="0">
                    <a:cs typeface="Times New Roman" panose="02020603050405020304" pitchFamily="18" charset="0"/>
                  </a:rPr>
                  <a:t>Risk factors</a:t>
                </a:r>
              </a:p>
              <a:p>
                <a:pPr lvl="1"/>
                <a:r>
                  <a:rPr lang="en-US" sz="2400" dirty="0">
                    <a:cs typeface="Times New Roman" panose="02020603050405020304" pitchFamily="18" charset="0"/>
                  </a:rPr>
                  <a:t>Symptoms</a:t>
                </a:r>
              </a:p>
              <a:p>
                <a:pPr lvl="1"/>
                <a:r>
                  <a:rPr lang="en-US" sz="2400" dirty="0">
                    <a:cs typeface="Times New Roman" panose="02020603050405020304" pitchFamily="18" charset="0"/>
                  </a:rPr>
                  <a:t>Physician characteristics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b="-3440"/>
                </a:stretch>
              </a:blipFill>
            </p:spPr>
            <p:txBody>
              <a:bodyPr/>
              <a:lstStyle/>
              <a:p>
                <a:r>
                  <a:rPr lang="en-US">
                    <a:noFill/>
                  </a:rPr>
                  <a:t> </a:t>
                </a:r>
              </a:p>
            </p:txBody>
          </p:sp>
        </mc:Fallback>
      </mc:AlternateContent>
    </p:spTree>
    <p:extLst>
      <p:ext uri="{BB962C8B-B14F-4D97-AF65-F5344CB8AC3E}">
        <p14:creationId xmlns:p14="http://schemas.microsoft.com/office/powerpoint/2010/main" val="28109987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makes this setting unique?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This data and setting doesn’t look like others we have encountered</a:t>
                </a:r>
              </a:p>
              <a:p>
                <a:pPr lvl="1"/>
                <a:r>
                  <a:rPr lang="en-US" sz="2400" dirty="0">
                    <a:cs typeface="Times New Roman" panose="02020603050405020304" pitchFamily="18" charset="0"/>
                  </a:rPr>
                  <a:t>The outcome variable is </a:t>
                </a:r>
                <a:r>
                  <a:rPr lang="en-US" sz="2400" b="1" dirty="0">
                    <a:cs typeface="Times New Roman" panose="02020603050405020304" pitchFamily="18" charset="0"/>
                  </a:rPr>
                  <a:t>unordered</a:t>
                </a:r>
              </a:p>
              <a:p>
                <a:r>
                  <a:rPr lang="en-US" sz="2400" dirty="0">
                    <a:cs typeface="Times New Roman" panose="02020603050405020304" pitchFamily="18" charset="0"/>
                  </a:rPr>
                  <a:t>Now, we have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∈{0,1,2</m:t>
                    </m:r>
                    <m:r>
                      <m:rPr>
                        <m:lit/>
                      </m:rPr>
                      <a:rPr lang="en-US" sz="2400" b="0" i="1" smtClean="0">
                        <a:latin typeface="Cambria Math" panose="02040503050406030204" pitchFamily="18" charset="0"/>
                        <a:cs typeface="Times New Roman" panose="02020603050405020304" pitchFamily="18" charset="0"/>
                      </a:rPr>
                      <m:t>}</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where</m:t>
                    </m:r>
                  </m:oMath>
                </a14:m>
                <a:endParaRPr lang="en-US" sz="2400" b="0" i="1" dirty="0">
                  <a:latin typeface="Cambria Math" panose="02040503050406030204" pitchFamily="18" charset="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0= </m:t>
                    </m:r>
                  </m:oMath>
                </a14:m>
                <a:r>
                  <a:rPr lang="en-US" sz="2400" b="0" dirty="0">
                    <a:cs typeface="Times New Roman" panose="02020603050405020304" pitchFamily="18" charset="0"/>
                  </a:rPr>
                  <a:t>watch and wait</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1=</m:t>
                    </m:r>
                  </m:oMath>
                </a14:m>
                <a:r>
                  <a:rPr lang="en-US" sz="2400" b="0" dirty="0">
                    <a:cs typeface="Times New Roman" panose="02020603050405020304" pitchFamily="18" charset="0"/>
                  </a:rPr>
                  <a:t> open-heart surgery</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2= </m:t>
                    </m:r>
                  </m:oMath>
                </a14:m>
                <a:r>
                  <a:rPr lang="en-US" sz="2400" dirty="0">
                    <a:cs typeface="Times New Roman" panose="02020603050405020304" pitchFamily="18" charset="0"/>
                  </a:rPr>
                  <a:t>transcatheter surgery</a:t>
                </a:r>
              </a:p>
              <a:p>
                <a:r>
                  <a:rPr lang="en-US" sz="2400" dirty="0">
                    <a:cs typeface="Times New Roman" panose="02020603050405020304" pitchFamily="18" charset="0"/>
                  </a:rPr>
                  <a:t>How can we use retrospective data to assess choices?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23913148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makes this setting unique?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This data and setting doesn’t look like others we have encountered</a:t>
                </a:r>
              </a:p>
              <a:p>
                <a:pPr lvl="1"/>
                <a:r>
                  <a:rPr lang="en-US" sz="2400" dirty="0">
                    <a:cs typeface="Times New Roman" panose="02020603050405020304" pitchFamily="18" charset="0"/>
                  </a:rPr>
                  <a:t>The outcome variable is </a:t>
                </a:r>
                <a:r>
                  <a:rPr lang="en-US" sz="2400" b="1" dirty="0">
                    <a:cs typeface="Times New Roman" panose="02020603050405020304" pitchFamily="18" charset="0"/>
                  </a:rPr>
                  <a:t>unordered</a:t>
                </a:r>
              </a:p>
              <a:p>
                <a:r>
                  <a:rPr lang="en-US" sz="2400" dirty="0">
                    <a:cs typeface="Times New Roman" panose="02020603050405020304" pitchFamily="18" charset="0"/>
                  </a:rPr>
                  <a:t>Now, we have </a:t>
                </a:r>
                <a14:m>
                  <m:oMath xmlns:m="http://schemas.openxmlformats.org/officeDocument/2006/math">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∈{0,1,2</m:t>
                    </m:r>
                    <m:r>
                      <m:rPr>
                        <m:lit/>
                      </m:rPr>
                      <a:rPr lang="en-US" sz="2400" i="1">
                        <a:latin typeface="Cambria Math" panose="02040503050406030204" pitchFamily="18" charset="0"/>
                        <a:cs typeface="Times New Roman" panose="02020603050405020304" pitchFamily="18" charset="0"/>
                      </a:rPr>
                      <m:t>}</m:t>
                    </m:r>
                    <m:r>
                      <a:rPr lang="en-US" sz="2400">
                        <a:latin typeface="Cambria Math" panose="02040503050406030204" pitchFamily="18" charset="0"/>
                        <a:cs typeface="Times New Roman" panose="02020603050405020304" pitchFamily="18" charset="0"/>
                      </a:rPr>
                      <m:t>, </m:t>
                    </m:r>
                    <m:r>
                      <m:rPr>
                        <m:sty m:val="p"/>
                      </m:rPr>
                      <a:rPr lang="en-US" sz="2400">
                        <a:latin typeface="Cambria Math" panose="02040503050406030204" pitchFamily="18" charset="0"/>
                        <a:cs typeface="Times New Roman" panose="02020603050405020304" pitchFamily="18" charset="0"/>
                      </a:rPr>
                      <m:t>where</m:t>
                    </m:r>
                  </m:oMath>
                </a14:m>
                <a:endParaRPr lang="en-US" sz="2400" i="1" dirty="0">
                  <a:latin typeface="Cambria Math" panose="02040503050406030204" pitchFamily="18" charset="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0= </m:t>
                    </m:r>
                  </m:oMath>
                </a14:m>
                <a:r>
                  <a:rPr lang="en-US" sz="2400" b="0" dirty="0">
                    <a:cs typeface="Times New Roman" panose="02020603050405020304" pitchFamily="18" charset="0"/>
                  </a:rPr>
                  <a:t>watch and wait</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1=</m:t>
                    </m:r>
                  </m:oMath>
                </a14:m>
                <a:r>
                  <a:rPr lang="en-US" sz="2400" b="0" dirty="0">
                    <a:cs typeface="Times New Roman" panose="02020603050405020304" pitchFamily="18" charset="0"/>
                  </a:rPr>
                  <a:t> open-heart surgery</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2= </m:t>
                    </m:r>
                  </m:oMath>
                </a14:m>
                <a:r>
                  <a:rPr lang="en-US" sz="2400" dirty="0">
                    <a:cs typeface="Times New Roman" panose="02020603050405020304" pitchFamily="18" charset="0"/>
                  </a:rPr>
                  <a:t>transcatheter surgery</a:t>
                </a:r>
              </a:p>
              <a:p>
                <a:r>
                  <a:rPr lang="en-US" sz="2400" dirty="0">
                    <a:cs typeface="Times New Roman" panose="02020603050405020304" pitchFamily="18" charset="0"/>
                  </a:rPr>
                  <a:t>How can we use retrospective data to assess choices? </a:t>
                </a:r>
              </a:p>
              <a:p>
                <a:pPr lvl="1"/>
                <a:r>
                  <a:rPr lang="en-US" sz="2400" dirty="0">
                    <a:cs typeface="Times New Roman" panose="02020603050405020304" pitchFamily="18" charset="0"/>
                  </a:rPr>
                  <a:t>Assume that </a:t>
                </a:r>
                <a:r>
                  <a:rPr lang="en-US" sz="2400" b="1" dirty="0">
                    <a:cs typeface="Times New Roman" panose="02020603050405020304" pitchFamily="18" charset="0"/>
                  </a:rPr>
                  <a:t>observed choices </a:t>
                </a:r>
                <a:r>
                  <a:rPr lang="en-US" sz="2400" dirty="0">
                    <a:cs typeface="Times New Roman" panose="02020603050405020304" pitchFamily="18" charset="0"/>
                  </a:rPr>
                  <a:t>are utility-maximizing</a:t>
                </a:r>
              </a:p>
              <a:p>
                <a:pPr lvl="1"/>
                <a:r>
                  <a:rPr lang="en-US" sz="2400" dirty="0">
                    <a:cs typeface="Times New Roman" panose="02020603050405020304" pitchFamily="18" charset="0"/>
                  </a:rPr>
                  <a:t>That is, if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then we assume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0</m:t>
                        </m:r>
                      </m:e>
                    </m:d>
                  </m:oMath>
                </a14:m>
                <a:r>
                  <a:rPr lang="en-US" sz="2400" dirty="0">
                    <a:cs typeface="Times New Roman" panose="02020603050405020304" pitchFamily="18" charset="0"/>
                  </a:rPr>
                  <a:t> and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(2)</m:t>
                    </m:r>
                  </m:oMath>
                </a14:m>
                <a:r>
                  <a:rPr lang="en-US" sz="2400" dirty="0">
                    <a:cs typeface="Times New Roman" panose="02020603050405020304" pitchFamily="18" charset="0"/>
                  </a:rPr>
                  <a:t> </a:t>
                </a:r>
              </a:p>
              <a:p>
                <a:pPr lvl="1"/>
                <a:r>
                  <a:rPr lang="en-US" sz="2400" dirty="0">
                    <a:cs typeface="Times New Roman" panose="02020603050405020304" pitchFamily="18" charset="0"/>
                  </a:rPr>
                  <a:t>We want a model that links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𝑁</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to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sub>
                    </m:sSub>
                  </m:oMath>
                </a14:m>
                <a:endParaRPr lang="en-US" sz="2400" dirty="0">
                  <a:cs typeface="Times New Roman" panose="02020603050405020304" pitchFamily="18" charset="0"/>
                </a:endParaRPr>
              </a:p>
              <a:p>
                <a:pPr lvl="1"/>
                <a:r>
                  <a:rPr lang="en-US" sz="2400" dirty="0">
                    <a:cs typeface="Times New Roman" panose="02020603050405020304" pitchFamily="18" charset="0"/>
                  </a:rPr>
                  <a:t>Look familiar?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4133832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Limited Dependent Variables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600" b="1" dirty="0">
                    <a:cs typeface="Times New Roman" panose="02020603050405020304" pitchFamily="18" charset="0"/>
                  </a:rPr>
                  <a:t>Binary</a:t>
                </a:r>
                <a:r>
                  <a:rPr lang="en-US" sz="2600" dirty="0">
                    <a:cs typeface="Times New Roman" panose="02020603050405020304" pitchFamily="18" charset="0"/>
                  </a:rPr>
                  <a:t>: Whether or not someone receives a treatment</a:t>
                </a:r>
              </a:p>
              <a:p>
                <a:r>
                  <a:rPr lang="en-US" sz="2400" b="1" dirty="0">
                    <a:cs typeface="Times New Roman" panose="02020603050405020304" pitchFamily="18" charset="0"/>
                  </a:rPr>
                  <a:t>Ordered</a:t>
                </a:r>
                <a:r>
                  <a:rPr lang="en-US" sz="2400" dirty="0">
                    <a:cs typeface="Times New Roman" panose="02020603050405020304" pitchFamily="18" charset="0"/>
                  </a:rPr>
                  <a:t>: Number of prenatal visits during a pregnancy</a:t>
                </a:r>
              </a:p>
              <a:p>
                <a:r>
                  <a:rPr lang="en-US" sz="2400" b="1" dirty="0">
                    <a:cs typeface="Times New Roman" panose="02020603050405020304" pitchFamily="18" charset="0"/>
                  </a:rPr>
                  <a:t>Censored</a:t>
                </a:r>
                <a:r>
                  <a:rPr lang="en-US" sz="2400" dirty="0">
                    <a:cs typeface="Times New Roman" panose="02020603050405020304" pitchFamily="18" charset="0"/>
                  </a:rPr>
                  <a:t>: Income data is observed only in a certain range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𝑌</m:t>
                      </m:r>
                      <m:r>
                        <m:rPr>
                          <m:lit/>
                        </m:rP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$0−$1,000, $1,000−$5,000, $5,000−$8,000,…, $1,000,000+</m:t>
                      </m:r>
                      <m:r>
                        <m:rPr>
                          <m:lit/>
                        </m:rP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583" t="-1423" r="-324"/>
                </a:stretch>
              </a:blipFill>
            </p:spPr>
            <p:txBody>
              <a:bodyPr/>
              <a:lstStyle/>
              <a:p>
                <a:r>
                  <a:rPr lang="en-US">
                    <a:noFill/>
                  </a:rPr>
                  <a:t> </a:t>
                </a:r>
              </a:p>
            </p:txBody>
          </p:sp>
        </mc:Fallback>
      </mc:AlternateContent>
    </p:spTree>
    <p:extLst>
      <p:ext uri="{BB962C8B-B14F-4D97-AF65-F5344CB8AC3E}">
        <p14:creationId xmlns:p14="http://schemas.microsoft.com/office/powerpoint/2010/main" val="19198022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Setup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In order to assess this, we need to assign a </a:t>
                </a:r>
                <a:r>
                  <a:rPr lang="en-US" sz="2400" b="1" dirty="0">
                    <a:cs typeface="Times New Roman" panose="02020603050405020304" pitchFamily="18" charset="0"/>
                  </a:rPr>
                  <a:t>benchmark outcome</a:t>
                </a:r>
                <a:endParaRPr lang="en-US" sz="2400" dirty="0">
                  <a:cs typeface="Times New Roman" panose="02020603050405020304" pitchFamily="18" charset="0"/>
                </a:endParaRPr>
              </a:p>
              <a:p>
                <a:pPr lvl="1"/>
                <a:r>
                  <a:rPr lang="en-US" sz="2400" dirty="0">
                    <a:cs typeface="Times New Roman" panose="02020603050405020304" pitchFamily="18" charset="0"/>
                  </a:rPr>
                  <a:t>That is, we compare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0</m:t>
                            </m:r>
                          </m:sub>
                        </m:sSub>
                      </m:e>
                    </m:d>
                  </m:oMath>
                </a14:m>
                <a:endParaRPr lang="en-US" sz="2400" dirty="0">
                  <a:cs typeface="Times New Roman" panose="02020603050405020304" pitchFamily="18" charset="0"/>
                </a:endParaRPr>
              </a:p>
              <a:p>
                <a:pPr lvl="1"/>
                <a:r>
                  <a:rPr lang="en-US" sz="2400" dirty="0">
                    <a:cs typeface="Times New Roman" panose="02020603050405020304" pitchFamily="18" charset="0"/>
                  </a:rPr>
                  <a:t>Why do we need to do this? </a:t>
                </a:r>
              </a:p>
              <a:p>
                <a:r>
                  <a:rPr lang="en-US" sz="2400" dirty="0">
                    <a:cs typeface="Times New Roman" panose="02020603050405020304" pitchFamily="18" charset="0"/>
                  </a:rPr>
                  <a:t>Then, we model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𝑗𝑖</m:t>
                        </m:r>
                      </m:sub>
                    </m:sSub>
                    <m:r>
                      <a:rPr lang="en-US" sz="2400" b="0" i="0"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the utility of choice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𝑗</m:t>
                    </m:r>
                  </m:oMath>
                </a14:m>
                <a:r>
                  <a:rPr lang="en-US" sz="2400" dirty="0">
                    <a:cs typeface="Times New Roman" panose="02020603050405020304" pitchFamily="18" charset="0"/>
                  </a:rPr>
                  <a:t> compared to choice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m:t>
                    </m:r>
                  </m:oMath>
                </a14:m>
                <a:r>
                  <a:rPr lang="en-US" sz="2400" dirty="0">
                    <a:cs typeface="Times New Roman" panose="02020603050405020304" pitchFamily="18" charset="0"/>
                  </a:rPr>
                  <a:t>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2</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𝑗𝑛</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𝑛𝑗𝑖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𝑗𝑖</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Do you see the logit forming here? How do we get to binary choice (logit)? </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25509505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Setup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In order to assess this, we need to assign a </a:t>
                </a:r>
                <a:r>
                  <a:rPr lang="en-US" sz="2400" b="1" dirty="0">
                    <a:cs typeface="Times New Roman" panose="02020603050405020304" pitchFamily="18" charset="0"/>
                  </a:rPr>
                  <a:t>benchmark outcome</a:t>
                </a:r>
                <a:endParaRPr lang="en-US" sz="2400" dirty="0">
                  <a:cs typeface="Times New Roman" panose="02020603050405020304" pitchFamily="18" charset="0"/>
                </a:endParaRPr>
              </a:p>
              <a:p>
                <a:pPr lvl="1"/>
                <a:r>
                  <a:rPr lang="en-US" sz="2400" dirty="0">
                    <a:cs typeface="Times New Roman" panose="02020603050405020304" pitchFamily="18" charset="0"/>
                  </a:rPr>
                  <a:t>That is, we compare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0</m:t>
                            </m:r>
                          </m:sub>
                        </m:sSub>
                      </m:e>
                    </m:d>
                  </m:oMath>
                </a14:m>
                <a:endParaRPr lang="en-US" sz="2400" dirty="0">
                  <a:cs typeface="Times New Roman" panose="02020603050405020304" pitchFamily="18" charset="0"/>
                </a:endParaRPr>
              </a:p>
              <a:p>
                <a:pPr lvl="1"/>
                <a:r>
                  <a:rPr lang="en-US" sz="2400" dirty="0">
                    <a:cs typeface="Times New Roman" panose="02020603050405020304" pitchFamily="18" charset="0"/>
                  </a:rPr>
                  <a:t>Why do we need to do this? </a:t>
                </a:r>
              </a:p>
              <a:p>
                <a:r>
                  <a:rPr lang="en-US" sz="2400" dirty="0">
                    <a:cs typeface="Times New Roman" panose="02020603050405020304" pitchFamily="18" charset="0"/>
                  </a:rPr>
                  <a:t>Then, we model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𝑗𝑖</m:t>
                        </m:r>
                      </m:sub>
                    </m:sSub>
                    <m:r>
                      <a:rPr lang="en-US" sz="2400" b="0" i="0"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the utility of choice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𝑗</m:t>
                    </m:r>
                  </m:oMath>
                </a14:m>
                <a:r>
                  <a:rPr lang="en-US" sz="2400" dirty="0">
                    <a:cs typeface="Times New Roman" panose="02020603050405020304" pitchFamily="18" charset="0"/>
                  </a:rPr>
                  <a:t> compared to choice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m:t>
                    </m:r>
                  </m:oMath>
                </a14:m>
                <a:r>
                  <a:rPr lang="en-US" sz="2400" dirty="0">
                    <a:cs typeface="Times New Roman" panose="02020603050405020304" pitchFamily="18" charset="0"/>
                  </a:rPr>
                  <a:t>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2</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𝑗𝑛</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𝑛𝑗𝑖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𝑗𝑖</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Do you see the logit forming here? How do we get to binary choice (logit)? </a:t>
                </a:r>
              </a:p>
              <a:p>
                <a:pPr lvl="1"/>
                <a:r>
                  <a:rPr lang="en-US" sz="2400" dirty="0">
                    <a:cs typeface="Times New Roman" panose="02020603050405020304" pitchFamily="18" charset="0"/>
                  </a:rPr>
                  <a:t>In reality, we are estimating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𝐽</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logits!</a:t>
                </a:r>
              </a:p>
              <a:p>
                <a:pPr lvl="1"/>
                <a:r>
                  <a:rPr lang="en-US" sz="2400" dirty="0">
                    <a:cs typeface="Times New Roman" panose="02020603050405020304" pitchFamily="18" charset="0"/>
                  </a:rPr>
                  <a:t>What does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oMath>
                </a14:m>
                <a:r>
                  <a:rPr lang="en-US" sz="2400" dirty="0">
                    <a:cs typeface="Times New Roman" panose="02020603050405020304" pitchFamily="18" charset="0"/>
                  </a:rPr>
                  <a:t> represent? </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6341493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Setup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In order to assess this, we need to assign a </a:t>
                </a:r>
                <a:r>
                  <a:rPr lang="en-US" sz="2400" b="1" dirty="0">
                    <a:cs typeface="Times New Roman" panose="02020603050405020304" pitchFamily="18" charset="0"/>
                  </a:rPr>
                  <a:t>benchmark outcome</a:t>
                </a:r>
                <a:endParaRPr lang="en-US" sz="2400" dirty="0">
                  <a:cs typeface="Times New Roman" panose="02020603050405020304" pitchFamily="18" charset="0"/>
                </a:endParaRPr>
              </a:p>
              <a:p>
                <a:pPr lvl="1"/>
                <a:r>
                  <a:rPr lang="en-US" sz="2400" dirty="0">
                    <a:cs typeface="Times New Roman" panose="02020603050405020304" pitchFamily="18" charset="0"/>
                  </a:rPr>
                  <a:t>That is, we compare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0</m:t>
                            </m:r>
                          </m:sub>
                        </m:sSub>
                      </m:e>
                    </m:d>
                  </m:oMath>
                </a14:m>
                <a:r>
                  <a:rPr lang="en-US" sz="2400" dirty="0">
                    <a:cs typeface="Times New Roman" panose="02020603050405020304" pitchFamily="18" charset="0"/>
                  </a:rPr>
                  <a:t> </a:t>
                </a:r>
              </a:p>
              <a:p>
                <a:r>
                  <a:rPr lang="en-US" sz="2400" dirty="0">
                    <a:cs typeface="Times New Roman" panose="02020603050405020304" pitchFamily="18" charset="0"/>
                  </a:rPr>
                  <a:t>Then, we model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𝑗𝑖</m:t>
                        </m:r>
                      </m:sub>
                    </m:sSub>
                    <m:r>
                      <a:rPr lang="en-US" sz="2400" b="0" i="0"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the utility of choice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𝑗</m:t>
                    </m:r>
                  </m:oMath>
                </a14:m>
                <a:r>
                  <a:rPr lang="en-US" sz="2400" dirty="0">
                    <a:cs typeface="Times New Roman" panose="02020603050405020304" pitchFamily="18" charset="0"/>
                  </a:rPr>
                  <a:t> compared to choice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m:t>
                    </m:r>
                  </m:oMath>
                </a14:m>
                <a:r>
                  <a:rPr lang="en-US" sz="2400" dirty="0">
                    <a:cs typeface="Times New Roman" panose="02020603050405020304" pitchFamily="18" charset="0"/>
                  </a:rPr>
                  <a:t>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2</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𝑗𝑛</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𝑛𝑗𝑖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𝑗𝑖</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Do you see the logit forming here? How do we get to binary choice (logit)? </a:t>
                </a:r>
              </a:p>
              <a:p>
                <a:pPr lvl="1"/>
                <a:r>
                  <a:rPr lang="en-US" sz="2400" dirty="0">
                    <a:cs typeface="Times New Roman" panose="02020603050405020304" pitchFamily="18" charset="0"/>
                  </a:rPr>
                  <a:t>In reality, we are estimating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𝐽</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logits!</a:t>
                </a:r>
              </a:p>
              <a:p>
                <a:r>
                  <a:rPr lang="en-US" sz="2400" dirty="0">
                    <a:cs typeface="Times New Roman" panose="02020603050405020304" pitchFamily="18" charset="0"/>
                  </a:rPr>
                  <a:t>Under the logit assumptions (about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𝑗𝑖</m:t>
                        </m:r>
                      </m:sub>
                    </m:sSub>
                  </m:oMath>
                </a14:m>
                <a:r>
                  <a:rPr lang="en-US" sz="2400" dirty="0">
                    <a:cs typeface="Times New Roman" panose="02020603050405020304" pitchFamily="18" charset="0"/>
                  </a:rPr>
                  <a:t>), we construct </a:t>
                </a:r>
                <a:r>
                  <a:rPr lang="en-US" sz="2400" b="1" dirty="0">
                    <a:cs typeface="Times New Roman" panose="02020603050405020304" pitchFamily="18" charset="0"/>
                  </a:rPr>
                  <a:t>choice probabilities:</a:t>
                </a:r>
                <a:endParaRPr lang="en-US" sz="24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𝑗</m:t>
                              </m:r>
                            </m:e>
                          </m:d>
                        </m:e>
                      </m:func>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𝑖</m:t>
                                      </m:r>
                                    </m:sub>
                                  </m:sSub>
                                </m:e>
                              </m:d>
                            </m:e>
                          </m:func>
                        </m:num>
                        <m:den>
                          <m:r>
                            <a:rPr lang="en-US" sz="2400" b="0" i="1" smtClean="0">
                              <a:latin typeface="Cambria Math" panose="02040503050406030204" pitchFamily="18" charset="0"/>
                              <a:cs typeface="Times New Roman" panose="02020603050405020304" pitchFamily="18" charset="0"/>
                            </a:rPr>
                            <m:t>1+</m:t>
                          </m:r>
                          <m:nary>
                            <m:naryPr>
                              <m:chr m:val="∑"/>
                              <m:supHide m:val="on"/>
                              <m:ctrlPr>
                                <a:rPr lang="en-US" sz="2400" b="0" i="1" smtClean="0">
                                  <a:latin typeface="Cambria Math" panose="02040503050406030204" pitchFamily="18" charset="0"/>
                                  <a:cs typeface="Times New Roman" panose="02020603050405020304" pitchFamily="18" charset="0"/>
                                </a:rPr>
                              </m:ctrlPr>
                            </m:naryPr>
                            <m:sub>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𝑠</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𝑗</m:t>
                                  </m:r>
                                </m:e>
                              </m:d>
                            </m:sub>
                            <m:sup/>
                            <m:e>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𝑠</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𝑖</m:t>
                                          </m:r>
                                        </m:sub>
                                      </m:sSub>
                                    </m:e>
                                  </m:d>
                                </m:e>
                              </m:func>
                            </m:e>
                          </m:nary>
                        </m:den>
                      </m:f>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41221955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A quick note: multinomial </a:t>
            </a:r>
            <a:r>
              <a:rPr lang="en-US" sz="3600" dirty="0" err="1">
                <a:latin typeface="Times New Roman" panose="02020603050405020304" pitchFamily="18" charset="0"/>
                <a:cs typeface="Times New Roman" panose="02020603050405020304" pitchFamily="18" charset="0"/>
              </a:rPr>
              <a:t>probit</a:t>
            </a:r>
            <a:r>
              <a:rPr lang="en-US" sz="3600" dirty="0">
                <a:latin typeface="Times New Roman" panose="02020603050405020304" pitchFamily="18" charset="0"/>
                <a:cs typeface="Times New Roman" panose="02020603050405020304" pitchFamily="18" charset="0"/>
              </a:rPr>
              <a:t> versus logit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Here, we are generally focusing on MNL, but you could also run a </a:t>
                </a:r>
                <a:r>
                  <a:rPr lang="en-US" sz="2400" dirty="0" err="1">
                    <a:cs typeface="Times New Roman" panose="02020603050405020304" pitchFamily="18" charset="0"/>
                  </a:rPr>
                  <a:t>probit</a:t>
                </a:r>
                <a:endParaRPr lang="en-US" sz="2400" dirty="0">
                  <a:cs typeface="Times New Roman" panose="02020603050405020304" pitchFamily="18" charset="0"/>
                </a:endParaRPr>
              </a:p>
              <a:p>
                <a:pPr lvl="1"/>
                <a:r>
                  <a:rPr lang="en-US" sz="2400" dirty="0">
                    <a:cs typeface="Times New Roman" panose="02020603050405020304" pitchFamily="18" charset="0"/>
                  </a:rPr>
                  <a:t>Just a different assumption about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𝑗𝑖</m:t>
                        </m:r>
                      </m:sub>
                    </m:sSub>
                  </m:oMath>
                </a14:m>
                <a:endParaRPr lang="en-US" sz="2400" dirty="0">
                  <a:cs typeface="Times New Roman" panose="02020603050405020304" pitchFamily="18" charset="0"/>
                </a:endParaRPr>
              </a:p>
              <a:p>
                <a:r>
                  <a:rPr lang="en-US" sz="2400" dirty="0">
                    <a:cs typeface="Times New Roman" panose="02020603050405020304" pitchFamily="18" charset="0"/>
                  </a:rPr>
                  <a:t>Some pros and cons: </a:t>
                </a:r>
              </a:p>
              <a:p>
                <a:pPr lvl="1"/>
                <a:r>
                  <a:rPr lang="en-US" sz="2400" dirty="0">
                    <a:cs typeface="Times New Roman" panose="02020603050405020304" pitchFamily="18" charset="0"/>
                  </a:rPr>
                  <a:t>Logit works well when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𝐽</m:t>
                    </m:r>
                  </m:oMath>
                </a14:m>
                <a:r>
                  <a:rPr lang="en-US" sz="2400" dirty="0">
                    <a:cs typeface="Times New Roman" panose="02020603050405020304" pitchFamily="18" charset="0"/>
                  </a:rPr>
                  <a:t> is large (think 5 or more)</a:t>
                </a:r>
              </a:p>
              <a:p>
                <a:pPr lvl="1"/>
                <a:r>
                  <a:rPr lang="en-US" sz="2400" dirty="0">
                    <a:cs typeface="Times New Roman" panose="02020603050405020304" pitchFamily="18" charset="0"/>
                  </a:rPr>
                  <a:t>However, logit assumes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𝐶𝑜𝑟𝑟</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while </a:t>
                </a:r>
                <a:r>
                  <a:rPr lang="en-US" sz="2400" dirty="0" err="1">
                    <a:cs typeface="Times New Roman" panose="02020603050405020304" pitchFamily="18" charset="0"/>
                  </a:rPr>
                  <a:t>probit</a:t>
                </a:r>
                <a:r>
                  <a:rPr lang="en-US" sz="2400" dirty="0">
                    <a:cs typeface="Times New Roman" panose="02020603050405020304" pitchFamily="18" charset="0"/>
                  </a:rPr>
                  <a:t> can handle arbitrary correlations. </a:t>
                </a:r>
              </a:p>
              <a:p>
                <a:r>
                  <a:rPr lang="en-US" sz="2400" dirty="0">
                    <a:cs typeface="Times New Roman" panose="02020603050405020304" pitchFamily="18" charset="0"/>
                  </a:rPr>
                  <a:t>This implies choice probabilities satisfy </a:t>
                </a:r>
                <a:r>
                  <a:rPr lang="en-US" sz="2400" b="1" dirty="0">
                    <a:cs typeface="Times New Roman" panose="02020603050405020304" pitchFamily="18" charset="0"/>
                  </a:rPr>
                  <a:t>independence of irrelevant alternatives (IIA)</a:t>
                </a:r>
              </a:p>
              <a:p>
                <a:pPr lvl="1"/>
                <a:r>
                  <a:rPr lang="en-US" sz="2400" dirty="0">
                    <a:cs typeface="Times New Roman" panose="02020603050405020304" pitchFamily="18" charset="0"/>
                  </a:rPr>
                  <a:t>The odds of choosing </a:t>
                </a:r>
                <a:r>
                  <a:rPr lang="en-US" sz="2400" i="1" dirty="0">
                    <a:cs typeface="Times New Roman" panose="02020603050405020304" pitchFamily="18" charset="0"/>
                  </a:rPr>
                  <a:t>A</a:t>
                </a:r>
                <a:r>
                  <a:rPr lang="en-US" sz="2400" dirty="0">
                    <a:cs typeface="Times New Roman" panose="02020603050405020304" pitchFamily="18" charset="0"/>
                  </a:rPr>
                  <a:t> over </a:t>
                </a:r>
                <a:r>
                  <a:rPr lang="en-US" sz="2400" i="1" dirty="0">
                    <a:cs typeface="Times New Roman" panose="02020603050405020304" pitchFamily="18" charset="0"/>
                  </a:rPr>
                  <a:t>B</a:t>
                </a:r>
                <a:r>
                  <a:rPr lang="en-US" sz="2400" dirty="0">
                    <a:cs typeface="Times New Roman" panose="02020603050405020304" pitchFamily="18" charset="0"/>
                  </a:rPr>
                  <a:t> must not depend on whether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m:t>
                    </m:r>
                  </m:oMath>
                </a14:m>
                <a:r>
                  <a:rPr lang="en-US" sz="2400" dirty="0">
                    <a:cs typeface="Times New Roman" panose="02020603050405020304" pitchFamily="18" charset="0"/>
                  </a:rPr>
                  <a:t> is an option</a:t>
                </a:r>
              </a:p>
              <a:p>
                <a:pPr lvl="1"/>
                <a:r>
                  <a:rPr lang="en-US" sz="2400" dirty="0">
                    <a:cs typeface="Times New Roman" panose="02020603050405020304" pitchFamily="18" charset="0"/>
                  </a:rPr>
                  <a:t>This makes sense in some settings but not in others</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13132991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Again, this is estimated by maximum likelihood, where the likelihood function follows the form: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𝐿𝐿</m:t>
                      </m:r>
                      <m:r>
                        <a:rPr lang="en-US" sz="2400" b="0" i="1" smtClean="0">
                          <a:latin typeface="Cambria Math" panose="02040503050406030204" pitchFamily="18" charset="0"/>
                          <a:cs typeface="Times New Roman" panose="02020603050405020304" pitchFamily="18" charset="0"/>
                        </a:rPr>
                        <m:t>=</m:t>
                      </m:r>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𝐽</m:t>
                          </m:r>
                        </m:sub>
                        <m:sup/>
                        <m:e>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𝑖</m:t>
                              </m:r>
                            </m:sub>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𝛿</m:t>
                                  </m:r>
                                </m:e>
                                <m:sub>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r>
                                <m:rPr>
                                  <m:sty m:val="p"/>
                                </m:rPr>
                                <a:rPr lang="en-US" sz="2400" b="0" i="1" smtClean="0">
                                  <a:latin typeface="Cambria Math" panose="02040503050406030204" pitchFamily="18" charset="0"/>
                                  <a:cs typeface="Times New Roman" panose="02020603050405020304" pitchFamily="18" charset="0"/>
                                </a:rPr>
                                <m:t>ln</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𝑃</m:t>
                                      </m:r>
                                    </m:e>
                                    <m:sub>
                                      <m:r>
                                        <a:rPr lang="en-US" sz="2400" b="0" i="1" smtClean="0">
                                          <a:latin typeface="Cambria Math" panose="02040503050406030204" pitchFamily="18" charset="0"/>
                                          <a:cs typeface="Times New Roman" panose="02020603050405020304" pitchFamily="18" charset="0"/>
                                        </a:rPr>
                                        <m:t>𝑗𝑖</m:t>
                                      </m:r>
                                    </m:sub>
                                  </m:sSub>
                                </m:e>
                              </m:d>
                              <m:r>
                                <a:rPr lang="en-US" sz="2400" b="0" i="1" smtClean="0">
                                  <a:latin typeface="Cambria Math" panose="02040503050406030204" pitchFamily="18" charset="0"/>
                                  <a:cs typeface="Times New Roman" panose="02020603050405020304" pitchFamily="18" charset="0"/>
                                </a:rPr>
                                <m:t> </m:t>
                              </m:r>
                            </m:e>
                          </m:nary>
                        </m:e>
                      </m:nary>
                    </m:oMath>
                  </m:oMathPara>
                </a14:m>
                <a:endParaRPr lang="en-US" sz="2400" dirty="0">
                  <a:cs typeface="Times New Roman" panose="02020603050405020304" pitchFamily="18" charset="0"/>
                </a:endParaRPr>
              </a:p>
              <a:p>
                <a:r>
                  <a:rPr lang="en-US" sz="2400" dirty="0">
                    <a:cs typeface="Times New Roman" panose="02020603050405020304" pitchFamily="18" charset="0"/>
                  </a:rPr>
                  <a:t>We then choose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𝛽</m:t>
                        </m:r>
                      </m:e>
                    </m:acc>
                  </m:oMath>
                </a14:m>
                <a:r>
                  <a:rPr lang="en-US" sz="2400" dirty="0">
                    <a:cs typeface="Times New Roman" panose="02020603050405020304" pitchFamily="18" charset="0"/>
                  </a:rPr>
                  <a:t> to maximize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𝐿𝐿</m:t>
                    </m:r>
                  </m:oMath>
                </a14:m>
                <a:r>
                  <a:rPr lang="en-US" sz="2400" dirty="0">
                    <a:cs typeface="Times New Roman" panose="02020603050405020304" pitchFamily="18" charset="0"/>
                  </a:rPr>
                  <a:t> (or, in practice, </a:t>
                </a:r>
                <a14:m>
                  <m:oMath xmlns:m="http://schemas.openxmlformats.org/officeDocument/2006/math">
                    <m:r>
                      <m:rPr>
                        <m:sty m:val="p"/>
                      </m:rPr>
                      <a:rPr lang="en-US" sz="2400" b="0" i="1" smtClean="0">
                        <a:latin typeface="Cambria Math" panose="02040503050406030204" pitchFamily="18" charset="0"/>
                        <a:cs typeface="Times New Roman" panose="02020603050405020304" pitchFamily="18" charset="0"/>
                      </a:rPr>
                      <m:t>log</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𝐿𝐿</m:t>
                        </m:r>
                      </m:e>
                    </m:d>
                  </m:oMath>
                </a14:m>
                <a:r>
                  <a:rPr lang="en-US" sz="2400" dirty="0">
                    <a:cs typeface="Times New Roman" panose="02020603050405020304" pitchFamily="18" charset="0"/>
                  </a:rPr>
                  <a:t>)</a:t>
                </a:r>
              </a:p>
              <a:p>
                <a:pPr lvl="1"/>
                <a:r>
                  <a:rPr lang="en-US" sz="2400" dirty="0">
                    <a:cs typeface="Times New Roman" panose="02020603050405020304" pitchFamily="18" charset="0"/>
                  </a:rPr>
                  <a:t>Where are the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𝛽</m:t>
                    </m:r>
                  </m:oMath>
                </a14:m>
                <a:r>
                  <a:rPr lang="en-US" sz="2400" dirty="0">
                    <a:cs typeface="Times New Roman" panose="02020603050405020304" pitchFamily="18" charset="0"/>
                  </a:rPr>
                  <a:t>s here? </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BD5EA133-6AE6-C029-313A-846B29C6B7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8610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Interpretation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Estimating gives us coefficients on each of the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𝐽</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logistic regressions</a:t>
                </a:r>
              </a:p>
              <a:p>
                <a:pPr lvl="1"/>
                <a:r>
                  <a:rPr lang="en-US" sz="2400" dirty="0">
                    <a:cs typeface="Times New Roman" panose="02020603050405020304" pitchFamily="18" charset="0"/>
                  </a:rPr>
                  <a:t>Just as in logit, we can </a:t>
                </a:r>
                <a:r>
                  <a:rPr lang="en-US" sz="2400" b="1" dirty="0">
                    <a:cs typeface="Times New Roman" panose="02020603050405020304" pitchFamily="18" charset="0"/>
                  </a:rPr>
                  <a:t>exponentiate </a:t>
                </a:r>
                <a:r>
                  <a:rPr lang="en-US" sz="2400" dirty="0">
                    <a:cs typeface="Times New Roman" panose="02020603050405020304" pitchFamily="18" charset="0"/>
                  </a:rPr>
                  <a:t>coefficients to get </a:t>
                </a:r>
                <a:r>
                  <a:rPr lang="en-US" sz="2400" b="1" dirty="0">
                    <a:cs typeface="Times New Roman" panose="02020603050405020304" pitchFamily="18" charset="0"/>
                  </a:rPr>
                  <a:t>odds ratios</a:t>
                </a:r>
              </a:p>
              <a:p>
                <a:pPr lvl="1"/>
                <a:r>
                  <a:rPr lang="en-US" sz="2400" dirty="0">
                    <a:cs typeface="Times New Roman" panose="02020603050405020304" pitchFamily="18" charset="0"/>
                  </a:rPr>
                  <a:t>We can also compute </a:t>
                </a:r>
                <a:r>
                  <a:rPr lang="en-US" sz="2400" b="1" dirty="0">
                    <a:cs typeface="Times New Roman" panose="02020603050405020304" pitchFamily="18" charset="0"/>
                  </a:rPr>
                  <a:t>marginal effects</a:t>
                </a:r>
                <a:r>
                  <a:rPr lang="en-US" sz="2400" dirty="0">
                    <a:cs typeface="Times New Roman" panose="02020603050405020304" pitchFamily="18" charset="0"/>
                  </a:rPr>
                  <a:t> and predicted probabilities</a:t>
                </a:r>
              </a:p>
              <a:p>
                <a:r>
                  <a:rPr lang="en-US" sz="2400" dirty="0">
                    <a:cs typeface="Times New Roman" panose="02020603050405020304" pitchFamily="18" charset="0"/>
                  </a:rPr>
                  <a:t>Some options for interpretation: </a:t>
                </a:r>
              </a:p>
              <a:p>
                <a:pPr marL="731520" lvl="1" indent="-457200">
                  <a:buFont typeface="+mj-lt"/>
                  <a:buAutoNum type="arabicPeriod"/>
                </a:pPr>
                <a:r>
                  <a:rPr lang="en-US" sz="2400" dirty="0">
                    <a:cs typeface="Times New Roman" panose="02020603050405020304" pitchFamily="18" charset="0"/>
                  </a:rPr>
                  <a:t>Relative log-odds: the main coefficients (don’t use)</a:t>
                </a:r>
              </a:p>
              <a:p>
                <a:pPr marL="731520" lvl="1" indent="-457200">
                  <a:buFont typeface="+mj-lt"/>
                  <a:buAutoNum type="arabicPeriod"/>
                </a:pPr>
                <a:r>
                  <a:rPr lang="en-US" sz="2400" dirty="0">
                    <a:cs typeface="Times New Roman" panose="02020603050405020304" pitchFamily="18" charset="0"/>
                  </a:rPr>
                  <a:t>Relative risk ratios: exponentiated coefficients (multiplicative effect)</a:t>
                </a:r>
              </a:p>
              <a:p>
                <a:pPr marL="731520" lvl="1" indent="-457200">
                  <a:buFont typeface="+mj-lt"/>
                  <a:buAutoNum type="arabicPeriod"/>
                </a:pPr>
                <a:r>
                  <a:rPr lang="en-US" sz="2400" dirty="0">
                    <a:cs typeface="Times New Roman" panose="02020603050405020304" pitchFamily="18" charset="0"/>
                  </a:rPr>
                  <a:t>Marginal effects: similar to logit marginal effects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6738922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Interpretation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Estimating gives us coefficients on each of the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𝐽</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logistic regressions</a:t>
                </a:r>
              </a:p>
              <a:p>
                <a:pPr lvl="1"/>
                <a:r>
                  <a:rPr lang="en-US" sz="2400" dirty="0">
                    <a:cs typeface="Times New Roman" panose="02020603050405020304" pitchFamily="18" charset="0"/>
                  </a:rPr>
                  <a:t>Just as in logit, we can </a:t>
                </a:r>
                <a:r>
                  <a:rPr lang="en-US" sz="2400" b="1" dirty="0">
                    <a:cs typeface="Times New Roman" panose="02020603050405020304" pitchFamily="18" charset="0"/>
                  </a:rPr>
                  <a:t>exponentiate </a:t>
                </a:r>
                <a:r>
                  <a:rPr lang="en-US" sz="2400" dirty="0">
                    <a:cs typeface="Times New Roman" panose="02020603050405020304" pitchFamily="18" charset="0"/>
                  </a:rPr>
                  <a:t>coefficients to get </a:t>
                </a:r>
                <a:r>
                  <a:rPr lang="en-US" sz="2400" b="1" dirty="0">
                    <a:cs typeface="Times New Roman" panose="02020603050405020304" pitchFamily="18" charset="0"/>
                  </a:rPr>
                  <a:t>odds ratios</a:t>
                </a:r>
              </a:p>
              <a:p>
                <a:pPr lvl="1"/>
                <a:r>
                  <a:rPr lang="en-US" sz="2400" dirty="0">
                    <a:cs typeface="Times New Roman" panose="02020603050405020304" pitchFamily="18" charset="0"/>
                  </a:rPr>
                  <a:t>We can also compute </a:t>
                </a:r>
                <a:r>
                  <a:rPr lang="en-US" sz="2400" b="1" dirty="0">
                    <a:cs typeface="Times New Roman" panose="02020603050405020304" pitchFamily="18" charset="0"/>
                  </a:rPr>
                  <a:t>marginal effects</a:t>
                </a:r>
                <a:r>
                  <a:rPr lang="en-US" sz="2400" dirty="0">
                    <a:cs typeface="Times New Roman" panose="02020603050405020304" pitchFamily="18" charset="0"/>
                  </a:rPr>
                  <a:t> and predicted probabilities</a:t>
                </a:r>
              </a:p>
              <a:p>
                <a:r>
                  <a:rPr lang="en-US" sz="2400" dirty="0">
                    <a:cs typeface="Times New Roman" panose="02020603050405020304" pitchFamily="18" charset="0"/>
                  </a:rPr>
                  <a:t>Some options for interpretation: </a:t>
                </a:r>
              </a:p>
              <a:p>
                <a:pPr marL="731520" lvl="1" indent="-457200">
                  <a:buFont typeface="+mj-lt"/>
                  <a:buAutoNum type="arabicPeriod"/>
                </a:pPr>
                <a:r>
                  <a:rPr lang="en-US" sz="2400" dirty="0">
                    <a:cs typeface="Times New Roman" panose="02020603050405020304" pitchFamily="18" charset="0"/>
                  </a:rPr>
                  <a:t>Relative log-odds: the main coefficients (don’t use)</a:t>
                </a:r>
              </a:p>
              <a:p>
                <a:pPr marL="731520" lvl="1" indent="-457200">
                  <a:buFont typeface="+mj-lt"/>
                  <a:buAutoNum type="arabicPeriod"/>
                </a:pPr>
                <a:r>
                  <a:rPr lang="en-US" sz="2400" dirty="0">
                    <a:cs typeface="Times New Roman" panose="02020603050405020304" pitchFamily="18" charset="0"/>
                  </a:rPr>
                  <a:t>Relative risk ratios: exponentiated coefficients (multiplicative effect)</a:t>
                </a:r>
              </a:p>
              <a:p>
                <a:pPr marL="731520" lvl="1" indent="-457200">
                  <a:buFont typeface="+mj-lt"/>
                  <a:buAutoNum type="arabicPeriod"/>
                </a:pPr>
                <a:r>
                  <a:rPr lang="en-US" sz="2400" dirty="0">
                    <a:cs typeface="Times New Roman" panose="02020603050405020304" pitchFamily="18" charset="0"/>
                  </a:rPr>
                  <a:t>Marginal effects: similar to logit marginal effects</a:t>
                </a:r>
              </a:p>
              <a:p>
                <a:r>
                  <a:rPr lang="en-US" sz="2400" dirty="0">
                    <a:cs typeface="Times New Roman" panose="02020603050405020304" pitchFamily="18" charset="0"/>
                  </a:rPr>
                  <a:t>We can also </a:t>
                </a:r>
                <a:r>
                  <a:rPr lang="en-US" sz="2400" b="1" dirty="0">
                    <a:cs typeface="Times New Roman" panose="02020603050405020304" pitchFamily="18" charset="0"/>
                  </a:rPr>
                  <a:t>check the accuracy </a:t>
                </a:r>
                <a:r>
                  <a:rPr lang="en-US" sz="2400" dirty="0">
                    <a:cs typeface="Times New Roman" panose="02020603050405020304" pitchFamily="18" charset="0"/>
                  </a:rPr>
                  <a:t>of our predictions (model performance) </a:t>
                </a:r>
              </a:p>
              <a:p>
                <a:pPr lvl="1"/>
                <a:r>
                  <a:rPr lang="en-US" sz="2400" dirty="0">
                    <a:cs typeface="Times New Roman" panose="02020603050405020304" pitchFamily="18" charset="0"/>
                  </a:rPr>
                  <a:t>Note: since there are multiple regressions, overall accuracy matters </a:t>
                </a:r>
              </a:p>
              <a:p>
                <a:pPr marL="274320" lvl="1" indent="0">
                  <a:buNone/>
                </a:pPr>
                <a:r>
                  <a:rPr lang="en-US" sz="2400" i="1" dirty="0">
                    <a:cs typeface="Times New Roman" panose="02020603050405020304" pitchFamily="18" charset="0"/>
                  </a:rPr>
                  <a:t>as well as any </a:t>
                </a:r>
                <a:r>
                  <a:rPr lang="en-US" sz="2400" dirty="0">
                    <a:cs typeface="Times New Roman" panose="02020603050405020304" pitchFamily="18" charset="0"/>
                  </a:rPr>
                  <a:t>ways in which the model mis-predicts</a:t>
                </a:r>
              </a:p>
              <a:p>
                <a:pPr lvl="1"/>
                <a:r>
                  <a:rPr lang="en-US" sz="2400" dirty="0">
                    <a:cs typeface="Times New Roman" panose="02020603050405020304" pitchFamily="18" charset="0"/>
                  </a:rPr>
                  <a:t>Data visualization is key!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BD5EA133-6AE6-C029-313A-846B29C6B7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7074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Conclusion: Limited Dependent Variables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b="1" dirty="0">
                <a:solidFill>
                  <a:schemeClr val="accent2">
                    <a:lumMod val="75000"/>
                  </a:schemeClr>
                </a:solidFill>
                <a:cs typeface="Times New Roman" panose="02020603050405020304" pitchFamily="18" charset="0"/>
              </a:rPr>
              <a:t>Binary</a:t>
            </a:r>
            <a:r>
              <a:rPr lang="en-US" sz="2400" dirty="0">
                <a:cs typeface="Times New Roman" panose="02020603050405020304" pitchFamily="18" charset="0"/>
              </a:rPr>
              <a:t>: LPM, Logit, </a:t>
            </a:r>
            <a:r>
              <a:rPr lang="en-US" sz="2400" dirty="0" err="1">
                <a:cs typeface="Times New Roman" panose="02020603050405020304" pitchFamily="18" charset="0"/>
              </a:rPr>
              <a:t>Probit</a:t>
            </a:r>
            <a:endParaRPr lang="en-US" sz="2400" dirty="0">
              <a:cs typeface="Times New Roman" panose="02020603050405020304" pitchFamily="18" charset="0"/>
            </a:endParaRPr>
          </a:p>
          <a:p>
            <a:r>
              <a:rPr lang="en-US" sz="2400" b="1" dirty="0">
                <a:solidFill>
                  <a:schemeClr val="accent2">
                    <a:lumMod val="75000"/>
                  </a:schemeClr>
                </a:solidFill>
                <a:cs typeface="Times New Roman" panose="02020603050405020304" pitchFamily="18" charset="0"/>
              </a:rPr>
              <a:t>Ordered</a:t>
            </a:r>
            <a:r>
              <a:rPr lang="en-US" sz="2400" dirty="0">
                <a:cs typeface="Times New Roman" panose="02020603050405020304" pitchFamily="18" charset="0"/>
              </a:rPr>
              <a:t>: Poisson, Negative Binomial, possibly truncated</a:t>
            </a:r>
          </a:p>
          <a:p>
            <a:r>
              <a:rPr lang="en-US" sz="2400" b="1" dirty="0">
                <a:solidFill>
                  <a:schemeClr val="accent2">
                    <a:lumMod val="75000"/>
                  </a:schemeClr>
                </a:solidFill>
                <a:cs typeface="Times New Roman" panose="02020603050405020304" pitchFamily="18" charset="0"/>
              </a:rPr>
              <a:t>Selection</a:t>
            </a:r>
            <a:r>
              <a:rPr lang="en-US" sz="2400" dirty="0">
                <a:cs typeface="Times New Roman" panose="02020603050405020304" pitchFamily="18" charset="0"/>
              </a:rPr>
              <a:t>: Hurdle Models, </a:t>
            </a:r>
            <a:r>
              <a:rPr lang="en-US" sz="2400" dirty="0" err="1">
                <a:cs typeface="Times New Roman" panose="02020603050405020304" pitchFamily="18" charset="0"/>
              </a:rPr>
              <a:t>Heckit</a:t>
            </a:r>
            <a:endParaRPr lang="en-US" sz="2400" dirty="0">
              <a:cs typeface="Times New Roman" panose="02020603050405020304" pitchFamily="18" charset="0"/>
            </a:endParaRPr>
          </a:p>
          <a:p>
            <a:r>
              <a:rPr lang="en-US" sz="2400" b="1" dirty="0">
                <a:solidFill>
                  <a:schemeClr val="accent2">
                    <a:lumMod val="75000"/>
                  </a:schemeClr>
                </a:solidFill>
                <a:cs typeface="Times New Roman" panose="02020603050405020304" pitchFamily="18" charset="0"/>
              </a:rPr>
              <a:t>Choices</a:t>
            </a:r>
            <a:r>
              <a:rPr lang="en-US" sz="2400" dirty="0">
                <a:cs typeface="Times New Roman" panose="02020603050405020304" pitchFamily="18" charset="0"/>
              </a:rPr>
              <a:t>: Multinomial Logit models</a:t>
            </a:r>
          </a:p>
        </p:txBody>
      </p:sp>
    </p:spTree>
    <p:extLst>
      <p:ext uri="{BB962C8B-B14F-4D97-AF65-F5344CB8AC3E}">
        <p14:creationId xmlns:p14="http://schemas.microsoft.com/office/powerpoint/2010/main" val="1285670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Limited Dependent Variables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b="1" dirty="0">
                    <a:cs typeface="Times New Roman" panose="02020603050405020304" pitchFamily="18" charset="0"/>
                  </a:rPr>
                  <a:t>Binary</a:t>
                </a:r>
                <a:r>
                  <a:rPr lang="en-US" sz="2400" dirty="0">
                    <a:cs typeface="Times New Roman" panose="02020603050405020304" pitchFamily="18" charset="0"/>
                  </a:rPr>
                  <a:t>: Whether or not someone receives a treatment</a:t>
                </a:r>
              </a:p>
              <a:p>
                <a:r>
                  <a:rPr lang="en-US" sz="2400" b="1" dirty="0">
                    <a:cs typeface="Times New Roman" panose="02020603050405020304" pitchFamily="18" charset="0"/>
                  </a:rPr>
                  <a:t>Ordered</a:t>
                </a:r>
                <a:r>
                  <a:rPr lang="en-US" sz="2400" dirty="0">
                    <a:cs typeface="Times New Roman" panose="02020603050405020304" pitchFamily="18" charset="0"/>
                  </a:rPr>
                  <a:t>: Number of prenatal visits during a pregnancy</a:t>
                </a:r>
              </a:p>
              <a:p>
                <a:r>
                  <a:rPr lang="en-US" sz="2400" b="1" dirty="0">
                    <a:cs typeface="Times New Roman" panose="02020603050405020304" pitchFamily="18" charset="0"/>
                  </a:rPr>
                  <a:t>Censored</a:t>
                </a:r>
                <a:r>
                  <a:rPr lang="en-US" sz="2400" dirty="0">
                    <a:cs typeface="Times New Roman" panose="02020603050405020304" pitchFamily="18" charset="0"/>
                  </a:rPr>
                  <a:t>: Income data is observed only in a certain range</a:t>
                </a:r>
              </a:p>
              <a:p>
                <a:r>
                  <a:rPr lang="en-US" sz="2400" b="1" dirty="0">
                    <a:cs typeface="Times New Roman" panose="02020603050405020304" pitchFamily="18" charset="0"/>
                  </a:rPr>
                  <a:t>Truncated</a:t>
                </a:r>
                <a:r>
                  <a:rPr lang="en-US" sz="2400" dirty="0">
                    <a:cs typeface="Times New Roman" panose="02020603050405020304" pitchFamily="18" charset="0"/>
                  </a:rPr>
                  <a:t>: Data has a “hard limit” at a certain value</a:t>
                </a:r>
              </a:p>
              <a:p>
                <a:pPr lvl="1"/>
                <a:r>
                  <a:rPr lang="en-US" sz="2400" dirty="0">
                    <a:cs typeface="Times New Roman" panose="02020603050405020304" pitchFamily="18" charset="0"/>
                  </a:rPr>
                  <a:t>Can be natural (no negative income) or imposed (top-coded spending)</a:t>
                </a: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 </m:t>
                      </m:r>
                      <m:d>
                        <m:dPr>
                          <m:begChr m:val="{"/>
                          <m:endChr m:val=""/>
                          <m:ctrlPr>
                            <a:rPr lang="en-US" sz="2400" b="0" i="1" smtClean="0">
                              <a:latin typeface="Cambria Math" panose="02040503050406030204" pitchFamily="18" charset="0"/>
                              <a:cs typeface="Times New Roman" panose="02020603050405020304" pitchFamily="18" charset="0"/>
                            </a:rPr>
                          </m:ctrlPr>
                        </m:dPr>
                        <m:e>
                          <m:eqArr>
                            <m:eqArrPr>
                              <m:ctrlPr>
                                <a:rPr lang="en-US" sz="2400" b="0" i="1" smtClean="0">
                                  <a:latin typeface="Cambria Math" panose="02040503050406030204" pitchFamily="18" charset="0"/>
                                  <a:cs typeface="Times New Roman" panose="02020603050405020304" pitchFamily="18" charset="0"/>
                                </a:rPr>
                              </m:ctrlPr>
                            </m:eqArr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 </m:t>
                                  </m:r>
                                </m:sub>
                              </m:sSub>
                              <m:r>
                                <a:rPr lang="en-US" sz="2400" b="0" i="1" smtClean="0">
                                  <a:latin typeface="Cambria Math" panose="02040503050406030204" pitchFamily="18" charset="0"/>
                                  <a:cs typeface="Times New Roman" panose="02020603050405020304" pitchFamily="18" charset="0"/>
                                </a:rPr>
                                <m:t>𝑖𝑓</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≥0</m:t>
                              </m:r>
                            </m:e>
                            <m:e>
                              <m:r>
                                <a:rPr lang="en-US" sz="2400" b="0" i="1" smtClean="0">
                                  <a:latin typeface="Cambria Math" panose="02040503050406030204" pitchFamily="18" charset="0"/>
                                  <a:cs typeface="Times New Roman" panose="02020603050405020304" pitchFamily="18" charset="0"/>
                                </a:rPr>
                                <m:t>0 </m:t>
                              </m:r>
                              <m:r>
                                <a:rPr lang="en-US" sz="2400" b="0" i="1" smtClean="0">
                                  <a:latin typeface="Cambria Math" panose="02040503050406030204" pitchFamily="18" charset="0"/>
                                  <a:cs typeface="Times New Roman" panose="02020603050405020304" pitchFamily="18" charset="0"/>
                                </a:rPr>
                                <m:t>𝑖𝑓</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&lt;0</m:t>
                              </m:r>
                            </m:e>
                          </m:eqArr>
                        </m:e>
                      </m:d>
                    </m:oMath>
                  </m:oMathPara>
                </a14:m>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40201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Limited Dependent Variables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b="1" dirty="0">
                    <a:cs typeface="Times New Roman" panose="02020603050405020304" pitchFamily="18" charset="0"/>
                  </a:rPr>
                  <a:t>Binary</a:t>
                </a:r>
                <a:r>
                  <a:rPr lang="en-US" sz="2400" dirty="0">
                    <a:cs typeface="Times New Roman" panose="02020603050405020304" pitchFamily="18" charset="0"/>
                  </a:rPr>
                  <a:t>: Whether or not someone receives a treatment</a:t>
                </a:r>
              </a:p>
              <a:p>
                <a:r>
                  <a:rPr lang="en-US" sz="2400" b="1" dirty="0">
                    <a:cs typeface="Times New Roman" panose="02020603050405020304" pitchFamily="18" charset="0"/>
                  </a:rPr>
                  <a:t>Ordered</a:t>
                </a:r>
                <a:r>
                  <a:rPr lang="en-US" sz="2400" dirty="0">
                    <a:cs typeface="Times New Roman" panose="02020603050405020304" pitchFamily="18" charset="0"/>
                  </a:rPr>
                  <a:t>: Number of prenatal visits during a pregnancy</a:t>
                </a:r>
              </a:p>
              <a:p>
                <a:r>
                  <a:rPr lang="en-US" sz="2400" b="1" dirty="0">
                    <a:cs typeface="Times New Roman" panose="02020603050405020304" pitchFamily="18" charset="0"/>
                  </a:rPr>
                  <a:t>Censored</a:t>
                </a:r>
                <a:r>
                  <a:rPr lang="en-US" sz="2400" dirty="0">
                    <a:cs typeface="Times New Roman" panose="02020603050405020304" pitchFamily="18" charset="0"/>
                  </a:rPr>
                  <a:t>: Income data is observed only in a certain range</a:t>
                </a:r>
              </a:p>
              <a:p>
                <a:r>
                  <a:rPr lang="en-US" sz="2400" b="1" dirty="0">
                    <a:cs typeface="Times New Roman" panose="02020603050405020304" pitchFamily="18" charset="0"/>
                  </a:rPr>
                  <a:t>Truncated</a:t>
                </a:r>
                <a:r>
                  <a:rPr lang="en-US" sz="2400" dirty="0">
                    <a:cs typeface="Times New Roman" panose="02020603050405020304" pitchFamily="18" charset="0"/>
                  </a:rPr>
                  <a:t>: Data has a “hard limit” at a certain value</a:t>
                </a:r>
              </a:p>
              <a:p>
                <a:pPr lvl="1"/>
                <a:r>
                  <a:rPr lang="en-US" sz="2400" dirty="0">
                    <a:cs typeface="Times New Roman" panose="02020603050405020304" pitchFamily="18" charset="0"/>
                  </a:rPr>
                  <a:t>Can be natural (no negative income) or imposed (top-coded spending)</a:t>
                </a:r>
              </a:p>
              <a:p>
                <a:r>
                  <a:rPr lang="en-US" sz="2400" b="1" dirty="0">
                    <a:cs typeface="Times New Roman" panose="02020603050405020304" pitchFamily="18" charset="0"/>
                  </a:rPr>
                  <a:t>Selection</a:t>
                </a:r>
                <a:r>
                  <a:rPr lang="en-US" sz="2400" dirty="0">
                    <a:cs typeface="Times New Roman" panose="02020603050405020304" pitchFamily="18" charset="0"/>
                  </a:rPr>
                  <a:t>: Outcome is observed only if a condition is met</a:t>
                </a:r>
              </a:p>
              <a:p>
                <a:pPr lvl="1"/>
                <a:r>
                  <a:rPr lang="en-US" sz="2400" dirty="0">
                    <a:cs typeface="Times New Roman" panose="02020603050405020304" pitchFamily="18" charset="0"/>
                  </a:rPr>
                  <a:t>Example: diabetes risk observed only if a patient comes in</a:t>
                </a: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 </m:t>
                      </m:r>
                      <m:d>
                        <m:dPr>
                          <m:begChr m:val="{"/>
                          <m:endChr m:val=""/>
                          <m:ctrlPr>
                            <a:rPr lang="en-US" sz="2400" b="0" i="1" smtClean="0">
                              <a:latin typeface="Cambria Math" panose="02040503050406030204" pitchFamily="18" charset="0"/>
                              <a:cs typeface="Times New Roman" panose="02020603050405020304" pitchFamily="18" charset="0"/>
                            </a:rPr>
                          </m:ctrlPr>
                        </m:dPr>
                        <m:e>
                          <m:eqArr>
                            <m:eqArrPr>
                              <m:ctrlPr>
                                <a:rPr lang="en-US" sz="2400" b="0" i="1" smtClean="0">
                                  <a:latin typeface="Cambria Math" panose="02040503050406030204" pitchFamily="18" charset="0"/>
                                  <a:cs typeface="Times New Roman" panose="02020603050405020304" pitchFamily="18" charset="0"/>
                                </a:rPr>
                              </m:ctrlPr>
                            </m:eqArr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 </m:t>
                                  </m:r>
                                </m:sub>
                              </m:sSub>
                              <m:r>
                                <a:rPr lang="en-US" sz="2400" b="0" i="1" smtClean="0">
                                  <a:latin typeface="Cambria Math" panose="02040503050406030204" pitchFamily="18" charset="0"/>
                                  <a:cs typeface="Times New Roman" panose="02020603050405020304" pitchFamily="18" charset="0"/>
                                </a:rPr>
                                <m:t>𝑖𝑓</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0 </m:t>
                              </m:r>
                              <m:r>
                                <a:rPr lang="en-US" sz="2400" b="0" i="1" smtClean="0">
                                  <a:latin typeface="Cambria Math" panose="02040503050406030204" pitchFamily="18" charset="0"/>
                                  <a:cs typeface="Times New Roman" panose="02020603050405020304" pitchFamily="18" charset="0"/>
                                </a:rPr>
                                <m:t>𝑖𝑓</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=0</m:t>
                              </m:r>
                            </m:e>
                          </m:eqArr>
                        </m:e>
                      </m:d>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989699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Limited Dependent Variables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b="1" dirty="0">
                    <a:solidFill>
                      <a:schemeClr val="accent2">
                        <a:lumMod val="75000"/>
                      </a:schemeClr>
                    </a:solidFill>
                    <a:cs typeface="Times New Roman" panose="02020603050405020304" pitchFamily="18" charset="0"/>
                  </a:rPr>
                  <a:t>Binary</a:t>
                </a:r>
                <a:r>
                  <a:rPr lang="en-US" sz="2400" dirty="0">
                    <a:cs typeface="Times New Roman" panose="02020603050405020304" pitchFamily="18" charset="0"/>
                  </a:rPr>
                  <a:t>: Whether or not someone receives a treatment</a:t>
                </a:r>
              </a:p>
              <a:p>
                <a:r>
                  <a:rPr lang="en-US" sz="2400" b="1" dirty="0">
                    <a:solidFill>
                      <a:schemeClr val="accent2">
                        <a:lumMod val="75000"/>
                      </a:schemeClr>
                    </a:solidFill>
                    <a:cs typeface="Times New Roman" panose="02020603050405020304" pitchFamily="18" charset="0"/>
                  </a:rPr>
                  <a:t>Ordered</a:t>
                </a:r>
                <a:r>
                  <a:rPr lang="en-US" sz="2400" dirty="0">
                    <a:cs typeface="Times New Roman" panose="02020603050405020304" pitchFamily="18" charset="0"/>
                  </a:rPr>
                  <a:t>: Number of prenatal visits during a pregnancy</a:t>
                </a:r>
              </a:p>
              <a:p>
                <a:r>
                  <a:rPr lang="en-US" sz="2400" b="1" dirty="0">
                    <a:cs typeface="Times New Roman" panose="02020603050405020304" pitchFamily="18" charset="0"/>
                  </a:rPr>
                  <a:t>Censored</a:t>
                </a:r>
                <a:r>
                  <a:rPr lang="en-US" sz="2400" dirty="0">
                    <a:cs typeface="Times New Roman" panose="02020603050405020304" pitchFamily="18" charset="0"/>
                  </a:rPr>
                  <a:t>: Income data is observed only in a certain range</a:t>
                </a:r>
              </a:p>
              <a:p>
                <a:r>
                  <a:rPr lang="en-US" sz="2400" b="1" dirty="0">
                    <a:cs typeface="Times New Roman" panose="02020603050405020304" pitchFamily="18" charset="0"/>
                  </a:rPr>
                  <a:t>Truncated</a:t>
                </a:r>
                <a:r>
                  <a:rPr lang="en-US" sz="2400" dirty="0">
                    <a:cs typeface="Times New Roman" panose="02020603050405020304" pitchFamily="18" charset="0"/>
                  </a:rPr>
                  <a:t>: Data has a “hard limit” at a certain value</a:t>
                </a:r>
              </a:p>
              <a:p>
                <a:pPr lvl="1"/>
                <a:r>
                  <a:rPr lang="en-US" sz="2400" dirty="0">
                    <a:cs typeface="Times New Roman" panose="02020603050405020304" pitchFamily="18" charset="0"/>
                  </a:rPr>
                  <a:t>Can be natural (no negative income) or imposed (top-coded spending)</a:t>
                </a:r>
              </a:p>
              <a:p>
                <a:r>
                  <a:rPr lang="en-US" sz="2400" b="1" dirty="0">
                    <a:solidFill>
                      <a:schemeClr val="accent2">
                        <a:lumMod val="75000"/>
                      </a:schemeClr>
                    </a:solidFill>
                    <a:cs typeface="Times New Roman" panose="02020603050405020304" pitchFamily="18" charset="0"/>
                  </a:rPr>
                  <a:t>Selection</a:t>
                </a:r>
                <a:r>
                  <a:rPr lang="en-US" sz="2400" dirty="0">
                    <a:cs typeface="Times New Roman" panose="02020603050405020304" pitchFamily="18" charset="0"/>
                  </a:rPr>
                  <a:t>: Outcome is observed only if a condition is met</a:t>
                </a:r>
              </a:p>
              <a:p>
                <a:pPr lvl="1"/>
                <a:r>
                  <a:rPr lang="en-US" sz="2400" dirty="0">
                    <a:cs typeface="Times New Roman" panose="02020603050405020304" pitchFamily="18" charset="0"/>
                  </a:rPr>
                  <a:t>Example: diabetes risk observed only if a patient comes in</a:t>
                </a: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 </m:t>
                      </m:r>
                      <m:d>
                        <m:dPr>
                          <m:begChr m:val="{"/>
                          <m:endChr m:val=""/>
                          <m:ctrlPr>
                            <a:rPr lang="en-US" sz="2400" b="0" i="1" smtClean="0">
                              <a:latin typeface="Cambria Math" panose="02040503050406030204" pitchFamily="18" charset="0"/>
                              <a:cs typeface="Times New Roman" panose="02020603050405020304" pitchFamily="18" charset="0"/>
                            </a:rPr>
                          </m:ctrlPr>
                        </m:dPr>
                        <m:e>
                          <m:eqArr>
                            <m:eqArrPr>
                              <m:ctrlPr>
                                <a:rPr lang="en-US" sz="2400" b="0" i="1" smtClean="0">
                                  <a:latin typeface="Cambria Math" panose="02040503050406030204" pitchFamily="18" charset="0"/>
                                  <a:cs typeface="Times New Roman" panose="02020603050405020304" pitchFamily="18" charset="0"/>
                                </a:rPr>
                              </m:ctrlPr>
                            </m:eqArr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 </m:t>
                                  </m:r>
                                </m:sub>
                              </m:sSub>
                              <m:r>
                                <a:rPr lang="en-US" sz="2400" b="0" i="1" smtClean="0">
                                  <a:latin typeface="Cambria Math" panose="02040503050406030204" pitchFamily="18" charset="0"/>
                                  <a:cs typeface="Times New Roman" panose="02020603050405020304" pitchFamily="18" charset="0"/>
                                </a:rPr>
                                <m:t>𝑖𝑓</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0 </m:t>
                              </m:r>
                              <m:r>
                                <a:rPr lang="en-US" sz="2400" b="0" i="1" smtClean="0">
                                  <a:latin typeface="Cambria Math" panose="02040503050406030204" pitchFamily="18" charset="0"/>
                                  <a:cs typeface="Times New Roman" panose="02020603050405020304" pitchFamily="18" charset="0"/>
                                </a:rPr>
                                <m:t>𝑖𝑓</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=0</m:t>
                              </m:r>
                            </m:e>
                          </m:eqArr>
                        </m:e>
                      </m:d>
                    </m:oMath>
                  </m:oMathPara>
                </a14:m>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A handy resource: </a:t>
                </a:r>
                <a:r>
                  <a:rPr lang="en-US" sz="2400" dirty="0">
                    <a:cs typeface="Times New Roman" panose="02020603050405020304" pitchFamily="18" charset="0"/>
                    <a:hlinkClick r:id="rId3"/>
                  </a:rPr>
                  <a:t>https://bookdown.org/sarahwerth2024/CategoricalBook/multinomial-logit-regression-r.html#running-a-mlr-in-r</a:t>
                </a:r>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4"/>
                <a:stretch>
                  <a:fillRect l="-454" t="-1305" b="-5457"/>
                </a:stretch>
              </a:blipFill>
            </p:spPr>
            <p:txBody>
              <a:bodyPr/>
              <a:lstStyle/>
              <a:p>
                <a:r>
                  <a:rPr lang="en-CA">
                    <a:noFill/>
                  </a:rPr>
                  <a:t> </a:t>
                </a:r>
              </a:p>
            </p:txBody>
          </p:sp>
        </mc:Fallback>
      </mc:AlternateContent>
    </p:spTree>
    <p:extLst>
      <p:ext uri="{BB962C8B-B14F-4D97-AF65-F5344CB8AC3E}">
        <p14:creationId xmlns:p14="http://schemas.microsoft.com/office/powerpoint/2010/main" val="98194435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5534</TotalTime>
  <Words>6096</Words>
  <Application>Microsoft Office PowerPoint</Application>
  <PresentationFormat>Widescreen</PresentationFormat>
  <Paragraphs>532</Paragraphs>
  <Slides>67</Slides>
  <Notes>63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67</vt:i4>
      </vt:variant>
    </vt:vector>
  </HeadingPairs>
  <TitlesOfParts>
    <vt:vector size="75" baseType="lpstr">
      <vt:lpstr>Arial</vt:lpstr>
      <vt:lpstr>Calibri</vt:lpstr>
      <vt:lpstr>Cambria Math</vt:lpstr>
      <vt:lpstr>Century Schoolbook</vt:lpstr>
      <vt:lpstr>Source Sans Pro</vt:lpstr>
      <vt:lpstr>Times New Roman</vt:lpstr>
      <vt:lpstr>Wingdings 2</vt:lpstr>
      <vt:lpstr>View</vt:lpstr>
      <vt:lpstr>Health Econometrics I </vt:lpstr>
      <vt:lpstr>PowerPoint Presentation</vt:lpstr>
      <vt:lpstr>PowerPoint Presentation</vt:lpstr>
      <vt:lpstr>Examples of Limited Dependent Variables</vt:lpstr>
      <vt:lpstr>Examples of Limited Dependent Variables</vt:lpstr>
      <vt:lpstr>Examples of Limited Dependent Variables</vt:lpstr>
      <vt:lpstr>Examples of Limited Dependent Variables</vt:lpstr>
      <vt:lpstr>Examples of Limited Dependent Variables</vt:lpstr>
      <vt:lpstr>Examples of Limited Dependent Variables</vt:lpstr>
      <vt:lpstr>Quick Note: MLE</vt:lpstr>
      <vt:lpstr>Binary Outcome Variables</vt:lpstr>
      <vt:lpstr>How does OLS work when Y is binary?</vt:lpstr>
      <vt:lpstr>How does OLS work when Y is binary?</vt:lpstr>
      <vt:lpstr>Advantages and disadvantages of LPM</vt:lpstr>
      <vt:lpstr>Advantages and disadvantages of LPM</vt:lpstr>
      <vt:lpstr>What does an LPM even predict?</vt:lpstr>
      <vt:lpstr>What does an LPM even predict?</vt:lpstr>
      <vt:lpstr>Estimating Probabilities: Linear Probability Models</vt:lpstr>
      <vt:lpstr>Estimating Probabilities: Linear Probability Models</vt:lpstr>
      <vt:lpstr>Estimating Probabilities: Odds</vt:lpstr>
      <vt:lpstr>Estimating Probabilities: Log(Odds)</vt:lpstr>
      <vt:lpstr>Alternatives: Nonlinear estimation</vt:lpstr>
      <vt:lpstr>Alternatives: Nonlinear estimation</vt:lpstr>
      <vt:lpstr>Alternatives: Nonlinear estimation</vt:lpstr>
      <vt:lpstr>Alternatives: Nonlinear estimation</vt:lpstr>
      <vt:lpstr>Binary Link Functions: Logit and Probit</vt:lpstr>
      <vt:lpstr>Binary Link Functions: Logit and Probit</vt:lpstr>
      <vt:lpstr>Binary Link Functions: Logit and Probit</vt:lpstr>
      <vt:lpstr>LPM vs. Logit vs. Probit</vt:lpstr>
      <vt:lpstr>Logit/Probit in Practice</vt:lpstr>
      <vt:lpstr>Logit/Probit in Practice</vt:lpstr>
      <vt:lpstr>How to interpret logit/probit results?</vt:lpstr>
      <vt:lpstr>How to interpret logit/probit results?</vt:lpstr>
      <vt:lpstr>Marginal Effects: 4 Options</vt:lpstr>
      <vt:lpstr>Complications in GLM: Hypothesis Testing</vt:lpstr>
      <vt:lpstr>Complications in GLM: Interactions</vt:lpstr>
      <vt:lpstr>Complications in GLM: Nonlinear models and IV</vt:lpstr>
      <vt:lpstr>Complications in GLM: Nonlinear models and IV</vt:lpstr>
      <vt:lpstr>Count Data:  Poisson Regression</vt:lpstr>
      <vt:lpstr>Examples of Count Data in Health Policy</vt:lpstr>
      <vt:lpstr>Examples of Count Data in Health Policy</vt:lpstr>
      <vt:lpstr>Examples of Count Data: Job Changes</vt:lpstr>
      <vt:lpstr>The Poisson Distribution</vt:lpstr>
      <vt:lpstr>The Poisson Distribution</vt:lpstr>
      <vt:lpstr>The Poisson Distribution</vt:lpstr>
      <vt:lpstr>Poisson Regressions in Practice: Interpretation</vt:lpstr>
      <vt:lpstr>Poisson Regressions in Practice: Dispersion</vt:lpstr>
      <vt:lpstr>Poisson Regressions in Practice: Dispersion</vt:lpstr>
      <vt:lpstr>Hurdle Models</vt:lpstr>
      <vt:lpstr>A unique form of excess dispersion: Zeros</vt:lpstr>
      <vt:lpstr>A unique form of excess dispersion: Zeros</vt:lpstr>
      <vt:lpstr>Hurdle Models</vt:lpstr>
      <vt:lpstr>Is a Hurdle Model Appropriate?</vt:lpstr>
      <vt:lpstr>Heckit: A brief overview</vt:lpstr>
      <vt:lpstr>Multinomial Choice Logit</vt:lpstr>
      <vt:lpstr>Multinomial Choice Logit: When Choices Matter (More)</vt:lpstr>
      <vt:lpstr>Multinomial Choice Logit: When Choices Matter (More)</vt:lpstr>
      <vt:lpstr>What makes this setting unique? </vt:lpstr>
      <vt:lpstr>What makes this setting unique? </vt:lpstr>
      <vt:lpstr>Multinomial Logit: Setup</vt:lpstr>
      <vt:lpstr>Multinomial Logit: Setup</vt:lpstr>
      <vt:lpstr>Multinomial Logit: Setup</vt:lpstr>
      <vt:lpstr>A quick note: multinomial probit versus logit</vt:lpstr>
      <vt:lpstr>Multinomial Logit: Estimation</vt:lpstr>
      <vt:lpstr>Multinomial Logit: Interpretation</vt:lpstr>
      <vt:lpstr>Multinomial Logit: Interpretation</vt:lpstr>
      <vt:lpstr>Conclusion: Limited Dependent Variables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521</cp:revision>
  <dcterms:created xsi:type="dcterms:W3CDTF">2011-01-10T00:42:42Z</dcterms:created>
  <dcterms:modified xsi:type="dcterms:W3CDTF">2022-10-12T19:33:25Z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