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3"/>
  </p:notesMasterIdLst>
  <p:sldIdLst>
    <p:sldId id="256" r:id="rId2"/>
    <p:sldId id="520" r:id="rId3"/>
    <p:sldId id="398" r:id="rId4"/>
    <p:sldId id="590" r:id="rId5"/>
    <p:sldId id="591" r:id="rId6"/>
    <p:sldId id="592" r:id="rId7"/>
    <p:sldId id="608" r:id="rId8"/>
    <p:sldId id="595" r:id="rId9"/>
    <p:sldId id="593" r:id="rId10"/>
    <p:sldId id="597" r:id="rId11"/>
    <p:sldId id="596" r:id="rId12"/>
    <p:sldId id="609" r:id="rId13"/>
    <p:sldId id="605" r:id="rId14"/>
    <p:sldId id="610" r:id="rId15"/>
    <p:sldId id="598" r:id="rId16"/>
    <p:sldId id="611" r:id="rId17"/>
    <p:sldId id="612" r:id="rId18"/>
    <p:sldId id="603" r:id="rId19"/>
    <p:sldId id="607" r:id="rId20"/>
    <p:sldId id="604" r:id="rId21"/>
    <p:sldId id="613" r:id="rId22"/>
    <p:sldId id="606" r:id="rId23"/>
    <p:sldId id="589" r:id="rId24"/>
    <p:sldId id="614" r:id="rId25"/>
    <p:sldId id="616" r:id="rId26"/>
    <p:sldId id="615" r:id="rId27"/>
    <p:sldId id="617" r:id="rId28"/>
    <p:sldId id="618" r:id="rId29"/>
    <p:sldId id="619" r:id="rId30"/>
    <p:sldId id="620" r:id="rId31"/>
    <p:sldId id="622" r:id="rId32"/>
    <p:sldId id="624" r:id="rId33"/>
    <p:sldId id="625" r:id="rId34"/>
    <p:sldId id="629" r:id="rId35"/>
    <p:sldId id="630" r:id="rId36"/>
    <p:sldId id="628" r:id="rId37"/>
    <p:sldId id="626" r:id="rId38"/>
    <p:sldId id="627" r:id="rId39"/>
    <p:sldId id="631" r:id="rId40"/>
    <p:sldId id="632" r:id="rId41"/>
    <p:sldId id="586" r:id="rId4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316" autoAdjust="0"/>
  </p:normalViewPr>
  <p:slideViewPr>
    <p:cSldViewPr>
      <p:cViewPr>
        <p:scale>
          <a:sx n="55" d="100"/>
          <a:sy n="55" d="100"/>
        </p:scale>
        <p:origin x="1072" y="6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7/26/2022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machine learning, this is called the “training” of the synthetic control. Note that training the model takes a minute to run so start it and come back to subsequent slides.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711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table of assigned weights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dirty="0" err="1"/>
              <a:t>pretrends</a:t>
            </a:r>
            <a:r>
              <a:rPr lang="en-US" dirty="0"/>
              <a:t> aren’t essentially null here, you have done something wrong—this is the constraint imposed by the construction of the synth. </a:t>
            </a:r>
          </a:p>
          <a:p>
            <a:r>
              <a:rPr lang="en-US" dirty="0"/>
              <a:t>The treatment effects here are inherently dynamic because we are really just taking a period-specific difference (think potential outcome). All of the estimation work is in the construction of the time series.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817938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the two. Can get these Cis by bootstrapping (or see replication code in </a:t>
            </a:r>
            <a:r>
              <a:rPr lang="en-US" dirty="0" err="1"/>
              <a:t>Github</a:t>
            </a:r>
            <a:r>
              <a:rPr lang="en-US" dirty="0"/>
              <a:t> to see how to do conformal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297048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a:t>
            </a:r>
            <a:r>
              <a:rPr lang="en-US" dirty="0" err="1"/>
              <a:t>chek</a:t>
            </a:r>
            <a:r>
              <a:rPr lang="en-US" dirty="0"/>
              <a:t> what percentile your actual effect is in the “null distribution” you have created. Obviously, these work better if you have </a:t>
            </a:r>
            <a:r>
              <a:rPr lang="en-US"/>
              <a:t>many units in the donor pool.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we’ll dive even further into the latest research on contamination from heterogeneous treatment effects more generally.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a:t>
            </a:r>
            <a:r>
              <a:rPr lang="en-US" dirty="0" err="1"/>
              <a:t>distirbutions</a:t>
            </a:r>
            <a:r>
              <a:rPr lang="en-US" dirty="0"/>
              <a:t>.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Smoking prevention example is in is in the folder – Abadie is the synth guy.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9153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how much everyone knows about the US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guide to synthetic controls to papers in folder</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1776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7/26/2022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7/26/2022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10: Synthetic Control and Quantile Regression </a:t>
            </a:r>
          </a:p>
          <a:p>
            <a:r>
              <a:rPr lang="en-US" sz="2400" dirty="0"/>
              <a:t>November 18,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To get around the problem: </a:t>
            </a:r>
            <a:r>
              <a:rPr lang="en-US" sz="2200" b="1" dirty="0">
                <a:cs typeface="Times New Roman" panose="02020603050405020304" pitchFamily="18" charset="0"/>
              </a:rPr>
              <a:t>throw in the kitchen sink!</a:t>
            </a:r>
          </a:p>
          <a:p>
            <a:r>
              <a:rPr lang="en-US" sz="2200" dirty="0">
                <a:cs typeface="Times New Roman" panose="02020603050405020304" pitchFamily="18" charset="0"/>
              </a:rPr>
              <a:t>Main advantage: data-driven way to construct weighted average </a:t>
            </a:r>
          </a:p>
          <a:p>
            <a:pPr lvl="1"/>
            <a:r>
              <a:rPr lang="en-US" sz="2200" dirty="0">
                <a:cs typeface="Times New Roman" panose="02020603050405020304" pitchFamily="18" charset="0"/>
              </a:rPr>
              <a:t>Researcher doesn’t choose weights</a:t>
            </a:r>
          </a:p>
          <a:p>
            <a:r>
              <a:rPr lang="en-US" sz="2200" dirty="0">
                <a:cs typeface="Times New Roman" panose="02020603050405020304" pitchFamily="18" charset="0"/>
              </a:rPr>
              <a:t>Researcher chooses: </a:t>
            </a:r>
          </a:p>
          <a:p>
            <a:pPr marL="731520" lvl="1" indent="-457200">
              <a:buFont typeface="+mj-lt"/>
              <a:buAutoNum type="arabicPeriod"/>
            </a:pPr>
            <a:r>
              <a:rPr lang="en-US" sz="2200" b="1" dirty="0">
                <a:cs typeface="Times New Roman" panose="02020603050405020304" pitchFamily="18" charset="0"/>
              </a:rPr>
              <a:t>Donor pool</a:t>
            </a:r>
            <a:r>
              <a:rPr lang="en-US" sz="2200" dirty="0">
                <a:cs typeface="Times New Roman" panose="02020603050405020304" pitchFamily="18" charset="0"/>
              </a:rPr>
              <a:t>: possible states for control (algorithm may assign weight 0)</a:t>
            </a:r>
          </a:p>
          <a:p>
            <a:pPr marL="731520" lvl="1" indent="-457200">
              <a:buFont typeface="+mj-lt"/>
              <a:buAutoNum type="arabicPeriod"/>
            </a:pPr>
            <a:r>
              <a:rPr lang="en-US" sz="2200" b="1" dirty="0">
                <a:cs typeface="Times New Roman" panose="02020603050405020304" pitchFamily="18" charset="0"/>
              </a:rPr>
              <a:t>Matching variables: </a:t>
            </a:r>
            <a:r>
              <a:rPr lang="en-US" sz="2200" dirty="0">
                <a:cs typeface="Times New Roman" panose="02020603050405020304" pitchFamily="18" charset="0"/>
              </a:rPr>
              <a:t>pre-treatment trends + any other covariates</a:t>
            </a:r>
          </a:p>
          <a:p>
            <a:pPr marL="731520" lvl="1" indent="-457200">
              <a:buFont typeface="+mj-lt"/>
              <a:buAutoNum type="arabicPeriod"/>
            </a:pPr>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In this context: </a:t>
            </a:r>
          </a:p>
          <a:p>
            <a:pPr lvl="1"/>
            <a:r>
              <a:rPr lang="en-US" sz="2200" dirty="0">
                <a:cs typeface="Times New Roman" panose="02020603050405020304" pitchFamily="18" charset="0"/>
              </a:rPr>
              <a:t>Unit of observation: state</a:t>
            </a:r>
          </a:p>
          <a:p>
            <a:pPr lvl="1"/>
            <a:r>
              <a:rPr lang="en-US" sz="2200" dirty="0">
                <a:cs typeface="Times New Roman" panose="02020603050405020304" pitchFamily="18" charset="0"/>
              </a:rPr>
              <a:t>Exclude other states that subsequently passed control programs</a:t>
            </a:r>
          </a:p>
          <a:p>
            <a:pPr lvl="1"/>
            <a:r>
              <a:rPr lang="en-US" sz="2200" dirty="0">
                <a:cs typeface="Times New Roman" panose="02020603050405020304" pitchFamily="18" charset="0"/>
              </a:rPr>
              <a:t>Match on pre-trends + state economy, price of cigarettes, etc. </a:t>
            </a:r>
          </a:p>
          <a:p>
            <a:pPr lvl="1"/>
            <a:r>
              <a:rPr lang="en-US" sz="2200" dirty="0">
                <a:cs typeface="Times New Roman" panose="02020603050405020304" pitchFamily="18" charset="0"/>
              </a:rPr>
              <a:t>Main goal: </a:t>
            </a:r>
            <a:r>
              <a:rPr lang="en-US" sz="2200" b="1" dirty="0">
                <a:cs typeface="Times New Roman" panose="02020603050405020304" pitchFamily="18" charset="0"/>
              </a:rPr>
              <a:t>interpolation </a:t>
            </a:r>
            <a:r>
              <a:rPr lang="en-US" sz="2200" dirty="0">
                <a:cs typeface="Times New Roman" panose="02020603050405020304" pitchFamily="18" charset="0"/>
              </a:rPr>
              <a:t>(next slide)</a:t>
            </a:r>
          </a:p>
        </p:txBody>
      </p:sp>
      <p:pic>
        <p:nvPicPr>
          <p:cNvPr id="4" name="Picture 2" descr="RStudio - RStudio">
            <a:extLst>
              <a:ext uri="{FF2B5EF4-FFF2-40B4-BE49-F238E27FC236}">
                <a16:creationId xmlns:a16="http://schemas.microsoft.com/office/drawing/2014/main" id="{87A7B13A-50CD-627C-6ECD-0B19F7847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Synthetic Ohio is generated from </a:t>
            </a:r>
            <a:r>
              <a:rPr lang="en-US" sz="2200" b="1" dirty="0">
                <a:cs typeface="Times New Roman" panose="02020603050405020304" pitchFamily="18" charset="0"/>
              </a:rPr>
              <a:t>a convex hull </a:t>
            </a:r>
            <a:r>
              <a:rPr lang="en-US" sz="2200" dirty="0">
                <a:cs typeface="Times New Roman" panose="02020603050405020304" pitchFamily="18" charset="0"/>
              </a:rPr>
              <a:t>of control states</a:t>
            </a:r>
          </a:p>
          <a:p>
            <a:pPr lvl="1"/>
            <a:r>
              <a:rPr lang="en-US" sz="2000" dirty="0">
                <a:cs typeface="Times New Roman" panose="02020603050405020304" pitchFamily="18" charset="0"/>
              </a:rPr>
              <a:t>Requires some amount of comparability (can’t compare OH to Mars)</a:t>
            </a:r>
          </a:p>
          <a:p>
            <a:endParaRPr lang="en-US" sz="22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Synthetic Ohio is generated from </a:t>
                </a:r>
                <a:r>
                  <a:rPr lang="en-US" sz="2200" b="1" dirty="0">
                    <a:cs typeface="Times New Roman" panose="02020603050405020304" pitchFamily="18" charset="0"/>
                  </a:rPr>
                  <a:t>a convex hull </a:t>
                </a:r>
                <a:r>
                  <a:rPr lang="en-US" sz="2200" dirty="0">
                    <a:cs typeface="Times New Roman" panose="02020603050405020304" pitchFamily="18" charset="0"/>
                  </a:rPr>
                  <a:t>of control states</a:t>
                </a:r>
              </a:p>
              <a:p>
                <a:pPr lvl="1"/>
                <a:r>
                  <a:rPr lang="en-US" sz="2000" dirty="0">
                    <a:cs typeface="Times New Roman" panose="02020603050405020304" pitchFamily="18" charset="0"/>
                  </a:rPr>
                  <a:t>Requires some amount of comparability (can’t compare OH to Mars)</a:t>
                </a:r>
              </a:p>
              <a:p>
                <a:r>
                  <a:rPr lang="en-US" sz="2200" dirty="0">
                    <a:cs typeface="Times New Roman" panose="02020603050405020304" pitchFamily="18" charset="0"/>
                  </a:rPr>
                  <a:t>Goal of model: choose weights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𝑤</m:t>
                                </m:r>
                              </m:e>
                              <m:sub>
                                <m:r>
                                  <a:rPr lang="en-US" sz="2200" b="0" i="1" smtClean="0">
                                    <a:latin typeface="Cambria Math" panose="02040503050406030204" pitchFamily="18" charset="0"/>
                                    <a:cs typeface="Times New Roman" panose="02020603050405020304" pitchFamily="18" charset="0"/>
                                  </a:rPr>
                                  <m:t>𝑗</m:t>
                                </m:r>
                              </m:sub>
                            </m:sSub>
                          </m:e>
                        </m:d>
                      </m:e>
                      <m:sub>
                        <m:r>
                          <a:rPr lang="en-US" sz="2200" b="0" i="1" smtClean="0">
                            <a:latin typeface="Cambria Math" panose="02040503050406030204" pitchFamily="18" charset="0"/>
                            <a:cs typeface="Times New Roman" panose="02020603050405020304" pitchFamily="18" charset="0"/>
                          </a:rPr>
                          <m:t>𝑗</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𝐽</m:t>
                        </m:r>
                      </m:sub>
                    </m:sSub>
                  </m:oMath>
                </a14:m>
                <a:r>
                  <a:rPr lang="en-US" sz="22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sSubSup>
                            <m:sSubSupPr>
                              <m:ctrlPr>
                                <a:rPr lang="en-US" sz="2200" b="0" i="0" smtClean="0">
                                  <a:latin typeface="Cambria Math" panose="02040503050406030204" pitchFamily="18" charset="0"/>
                                  <a:cs typeface="Times New Roman" panose="02020603050405020304" pitchFamily="18" charset="0"/>
                                </a:rPr>
                              </m:ctrlPr>
                            </m:sSubSupPr>
                            <m:e>
                              <m:r>
                                <m:rPr>
                                  <m:sty m:val="p"/>
                                </m:rPr>
                                <a:rPr lang="en-US" sz="2200" b="0" i="0" smtClean="0">
                                  <a:latin typeface="Cambria Math" panose="02040503050406030204" pitchFamily="18" charset="0"/>
                                  <a:cs typeface="Times New Roman" panose="02020603050405020304" pitchFamily="18" charset="0"/>
                                </a:rPr>
                                <m:t>w</m:t>
                              </m:r>
                            </m:e>
                            <m:sub>
                              <m:r>
                                <m:rPr>
                                  <m:sty m:val="p"/>
                                </m:rPr>
                                <a:rPr lang="en-US" sz="2200" b="0" i="0" smtClean="0">
                                  <a:latin typeface="Cambria Math" panose="02040503050406030204" pitchFamily="18" charset="0"/>
                                  <a:cs typeface="Times New Roman" panose="02020603050405020304" pitchFamily="18" charset="0"/>
                                </a:rPr>
                                <m:t>j</m:t>
                              </m:r>
                            </m:sub>
                            <m:sup>
                              <m:r>
                                <a:rPr lang="en-US" sz="2200" b="0" i="0" smtClean="0">
                                  <a:latin typeface="Cambria Math" panose="02040503050406030204" pitchFamily="18" charset="0"/>
                                  <a:cs typeface="Times New Roman" panose="02020603050405020304" pitchFamily="18" charset="0"/>
                                </a:rPr>
                                <m:t>∗</m:t>
                              </m:r>
                            </m:sup>
                          </m:sSubSup>
                          <m:r>
                            <a:rPr lang="en-US" sz="2200" b="0" i="0"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argmin</m:t>
                          </m:r>
                        </m:fName>
                        <m:e>
                          <m:d>
                            <m:dPr>
                              <m:begChr m:val="|"/>
                              <m:endChr m:val="|"/>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𝑋</m:t>
                                      </m:r>
                                    </m:e>
                                    <m:sub>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𝑋</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𝑊</m:t>
                                  </m:r>
                                </m:e>
                              </m:d>
                            </m:e>
                          </m:d>
                        </m:e>
                      </m:func>
                      <m:r>
                        <a:rPr lang="en-US" sz="2200" b="0" i="0"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s</m:t>
                      </m:r>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t</m:t>
                      </m:r>
                      <m:r>
                        <a:rPr lang="en-US" sz="2200" b="0" i="0" smtClean="0">
                          <a:latin typeface="Cambria Math" panose="02040503050406030204" pitchFamily="18" charset="0"/>
                          <a:cs typeface="Times New Roman" panose="02020603050405020304" pitchFamily="18" charset="0"/>
                        </a:rPr>
                        <m:t>. </m:t>
                      </m:r>
                      <m:sSub>
                        <m:sSubPr>
                          <m:ctrlPr>
                            <a:rPr lang="en-US" sz="2200" b="0" i="0" smtClean="0">
                              <a:latin typeface="Cambria Math" panose="02040503050406030204" pitchFamily="18" charset="0"/>
                              <a:cs typeface="Times New Roman" panose="02020603050405020304" pitchFamily="18" charset="0"/>
                            </a:rPr>
                          </m:ctrlPr>
                        </m:sSubPr>
                        <m:e>
                          <m:r>
                            <m:rPr>
                              <m:sty m:val="p"/>
                            </m:rPr>
                            <a:rPr lang="en-US" sz="2200" b="0" i="0" smtClean="0">
                              <a:latin typeface="Cambria Math" panose="02040503050406030204" pitchFamily="18" charset="0"/>
                              <a:cs typeface="Times New Roman" panose="02020603050405020304" pitchFamily="18" charset="0"/>
                            </a:rPr>
                            <m:t>w</m:t>
                          </m:r>
                        </m:e>
                        <m:sub>
                          <m:r>
                            <m:rPr>
                              <m:sty m:val="p"/>
                            </m:rPr>
                            <a:rPr lang="en-US" sz="2200" b="0" i="0" smtClean="0">
                              <a:latin typeface="Cambria Math" panose="02040503050406030204" pitchFamily="18" charset="0"/>
                              <a:cs typeface="Times New Roman" panose="02020603050405020304" pitchFamily="18" charset="0"/>
                            </a:rPr>
                            <m:t>j</m:t>
                          </m:r>
                        </m:sub>
                      </m:sSub>
                      <m:r>
                        <a:rPr lang="en-US" sz="2200" b="0" i="1" smtClean="0">
                          <a:latin typeface="Cambria Math" panose="02040503050406030204" pitchFamily="18" charset="0"/>
                          <a:cs typeface="Times New Roman" panose="02020603050405020304" pitchFamily="18" charset="0"/>
                        </a:rPr>
                        <m:t>≥0, </m:t>
                      </m:r>
                      <m:nary>
                        <m:naryPr>
                          <m:chr m:val="∑"/>
                          <m:supHide m:val="on"/>
                          <m:ctrlPr>
                            <a:rPr lang="en-US" sz="2200" b="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𝑗</m:t>
                          </m:r>
                        </m:sub>
                        <m:sup/>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𝑤</m:t>
                              </m:r>
                            </m:e>
                            <m:sub>
                              <m:r>
                                <a:rPr lang="en-US" sz="2200" b="0" i="1" smtClean="0">
                                  <a:latin typeface="Cambria Math" panose="02040503050406030204" pitchFamily="18" charset="0"/>
                                  <a:cs typeface="Times New Roman" panose="02020603050405020304" pitchFamily="18" charset="0"/>
                                </a:rPr>
                                <m:t>𝑗</m:t>
                              </m:r>
                            </m:sub>
                          </m:sSub>
                          <m:r>
                            <a:rPr lang="en-US" sz="2200" b="0" i="1" smtClean="0">
                              <a:latin typeface="Cambria Math" panose="02040503050406030204" pitchFamily="18" charset="0"/>
                              <a:cs typeface="Times New Roman" panose="02020603050405020304" pitchFamily="18" charset="0"/>
                            </a:rPr>
                            <m:t>=1</m:t>
                          </m:r>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𝑡</m:t>
                          </m:r>
                        </m:sub>
                      </m:sSub>
                      <m:r>
                        <a:rPr lang="en-US" sz="2200" b="0" i="1" smtClean="0">
                          <a:latin typeface="Cambria Math" panose="02040503050406030204" pitchFamily="18" charset="0"/>
                          <a:cs typeface="Times New Roman" panose="02020603050405020304" pitchFamily="18" charset="0"/>
                        </a:rPr>
                        <m:t>−</m:t>
                      </m:r>
                      <m:nary>
                        <m:naryPr>
                          <m:chr m:val="∑"/>
                          <m:supHide m:val="on"/>
                          <m:ctrlPr>
                            <a:rPr lang="en-US" sz="2200" b="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𝑗</m:t>
                          </m:r>
                        </m:sub>
                        <m:sup/>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𝑤</m:t>
                              </m:r>
                            </m:e>
                            <m:sub>
                              <m:r>
                                <a:rPr lang="en-US" sz="2200" b="0" i="1" smtClean="0">
                                  <a:latin typeface="Cambria Math" panose="02040503050406030204" pitchFamily="18" charset="0"/>
                                  <a:cs typeface="Times New Roman" panose="02020603050405020304" pitchFamily="18" charset="0"/>
                                </a:rPr>
                                <m:t>𝑗</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𝑗𝑡</m:t>
                              </m:r>
                            </m:sub>
                          </m:sSub>
                        </m:e>
                      </m:nary>
                    </m:oMath>
                  </m:oMathPara>
                </a14:m>
                <a:endParaRPr lang="en-US" sz="2200" dirty="0">
                  <a:cs typeface="Times New Roman" panose="02020603050405020304" pitchFamily="18" charset="0"/>
                </a:endParaRPr>
              </a:p>
              <a:p>
                <a:pPr marL="0" indent="0">
                  <a:buNone/>
                </a:pPr>
                <a:r>
                  <a:rPr lang="en-US" sz="2200" dirty="0">
                    <a:cs typeface="Times New Roman" panose="02020603050405020304" pitchFamily="18" charset="0"/>
                  </a:rPr>
                  <a:t>Based on weights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843" t="-1068"/>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A456B25D-B8B2-007D-15E0-A8694DE490D8}"/>
              </a:ext>
            </a:extLst>
          </p:cNvPr>
          <p:cNvPicPr>
            <a:picLocks noChangeAspect="1"/>
          </p:cNvPicPr>
          <p:nvPr/>
        </p:nvPicPr>
        <p:blipFill>
          <a:blip r:embed="rId3"/>
          <a:stretch>
            <a:fillRect/>
          </a:stretch>
        </p:blipFill>
        <p:spPr>
          <a:xfrm>
            <a:off x="2264494" y="1066801"/>
            <a:ext cx="7315200" cy="5564738"/>
          </a:xfrm>
          <a:prstGeom prst="rect">
            <a:avLst/>
          </a:prstGeom>
        </p:spPr>
      </p:pic>
    </p:spTree>
    <p:extLst>
      <p:ext uri="{BB962C8B-B14F-4D97-AF65-F5344CB8AC3E}">
        <p14:creationId xmlns:p14="http://schemas.microsoft.com/office/powerpoint/2010/main" val="14236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A150FE8F-69DC-F5A4-87C3-A8EEFB5D260D}"/>
              </a:ext>
            </a:extLst>
          </p:cNvPr>
          <p:cNvPicPr>
            <a:picLocks noChangeAspect="1"/>
          </p:cNvPicPr>
          <p:nvPr/>
        </p:nvPicPr>
        <p:blipFill>
          <a:blip r:embed="rId3"/>
          <a:stretch>
            <a:fillRect/>
          </a:stretch>
        </p:blipFill>
        <p:spPr>
          <a:xfrm>
            <a:off x="2438400" y="844022"/>
            <a:ext cx="7315200" cy="6013978"/>
          </a:xfrm>
          <a:prstGeom prst="rect">
            <a:avLst/>
          </a:prstGeom>
        </p:spPr>
      </p:pic>
    </p:spTree>
    <p:extLst>
      <p:ext uri="{BB962C8B-B14F-4D97-AF65-F5344CB8AC3E}">
        <p14:creationId xmlns:p14="http://schemas.microsoft.com/office/powerpoint/2010/main" val="16825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a:blip r:embed="rId3"/>
          <a:stretch>
            <a:fillRect/>
          </a:stretch>
        </p:blipFill>
        <p:spPr>
          <a:xfrm>
            <a:off x="2171700" y="962232"/>
            <a:ext cx="7315200" cy="6621610"/>
          </a:xfrm>
          <a:prstGeom prst="rect">
            <a:avLst/>
          </a:prstGeom>
        </p:spPr>
      </p:pic>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7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Tree>
    <p:extLst>
      <p:ext uri="{BB962C8B-B14F-4D97-AF65-F5344CB8AC3E}">
        <p14:creationId xmlns:p14="http://schemas.microsoft.com/office/powerpoint/2010/main" val="381536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Estimation: What did the policy accomplish?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
        <p:nvSpPr>
          <p:cNvPr id="6" name="TextBox 5">
            <a:extLst>
              <a:ext uri="{FF2B5EF4-FFF2-40B4-BE49-F238E27FC236}">
                <a16:creationId xmlns:a16="http://schemas.microsoft.com/office/drawing/2014/main" id="{B9CAD87B-7789-B0A8-80DC-160805F2FE86}"/>
              </a:ext>
            </a:extLst>
          </p:cNvPr>
          <p:cNvSpPr txBox="1"/>
          <p:nvPr/>
        </p:nvSpPr>
        <p:spPr>
          <a:xfrm>
            <a:off x="8290656" y="3448734"/>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7" name="Straight Arrow Connector 6">
            <a:extLst>
              <a:ext uri="{FF2B5EF4-FFF2-40B4-BE49-F238E27FC236}">
                <a16:creationId xmlns:a16="http://schemas.microsoft.com/office/drawing/2014/main" id="{08FBFD93-6084-1956-85CE-AE3F3C74269C}"/>
              </a:ext>
            </a:extLst>
          </p:cNvPr>
          <p:cNvCxnSpPr>
            <a:cxnSpLocks/>
          </p:cNvCxnSpPr>
          <p:nvPr/>
        </p:nvCxnSpPr>
        <p:spPr>
          <a:xfrm>
            <a:off x="8077200" y="3276600"/>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4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2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200" dirty="0">
                <a:cs typeface="Times New Roman" panose="02020603050405020304" pitchFamily="18" charset="0"/>
              </a:rPr>
              <a:t>Relies heavily on </a:t>
            </a:r>
            <a:r>
              <a:rPr lang="en-US" sz="2200" b="1" dirty="0">
                <a:cs typeface="Times New Roman" panose="02020603050405020304" pitchFamily="18" charset="0"/>
              </a:rPr>
              <a:t>placebo tests</a:t>
            </a:r>
            <a:r>
              <a:rPr lang="en-US" sz="2200" dirty="0">
                <a:cs typeface="Times New Roman" panose="02020603050405020304" pitchFamily="18" charset="0"/>
              </a:rPr>
              <a:t> – how does my estimate change if I introduce sampling variation?</a:t>
            </a:r>
          </a:p>
          <a:p>
            <a:pPr lvl="1"/>
            <a:r>
              <a:rPr lang="en-US" sz="2200" dirty="0">
                <a:cs typeface="Times New Roman" panose="02020603050405020304" pitchFamily="18" charset="0"/>
              </a:rPr>
              <a:t>Also similar intuition to </a:t>
            </a:r>
            <a:r>
              <a:rPr lang="en-US" sz="2200" b="1" dirty="0">
                <a:cs typeface="Times New Roman" panose="02020603050405020304" pitchFamily="18" charset="0"/>
              </a:rPr>
              <a:t>bootstrapping</a:t>
            </a:r>
          </a:p>
        </p:txBody>
      </p:sp>
    </p:spTree>
    <p:extLst>
      <p:ext uri="{BB962C8B-B14F-4D97-AF65-F5344CB8AC3E}">
        <p14:creationId xmlns:p14="http://schemas.microsoft.com/office/powerpoint/2010/main" val="11799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2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200" dirty="0">
                <a:cs typeface="Times New Roman" panose="02020603050405020304" pitchFamily="18" charset="0"/>
              </a:rPr>
              <a:t>Relies heavily on </a:t>
            </a:r>
            <a:r>
              <a:rPr lang="en-US" sz="2200" b="1" dirty="0">
                <a:cs typeface="Times New Roman" panose="02020603050405020304" pitchFamily="18" charset="0"/>
              </a:rPr>
              <a:t>placebo tests</a:t>
            </a:r>
            <a:r>
              <a:rPr lang="en-US" sz="2200" dirty="0">
                <a:cs typeface="Times New Roman" panose="02020603050405020304" pitchFamily="18" charset="0"/>
              </a:rPr>
              <a:t> – how does my estimate change if I introduce sampling variation?</a:t>
            </a:r>
          </a:p>
          <a:p>
            <a:pPr lvl="1"/>
            <a:r>
              <a:rPr lang="en-US" sz="2200" dirty="0">
                <a:cs typeface="Times New Roman" panose="02020603050405020304" pitchFamily="18" charset="0"/>
              </a:rPr>
              <a:t>Also similar intuition to </a:t>
            </a:r>
            <a:r>
              <a:rPr lang="en-US" sz="2200" b="1" dirty="0">
                <a:cs typeface="Times New Roman" panose="02020603050405020304" pitchFamily="18" charset="0"/>
              </a:rPr>
              <a:t>bootstrapping</a:t>
            </a:r>
          </a:p>
          <a:p>
            <a:pPr marL="0" indent="0">
              <a:buNone/>
            </a:pPr>
            <a:r>
              <a:rPr lang="en-US" sz="24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Exploration of </a:t>
            </a:r>
            <a:r>
              <a:rPr lang="en-US" sz="2200" b="1" dirty="0">
                <a:cs typeface="Times New Roman" panose="02020603050405020304" pitchFamily="18" charset="0"/>
              </a:rPr>
              <a:t>quasi-experiments </a:t>
            </a:r>
            <a:r>
              <a:rPr lang="en-US" sz="2200" dirty="0">
                <a:cs typeface="Times New Roman" panose="02020603050405020304" pitchFamily="18" charset="0"/>
              </a:rPr>
              <a:t>to assess policy effects</a:t>
            </a:r>
          </a:p>
          <a:p>
            <a:pPr lvl="1"/>
            <a:r>
              <a:rPr lang="en-US" sz="2000" dirty="0">
                <a:cs typeface="Times New Roman" panose="02020603050405020304" pitchFamily="18" charset="0"/>
              </a:rPr>
              <a:t>Especially useful with decentralized policies and good data collection</a:t>
            </a:r>
          </a:p>
          <a:p>
            <a:r>
              <a:rPr lang="en-US" sz="2200" dirty="0">
                <a:cs typeface="Times New Roman" panose="02020603050405020304" pitchFamily="18" charset="0"/>
              </a:rPr>
              <a:t>DID is a classic tool in the policy evaluation toolkit (possibly </a:t>
            </a:r>
            <a:r>
              <a:rPr lang="en-US" sz="2200" i="1" dirty="0">
                <a:cs typeface="Times New Roman" panose="02020603050405020304" pitchFamily="18" charset="0"/>
              </a:rPr>
              <a:t>the </a:t>
            </a:r>
            <a:r>
              <a:rPr lang="en-US" sz="2200" dirty="0">
                <a:cs typeface="Times New Roman" panose="02020603050405020304" pitchFamily="18" charset="0"/>
              </a:rPr>
              <a:t>tool)</a:t>
            </a:r>
          </a:p>
          <a:p>
            <a:r>
              <a:rPr lang="en-US" sz="2200" dirty="0">
                <a:cs typeface="Times New Roman" panose="02020603050405020304" pitchFamily="18" charset="0"/>
              </a:rPr>
              <a:t>Its assumptions aren’t too strong: </a:t>
            </a:r>
          </a:p>
          <a:p>
            <a:pPr lvl="1"/>
            <a:r>
              <a:rPr lang="en-US" sz="2200" dirty="0">
                <a:cs typeface="Times New Roman" panose="02020603050405020304" pitchFamily="18" charset="0"/>
              </a:rPr>
              <a:t>Parallel trends</a:t>
            </a:r>
          </a:p>
          <a:p>
            <a:pPr lvl="1"/>
            <a:r>
              <a:rPr lang="en-US" sz="2200" dirty="0">
                <a:cs typeface="Times New Roman" panose="02020603050405020304" pitchFamily="18" charset="0"/>
              </a:rPr>
              <a:t>Homogeneous treatment effects (in at least one dimension) </a:t>
            </a:r>
          </a:p>
          <a:p>
            <a:r>
              <a:rPr lang="en-US" sz="22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200" dirty="0">
                <a:cs typeface="Times New Roman" panose="02020603050405020304" pitchFamily="18" charset="0"/>
              </a:rPr>
              <a:t>Can we build our own control group? (</a:t>
            </a:r>
            <a:r>
              <a:rPr lang="en-US" sz="2200" b="1" dirty="0">
                <a:cs typeface="Times New Roman" panose="02020603050405020304" pitchFamily="18" charset="0"/>
              </a:rPr>
              <a:t>Synthetic controls</a:t>
            </a:r>
            <a:r>
              <a:rPr lang="en-US" sz="2200" dirty="0">
                <a:cs typeface="Times New Roman" panose="02020603050405020304" pitchFamily="18" charset="0"/>
              </a:rPr>
              <a:t>)</a:t>
            </a:r>
          </a:p>
          <a:p>
            <a:pPr lvl="1"/>
            <a:r>
              <a:rPr lang="en-US" sz="2200" dirty="0">
                <a:cs typeface="Times New Roman" panose="02020603050405020304" pitchFamily="18" charset="0"/>
              </a:rPr>
              <a:t>Can we get a handle on heterogeneous treatment effects? (</a:t>
            </a:r>
            <a:r>
              <a:rPr lang="en-US" sz="2200" b="1" dirty="0">
                <a:cs typeface="Times New Roman" panose="02020603050405020304" pitchFamily="18" charset="0"/>
              </a:rPr>
              <a:t>Quantile regression</a:t>
            </a:r>
            <a:r>
              <a:rPr lang="en-US" sz="22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E1ECE973-A33B-CBA0-DE73-99AAAD2CD9A3}"/>
              </a:ext>
            </a:extLst>
          </p:cNvPr>
          <p:cNvPicPr>
            <a:picLocks noChangeAspect="1"/>
          </p:cNvPicPr>
          <p:nvPr/>
        </p:nvPicPr>
        <p:blipFill>
          <a:blip r:embed="rId3"/>
          <a:stretch>
            <a:fillRect/>
          </a:stretch>
        </p:blipFill>
        <p:spPr>
          <a:xfrm>
            <a:off x="609600" y="1066800"/>
            <a:ext cx="9621780" cy="4800599"/>
          </a:xfrm>
          <a:prstGeom prst="rect">
            <a:avLst/>
          </a:prstGeom>
        </p:spPr>
      </p:pic>
      <p:pic>
        <p:nvPicPr>
          <p:cNvPr id="5"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240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rgbClr val="222222"/>
                    </a:solidFill>
                    <a:cs typeface="Times New Roman" panose="02020603050405020304" pitchFamily="18" charset="0"/>
                  </a:rPr>
                  <a:t>Quantile Regression: Estimate marginal effects </a:t>
                </a:r>
                <a:r>
                  <a:rPr lang="en-US" sz="2400" b="1" dirty="0">
                    <a:solidFill>
                      <a:srgbClr val="222222"/>
                    </a:solidFill>
                    <a:cs typeface="Times New Roman" panose="02020603050405020304" pitchFamily="18" charset="0"/>
                  </a:rPr>
                  <a:t>across distribution</a:t>
                </a:r>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US">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61698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200" b="1" dirty="0">
                <a:solidFill>
                  <a:srgbClr val="222222"/>
                </a:solidFill>
                <a:cs typeface="Times New Roman" panose="02020603050405020304" pitchFamily="18" charset="0"/>
              </a:rPr>
              <a:t>Performing Quantile Regression</a:t>
            </a:r>
          </a:p>
          <a:p>
            <a:r>
              <a:rPr lang="en-US" sz="2200" dirty="0">
                <a:solidFill>
                  <a:srgbClr val="222222"/>
                </a:solidFill>
                <a:cs typeface="Times New Roman" panose="02020603050405020304" pitchFamily="18" charset="0"/>
              </a:rPr>
              <a:t>Specify quantiles of interest</a:t>
            </a:r>
          </a:p>
          <a:p>
            <a:r>
              <a:rPr lang="en-US" sz="2200" dirty="0">
                <a:solidFill>
                  <a:srgbClr val="222222"/>
                </a:solidFill>
                <a:cs typeface="Times New Roman" panose="02020603050405020304" pitchFamily="18" charset="0"/>
              </a:rPr>
              <a:t>Use “</a:t>
            </a:r>
            <a:r>
              <a:rPr lang="en-US" sz="2200" dirty="0" err="1">
                <a:solidFill>
                  <a:srgbClr val="222222"/>
                </a:solidFill>
                <a:cs typeface="Times New Roman" panose="02020603050405020304" pitchFamily="18" charset="0"/>
              </a:rPr>
              <a:t>quantreg</a:t>
            </a:r>
            <a:r>
              <a:rPr lang="en-US" sz="2200" dirty="0">
                <a:solidFill>
                  <a:srgbClr val="222222"/>
                </a:solidFill>
                <a:cs typeface="Times New Roman" panose="02020603050405020304" pitchFamily="18" charset="0"/>
              </a:rPr>
              <a:t>”</a:t>
            </a:r>
          </a:p>
          <a:p>
            <a:pPr marL="0" indent="0">
              <a:buNone/>
            </a:pPr>
            <a:r>
              <a:rPr lang="en-US" sz="2200" b="1" dirty="0">
                <a:solidFill>
                  <a:srgbClr val="222222"/>
                </a:solidFill>
                <a:cs typeface="Times New Roman" panose="02020603050405020304" pitchFamily="18" charset="0"/>
              </a:rPr>
              <a:t>Interpreting Quantile Regression</a:t>
            </a:r>
          </a:p>
          <a:p>
            <a:r>
              <a:rPr lang="en-US" sz="2200" dirty="0"/>
              <a:t>A QRC is the marginal effect of x </a:t>
            </a:r>
            <a:r>
              <a:rPr lang="en-US" sz="2200" b="1" dirty="0"/>
              <a:t>specifically on the quantile of interest</a:t>
            </a:r>
            <a:r>
              <a:rPr lang="en-US" sz="2200" b="0" dirty="0"/>
              <a:t>. </a:t>
            </a:r>
          </a:p>
          <a:p>
            <a:r>
              <a:rPr lang="en-US" sz="2200" dirty="0"/>
              <a:t>So you can interpret just like in OLS, just for a different moment!</a:t>
            </a:r>
            <a:endParaRPr lang="en-US" sz="2200" b="0" dirty="0"/>
          </a:p>
          <a:p>
            <a:r>
              <a:rPr lang="en-US" sz="2200" dirty="0"/>
              <a:t>Two options for effect interpretation (think carefully): </a:t>
            </a:r>
          </a:p>
          <a:p>
            <a:pPr marL="731520" lvl="1" indent="-457200">
              <a:buFont typeface="+mj-lt"/>
              <a:buAutoNum type="arabicPeriod"/>
            </a:pPr>
            <a:r>
              <a:rPr lang="en-US" sz="2000" dirty="0"/>
              <a:t>Marginal effects</a:t>
            </a:r>
          </a:p>
          <a:p>
            <a:pPr marL="731520" lvl="1" indent="-457200">
              <a:buFont typeface="+mj-lt"/>
              <a:buAutoNum type="arabicPeriod"/>
            </a:pPr>
            <a:r>
              <a:rPr lang="en-US" sz="2000" dirty="0"/>
              <a:t>Scaled as percentage increases of sample quantile </a:t>
            </a:r>
          </a:p>
          <a:p>
            <a:endParaRPr lang="en-US" sz="22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200" dirty="0">
                    <a:solidFill>
                      <a:srgbClr val="222222"/>
                    </a:solidFill>
                    <a:cs typeface="Times New Roman" panose="02020603050405020304" pitchFamily="18" charset="0"/>
                  </a:rPr>
                  <a:t>Can vary </a:t>
                </a:r>
                <a14:m>
                  <m:oMath xmlns:m="http://schemas.openxmlformats.org/officeDocument/2006/math">
                    <m:sSub>
                      <m:sSubPr>
                        <m:ctrlPr>
                          <a:rPr lang="en-US" sz="2200" b="0" i="1" smtClean="0">
                            <a:solidFill>
                              <a:srgbClr val="222222"/>
                            </a:solidFill>
                            <a:latin typeface="Cambria Math" panose="02040503050406030204" pitchFamily="18" charset="0"/>
                            <a:cs typeface="Times New Roman" panose="02020603050405020304" pitchFamily="18" charset="0"/>
                          </a:rPr>
                        </m:ctrlPr>
                      </m:sSubPr>
                      <m:e>
                        <m:r>
                          <a:rPr lang="en-US" sz="2200" b="0" i="1" smtClean="0">
                            <a:solidFill>
                              <a:srgbClr val="222222"/>
                            </a:solidFill>
                            <a:latin typeface="Cambria Math" panose="02040503050406030204" pitchFamily="18" charset="0"/>
                            <a:cs typeface="Times New Roman" panose="02020603050405020304" pitchFamily="18" charset="0"/>
                          </a:rPr>
                          <m:t>𝑥</m:t>
                        </m:r>
                      </m:e>
                      <m:sub>
                        <m:r>
                          <a:rPr lang="en-US" sz="2200" b="0" i="1" smtClean="0">
                            <a:solidFill>
                              <a:srgbClr val="222222"/>
                            </a:solidFill>
                            <a:latin typeface="Cambria Math" panose="02040503050406030204" pitchFamily="18" charset="0"/>
                            <a:cs typeface="Times New Roman" panose="02020603050405020304" pitchFamily="18" charset="0"/>
                          </a:rPr>
                          <m:t>0</m:t>
                        </m:r>
                      </m:sub>
                    </m:sSub>
                  </m:oMath>
                </a14:m>
                <a:r>
                  <a:rPr lang="en-US" sz="22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200" b="0" i="1" smtClean="0">
                            <a:solidFill>
                              <a:srgbClr val="222222"/>
                            </a:solidFill>
                            <a:latin typeface="Cambria Math" panose="02040503050406030204" pitchFamily="18" charset="0"/>
                            <a:cs typeface="Times New Roman" panose="02020603050405020304" pitchFamily="18" charset="0"/>
                          </a:rPr>
                        </m:ctrlPr>
                      </m:sSubPr>
                      <m:e>
                        <m:r>
                          <a:rPr lang="en-US" sz="2200" b="0" i="1" smtClean="0">
                            <a:solidFill>
                              <a:srgbClr val="222222"/>
                            </a:solidFill>
                            <a:latin typeface="Cambria Math" panose="02040503050406030204" pitchFamily="18" charset="0"/>
                            <a:cs typeface="Times New Roman" panose="02020603050405020304" pitchFamily="18" charset="0"/>
                          </a:rPr>
                          <m:t>𝑥</m:t>
                        </m:r>
                      </m:e>
                      <m:sub>
                        <m:r>
                          <a:rPr lang="en-US" sz="2200" b="0" i="1" smtClean="0">
                            <a:solidFill>
                              <a:srgbClr val="222222"/>
                            </a:solidFill>
                            <a:latin typeface="Cambria Math" panose="02040503050406030204" pitchFamily="18" charset="0"/>
                            <a:cs typeface="Times New Roman" panose="02020603050405020304" pitchFamily="18" charset="0"/>
                          </a:rPr>
                          <m:t>𝑖</m:t>
                        </m:r>
                      </m:sub>
                    </m:sSub>
                  </m:oMath>
                </a14:m>
                <a:r>
                  <a:rPr lang="en-US" sz="2200" dirty="0">
                    <a:solidFill>
                      <a:srgbClr val="222222"/>
                    </a:solidFill>
                    <a:cs typeface="Times New Roman" panose="02020603050405020304" pitchFamily="18" charset="0"/>
                  </a:rPr>
                  <a:t> </a:t>
                </a:r>
              </a:p>
              <a:p>
                <a:pPr lvl="1"/>
                <a:r>
                  <a:rPr lang="en-US" sz="2200" dirty="0">
                    <a:solidFill>
                      <a:srgbClr val="222222"/>
                    </a:solidFill>
                    <a:cs typeface="Times New Roman" panose="02020603050405020304" pitchFamily="18" charset="0"/>
                  </a:rPr>
                  <a:t>Where </a:t>
                </a:r>
                <a14:m>
                  <m:oMath xmlns:m="http://schemas.openxmlformats.org/officeDocument/2006/math">
                    <m:r>
                      <a:rPr lang="en-US" sz="2200" b="0" i="1" smtClean="0">
                        <a:solidFill>
                          <a:srgbClr val="222222"/>
                        </a:solidFill>
                        <a:latin typeface="Cambria Math" panose="02040503050406030204" pitchFamily="18" charset="0"/>
                        <a:cs typeface="Times New Roman" panose="02020603050405020304" pitchFamily="18" charset="0"/>
                      </a:rPr>
                      <m:t>h</m:t>
                    </m:r>
                  </m:oMath>
                </a14:m>
                <a:r>
                  <a:rPr lang="en-US" sz="2200" dirty="0">
                    <a:solidFill>
                      <a:srgbClr val="222222"/>
                    </a:solidFill>
                    <a:cs typeface="Times New Roman" panose="02020603050405020304" pitchFamily="18" charset="0"/>
                  </a:rPr>
                  <a:t> is a bandwidth (researcher-selected)</a:t>
                </a:r>
              </a:p>
              <a:p>
                <a:pPr lvl="1"/>
                <a:r>
                  <a:rPr lang="en-US" sz="2200" dirty="0">
                    <a:solidFill>
                      <a:srgbClr val="222222"/>
                    </a:solidFill>
                    <a:cs typeface="Times New Roman" panose="02020603050405020304" pitchFamily="18" charset="0"/>
                  </a:rPr>
                  <a:t>Additional parameters include smoothing and tilt parameters (deferred)</a:t>
                </a:r>
              </a:p>
              <a:p>
                <a:endParaRPr lang="en-US" sz="2400" dirty="0">
                  <a:solidFill>
                    <a:srgbClr val="222222"/>
                  </a:solidFill>
                  <a:cs typeface="Times New Roman" panose="02020603050405020304" pitchFamily="18" charset="0"/>
                </a:endParaRPr>
              </a:p>
              <a:p>
                <a:pPr lvl="1"/>
                <a:endParaRPr lang="en-US" sz="22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2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200" dirty="0">
                <a:solidFill>
                  <a:srgbClr val="222222"/>
                </a:solidFill>
                <a:cs typeface="Times New Roman" panose="02020603050405020304" pitchFamily="18" charset="0"/>
              </a:rPr>
              <a:t>See “LOOCV” (Leave-one-out cross-validation) in R</a:t>
            </a:r>
          </a:p>
          <a:p>
            <a:pPr lvl="1"/>
            <a:r>
              <a:rPr lang="en-US" sz="22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200" dirty="0">
                <a:solidFill>
                  <a:srgbClr val="222222"/>
                </a:solidFill>
                <a:cs typeface="Times New Roman" panose="02020603050405020304" pitchFamily="18" charset="0"/>
              </a:rPr>
              <a:t>Compare model with important quantiles</a:t>
            </a:r>
          </a:p>
          <a:p>
            <a:pPr lvl="1"/>
            <a:r>
              <a:rPr lang="en-US" sz="2200" dirty="0">
                <a:solidFill>
                  <a:srgbClr val="222222"/>
                </a:solidFill>
                <a:cs typeface="Times New Roman" panose="02020603050405020304" pitchFamily="18" charset="0"/>
              </a:rPr>
              <a:t>Trim/</a:t>
            </a:r>
            <a:r>
              <a:rPr lang="en-US" sz="2200" dirty="0" err="1">
                <a:solidFill>
                  <a:srgbClr val="222222"/>
                </a:solidFill>
                <a:cs typeface="Times New Roman" panose="02020603050405020304" pitchFamily="18" charset="0"/>
              </a:rPr>
              <a:t>windsorize</a:t>
            </a:r>
            <a:r>
              <a:rPr lang="en-US" sz="2200" dirty="0">
                <a:solidFill>
                  <a:srgbClr val="222222"/>
                </a:solidFill>
                <a:cs typeface="Times New Roman" panose="02020603050405020304" pitchFamily="18" charset="0"/>
              </a:rPr>
              <a:t> your data as a robustness check</a:t>
            </a:r>
          </a:p>
          <a:p>
            <a:r>
              <a:rPr lang="en-US" sz="26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200" dirty="0">
                    <a:solidFill>
                      <a:srgbClr val="222222"/>
                    </a:solidFill>
                    <a:cs typeface="Times New Roman" panose="02020603050405020304" pitchFamily="18" charset="0"/>
                  </a:rPr>
                  <a:t>In linear/quantile regression, we got pieces of this</a:t>
                </a:r>
              </a:p>
              <a:p>
                <a:pPr lvl="1"/>
                <a:r>
                  <a:rPr lang="en-US" sz="2200" dirty="0">
                    <a:solidFill>
                      <a:srgbClr val="222222"/>
                    </a:solidFill>
                    <a:cs typeface="Times New Roman" panose="02020603050405020304" pitchFamily="18" charset="0"/>
                  </a:rPr>
                  <a:t>What do we need in order to get back the </a:t>
                </a:r>
                <a:r>
                  <a:rPr lang="en-US" sz="22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200" dirty="0">
                    <a:solidFill>
                      <a:srgbClr val="222222"/>
                    </a:solidFill>
                    <a:cs typeface="Times New Roman" panose="02020603050405020304" pitchFamily="18" charset="0"/>
                  </a:rPr>
                  <a:t>Requires defining a loss function </a:t>
                </a:r>
                <a14:m>
                  <m:oMath xmlns:m="http://schemas.openxmlformats.org/officeDocument/2006/math">
                    <m:r>
                      <a:rPr lang="en-US" sz="2200" b="0" i="1" smtClean="0">
                        <a:solidFill>
                          <a:srgbClr val="222222"/>
                        </a:solidFill>
                        <a:latin typeface="Cambria Math" panose="02040503050406030204" pitchFamily="18" charset="0"/>
                        <a:cs typeface="Times New Roman" panose="02020603050405020304" pitchFamily="18" charset="0"/>
                      </a:rPr>
                      <m:t>𝐿</m:t>
                    </m:r>
                    <m:r>
                      <a:rPr lang="en-US" sz="2200" b="0" i="1" smtClean="0">
                        <a:solidFill>
                          <a:srgbClr val="222222"/>
                        </a:solidFill>
                        <a:latin typeface="Cambria Math" panose="02040503050406030204" pitchFamily="18" charset="0"/>
                        <a:cs typeface="Times New Roman" panose="02020603050405020304" pitchFamily="18" charset="0"/>
                      </a:rPr>
                      <m:t>(</m:t>
                    </m:r>
                    <m:r>
                      <a:rPr lang="en-US" sz="2200" b="0" i="1" smtClean="0">
                        <a:solidFill>
                          <a:srgbClr val="222222"/>
                        </a:solidFill>
                        <a:latin typeface="Cambria Math" panose="02040503050406030204" pitchFamily="18" charset="0"/>
                        <a:cs typeface="Times New Roman" panose="02020603050405020304" pitchFamily="18" charset="0"/>
                      </a:rPr>
                      <m:t>𝑝</m:t>
                    </m:r>
                    <m:r>
                      <a:rPr lang="en-US" sz="2200" b="0" i="1" smtClean="0">
                        <a:solidFill>
                          <a:srgbClr val="222222"/>
                        </a:solidFill>
                        <a:latin typeface="Cambria Math" panose="02040503050406030204" pitchFamily="18" charset="0"/>
                        <a:cs typeface="Times New Roman" panose="02020603050405020304" pitchFamily="18" charset="0"/>
                      </a:rPr>
                      <m:t>,</m:t>
                    </m:r>
                    <m:acc>
                      <m:accPr>
                        <m:chr m:val="̂"/>
                        <m:ctrlPr>
                          <a:rPr lang="en-US" sz="2200" b="0" i="1" smtClean="0">
                            <a:solidFill>
                              <a:srgbClr val="222222"/>
                            </a:solidFill>
                            <a:latin typeface="Cambria Math" panose="02040503050406030204" pitchFamily="18" charset="0"/>
                            <a:cs typeface="Times New Roman" panose="02020603050405020304" pitchFamily="18" charset="0"/>
                          </a:rPr>
                        </m:ctrlPr>
                      </m:accPr>
                      <m:e>
                        <m:r>
                          <a:rPr lang="en-US" sz="2200" b="0" i="1" smtClean="0">
                            <a:solidFill>
                              <a:srgbClr val="222222"/>
                            </a:solidFill>
                            <a:latin typeface="Cambria Math" panose="02040503050406030204" pitchFamily="18" charset="0"/>
                            <a:cs typeface="Times New Roman" panose="02020603050405020304" pitchFamily="18" charset="0"/>
                          </a:rPr>
                          <m:t>𝑝</m:t>
                        </m:r>
                      </m:e>
                    </m:acc>
                    <m:r>
                      <a:rPr lang="en-US" sz="2200" b="0" i="1" smtClean="0">
                        <a:solidFill>
                          <a:srgbClr val="222222"/>
                        </a:solidFill>
                        <a:latin typeface="Cambria Math" panose="02040503050406030204" pitchFamily="18" charset="0"/>
                        <a:cs typeface="Times New Roman" panose="02020603050405020304" pitchFamily="18" charset="0"/>
                      </a:rPr>
                      <m:t>)</m:t>
                    </m:r>
                  </m:oMath>
                </a14:m>
                <a:r>
                  <a:rPr lang="en-US" sz="2200" dirty="0">
                    <a:solidFill>
                      <a:srgbClr val="222222"/>
                    </a:solidFill>
                    <a:cs typeface="Times New Roman" panose="02020603050405020304" pitchFamily="18" charset="0"/>
                  </a:rPr>
                  <a:t> as the difference between </a:t>
                </a:r>
              </a:p>
              <a:p>
                <a:pPr lvl="1"/>
                <a:r>
                  <a:rPr lang="en-US" sz="2200" dirty="0">
                    <a:solidFill>
                      <a:srgbClr val="222222"/>
                    </a:solidFill>
                    <a:cs typeface="Times New Roman" panose="02020603050405020304" pitchFamily="18" charset="0"/>
                  </a:rPr>
                  <a:t>True probabilities </a:t>
                </a:r>
                <a14:m>
                  <m:oMath xmlns:m="http://schemas.openxmlformats.org/officeDocument/2006/math">
                    <m:r>
                      <a:rPr lang="en-US" sz="2200" b="0" i="1" smtClean="0">
                        <a:solidFill>
                          <a:srgbClr val="222222"/>
                        </a:solidFill>
                        <a:latin typeface="Cambria Math" panose="02040503050406030204" pitchFamily="18" charset="0"/>
                        <a:cs typeface="Times New Roman" panose="02020603050405020304" pitchFamily="18" charset="0"/>
                      </a:rPr>
                      <m:t>𝑝</m:t>
                    </m:r>
                    <m:r>
                      <a:rPr lang="en-US" sz="2200" b="0" i="1" smtClean="0">
                        <a:solidFill>
                          <a:srgbClr val="222222"/>
                        </a:solidFill>
                        <a:latin typeface="Cambria Math" panose="02040503050406030204" pitchFamily="18" charset="0"/>
                        <a:cs typeface="Times New Roman" panose="02020603050405020304" pitchFamily="18" charset="0"/>
                      </a:rPr>
                      <m:t>(</m:t>
                    </m:r>
                    <m:r>
                      <a:rPr lang="en-US" sz="2200" b="0" i="1" smtClean="0">
                        <a:solidFill>
                          <a:srgbClr val="222222"/>
                        </a:solidFill>
                        <a:latin typeface="Cambria Math" panose="02040503050406030204" pitchFamily="18" charset="0"/>
                        <a:cs typeface="Times New Roman" panose="02020603050405020304" pitchFamily="18" charset="0"/>
                      </a:rPr>
                      <m:t>𝑦</m:t>
                    </m:r>
                    <m:r>
                      <a:rPr lang="en-US" sz="2200" b="0" i="1" smtClean="0">
                        <a:solidFill>
                          <a:srgbClr val="222222"/>
                        </a:solidFill>
                        <a:latin typeface="Cambria Math" panose="02040503050406030204" pitchFamily="18" charset="0"/>
                        <a:cs typeface="Times New Roman" panose="02020603050405020304" pitchFamily="18" charset="0"/>
                      </a:rPr>
                      <m:t>|</m:t>
                    </m:r>
                    <m:r>
                      <a:rPr lang="en-US" sz="2200" b="0" i="1" smtClean="0">
                        <a:solidFill>
                          <a:srgbClr val="222222"/>
                        </a:solidFill>
                        <a:latin typeface="Cambria Math" panose="02040503050406030204" pitchFamily="18" charset="0"/>
                        <a:cs typeface="Times New Roman" panose="02020603050405020304" pitchFamily="18" charset="0"/>
                      </a:rPr>
                      <m:t>𝑥</m:t>
                    </m:r>
                    <m:r>
                      <a:rPr lang="en-US" sz="2200" b="0" i="1" smtClean="0">
                        <a:solidFill>
                          <a:srgbClr val="222222"/>
                        </a:solidFill>
                        <a:latin typeface="Cambria Math" panose="02040503050406030204" pitchFamily="18" charset="0"/>
                        <a:cs typeface="Times New Roman" panose="02020603050405020304" pitchFamily="18" charset="0"/>
                      </a:rPr>
                      <m:t>)</m:t>
                    </m:r>
                  </m:oMath>
                </a14:m>
                <a:r>
                  <a:rPr lang="en-US" sz="2200" dirty="0">
                    <a:solidFill>
                      <a:srgbClr val="222222"/>
                    </a:solidFill>
                    <a:cs typeface="Times New Roman" panose="02020603050405020304" pitchFamily="18" charset="0"/>
                  </a:rPr>
                  <a:t> </a:t>
                </a:r>
              </a:p>
              <a:p>
                <a:pPr lvl="1"/>
                <a:r>
                  <a:rPr lang="en-US" sz="22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200" b="0" i="1" smtClean="0">
                            <a:solidFill>
                              <a:srgbClr val="222222"/>
                            </a:solidFill>
                            <a:latin typeface="Cambria Math" panose="02040503050406030204" pitchFamily="18" charset="0"/>
                            <a:cs typeface="Times New Roman" panose="02020603050405020304" pitchFamily="18" charset="0"/>
                          </a:rPr>
                        </m:ctrlPr>
                      </m:accPr>
                      <m:e>
                        <m:r>
                          <a:rPr lang="en-US" sz="2200" b="0" i="1" smtClean="0">
                            <a:solidFill>
                              <a:srgbClr val="222222"/>
                            </a:solidFill>
                            <a:latin typeface="Cambria Math" panose="02040503050406030204" pitchFamily="18" charset="0"/>
                            <a:cs typeface="Times New Roman" panose="02020603050405020304" pitchFamily="18" charset="0"/>
                          </a:rPr>
                          <m:t>𝑝</m:t>
                        </m:r>
                      </m:e>
                    </m:acc>
                    <m:r>
                      <a:rPr lang="en-US" sz="2200" b="0" i="1" smtClean="0">
                        <a:solidFill>
                          <a:srgbClr val="222222"/>
                        </a:solidFill>
                        <a:latin typeface="Cambria Math" panose="02040503050406030204" pitchFamily="18" charset="0"/>
                        <a:cs typeface="Times New Roman" panose="02020603050405020304" pitchFamily="18" charset="0"/>
                      </a:rPr>
                      <m:t>(</m:t>
                    </m:r>
                    <m:r>
                      <a:rPr lang="en-US" sz="2200" b="0" i="1" smtClean="0">
                        <a:solidFill>
                          <a:srgbClr val="222222"/>
                        </a:solidFill>
                        <a:latin typeface="Cambria Math" panose="02040503050406030204" pitchFamily="18" charset="0"/>
                        <a:cs typeface="Times New Roman" panose="02020603050405020304" pitchFamily="18" charset="0"/>
                      </a:rPr>
                      <m:t>𝑦</m:t>
                    </m:r>
                    <m:r>
                      <a:rPr lang="en-US" sz="2200" b="0" i="1" smtClean="0">
                        <a:solidFill>
                          <a:srgbClr val="222222"/>
                        </a:solidFill>
                        <a:latin typeface="Cambria Math" panose="02040503050406030204" pitchFamily="18" charset="0"/>
                        <a:cs typeface="Times New Roman" panose="02020603050405020304" pitchFamily="18" charset="0"/>
                      </a:rPr>
                      <m:t>|</m:t>
                    </m:r>
                    <m:r>
                      <a:rPr lang="en-US" sz="2200" b="0" i="1" smtClean="0">
                        <a:solidFill>
                          <a:srgbClr val="222222"/>
                        </a:solidFill>
                        <a:latin typeface="Cambria Math" panose="02040503050406030204" pitchFamily="18" charset="0"/>
                        <a:cs typeface="Times New Roman" panose="02020603050405020304" pitchFamily="18" charset="0"/>
                      </a:rPr>
                      <m:t>𝑥</m:t>
                    </m:r>
                    <m:r>
                      <a:rPr lang="en-US" sz="2200" b="0" i="1" smtClean="0">
                        <a:solidFill>
                          <a:srgbClr val="222222"/>
                        </a:solidFill>
                        <a:latin typeface="Cambria Math" panose="02040503050406030204" pitchFamily="18" charset="0"/>
                        <a:cs typeface="Times New Roman" panose="02020603050405020304" pitchFamily="18" charset="0"/>
                      </a:rPr>
                      <m:t>)</m:t>
                    </m:r>
                  </m:oMath>
                </a14:m>
                <a:endParaRPr lang="en-US" sz="22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200" dirty="0">
                    <a:solidFill>
                      <a:srgbClr val="222222"/>
                    </a:solidFill>
                    <a:cs typeface="Times New Roman" panose="02020603050405020304" pitchFamily="18" charset="0"/>
                  </a:rPr>
                  <a:t>In linear/quantile regression, we got pieces of this</a:t>
                </a:r>
              </a:p>
              <a:p>
                <a:pPr lvl="1"/>
                <a:r>
                  <a:rPr lang="en-US" sz="2200" dirty="0">
                    <a:solidFill>
                      <a:srgbClr val="222222"/>
                    </a:solidFill>
                    <a:cs typeface="Times New Roman" panose="02020603050405020304" pitchFamily="18" charset="0"/>
                  </a:rPr>
                  <a:t>What do we need in order to get back the </a:t>
                </a:r>
                <a:r>
                  <a:rPr lang="en-US" sz="22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800" b="1" dirty="0">
                    <a:solidFill>
                      <a:schemeClr val="accent2">
                        <a:lumMod val="75000"/>
                      </a:schemeClr>
                    </a:solidFill>
                    <a:cs typeface="Times New Roman" panose="02020603050405020304" pitchFamily="18" charset="0"/>
                  </a:rPr>
                  <a:t>Some CDE Methods: </a:t>
                </a:r>
                <a:endParaRPr lang="en-US" sz="2400" b="1" dirty="0">
                  <a:solidFill>
                    <a:schemeClr val="accent2">
                      <a:lumMod val="75000"/>
                    </a:schemeClr>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2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1240"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200" dirty="0">
                <a:solidFill>
                  <a:srgbClr val="222222"/>
                </a:solidFill>
                <a:cs typeface="Times New Roman" panose="02020603050405020304" pitchFamily="18" charset="0"/>
              </a:rPr>
              <a:t>Rather than coefficient estimation based on averages of errors, </a:t>
            </a:r>
          </a:p>
          <a:p>
            <a:pPr lvl="1"/>
            <a:r>
              <a:rPr lang="en-US" sz="2200" dirty="0">
                <a:solidFill>
                  <a:srgbClr val="222222"/>
                </a:solidFill>
                <a:cs typeface="Times New Roman" panose="02020603050405020304" pitchFamily="18" charset="0"/>
              </a:rPr>
              <a:t>Split data into </a:t>
            </a:r>
            <a:r>
              <a:rPr lang="en-US" sz="2200" i="1" dirty="0">
                <a:solidFill>
                  <a:srgbClr val="222222"/>
                </a:solidFill>
                <a:cs typeface="Times New Roman" panose="02020603050405020304" pitchFamily="18" charset="0"/>
              </a:rPr>
              <a:t>trees </a:t>
            </a:r>
            <a:r>
              <a:rPr lang="en-US" sz="2200" dirty="0">
                <a:solidFill>
                  <a:srgbClr val="222222"/>
                </a:solidFill>
                <a:cs typeface="Times New Roman" panose="02020603050405020304" pitchFamily="18" charset="0"/>
              </a:rPr>
              <a:t>based on “cut-points” in data</a:t>
            </a:r>
          </a:p>
          <a:p>
            <a:pPr lvl="1"/>
            <a:r>
              <a:rPr lang="en-US" sz="22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2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200" dirty="0">
                <a:solidFill>
                  <a:srgbClr val="222222"/>
                </a:solidFill>
                <a:cs typeface="Times New Roman" panose="02020603050405020304" pitchFamily="18" charset="0"/>
              </a:rPr>
              <a:t>But causal methods are being developed; </a:t>
            </a:r>
            <a:r>
              <a:rPr lang="en-US" sz="2400" dirty="0">
                <a:solidFill>
                  <a:srgbClr val="222222"/>
                </a:solidFill>
                <a:cs typeface="Times New Roman" panose="02020603050405020304" pitchFamily="18" charset="0"/>
              </a:rPr>
              <a:t>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Typical DID framework is a way to use </a:t>
                </a:r>
                <a:r>
                  <a:rPr lang="en-US" sz="2200" b="1" dirty="0">
                    <a:solidFill>
                      <a:schemeClr val="accent2">
                        <a:lumMod val="75000"/>
                      </a:schemeClr>
                    </a:solidFill>
                    <a:cs typeface="Times New Roman" panose="02020603050405020304" pitchFamily="18" charset="0"/>
                  </a:rPr>
                  <a:t>observational data </a:t>
                </a:r>
                <a:r>
                  <a:rPr lang="en-US" sz="2200" dirty="0">
                    <a:cs typeface="Times New Roman" panose="02020603050405020304" pitchFamily="18" charset="0"/>
                  </a:rPr>
                  <a:t>to examine </a:t>
                </a:r>
                <a:r>
                  <a:rPr lang="en-US" sz="2200" b="1" dirty="0">
                    <a:solidFill>
                      <a:schemeClr val="accent3">
                        <a:lumMod val="75000"/>
                      </a:schemeClr>
                    </a:solidFill>
                    <a:cs typeface="Times New Roman" panose="02020603050405020304" pitchFamily="18" charset="0"/>
                  </a:rPr>
                  <a:t>potential outcomes</a:t>
                </a:r>
              </a:p>
              <a:p>
                <a:r>
                  <a:rPr lang="en-US" sz="22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𝛿</m:t>
                          </m:r>
                        </m:e>
                        <m:sub>
                          <m:r>
                            <a:rPr lang="en-US" sz="2200" b="0" i="1" smtClean="0">
                              <a:latin typeface="Cambria Math" panose="02040503050406030204" pitchFamily="18" charset="0"/>
                              <a:cs typeface="Times New Roman" panose="02020603050405020304" pitchFamily="18" charset="0"/>
                            </a:rPr>
                            <m:t>𝑖𝑡</m:t>
                          </m:r>
                        </m:sub>
                      </m:sSub>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𝑖𝑡</m:t>
                          </m:r>
                        </m:sub>
                        <m:sup>
                          <m:r>
                            <a:rPr lang="en-US" sz="2200" b="0" i="1" smtClean="0">
                              <a:latin typeface="Cambria Math" panose="02040503050406030204" pitchFamily="18" charset="0"/>
                              <a:cs typeface="Times New Roman" panose="02020603050405020304" pitchFamily="18" charset="0"/>
                            </a:rPr>
                            <m:t>1</m:t>
                          </m:r>
                        </m:sup>
                      </m:sSub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𝑖𝑡</m:t>
                          </m:r>
                        </m:sub>
                        <m:sup>
                          <m:r>
                            <a:rPr lang="en-US" sz="2200" b="0" i="1" smtClean="0">
                              <a:latin typeface="Cambria Math" panose="02040503050406030204" pitchFamily="18" charset="0"/>
                              <a:cs typeface="Times New Roman" panose="02020603050405020304" pitchFamily="18" charset="0"/>
                            </a:rPr>
                            <m:t>0</m:t>
                          </m:r>
                        </m:sup>
                      </m:sSubSup>
                    </m:oMath>
                  </m:oMathPara>
                </a14:m>
                <a:endParaRPr lang="en-US" sz="2200" dirty="0">
                  <a:cs typeface="Times New Roman" panose="02020603050405020304" pitchFamily="18" charset="0"/>
                </a:endParaRPr>
              </a:p>
              <a:p>
                <a:r>
                  <a:rPr lang="en-US" sz="2200" dirty="0">
                    <a:cs typeface="Times New Roman" panose="02020603050405020304" pitchFamily="18" charset="0"/>
                  </a:rPr>
                  <a:t>When </a:t>
                </a:r>
                <a14:m>
                  <m:oMath xmlns:m="http://schemas.openxmlformats.org/officeDocument/2006/math">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𝑖𝑡</m:t>
                        </m:r>
                      </m:sub>
                      <m:sup>
                        <m:r>
                          <a:rPr lang="en-US" sz="2200" b="0" i="1" smtClean="0">
                            <a:latin typeface="Cambria Math" panose="02040503050406030204" pitchFamily="18" charset="0"/>
                            <a:cs typeface="Times New Roman" panose="02020603050405020304" pitchFamily="18" charset="0"/>
                          </a:rPr>
                          <m:t>0</m:t>
                        </m:r>
                      </m:sup>
                    </m:sSubSup>
                  </m:oMath>
                </a14:m>
                <a:r>
                  <a:rPr lang="en-US" sz="2200" dirty="0">
                    <a:cs typeface="Times New Roman" panose="02020603050405020304" pitchFamily="18" charset="0"/>
                  </a:rPr>
                  <a:t> is unobserved, we </a:t>
                </a:r>
                <a:r>
                  <a:rPr lang="en-US" sz="2200" u="sng" dirty="0">
                    <a:cs typeface="Times New Roman" panose="02020603050405020304" pitchFamily="18" charset="0"/>
                  </a:rPr>
                  <a:t>proxy it</a:t>
                </a:r>
                <a:r>
                  <a:rPr lang="en-US" sz="2200" b="1" dirty="0">
                    <a:cs typeface="Times New Roman" panose="02020603050405020304" pitchFamily="18" charset="0"/>
                  </a:rPr>
                  <a:t> </a:t>
                </a:r>
                <a:r>
                  <a:rPr lang="en-US" sz="2200" dirty="0">
                    <a:cs typeface="Times New Roman" panose="02020603050405020304" pitchFamily="18" charset="0"/>
                  </a:rPr>
                  <a:t>with a </a:t>
                </a:r>
                <a:r>
                  <a:rPr lang="en-US" sz="2200" dirty="0">
                    <a:solidFill>
                      <a:schemeClr val="accent2">
                        <a:lumMod val="75000"/>
                      </a:schemeClr>
                    </a:solidFill>
                    <a:cs typeface="Times New Roman" panose="02020603050405020304" pitchFamily="18" charset="0"/>
                  </a:rPr>
                  <a:t>control group </a:t>
                </a:r>
              </a:p>
              <a:p>
                <a:r>
                  <a:rPr lang="en-US" sz="22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389" t="-1068"/>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200" dirty="0">
                <a:solidFill>
                  <a:srgbClr val="222222"/>
                </a:solidFill>
                <a:cs typeface="Times New Roman" panose="02020603050405020304" pitchFamily="18" charset="0"/>
              </a:rPr>
              <a:t>These neurons process data in “layered” steps</a:t>
            </a:r>
          </a:p>
          <a:p>
            <a:pPr lvl="1"/>
            <a:r>
              <a:rPr lang="en-US" sz="22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200" dirty="0">
                <a:solidFill>
                  <a:srgbClr val="222222"/>
                </a:solidFill>
                <a:cs typeface="Times New Roman" panose="02020603050405020304" pitchFamily="18" charset="0"/>
              </a:rPr>
              <a:t>Makes training these more of an “art” </a:t>
            </a:r>
          </a:p>
          <a:p>
            <a:pPr lvl="1"/>
            <a:r>
              <a:rPr lang="en-US" sz="22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200" b="1" dirty="0">
                    <a:cs typeface="Times New Roman" panose="02020603050405020304" pitchFamily="18" charset="0"/>
                  </a:rPr>
                  <a:t>Synthetic Control</a:t>
                </a:r>
              </a:p>
              <a:p>
                <a:pPr marL="0" indent="0">
                  <a:buNone/>
                </a:pPr>
                <a:r>
                  <a:rPr lang="en-US" sz="2200" dirty="0">
                    <a:cs typeface="Times New Roman" panose="02020603050405020304" pitchFamily="18" charset="0"/>
                  </a:rPr>
                  <a:t>Constructing adequate control groups using matching on pre-intervention characteristics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better (in some ways) comparisons</a:t>
                </a:r>
              </a:p>
              <a:p>
                <a:pPr marL="0" indent="0">
                  <a:buNone/>
                </a:pPr>
                <a:r>
                  <a:rPr lang="en-US" sz="2200" b="1" dirty="0">
                    <a:cs typeface="Times New Roman" panose="02020603050405020304" pitchFamily="18" charset="0"/>
                  </a:rPr>
                  <a:t>Distributional Effects</a:t>
                </a:r>
              </a:p>
              <a:p>
                <a:pPr marL="0" indent="0">
                  <a:buNone/>
                </a:pPr>
                <a:r>
                  <a:rPr lang="en-US" sz="2200" dirty="0">
                    <a:cs typeface="Times New Roman" panose="02020603050405020304" pitchFamily="18" charset="0"/>
                  </a:rPr>
                  <a:t>Lots of ways to estimate distributional effects!</a:t>
                </a:r>
              </a:p>
              <a:p>
                <a:pPr marL="457200" indent="-457200">
                  <a:buFont typeface="+mj-lt"/>
                  <a:buAutoNum type="arabicPeriod"/>
                </a:pPr>
                <a:r>
                  <a:rPr lang="en-US" sz="2200" dirty="0">
                    <a:cs typeface="Times New Roman" panose="02020603050405020304" pitchFamily="18" charset="0"/>
                  </a:rPr>
                  <a:t>Quantile Regression</a:t>
                </a:r>
              </a:p>
              <a:p>
                <a:pPr marL="457200" indent="-457200">
                  <a:buFont typeface="+mj-lt"/>
                  <a:buAutoNum type="arabicPeriod"/>
                </a:pPr>
                <a:r>
                  <a:rPr lang="en-US" sz="2200" dirty="0">
                    <a:cs typeface="Times New Roman" panose="02020603050405020304" pitchFamily="18" charset="0"/>
                  </a:rPr>
                  <a:t>Nonparametric Regression</a:t>
                </a:r>
              </a:p>
              <a:p>
                <a:pPr lvl="1"/>
                <a:r>
                  <a:rPr lang="en-US" sz="2000" dirty="0">
                    <a:cs typeface="Times New Roman" panose="02020603050405020304" pitchFamily="18" charset="0"/>
                  </a:rPr>
                  <a:t>Local polynomial regression / </a:t>
                </a:r>
                <a:r>
                  <a:rPr lang="en-US" sz="2000" dirty="0" err="1">
                    <a:cs typeface="Times New Roman" panose="02020603050405020304" pitchFamily="18" charset="0"/>
                  </a:rPr>
                  <a:t>binscatters</a:t>
                </a:r>
                <a:endParaRPr lang="en-US" sz="2000" dirty="0">
                  <a:cs typeface="Times New Roman" panose="02020603050405020304" pitchFamily="18" charset="0"/>
                </a:endParaRPr>
              </a:p>
              <a:p>
                <a:pPr lvl="1"/>
                <a:r>
                  <a:rPr lang="en-US" sz="2000" dirty="0">
                    <a:cs typeface="Times New Roman" panose="02020603050405020304" pitchFamily="18" charset="0"/>
                  </a:rPr>
                  <a:t>Kernel-weighted regressions</a:t>
                </a:r>
              </a:p>
              <a:p>
                <a:pPr marL="457200" indent="-457200">
                  <a:buFont typeface="+mj-lt"/>
                  <a:buAutoNum type="arabicPeriod"/>
                </a:pPr>
                <a:r>
                  <a:rPr lang="en-US" sz="2200" dirty="0">
                    <a:cs typeface="Times New Roman" panose="02020603050405020304" pitchFamily="18" charset="0"/>
                  </a:rPr>
                  <a:t>Machine Learning Techniques</a:t>
                </a:r>
              </a:p>
              <a:p>
                <a:pPr lvl="1"/>
                <a:r>
                  <a:rPr lang="en-US" sz="2000" dirty="0">
                    <a:cs typeface="Times New Roman" panose="02020603050405020304" pitchFamily="18" charset="0"/>
                  </a:rPr>
                  <a:t>Random forests</a:t>
                </a:r>
              </a:p>
              <a:p>
                <a:pPr lvl="1"/>
                <a:r>
                  <a:rPr lang="en-US" sz="2000" dirty="0">
                    <a:cs typeface="Times New Roman" panose="02020603050405020304" pitchFamily="18" charset="0"/>
                  </a:rPr>
                  <a:t>Neural networks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843" t="-1068" b="-4270"/>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Typical DID framework is a way to use </a:t>
                </a:r>
                <a:r>
                  <a:rPr lang="en-US" sz="2200" b="1" dirty="0">
                    <a:solidFill>
                      <a:schemeClr val="accent2">
                        <a:lumMod val="75000"/>
                      </a:schemeClr>
                    </a:solidFill>
                    <a:cs typeface="Times New Roman" panose="02020603050405020304" pitchFamily="18" charset="0"/>
                  </a:rPr>
                  <a:t>observational data </a:t>
                </a:r>
                <a:r>
                  <a:rPr lang="en-US" sz="2200" dirty="0">
                    <a:cs typeface="Times New Roman" panose="02020603050405020304" pitchFamily="18" charset="0"/>
                  </a:rPr>
                  <a:t>to examine </a:t>
                </a:r>
                <a:r>
                  <a:rPr lang="en-US" sz="2200" b="1" dirty="0">
                    <a:solidFill>
                      <a:schemeClr val="accent3">
                        <a:lumMod val="75000"/>
                      </a:schemeClr>
                    </a:solidFill>
                    <a:cs typeface="Times New Roman" panose="02020603050405020304" pitchFamily="18" charset="0"/>
                  </a:rPr>
                  <a:t>potential outcomes</a:t>
                </a:r>
              </a:p>
              <a:p>
                <a:r>
                  <a:rPr lang="en-US" sz="22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𝛿</m:t>
                          </m:r>
                        </m:e>
                        <m:sub>
                          <m:r>
                            <a:rPr lang="en-US" sz="2200" b="0" i="1" smtClean="0">
                              <a:latin typeface="Cambria Math" panose="02040503050406030204" pitchFamily="18" charset="0"/>
                              <a:cs typeface="Times New Roman" panose="02020603050405020304" pitchFamily="18" charset="0"/>
                            </a:rPr>
                            <m:t>𝑖𝑡</m:t>
                          </m:r>
                        </m:sub>
                      </m:sSub>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𝑖𝑡</m:t>
                          </m:r>
                        </m:sub>
                        <m:sup>
                          <m:r>
                            <a:rPr lang="en-US" sz="2200" b="0" i="1" smtClean="0">
                              <a:latin typeface="Cambria Math" panose="02040503050406030204" pitchFamily="18" charset="0"/>
                              <a:cs typeface="Times New Roman" panose="02020603050405020304" pitchFamily="18" charset="0"/>
                            </a:rPr>
                            <m:t>1</m:t>
                          </m:r>
                        </m:sup>
                      </m:sSub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𝑖𝑡</m:t>
                          </m:r>
                        </m:sub>
                        <m:sup>
                          <m:r>
                            <a:rPr lang="en-US" sz="2200" b="0" i="1" smtClean="0">
                              <a:latin typeface="Cambria Math" panose="02040503050406030204" pitchFamily="18" charset="0"/>
                              <a:cs typeface="Times New Roman" panose="02020603050405020304" pitchFamily="18" charset="0"/>
                            </a:rPr>
                            <m:t>0</m:t>
                          </m:r>
                        </m:sup>
                      </m:sSubSup>
                    </m:oMath>
                  </m:oMathPara>
                </a14:m>
                <a:endParaRPr lang="en-US" sz="2200" dirty="0">
                  <a:cs typeface="Times New Roman" panose="02020603050405020304" pitchFamily="18" charset="0"/>
                </a:endParaRPr>
              </a:p>
              <a:p>
                <a:r>
                  <a:rPr lang="en-US" sz="2200" dirty="0">
                    <a:cs typeface="Times New Roman" panose="02020603050405020304" pitchFamily="18" charset="0"/>
                  </a:rPr>
                  <a:t>When </a:t>
                </a:r>
                <a14:m>
                  <m:oMath xmlns:m="http://schemas.openxmlformats.org/officeDocument/2006/math">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𝑖𝑡</m:t>
                        </m:r>
                      </m:sub>
                      <m:sup>
                        <m:r>
                          <a:rPr lang="en-US" sz="2200" b="0" i="1" smtClean="0">
                            <a:latin typeface="Cambria Math" panose="02040503050406030204" pitchFamily="18" charset="0"/>
                            <a:cs typeface="Times New Roman" panose="02020603050405020304" pitchFamily="18" charset="0"/>
                          </a:rPr>
                          <m:t>0</m:t>
                        </m:r>
                      </m:sup>
                    </m:sSubSup>
                  </m:oMath>
                </a14:m>
                <a:r>
                  <a:rPr lang="en-US" sz="2200" dirty="0">
                    <a:cs typeface="Times New Roman" panose="02020603050405020304" pitchFamily="18" charset="0"/>
                  </a:rPr>
                  <a:t> is unobserved, we </a:t>
                </a:r>
                <a:r>
                  <a:rPr lang="en-US" sz="2200" u="sng" dirty="0">
                    <a:cs typeface="Times New Roman" panose="02020603050405020304" pitchFamily="18" charset="0"/>
                  </a:rPr>
                  <a:t>proxy it</a:t>
                </a:r>
                <a:r>
                  <a:rPr lang="en-US" sz="2200" b="1" dirty="0">
                    <a:cs typeface="Times New Roman" panose="02020603050405020304" pitchFamily="18" charset="0"/>
                  </a:rPr>
                  <a:t> </a:t>
                </a:r>
                <a:r>
                  <a:rPr lang="en-US" sz="2200" dirty="0">
                    <a:cs typeface="Times New Roman" panose="02020603050405020304" pitchFamily="18" charset="0"/>
                  </a:rPr>
                  <a:t>with a </a:t>
                </a:r>
                <a:r>
                  <a:rPr lang="en-US" sz="2200" dirty="0">
                    <a:solidFill>
                      <a:schemeClr val="accent2">
                        <a:lumMod val="75000"/>
                      </a:schemeClr>
                    </a:solidFill>
                    <a:cs typeface="Times New Roman" panose="02020603050405020304" pitchFamily="18" charset="0"/>
                  </a:rPr>
                  <a:t>control group </a:t>
                </a:r>
              </a:p>
              <a:p>
                <a:r>
                  <a:rPr lang="en-US" sz="22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200" dirty="0">
                    <a:cs typeface="Times New Roman" panose="02020603050405020304" pitchFamily="18" charset="0"/>
                  </a:rPr>
                  <a:t>A suitable counterfactual to treated group</a:t>
                </a:r>
              </a:p>
              <a:p>
                <a:r>
                  <a:rPr lang="en-US" sz="2200" dirty="0">
                    <a:cs typeface="Times New Roman" panose="02020603050405020304" pitchFamily="18" charset="0"/>
                  </a:rPr>
                  <a:t>Think of this as matching + parallel trends assumption </a:t>
                </a:r>
              </a:p>
              <a:p>
                <a:r>
                  <a:rPr lang="en-US" sz="2200" dirty="0">
                    <a:cs typeface="Times New Roman" panose="02020603050405020304" pitchFamily="18" charset="0"/>
                  </a:rPr>
                  <a:t>The weighted average may be a </a:t>
                </a:r>
                <a:r>
                  <a:rPr lang="en-US" sz="2200" b="1" dirty="0">
                    <a:cs typeface="Times New Roman" panose="02020603050405020304" pitchFamily="18" charset="0"/>
                  </a:rPr>
                  <a:t>superior control group </a:t>
                </a:r>
                <a:r>
                  <a:rPr lang="en-US" sz="22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068"/>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Recall Ohio’s vaccine lottery: </a:t>
            </a:r>
          </a:p>
          <a:p>
            <a:pPr lvl="1"/>
            <a:r>
              <a:rPr lang="en-US" sz="2000" dirty="0">
                <a:cs typeface="Times New Roman" panose="02020603050405020304" pitchFamily="18" charset="0"/>
              </a:rPr>
              <a:t>Million-USD lottery for vaccinated individuals</a:t>
            </a:r>
          </a:p>
          <a:p>
            <a:pPr lvl="1"/>
            <a:r>
              <a:rPr lang="en-US" sz="2000" dirty="0">
                <a:cs typeface="Times New Roman" panose="02020603050405020304" pitchFamily="18" charset="0"/>
              </a:rPr>
              <a:t>Announced on May 12, 2021</a:t>
            </a:r>
          </a:p>
          <a:p>
            <a:pPr lvl="1"/>
            <a:r>
              <a:rPr lang="en-US" sz="2000" dirty="0">
                <a:cs typeface="Times New Roman" panose="02020603050405020304" pitchFamily="18" charset="0"/>
              </a:rPr>
              <a:t>Lotteries drawn weekly until June 23, 2021</a:t>
            </a:r>
          </a:p>
          <a:p>
            <a:r>
              <a:rPr lang="en-US" sz="2200" dirty="0">
                <a:cs typeface="Times New Roman" panose="02020603050405020304" pitchFamily="18" charset="0"/>
              </a:rPr>
              <a:t>Main question: </a:t>
            </a:r>
            <a:r>
              <a:rPr lang="en-US" sz="2200" b="1" dirty="0">
                <a:cs typeface="Times New Roman" panose="02020603050405020304" pitchFamily="18" charset="0"/>
              </a:rPr>
              <a:t>what is the effect of this lottery on vaccination rates?</a:t>
            </a:r>
            <a:endParaRPr lang="en-US" sz="2200" dirty="0">
              <a:cs typeface="Times New Roman" panose="02020603050405020304" pitchFamily="18" charset="0"/>
            </a:endParaRPr>
          </a:p>
        </p:txBody>
      </p:sp>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Recall Ohio’s vaccine lottery: </a:t>
            </a:r>
          </a:p>
          <a:p>
            <a:pPr lvl="1"/>
            <a:r>
              <a:rPr lang="en-US" sz="2000" dirty="0">
                <a:cs typeface="Times New Roman" panose="02020603050405020304" pitchFamily="18" charset="0"/>
              </a:rPr>
              <a:t>Million-USD lottery for vaccinated individuals</a:t>
            </a:r>
          </a:p>
          <a:p>
            <a:pPr lvl="1"/>
            <a:r>
              <a:rPr lang="en-US" sz="2000" dirty="0">
                <a:cs typeface="Times New Roman" panose="02020603050405020304" pitchFamily="18" charset="0"/>
              </a:rPr>
              <a:t>Announced on May 12, 2021</a:t>
            </a:r>
          </a:p>
          <a:p>
            <a:pPr lvl="1"/>
            <a:r>
              <a:rPr lang="en-US" sz="2000" dirty="0">
                <a:cs typeface="Times New Roman" panose="02020603050405020304" pitchFamily="18" charset="0"/>
              </a:rPr>
              <a:t>Lotteries drawn weekly until June 23, 2021</a:t>
            </a:r>
          </a:p>
          <a:p>
            <a:r>
              <a:rPr lang="en-US" sz="2200" dirty="0">
                <a:cs typeface="Times New Roman" panose="02020603050405020304" pitchFamily="18" charset="0"/>
              </a:rPr>
              <a:t>Main question: </a:t>
            </a:r>
            <a:r>
              <a:rPr lang="en-US" sz="2200" b="1" dirty="0">
                <a:cs typeface="Times New Roman" panose="02020603050405020304" pitchFamily="18" charset="0"/>
              </a:rPr>
              <a:t>what is the effect of this lottery on vaccination rates?</a:t>
            </a:r>
          </a:p>
          <a:p>
            <a:r>
              <a:rPr lang="en-US" sz="2200" b="1" dirty="0">
                <a:cs typeface="Times New Roman" panose="02020603050405020304" pitchFamily="18" charset="0"/>
              </a:rPr>
              <a:t>Main problem: </a:t>
            </a:r>
            <a:r>
              <a:rPr lang="en-US" sz="2200" dirty="0">
                <a:cs typeface="Times New Roman" panose="02020603050405020304" pitchFamily="18" charset="0"/>
              </a:rPr>
              <a:t>which state should we use as Ohio’s potential outcome? </a:t>
            </a:r>
          </a:p>
          <a:p>
            <a:pPr lvl="1"/>
            <a:r>
              <a:rPr lang="en-US" sz="2000" dirty="0">
                <a:cs typeface="Times New Roman" panose="02020603050405020304" pitchFamily="18" charset="0"/>
              </a:rPr>
              <a:t>Neighboring states? </a:t>
            </a:r>
          </a:p>
          <a:p>
            <a:pPr lvl="1"/>
            <a:r>
              <a:rPr lang="en-US" sz="2000" dirty="0">
                <a:cs typeface="Times New Roman" panose="02020603050405020304" pitchFamily="18" charset="0"/>
              </a:rPr>
              <a:t>Full US? </a:t>
            </a:r>
          </a:p>
          <a:p>
            <a:r>
              <a:rPr lang="en-US" sz="2400" dirty="0">
                <a:cs typeface="Times New Roman" panose="02020603050405020304" pitchFamily="18" charset="0"/>
              </a:rPr>
              <a:t>Another (canonical example): Abadie, Diamond, &amp; </a:t>
            </a:r>
            <a:r>
              <a:rPr lang="en-US" sz="2400" dirty="0" err="1">
                <a:cs typeface="Times New Roman" panose="02020603050405020304" pitchFamily="18" charset="0"/>
              </a:rPr>
              <a:t>Hainmueller</a:t>
            </a:r>
            <a:r>
              <a:rPr lang="en-US" sz="2400" dirty="0">
                <a:cs typeface="Times New Roman" panose="02020603050405020304" pitchFamily="18" charset="0"/>
              </a:rPr>
              <a:t>. 2010. </a:t>
            </a:r>
          </a:p>
          <a:p>
            <a:pPr marL="0"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21794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3A486641-6FD1-46FD-FA96-278B011CF8FB}"/>
              </a:ext>
            </a:extLst>
          </p:cNvPr>
          <p:cNvPicPr>
            <a:picLocks noChangeAspect="1"/>
          </p:cNvPicPr>
          <p:nvPr/>
        </p:nvPicPr>
        <p:blipFill>
          <a:blip r:embed="rId3"/>
          <a:stretch>
            <a:fillRect/>
          </a:stretch>
        </p:blipFill>
        <p:spPr>
          <a:xfrm>
            <a:off x="838200" y="955480"/>
            <a:ext cx="9144000" cy="5736364"/>
          </a:xfrm>
          <a:prstGeom prst="rect">
            <a:avLst/>
          </a:prstGeom>
        </p:spPr>
      </p:pic>
    </p:spTree>
    <p:extLst>
      <p:ext uri="{BB962C8B-B14F-4D97-AF65-F5344CB8AC3E}">
        <p14:creationId xmlns:p14="http://schemas.microsoft.com/office/powerpoint/2010/main" val="4484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200" dirty="0">
                <a:cs typeface="Times New Roman" panose="02020603050405020304" pitchFamily="18" charset="0"/>
              </a:rPr>
              <a:t>To get around the problem: </a:t>
            </a:r>
            <a:r>
              <a:rPr lang="en-US" sz="2200" b="1" dirty="0">
                <a:cs typeface="Times New Roman" panose="02020603050405020304" pitchFamily="18" charset="0"/>
              </a:rPr>
              <a:t>throw in the kitchen sink!</a:t>
            </a:r>
          </a:p>
          <a:p>
            <a:r>
              <a:rPr lang="en-US" sz="2200" dirty="0">
                <a:cs typeface="Times New Roman" panose="02020603050405020304" pitchFamily="18" charset="0"/>
              </a:rPr>
              <a:t>Main advantage: data-driven way to construct weighted average </a:t>
            </a:r>
          </a:p>
          <a:p>
            <a:pPr lvl="1"/>
            <a:r>
              <a:rPr lang="en-US" sz="2000" dirty="0">
                <a:cs typeface="Times New Roman" panose="02020603050405020304" pitchFamily="18" charset="0"/>
              </a:rPr>
              <a:t>Researcher doesn’t choose weights</a:t>
            </a:r>
          </a:p>
          <a:p>
            <a:r>
              <a:rPr lang="en-US" sz="2200" dirty="0">
                <a:cs typeface="Times New Roman" panose="02020603050405020304" pitchFamily="18" charset="0"/>
              </a:rPr>
              <a:t>Researcher chooses: </a:t>
            </a:r>
          </a:p>
          <a:p>
            <a:pPr marL="731520" lvl="1" indent="-457200">
              <a:buFont typeface="+mj-lt"/>
              <a:buAutoNum type="arabicPeriod"/>
            </a:pPr>
            <a:r>
              <a:rPr lang="en-US" sz="2000" b="1" dirty="0">
                <a:cs typeface="Times New Roman" panose="02020603050405020304" pitchFamily="18" charset="0"/>
              </a:rPr>
              <a:t>Donor pool</a:t>
            </a:r>
            <a:r>
              <a:rPr lang="en-US" sz="2000" dirty="0">
                <a:cs typeface="Times New Roman" panose="02020603050405020304" pitchFamily="18" charset="0"/>
              </a:rPr>
              <a:t>: possible states for control group (algorithm may assign weight 0)</a:t>
            </a:r>
          </a:p>
          <a:p>
            <a:pPr marL="731520" lvl="1" indent="-457200">
              <a:buFont typeface="+mj-lt"/>
              <a:buAutoNum type="arabicPeriod"/>
            </a:pPr>
            <a:r>
              <a:rPr lang="en-US" sz="2000" b="1" dirty="0">
                <a:cs typeface="Times New Roman" panose="02020603050405020304" pitchFamily="18" charset="0"/>
              </a:rPr>
              <a:t>Matching variables: </a:t>
            </a:r>
            <a:r>
              <a:rPr lang="en-US" sz="2000" dirty="0">
                <a:cs typeface="Times New Roman" panose="02020603050405020304" pitchFamily="18" charset="0"/>
              </a:rPr>
              <a:t>should include pre-treatment trends + any other covariates</a:t>
            </a:r>
          </a:p>
          <a:p>
            <a:pPr marL="731520" lvl="1" indent="-457200">
              <a:buFont typeface="+mj-lt"/>
              <a:buAutoNum type="arabicPeriod"/>
            </a:pPr>
            <a:endParaRPr lang="en-US" sz="2000" dirty="0">
              <a:cs typeface="Times New Roman" panose="02020603050405020304" pitchFamily="18" charset="0"/>
            </a:endParaRPr>
          </a:p>
        </p:txBody>
      </p:sp>
    </p:spTree>
    <p:extLst>
      <p:ext uri="{BB962C8B-B14F-4D97-AF65-F5344CB8AC3E}">
        <p14:creationId xmlns:p14="http://schemas.microsoft.com/office/powerpoint/2010/main" val="1318921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5856</TotalTime>
  <Words>3215</Words>
  <Application>Microsoft Office PowerPoint</Application>
  <PresentationFormat>Widescreen</PresentationFormat>
  <Paragraphs>321</Paragraphs>
  <Slides>41</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Cambria Math</vt:lpstr>
      <vt:lpstr>Century Schoolbook</vt:lpstr>
      <vt:lpstr>Graphik @FontFace</vt:lpstr>
      <vt:lpstr>Lato</vt:lpstr>
      <vt:lpstr>Source Sans Pro</vt:lpstr>
      <vt:lpstr>Times New Roman</vt:lpstr>
      <vt:lpstr>Wingdings 2</vt:lpstr>
      <vt:lpstr>View</vt:lpstr>
      <vt:lpstr>Health Econometrics I </vt:lpstr>
      <vt:lpstr>Last Time: Difference-in-Differences</vt:lpstr>
      <vt:lpstr>Synthetic Controls </vt:lpstr>
      <vt:lpstr>What are we DIDing? </vt:lpstr>
      <vt:lpstr>What are we DIDing? </vt:lpstr>
      <vt:lpstr>Example: Vaccine Lottery in Ohio</vt:lpstr>
      <vt:lpstr>Example: Vaccine Lottery in Ohio</vt:lpstr>
      <vt:lpstr>Example: Ohio Vaccination Rates</vt:lpstr>
      <vt:lpstr>Step 1: Selection of “Donor Pool” &amp; Matching Variables</vt:lpstr>
      <vt:lpstr>Step 1: Selection of “Donor Pool” &amp; Matching Variables</vt:lpstr>
      <vt:lpstr>Step 2: Construction of Synthetic Ohio</vt:lpstr>
      <vt:lpstr>Step 2: Construction of Synthetic Ohio</vt:lpstr>
      <vt:lpstr>Step 2: Construction of Synthetic Ohio</vt:lpstr>
      <vt:lpstr>Step 2: Construction of Synthetic Ohio</vt:lpstr>
      <vt:lpstr>Results: OH vs. Synthetic OH</vt:lpstr>
      <vt:lpstr>Results: OH vs. Synthetic OH</vt:lpstr>
      <vt:lpstr>Estimation: What did the policy accomplish?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Quantile Regression</vt:lpstr>
      <vt:lpstr>How can we measure heterogeneous treatment effects?</vt:lpstr>
      <vt:lpstr>How can we measure heterogeneous treatment effects?</vt:lpstr>
      <vt:lpstr>Methods for heterogeneous treatment effects</vt:lpstr>
      <vt:lpstr>Quantile Regression: Distributional Effects</vt:lpstr>
      <vt:lpstr>Quantile Regression: Distributional Effects</vt:lpstr>
      <vt:lpstr>Quantile Regression: Distributional Effects</vt:lpstr>
      <vt:lpstr>Quantile Regression: Distributional Effects</vt:lpstr>
      <vt:lpstr>Performing &amp; Interpreting Quantile Regression</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539</cp:revision>
  <dcterms:created xsi:type="dcterms:W3CDTF">2011-01-10T00:42:42Z</dcterms:created>
  <dcterms:modified xsi:type="dcterms:W3CDTF">2022-07-26T20:31:28Z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