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0"/>
  </p:notesMasterIdLst>
  <p:sldIdLst>
    <p:sldId id="256" r:id="rId2"/>
    <p:sldId id="329" r:id="rId3"/>
    <p:sldId id="357" r:id="rId4"/>
    <p:sldId id="257" r:id="rId5"/>
    <p:sldId id="366" r:id="rId6"/>
    <p:sldId id="367" r:id="rId7"/>
    <p:sldId id="330" r:id="rId8"/>
    <p:sldId id="358" r:id="rId9"/>
    <p:sldId id="331" r:id="rId10"/>
    <p:sldId id="359" r:id="rId11"/>
    <p:sldId id="360" r:id="rId12"/>
    <p:sldId id="332" r:id="rId13"/>
    <p:sldId id="328" r:id="rId14"/>
    <p:sldId id="333" r:id="rId15"/>
    <p:sldId id="335" r:id="rId16"/>
    <p:sldId id="334" r:id="rId17"/>
    <p:sldId id="336" r:id="rId18"/>
    <p:sldId id="338" r:id="rId19"/>
    <p:sldId id="337" r:id="rId20"/>
    <p:sldId id="339" r:id="rId21"/>
    <p:sldId id="341" r:id="rId22"/>
    <p:sldId id="368" r:id="rId23"/>
    <p:sldId id="369" r:id="rId24"/>
    <p:sldId id="370" r:id="rId25"/>
    <p:sldId id="371" r:id="rId26"/>
    <p:sldId id="372" r:id="rId27"/>
    <p:sldId id="373" r:id="rId28"/>
    <p:sldId id="340" r:id="rId29"/>
    <p:sldId id="345" r:id="rId30"/>
    <p:sldId id="342" r:id="rId31"/>
    <p:sldId id="344" r:id="rId32"/>
    <p:sldId id="343" r:id="rId33"/>
    <p:sldId id="349" r:id="rId34"/>
    <p:sldId id="346" r:id="rId35"/>
    <p:sldId id="347" r:id="rId36"/>
    <p:sldId id="348" r:id="rId37"/>
    <p:sldId id="351" r:id="rId38"/>
    <p:sldId id="352" r:id="rId39"/>
    <p:sldId id="361" r:id="rId40"/>
    <p:sldId id="362" r:id="rId41"/>
    <p:sldId id="355" r:id="rId42"/>
    <p:sldId id="363" r:id="rId43"/>
    <p:sldId id="350" r:id="rId44"/>
    <p:sldId id="354" r:id="rId45"/>
    <p:sldId id="356" r:id="rId46"/>
    <p:sldId id="364" r:id="rId47"/>
    <p:sldId id="365" r:id="rId48"/>
    <p:sldId id="353" r:id="rId4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5322" autoAdjust="0"/>
  </p:normalViewPr>
  <p:slideViewPr>
    <p:cSldViewPr>
      <p:cViewPr varScale="1">
        <p:scale>
          <a:sx n="54" d="100"/>
          <a:sy n="54" d="100"/>
        </p:scale>
        <p:origin x="1124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P(B|A) is the data you observe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25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whole suite of methods built around Bayes’ rule; we probably won’t get into them much in this class unless there’s a lot of interest. Instead, we more implicitly rely on this assumption of how conditional probabilities inform both directions of the 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6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don’t be doing a ton of math, so we won’t be using the linearity of the expectation operator to derive proofs, etc. But it’s important to know what we’re talking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23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is the thing we want to explain or predict; x is the thing we use to explain. Draw the DAG – note that we are using a simple </a:t>
            </a:r>
            <a:r>
              <a:rPr lang="en-US" dirty="0" err="1"/>
              <a:t>simple</a:t>
            </a:r>
            <a:r>
              <a:rPr lang="en-US" dirty="0"/>
              <a:t> DAG for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7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Deterministic relationships aren’t interesting – if I click the clicker and the slide advances every single time with no variation, I don’t need to do any causal inference.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38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some data: cookies eaten and happiness – what’s the simplest relationship?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57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could make a very complicated relationship – is this interesting or policy relevant? Why or why not?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2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instead you smooth it out a little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05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Smooth until you get to simplest relationship – a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80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Simplest relationship is linear (the intercept looks like we’re adding complexity, but you’ll see why this is actually simpler – taking all randomness out). Talk about the hat as estimated value and ultimately, predicted values of happiness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8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serve as a joint coding introduction and math review.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interpretations of beta_0 and beta_1?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19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DAG, epsilon should not have a line from or to x – the consequence is that there’s no other randomness left in the pathway between x and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66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go through these in more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2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you would use linear properties of expectations,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and error term are different – you don’t pin down or estimate the value of real randomness; you take it as given in the data and create the residual to be minimized. Go to R just for the model and the summary, then come back for next slide to talk about interpretation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03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shouldn’t we predict outside the sample? Look at our figure here and talk about extrapolation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3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and 2 are very commonly conflated but they are </a:t>
            </a:r>
            <a:r>
              <a:rPr lang="en-US" b="1" dirty="0"/>
              <a:t>not </a:t>
            </a:r>
            <a:r>
              <a:rPr lang="en-US" b="0" dirty="0"/>
              <a:t>the same. SST is the total variation in outcome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67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SSE is the fraction of the variation in y we capture in the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059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SSR is what’s left over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32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=0</a:t>
                </a:r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≠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58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Apparently folders are going out of vogue – I will fight to save these till my dying breath! Urge you to start your shared projects using a structure like this (and </a:t>
            </a:r>
            <a:r>
              <a:rPr lang="en-US" dirty="0" err="1"/>
              <a:t>Github</a:t>
            </a:r>
            <a:r>
              <a:rPr lang="en-US" dirty="0"/>
              <a:t> and/or Dropbox and/or Overleaf and/or Trello – the dream team)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59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assumption is that we have isolated the causal pathway. In math, this is the mean independence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26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14:m>
                  <m:oMath xmlns:m="http://schemas.openxmlformats.org/officeDocument/2006/math">
                    <m:r>
                      <a:rPr lang="en-CA" sz="1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CA" sz="1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=0</m:t>
                    </m:r>
                  </m:oMath>
                </a14:m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CA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≠</m:t>
                    </m:r>
                    <m:r>
                      <a:rPr lang="en-CA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0</m:t>
                    </m:r>
                    <m: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=0</a:t>
                </a:r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≠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2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all seriousness your projects may go on for years, and then you’ll get requests for replication code pulls years after publication – you want to be able to explain your own reasoning years from now (and you want others to follow it as well)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light here – just want to lay a framework/common language for talking about the objects we’re after in causal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54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talking about probabilities because that’s what we’re after in causal inference – what is the probability of an association? We don’t deal with definitive things, the whole class is in the space of probabilities.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tend to care more about conditional probabilities than we do joint ones (why? Because joint things are less policy relevant – harder to pin down, and because conditional probabilities have a clear DAG structure – draw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96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Independence and DAGs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3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here chronic conditions are absorbing states -- you don’t get away from them. Hence, as you proceed into the future, your probability of getting a chronic condition is the same in each period, but your total probability is a different number (stocks versus flows). </a:t>
            </a:r>
            <a:r>
              <a:rPr lang="en-US" b="1" dirty="0"/>
              <a:t>Timing of inference/regression matters.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0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sophieehill.shinyapps.io/eyeball-regression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2: Reviews and Regression</a:t>
            </a:r>
          </a:p>
          <a:p>
            <a:r>
              <a:rPr lang="en-US" sz="2400" dirty="0"/>
              <a:t>September 16,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and 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Joint probabilities </a:t>
                </a:r>
                <a:r>
                  <a:rPr lang="en-US" sz="2400" dirty="0">
                    <a:cs typeface="Times New Roman" panose="02020603050405020304" pitchFamily="18" charset="0"/>
                  </a:rPr>
                  <a:t>represent the probability of multiple events happening simultaneously: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=.02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– develop both acute and chronic condition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Most easily seen in a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Venn diagram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Joint probabilities are closely related to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conditional probabilities: </a:t>
                </a:r>
              </a:p>
              <a:p>
                <a:pPr marL="274320" lvl="1" indent="0">
                  <a:buNone/>
                </a:pP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∩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Once I know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has happened, how do my beliefs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will happen change? 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  <a:blipFill>
                <a:blip r:embed="rId3"/>
                <a:stretch>
                  <a:fillRect l="-424"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87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and 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Joint probabilities </a:t>
                </a:r>
                <a:r>
                  <a:rPr lang="en-US" sz="2400" dirty="0">
                    <a:cs typeface="Times New Roman" panose="02020603050405020304" pitchFamily="18" charset="0"/>
                  </a:rPr>
                  <a:t>represent the probability of multiple events happening: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=.02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– develop both acute and chronic condition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Most easily seen in a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Venn diagram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Joint probabilities are closely related to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conditional probabilities: </a:t>
                </a:r>
              </a:p>
              <a:p>
                <a:pPr marL="274320" lvl="1" indent="0">
                  <a:buNone/>
                </a:pP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∩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Once I know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has happened, how do my beliefs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will happen change?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Two events are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independent </a:t>
                </a:r>
                <a:r>
                  <a:rPr lang="en-US" sz="2400" dirty="0">
                    <a:cs typeface="Times New Roman" panose="02020603050405020304" pitchFamily="18" charset="0"/>
                  </a:rPr>
                  <a:t>if the incidence of one does not change probability of the other: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𝑖𝑛𝑑𝑒𝑝𝑒𝑛𝑑𝑒𝑛𝑡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  <a:blipFill>
                <a:blip r:embed="rId3"/>
                <a:stretch>
                  <a:fillRect l="-424" t="-1240" b="-3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F93BA624-D7C9-499B-9CFC-FF63D18B5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48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Some random variables can be thought of as a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process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is the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total probability </a:t>
                </a:r>
                <a:r>
                  <a:rPr lang="en-US" sz="2400" dirty="0">
                    <a:cs typeface="Times New Roman" panose="02020603050405020304" pitchFamily="18" charset="0"/>
                  </a:rPr>
                  <a:t>of developing a chronic condition?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𝐶h𝑟𝑜𝑛𝑖𝑐𝑎𝑙𝑙𝑦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𝑖𝑙𝑙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  <a:blipFill>
                <a:blip r:embed="rId3"/>
                <a:stretch>
                  <a:fillRect l="-424"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FEA8D3A-A64D-4F8D-B77E-CE5913459C25}"/>
              </a:ext>
            </a:extLst>
          </p:cNvPr>
          <p:cNvSpPr txBox="1"/>
          <p:nvPr/>
        </p:nvSpPr>
        <p:spPr>
          <a:xfrm>
            <a:off x="762000" y="22860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state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5BEE2-81E7-4631-B385-A1249D8BCA2A}"/>
              </a:ext>
            </a:extLst>
          </p:cNvPr>
          <p:cNvSpPr txBox="1"/>
          <p:nvPr/>
        </p:nvSpPr>
        <p:spPr>
          <a:xfrm>
            <a:off x="3276600" y="32004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state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329D7F-90D7-4DE2-A893-D041AB13FB7A}"/>
                  </a:ext>
                </a:extLst>
              </p:cNvPr>
              <p:cNvSpPr txBox="1"/>
              <p:nvPr/>
            </p:nvSpPr>
            <p:spPr>
              <a:xfrm>
                <a:off x="3276600" y="1676400"/>
                <a:ext cx="1757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𝐶h𝑟𝑜𝑛𝑖𝑐𝑎𝑙𝑙𝑦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𝐼𝑙𝑙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329D7F-90D7-4DE2-A893-D041AB13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676400"/>
                <a:ext cx="1757276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B37013-7EFF-4827-9FA3-72BD61F1736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72725" y="1981200"/>
            <a:ext cx="880075" cy="4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081853-C528-454B-A7AB-16355A2EE0B2}"/>
              </a:ext>
            </a:extLst>
          </p:cNvPr>
          <p:cNvCxnSpPr>
            <a:endCxn id="5" idx="1"/>
          </p:cNvCxnSpPr>
          <p:nvPr/>
        </p:nvCxnSpPr>
        <p:spPr>
          <a:xfrm>
            <a:off x="2419826" y="2470666"/>
            <a:ext cx="85677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48C025-479E-476F-BF68-697B47AE600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987325" y="2927866"/>
            <a:ext cx="80387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4D140D-E398-4414-8B5D-EBE619F5A88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987325" y="3385066"/>
            <a:ext cx="731713" cy="5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635B26-64EE-4625-8B73-BF7475C60D6B}"/>
                  </a:ext>
                </a:extLst>
              </p:cNvPr>
              <p:cNvSpPr txBox="1"/>
              <p:nvPr/>
            </p:nvSpPr>
            <p:spPr>
              <a:xfrm flipH="1">
                <a:off x="2641518" y="1824335"/>
                <a:ext cx="270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635B26-64EE-4625-8B73-BF7475C60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41518" y="1824335"/>
                <a:ext cx="270988" cy="369332"/>
              </a:xfrm>
              <a:prstGeom prst="rect">
                <a:avLst/>
              </a:prstGeom>
              <a:blipFill>
                <a:blip r:embed="rId5"/>
                <a:stretch>
                  <a:fillRect r="-3555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73DDF3-9CCA-4954-8458-861BDC378F2B}"/>
                  </a:ext>
                </a:extLst>
              </p:cNvPr>
              <p:cNvSpPr txBox="1"/>
              <p:nvPr/>
            </p:nvSpPr>
            <p:spPr>
              <a:xfrm flipH="1">
                <a:off x="5118274" y="2792470"/>
                <a:ext cx="270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73DDF3-9CCA-4954-8458-861BDC378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18274" y="2792470"/>
                <a:ext cx="270988" cy="369332"/>
              </a:xfrm>
              <a:prstGeom prst="rect">
                <a:avLst/>
              </a:prstGeom>
              <a:blipFill>
                <a:blip r:embed="rId6"/>
                <a:stretch>
                  <a:fillRect r="-36364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FA7FEE-16A7-4BBF-9163-DF85900CD713}"/>
                  </a:ext>
                </a:extLst>
              </p:cNvPr>
              <p:cNvSpPr txBox="1"/>
              <p:nvPr/>
            </p:nvSpPr>
            <p:spPr>
              <a:xfrm flipH="1">
                <a:off x="2577225" y="2885390"/>
                <a:ext cx="270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FA7FEE-16A7-4BBF-9163-DF85900CD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77225" y="2885390"/>
                <a:ext cx="270988" cy="369332"/>
              </a:xfrm>
              <a:prstGeom prst="rect">
                <a:avLst/>
              </a:prstGeom>
              <a:blipFill>
                <a:blip r:embed="rId7"/>
                <a:stretch>
                  <a:fillRect r="-3409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D08E29-FD72-4E1A-83CF-41ACDD51E50F}"/>
                  </a:ext>
                </a:extLst>
              </p:cNvPr>
              <p:cNvSpPr txBox="1"/>
              <p:nvPr/>
            </p:nvSpPr>
            <p:spPr>
              <a:xfrm flipH="1">
                <a:off x="5020624" y="3621218"/>
                <a:ext cx="270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D08E29-FD72-4E1A-83CF-41ACDD51E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20624" y="3621218"/>
                <a:ext cx="270988" cy="369332"/>
              </a:xfrm>
              <a:prstGeom prst="rect">
                <a:avLst/>
              </a:prstGeom>
              <a:blipFill>
                <a:blip r:embed="rId8"/>
                <a:stretch>
                  <a:fillRect r="-36364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74F6CC-FA36-473C-82E3-C9AE2FF29AB4}"/>
                  </a:ext>
                </a:extLst>
              </p:cNvPr>
              <p:cNvSpPr txBox="1"/>
              <p:nvPr/>
            </p:nvSpPr>
            <p:spPr>
              <a:xfrm>
                <a:off x="5707993" y="2729775"/>
                <a:ext cx="1757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𝐶h𝑟𝑜𝑛𝑖𝑐𝑎𝑙𝑙𝑦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𝐼𝑙𝑙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74F6CC-FA36-473C-82E3-C9AE2FF29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993" y="2729775"/>
                <a:ext cx="1757276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A063AB-0159-4A0C-9A25-84DA14F935C6}"/>
                  </a:ext>
                </a:extLst>
              </p:cNvPr>
              <p:cNvSpPr txBox="1"/>
              <p:nvPr/>
            </p:nvSpPr>
            <p:spPr>
              <a:xfrm>
                <a:off x="5791200" y="3685212"/>
                <a:ext cx="108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𝐻𝑒𝑎𝑙𝑡h𝑦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A063AB-0159-4A0C-9A25-84DA14F93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685212"/>
                <a:ext cx="1084721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" descr="RStudio - RStudio">
            <a:extLst>
              <a:ext uri="{FF2B5EF4-FFF2-40B4-BE49-F238E27FC236}">
                <a16:creationId xmlns:a16="http://schemas.microsoft.com/office/drawing/2014/main" id="{0D6C3AC1-0374-33DD-F06D-F0D0AE727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23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9601200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occurrence of one event, how should we update our beliefs about subsequent events?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Suppose that I don’t know what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is, but I think that it is 0.05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Then I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my household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𝑀𝐸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𝑌𝑂𝑈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9601200" cy="5141388"/>
              </a:xfrm>
              <a:blipFill>
                <a:blip r:embed="rId2"/>
                <a:stretch>
                  <a:fillRect l="-44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10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10058400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occurrence of one event, how should we update our beliefs about subsequent events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Suppose that I don’t know what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is, but I think that it is 0.05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Then I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my household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𝑀𝐸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𝑌𝑂𝑈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Bayes’ Rule </a:t>
                </a:r>
                <a:r>
                  <a:rPr 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relates conditional probabilities based on observed events: </a:t>
                </a:r>
              </a:p>
              <a:p>
                <a:pPr marL="0" indent="0">
                  <a:buNone/>
                </a:pPr>
                <a:endParaRPr lang="en-US" sz="24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10058400" cy="5141388"/>
              </a:xfrm>
              <a:blipFill>
                <a:blip r:embed="rId2"/>
                <a:stretch>
                  <a:fillRect l="-42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839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9829800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occurrence of one event, how should we update our beliefs about subsequent events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Suppose that I don’t know what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is, but I think that it is 0.05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Then I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my household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𝑀𝐸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𝑌𝑂𝑈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Bayes’ Rule </a:t>
                </a:r>
                <a:r>
                  <a:rPr 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relates conditional probabilities based on observed events: </a:t>
                </a:r>
              </a:p>
              <a:p>
                <a:pPr marL="0" indent="0">
                  <a:buNone/>
                </a:pPr>
                <a:endParaRPr lang="en-US" sz="24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9829800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D1350E5-65C3-4BB5-A8DF-98BFA58DD7A6}"/>
              </a:ext>
            </a:extLst>
          </p:cNvPr>
          <p:cNvSpPr txBox="1"/>
          <p:nvPr/>
        </p:nvSpPr>
        <p:spPr>
          <a:xfrm flipH="1">
            <a:off x="2438400" y="4724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Posterior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8C5C4-6393-422B-BD42-04501FA178A1}"/>
              </a:ext>
            </a:extLst>
          </p:cNvPr>
          <p:cNvSpPr txBox="1"/>
          <p:nvPr/>
        </p:nvSpPr>
        <p:spPr>
          <a:xfrm flipH="1">
            <a:off x="5105400" y="5955268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Likelihood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012C3-3DBA-4524-A5AE-F8C5C14B16BE}"/>
              </a:ext>
            </a:extLst>
          </p:cNvPr>
          <p:cNvSpPr txBox="1"/>
          <p:nvPr/>
        </p:nvSpPr>
        <p:spPr>
          <a:xfrm flipH="1">
            <a:off x="8305800" y="443126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Prior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E8C75-23D3-48A2-8A8A-3E791E41785A}"/>
              </a:ext>
            </a:extLst>
          </p:cNvPr>
          <p:cNvCxnSpPr>
            <a:cxnSpLocks/>
          </p:cNvCxnSpPr>
          <p:nvPr/>
        </p:nvCxnSpPr>
        <p:spPr>
          <a:xfrm>
            <a:off x="3733800" y="5181600"/>
            <a:ext cx="6858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5EBBAB-8C89-4208-BD6D-A7979D8599B6}"/>
              </a:ext>
            </a:extLst>
          </p:cNvPr>
          <p:cNvCxnSpPr>
            <a:cxnSpLocks/>
          </p:cNvCxnSpPr>
          <p:nvPr/>
        </p:nvCxnSpPr>
        <p:spPr>
          <a:xfrm flipV="1">
            <a:off x="5932581" y="5449802"/>
            <a:ext cx="315819" cy="5054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6CC2C0-2BC4-4C80-BEDA-390C2A04E569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7531959" y="4662101"/>
            <a:ext cx="773841" cy="7396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3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9906000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should we update our beliefs about subsequent events?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Suppose that I don’t know what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is, but I think that it is 0.05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Then I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my household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𝑀𝐸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𝑌𝑂𝑈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Bayes’ Rule </a:t>
                </a:r>
                <a:r>
                  <a:rPr 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relates conditional probabilities based on observed events: </a:t>
                </a:r>
              </a:p>
              <a:p>
                <a:endParaRPr lang="en-US" sz="5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If I am “learning” about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by observing health states in my family: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𝑀𝐸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𝑌𝑂𝑈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𝑌𝑂𝑈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𝑀𝐸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𝑀𝐸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𝑌𝑂𝑈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9906000" cy="5141388"/>
              </a:xfrm>
              <a:blipFill>
                <a:blip r:embed="rId3"/>
                <a:stretch>
                  <a:fillRect l="-431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349D2183-2730-4CF8-9463-346EEA041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113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9829800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has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expected value </a:t>
                </a:r>
                <a:r>
                  <a:rPr lang="en-US" sz="2400" dirty="0">
                    <a:cs typeface="Times New Roman" panose="02020603050405020304" pitchFamily="18" charset="0"/>
                  </a:rPr>
                  <a:t>based on its average output: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−1, 0, 1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.2, .5, .3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9829800" cy="5141388"/>
              </a:xfrm>
              <a:blipFill>
                <a:blip r:embed="rId2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94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 of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9982200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has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expected value </a:t>
                </a:r>
                <a:r>
                  <a:rPr lang="en-US" sz="2400" dirty="0">
                    <a:cs typeface="Times New Roman" panose="02020603050405020304" pitchFamily="18" charset="0"/>
                  </a:rPr>
                  <a:t>based on its average output: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−1, 0, 1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.2, .5, .3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Properties of the expectation operator: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Expectation of a constant: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Expectation is a linear operator: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9982200" cy="5141388"/>
              </a:xfrm>
              <a:blipFill>
                <a:blip r:embed="rId3"/>
                <a:stretch>
                  <a:fillRect l="-42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463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9677400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has </a:t>
                </a:r>
                <a:r>
                  <a:rPr lang="en-US" sz="2400" dirty="0">
                    <a:cs typeface="Times New Roman" panose="02020603050405020304" pitchFamily="18" charset="0"/>
                  </a:rPr>
                  <a:t>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variance </a:t>
                </a:r>
                <a:r>
                  <a:rPr lang="en-US" sz="2400" dirty="0">
                    <a:cs typeface="Times New Roman" panose="02020603050405020304" pitchFamily="18" charset="0"/>
                  </a:rPr>
                  <a:t>to describe how much “spread” there is from the average: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/>
                      </m:sSub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−1, 0, 1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.2, .5, .3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9677400" cy="5141388"/>
              </a:xfrm>
              <a:blipFill>
                <a:blip r:embed="rId2"/>
                <a:stretch>
                  <a:fillRect l="-441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62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1"/>
            <a:ext cx="9753600" cy="51413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Econometrics as a tool to examine real-world relationships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Modeling requires thoughtful consideration of all variables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Potential outcome frameworks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 typically requires assumptions, goal of analysis is to test whether those assumptions are plausible and examine many possible DGPs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4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1066801"/>
                <a:ext cx="10363200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has </a:t>
                </a:r>
                <a:r>
                  <a:rPr lang="en-US" sz="2400" dirty="0">
                    <a:cs typeface="Times New Roman" panose="02020603050405020304" pitchFamily="18" charset="0"/>
                  </a:rPr>
                  <a:t>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variance </a:t>
                </a:r>
                <a:r>
                  <a:rPr lang="en-US" sz="2400" dirty="0">
                    <a:cs typeface="Times New Roman" panose="02020603050405020304" pitchFamily="18" charset="0"/>
                  </a:rPr>
                  <a:t>to describe how much “spread” there is from the average: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/>
                      </m:sSub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−1, 0, 1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.2, .5, .3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In practice, estimated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Properties of the variance operator: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Variance of a constant: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Variance of a line: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Variance is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not </a:t>
                </a:r>
                <a:r>
                  <a:rPr lang="en-US" sz="2400" dirty="0">
                    <a:cs typeface="Times New Roman" panose="02020603050405020304" pitchFamily="18" charset="0"/>
                  </a:rPr>
                  <a:t>linear: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066801"/>
                <a:ext cx="10363200" cy="5141388"/>
              </a:xfrm>
              <a:blipFill>
                <a:blip r:embed="rId2"/>
                <a:stretch>
                  <a:fillRect l="-471" t="-1305" b="-3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497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5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dirty="0">
                    <a:cs typeface="Times New Roman" panose="02020603050405020304" pitchFamily="18" charset="0"/>
                  </a:rPr>
                  <a:t>We have a set of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data </a:t>
                </a:r>
                <a:r>
                  <a:rPr lang="en-US" sz="2400" dirty="0">
                    <a:cs typeface="Times New Roman" panose="02020603050405020304" pitchFamily="18" charset="0"/>
                  </a:rPr>
                  <a:t>that we want to model: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dependent variable (outcome)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independent variable (treatment, demographics, etc.)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3"/>
                <a:stretch>
                  <a:fillRect l="-93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32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dirty="0">
                    <a:cs typeface="Times New Roman" panose="02020603050405020304" pitchFamily="18" charset="0"/>
                  </a:rPr>
                  <a:t>We have a set of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data </a:t>
                </a:r>
                <a:r>
                  <a:rPr lang="en-US" sz="2400" dirty="0">
                    <a:cs typeface="Times New Roman" panose="02020603050405020304" pitchFamily="18" charset="0"/>
                  </a:rPr>
                  <a:t>that we want to model: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dependent variable (outcome)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independent variable (treatment, demographics, etc.)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don’t believe the relationship is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deterministic </a:t>
                </a:r>
                <a:r>
                  <a:rPr lang="en-US" sz="2400" dirty="0">
                    <a:cs typeface="Times New Roman" panose="02020603050405020304" pitchFamily="18" charset="0"/>
                  </a:rPr>
                  <a:t>(why would we care otherwise?) so we assume there is some randomness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What’s the simplest mathematical relationship between these two variables that could exist?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3"/>
                <a:stretch>
                  <a:fillRect l="-93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6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DB988-8E40-D738-13E8-6F1A57B0D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537" y="962232"/>
            <a:ext cx="10541475" cy="5362368"/>
          </a:xfrm>
        </p:spPr>
      </p:pic>
    </p:spTree>
    <p:extLst>
      <p:ext uri="{BB962C8B-B14F-4D97-AF65-F5344CB8AC3E}">
        <p14:creationId xmlns:p14="http://schemas.microsoft.com/office/powerpoint/2010/main" val="1376742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DB988-8E40-D738-13E8-6F1A57B0D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537" y="962232"/>
            <a:ext cx="10541475" cy="536236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E19422-D5A9-07E1-A9A3-5A52AC380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03" y="962232"/>
            <a:ext cx="10499628" cy="53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54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DB988-8E40-D738-13E8-6F1A57B0D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537" y="962232"/>
            <a:ext cx="10541475" cy="536236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28D2AB-5CBE-A529-971A-E6255C80C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962232"/>
            <a:ext cx="10428169" cy="52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3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DB988-8E40-D738-13E8-6F1A57B0D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537" y="962232"/>
            <a:ext cx="10541475" cy="536236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F7466-8FF3-39D6-0E55-9A3DCCFD5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059214"/>
            <a:ext cx="10322659" cy="51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17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𝜖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dependent variable (outcome)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independent variable (treatment, demographics, etc.)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term to allow for random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not captured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’s are called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coefficients</a:t>
                </a:r>
                <a:r>
                  <a:rPr lang="en-US" sz="2400" dirty="0">
                    <a:cs typeface="Times New Roman" panose="02020603050405020304" pitchFamily="18" charset="0"/>
                  </a:rPr>
                  <a:t>, and are the parameters of interest in the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: intercept parameter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slope parameter</a:t>
                </a: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In our example, our goal is to recover: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h𝑎𝑝𝑝𝑖𝑛𝑒𝑠𝑠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𝑐𝑜𝑜𝑘𝑖𝑒𝑠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3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51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anose="02020603050405020304" pitchFamily="18" charset="0"/>
                  </a:rPr>
                  <a:t>Assumptions: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 This is </a:t>
                </a:r>
                <a:r>
                  <a:rPr lang="en-US" sz="2200" i="1" dirty="0">
                    <a:cs typeface="Times New Roman" panose="02020603050405020304" pitchFamily="18" charset="0"/>
                  </a:rPr>
                  <a:t>without loss of generality, given intercept.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Mean independence: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0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for all values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This is often a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critical assumption. 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What does this mean in terms of our DAG framework? 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Consequence: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causal framework!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843" r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1819370-FD8A-4F38-9778-62321EED8B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6"/>
          <a:stretch/>
        </p:blipFill>
        <p:spPr>
          <a:xfrm>
            <a:off x="556233" y="962232"/>
            <a:ext cx="10068757" cy="55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6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1"/>
            <a:ext cx="9753600" cy="51413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Econometrics as a tool to examine real-world relationships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Modeling requires thoughtful consideration of all variables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Potential outcome frameworks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 typically requires assumptions, goal of analysis is to test whether those assumptions are plausible and examine many possible DGPs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Review of some probability facts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Review of coding best practices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Introduction to OLS regression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06560D-4DB1-46F7-AACB-59231F198015}"/>
              </a:ext>
            </a:extLst>
          </p:cNvPr>
          <p:cNvSpPr txBox="1">
            <a:spLocks/>
          </p:cNvSpPr>
          <p:nvPr/>
        </p:nvSpPr>
        <p:spPr>
          <a:xfrm>
            <a:off x="609600" y="3733800"/>
            <a:ext cx="726948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This time:</a:t>
            </a:r>
          </a:p>
        </p:txBody>
      </p:sp>
    </p:spTree>
    <p:extLst>
      <p:ext uri="{BB962C8B-B14F-4D97-AF65-F5344CB8AC3E}">
        <p14:creationId xmlns:p14="http://schemas.microsoft.com/office/powerpoint/2010/main" val="3746653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66800"/>
                <a:ext cx="10286999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Assumptions: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This is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without loss of generality, given intercept.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66800"/>
                <a:ext cx="10286999" cy="5141388"/>
              </a:xfrm>
              <a:blipFill>
                <a:blip r:embed="rId2"/>
                <a:stretch>
                  <a:fillRect l="-889" r="-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897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66801"/>
                <a:ext cx="10286999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Assumptions: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This is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without loss of generality, given intercept.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Mean independence: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all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is often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critical assumption.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What does this mean in terms of our DAG framework?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66801"/>
                <a:ext cx="10286999" cy="5141388"/>
              </a:xfrm>
              <a:blipFill>
                <a:blip r:embed="rId2"/>
                <a:stretch>
                  <a:fillRect l="-889" r="-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905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66800"/>
                <a:ext cx="10515599" cy="5486399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Assumptions: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This is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without loss of generality, given intercept.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Mean independence: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all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is often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critical assumption.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What does this mean in terms of our DAG framework?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Consequence: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causal framework!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66800"/>
                <a:ext cx="10515599" cy="5486399"/>
              </a:xfrm>
              <a:blipFill>
                <a:blip r:embed="rId3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040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10210801" cy="5486399"/>
              </a:xfrm>
            </p:spPr>
            <p:txBody>
              <a:bodyPr>
                <a:no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Assumptions: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This is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without loss of generality, given intercept.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Mean independence: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all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is often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critical assumption.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Additional useful assumptions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 startAt="3"/>
                </a:pPr>
                <a:r>
                  <a:rPr lang="en-US" sz="2400" dirty="0">
                    <a:cs typeface="Times New Roman" panose="02020603050405020304" pitchFamily="18" charset="0"/>
                  </a:rPr>
                  <a:t>Correct specification (similar to DAGs)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 startAt="3"/>
                </a:pPr>
                <a:r>
                  <a:rPr lang="en-US" sz="2400" dirty="0">
                    <a:cs typeface="Times New Roman" panose="02020603050405020304" pitchFamily="18" charset="0"/>
                  </a:rPr>
                  <a:t>Homoskedasticity: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a constant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 startAt="3"/>
                </a:pPr>
                <a:r>
                  <a:rPr lang="en-US" sz="2400" dirty="0">
                    <a:cs typeface="Times New Roman" panose="02020603050405020304" pitchFamily="18" charset="0"/>
                  </a:rPr>
                  <a:t>No serial correlation: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 startAt="3"/>
                </a:pPr>
                <a:r>
                  <a:rPr lang="en-US" sz="2400" dirty="0">
                    <a:cs typeface="Times New Roman" panose="02020603050405020304" pitchFamily="18" charset="0"/>
                  </a:rPr>
                  <a:t>Distributional assumptions (Even less common/necessary):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10210801" cy="5486399"/>
              </a:xfrm>
              <a:blipFill>
                <a:blip r:embed="rId3"/>
                <a:stretch>
                  <a:fillRect l="-955" r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178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a Regression: </a:t>
            </a:r>
            <a:r>
              <a:rPr lang="en-US" dirty="0">
                <a:cs typeface="Times New Roman" panose="02020603050405020304" pitchFamily="18" charset="0"/>
              </a:rPr>
              <a:t>Intuition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Our two main assumptions give a system of equations used to solve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Mean independence: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You can solve this system for the desired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See SC for a mathematical derivation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762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a Regression: </a:t>
            </a:r>
            <a:r>
              <a:rPr lang="en-US" dirty="0">
                <a:cs typeface="Times New Roman" panose="02020603050405020304" pitchFamily="18" charset="0"/>
              </a:rPr>
              <a:t>Intuition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Our two assumptions give us a system of equations used to solve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Mean independence: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Intuitively, what is happening here?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Let’s play a regression game: </a:t>
                </a:r>
              </a:p>
              <a:p>
                <a:pPr marL="274320" lvl="1" indent="0">
                  <a:buNone/>
                </a:pPr>
                <a:r>
                  <a:rPr lang="en-US" sz="2200" dirty="0">
                    <a:cs typeface="Times New Roman" panose="02020603050405020304" pitchFamily="18" charset="0"/>
                    <a:hlinkClick r:id="rId2"/>
                  </a:rPr>
                  <a:t>https://sophieehill.shinyapps.io/eyeball-regression/</a:t>
                </a:r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3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239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Least Squares (OLS)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Definition: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e sum of squared errors (SSE):</a:t>
                </a:r>
                <a:endParaRPr lang="en-CA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𝐒𝐒𝐄</m:t>
                      </m:r>
                      <m:r>
                        <a:rPr lang="en-CA" sz="24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𝒊</m:t>
                          </m:r>
                          <m:r>
                            <a:rPr lang="en-CA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=</m:t>
                          </m:r>
                          <m:r>
                            <a:rPr lang="en-CA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CA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4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24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en-CA" sz="24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CA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CA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CA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𝒊</m:t>
                          </m:r>
                          <m:r>
                            <a:rPr lang="en-CA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=</m:t>
                          </m:r>
                          <m:r>
                            <a:rPr lang="en-CA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CA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4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4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CA" sz="24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CA" sz="24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400" b="1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400" b="1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CA" sz="2400" b="1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CA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Implicit cost function for errors in estimation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OLS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that minimize this value given all observed data!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Sidenote: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is called a </a:t>
                </a:r>
                <a:r>
                  <a:rPr lang="en-CA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residual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(importantly different from an </a:t>
                </a:r>
                <a:r>
                  <a:rPr lang="en-CA" sz="24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error term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 predicted regression equation is then given by: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r="-1102" b="-3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398F35C1-6DA2-41D1-AEEF-F1DB45D84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3340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458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the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In the code example,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=−.07</m:t>
                    </m:r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5.7.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What do these mean? 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Can use the values for prediction, given: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Any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Any change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CA" sz="2400" b="1" dirty="0">
                    <a:solidFill>
                      <a:schemeClr val="accent2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Question: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what do we think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would be?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Where is prediction useful?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Lots of observed data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lots of predictive power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Never predict outside the sample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b="-10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7BB2B84D-FD5A-AC78-DAF7-7F7D7AA5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3340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891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two separate things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we care about when we run a regression: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fitting the data?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capturing a causal parameter we care about?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To check on 1, we use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goodness of fit measures: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SST (Sum of Squares Total) </a:t>
                </a:r>
                <a:endParaRPr lang="en-US" sz="2400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27432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𝑆𝑆𝑇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  <a:blipFill>
                <a:blip r:embed="rId3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631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two separate things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we care about when we run a regression: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fitting the data?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capturing a causal parameter we care about?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To check on 1, we use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goodness of fit measures: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SSE (Sum of Squares Explained) </a:t>
                </a:r>
                <a:endParaRPr lang="en-US" sz="2400" b="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27432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  <a:blipFill>
                <a:blip r:embed="rId3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77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Prelude: Some Coding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1"/>
            <a:ext cx="8520684" cy="514138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file structure</a:t>
            </a: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template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Headers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Comment, comment, comment!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E4066-6E02-48CA-8A39-B2151A67A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8"/>
          <a:stretch/>
        </p:blipFill>
        <p:spPr>
          <a:xfrm>
            <a:off x="1295400" y="1524000"/>
            <a:ext cx="7985918" cy="3124200"/>
          </a:xfrm>
          <a:prstGeom prst="rect">
            <a:avLst/>
          </a:prstGeom>
        </p:spPr>
      </p:pic>
      <p:pic>
        <p:nvPicPr>
          <p:cNvPr id="6" name="Picture 2" descr="RStudio - RStudio">
            <a:extLst>
              <a:ext uri="{FF2B5EF4-FFF2-40B4-BE49-F238E27FC236}">
                <a16:creationId xmlns:a16="http://schemas.microsoft.com/office/drawing/2014/main" id="{59FB3826-1290-26A4-BD72-3C5A2C18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two separate things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we care about when we run a regression: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fitting the data?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capturing a causal parameter we care about?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To check on 1, we use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goodness of fit measures: </a:t>
                </a: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SSR (Sum of Squared Residuals) </a:t>
                </a:r>
                <a:endParaRPr lang="en-US" sz="2400" b="0" i="1" dirty="0">
                  <a:solidFill>
                    <a:schemeClr val="accent3">
                      <a:lumMod val="75000"/>
                    </a:schemeClr>
                  </a:solidFill>
                  <a:latin typeface="Cambria Math" panose="02040503050406030204" pitchFamily="18" charset="0"/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27432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𝑆𝑆𝑅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  <a:blipFill>
                <a:blip r:embed="rId3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175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two separate things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we care about when we run a regression: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fitting the data?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capturing a causal parameter we care about?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To check on 1, we use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goodness of fit measures: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Then, we define the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fraction of SST explained by our regression: 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  <a:blipFill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Studio - RStudio">
            <a:extLst>
              <a:ext uri="{FF2B5EF4-FFF2-40B4-BE49-F238E27FC236}">
                <a16:creationId xmlns:a16="http://schemas.microsoft.com/office/drawing/2014/main" id="{9AF5D326-B853-4CCC-9480-C3ABE2709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94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two separate things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we care about when we run a regression: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fitting the data?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capturing a causal parameter we care about?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Some notes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:</a:t>
                </a:r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Always ranges between 0 and 1 (0 = no relationship; 1 = perfect line)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Related to the correlation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– hence, </a:t>
                </a:r>
                <a:r>
                  <a:rPr 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not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indicative of causality!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Even 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models can have strong causal interpretations – be clear on what your research goal is!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  <a:blipFill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818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are we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regging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CA" sz="200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88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Unbiasedness: Estimating Causal POI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Suppose that we have a correctly identified model,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is a true causal parameter of interest (POI)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How do we know the regression gives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Different sets of data will generate different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We want our regression to give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on average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In math, what do we need to assume in order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?</a:t>
                </a:r>
              </a:p>
              <a:p>
                <a:pPr>
                  <a:lnSpc>
                    <a:spcPct val="120000"/>
                  </a:lnSpc>
                </a:pPr>
                <a:endParaRPr lang="en-CA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54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Unbiasedness: Estimating Causal POI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Suppose that we have a correctly identified model,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is a true causal parameter of interest (POI)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How do we know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Data Assumptions: </a:t>
                </a: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Correct Specification.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Model is correctly specified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Random Sampling.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Random sampling of data</a:t>
                </a: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Sample Variation.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Sample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107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Unbiasedness: Estimating Causal POI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Suppose that we have a correctly identified model,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is a true causal parameter of interest (POI)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How do we know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Data Assumptions: </a:t>
                </a: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Correct Specification.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Model is correctly specified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Random Sampling.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Random sampling of data</a:t>
                </a: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Sample Variation.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Sample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Key Assumption: Mean Independence.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3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604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Unbiasedness: Estimating Causal POI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Suppose that we have a correctly identified model,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is a true causal parameter of interest (POI)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How do we know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Data Assumptions: </a:t>
                </a: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Correct Specification.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Model is correctly specified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Random Sampling.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Random sampling of data</a:t>
                </a: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Sample Variation.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Sample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Key Assumption: Mean Independence.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Then we can say that our regression parameters are </a:t>
                </a:r>
                <a:r>
                  <a:rPr lang="en-CA" sz="2400" b="1" dirty="0">
                    <a:solidFill>
                      <a:schemeClr val="accent2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unbiased</a:t>
                </a:r>
                <a:endParaRPr lang="en-CA" sz="2400" dirty="0">
                  <a:solidFill>
                    <a:schemeClr val="accent2">
                      <a:lumMod val="7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b="1" dirty="0">
                    <a:solidFill>
                      <a:schemeClr val="accent2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Can we see this in toy data (Monte Carlo simulation)?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2"/>
                <a:stretch>
                  <a:fillRect l="-938" b="-1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Studio - RStudio">
            <a:extLst>
              <a:ext uri="{FF2B5EF4-FFF2-40B4-BE49-F238E27FC236}">
                <a16:creationId xmlns:a16="http://schemas.microsoft.com/office/drawing/2014/main" id="{9AF5D326-B853-4CCC-9480-C3ABE2709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384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might the OLS assumptions be violated?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CA" sz="200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Prelude: Some Coding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1"/>
            <a:ext cx="8520684" cy="514138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are your friend!</a:t>
            </a: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6841CF-441B-821C-6EFE-7A798E0AF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447800"/>
            <a:ext cx="6034493" cy="51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77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Probability/Math Review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3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9601200" cy="5410199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random process is one whose outcome is not the same every time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space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possible outcomes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Discrete: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sz="2400" dirty="0">
                    <a:cs typeface="Times New Roman" panose="02020603050405020304" pitchFamily="18" charset="0"/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ontinuous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f>
                      <m:fPr>
                        <m:ctrlPr>
                          <a:rPr lang="en-US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 dirty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/>
                    </m:f>
                    <m:r>
                      <a:rPr lang="en-US" sz="2400" i="0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Example</a:t>
                </a:r>
                <a:r>
                  <a:rPr lang="en-US" sz="2400" dirty="0">
                    <a:cs typeface="Times New Roman" panose="020206030504050203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be your health state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healthy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acute condition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chronic condition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9601200" cy="5410199"/>
              </a:xfrm>
              <a:blipFill>
                <a:blip r:embed="rId3"/>
                <a:stretch>
                  <a:fillRect l="-444"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87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9601200" cy="5410199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random process is one whose outcome is not the same every time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space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possible outcomes</a:t>
                </a:r>
              </a:p>
              <a:p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Example</a:t>
                </a:r>
                <a:r>
                  <a:rPr lang="en-US" sz="2400" dirty="0">
                    <a:cs typeface="Times New Roman" panose="020206030504050203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be your health state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healthy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acute condition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chronic condition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probability </a:t>
                </a:r>
                <a:r>
                  <a:rPr lang="en-US" sz="2400" dirty="0">
                    <a:cs typeface="Times New Roman" panose="02020603050405020304" pitchFamily="18" charset="0"/>
                  </a:rPr>
                  <a:t>expresses the likelihood of an outcome as a fraction of all possible outcomes: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=0.75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=0.05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Probabilities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must sum to 1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9601200" cy="5410199"/>
              </a:xfrm>
              <a:blipFill>
                <a:blip r:embed="rId2"/>
                <a:stretch>
                  <a:fillRect l="-444" t="-1240" b="-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21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and 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Joint probabilities </a:t>
                </a:r>
                <a:r>
                  <a:rPr lang="en-US" sz="2400" dirty="0">
                    <a:cs typeface="Times New Roman" panose="02020603050405020304" pitchFamily="18" charset="0"/>
                  </a:rPr>
                  <a:t>represent the probability of multiple events happening simultaneously: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=.02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– develop both acute and chronic condition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Most easily seen in a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Venn diagram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  <a:blipFill>
                <a:blip r:embed="rId2"/>
                <a:stretch>
                  <a:fillRect l="-424"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5185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1315</TotalTime>
  <Words>3590</Words>
  <Application>Microsoft Office PowerPoint</Application>
  <PresentationFormat>Widescreen</PresentationFormat>
  <Paragraphs>427</Paragraphs>
  <Slides>48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Cambria Math</vt:lpstr>
      <vt:lpstr>Century Schoolbook</vt:lpstr>
      <vt:lpstr>Open Sans</vt:lpstr>
      <vt:lpstr>Times New Roman</vt:lpstr>
      <vt:lpstr>Wingdings 2</vt:lpstr>
      <vt:lpstr>View</vt:lpstr>
      <vt:lpstr>Health Econometrics I </vt:lpstr>
      <vt:lpstr>Last time:</vt:lpstr>
      <vt:lpstr>Last time:</vt:lpstr>
      <vt:lpstr>Prelude: Some Coding Organization</vt:lpstr>
      <vt:lpstr>Prelude: Some Coding Organization</vt:lpstr>
      <vt:lpstr>Probability/Math Review</vt:lpstr>
      <vt:lpstr>Probability Review</vt:lpstr>
      <vt:lpstr>Probability Review</vt:lpstr>
      <vt:lpstr>Joint and Conditional Probabilities</vt:lpstr>
      <vt:lpstr>Joint and Conditional Probabilities</vt:lpstr>
      <vt:lpstr>Joint and Conditional Probabilities</vt:lpstr>
      <vt:lpstr>Multiple Events</vt:lpstr>
      <vt:lpstr>Bayes’ Rule</vt:lpstr>
      <vt:lpstr>Bayes’ Rule</vt:lpstr>
      <vt:lpstr>Bayes’ Rule</vt:lpstr>
      <vt:lpstr>Bayes’ Rule</vt:lpstr>
      <vt:lpstr>Expectations of Random Variables</vt:lpstr>
      <vt:lpstr>Expectations of Random Variables</vt:lpstr>
      <vt:lpstr>Variance of Random Variables</vt:lpstr>
      <vt:lpstr>Variance of Random Variables</vt:lpstr>
      <vt:lpstr>Regression</vt:lpstr>
      <vt:lpstr>Population Model </vt:lpstr>
      <vt:lpstr>Population Model </vt:lpstr>
      <vt:lpstr>Population Model </vt:lpstr>
      <vt:lpstr>Population Model </vt:lpstr>
      <vt:lpstr>Population Model </vt:lpstr>
      <vt:lpstr>Population Model </vt:lpstr>
      <vt:lpstr>Population Model </vt:lpstr>
      <vt:lpstr>Population Model: Assumptions</vt:lpstr>
      <vt:lpstr>Population Model: Assumptions</vt:lpstr>
      <vt:lpstr>Population Model: Assumptions</vt:lpstr>
      <vt:lpstr>Population Model: Assumptions</vt:lpstr>
      <vt:lpstr>Population Model: Assumptions</vt:lpstr>
      <vt:lpstr>Estimating a Regression: Intuition</vt:lpstr>
      <vt:lpstr>Estimating a Regression: Intuition</vt:lpstr>
      <vt:lpstr>Ordinary Least Squares (OLS) </vt:lpstr>
      <vt:lpstr>Interpreting the Results</vt:lpstr>
      <vt:lpstr>Goodness of Fit</vt:lpstr>
      <vt:lpstr>Goodness of Fit</vt:lpstr>
      <vt:lpstr>Goodness of Fit</vt:lpstr>
      <vt:lpstr>Goodness of Fit</vt:lpstr>
      <vt:lpstr>Goodness of Fit</vt:lpstr>
      <vt:lpstr>Goal: Why are we regging?</vt:lpstr>
      <vt:lpstr>Unbiasedness: Estimating Causal POI</vt:lpstr>
      <vt:lpstr>Unbiasedness: Estimating Causal POI</vt:lpstr>
      <vt:lpstr>Unbiasedness: Estimating Causal POI</vt:lpstr>
      <vt:lpstr>Unbiasedness: Estimating Causal POI</vt:lpstr>
      <vt:lpstr>When might the OLS assumptions be violated?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78</cp:revision>
  <dcterms:created xsi:type="dcterms:W3CDTF">2011-01-10T00:42:42Z</dcterms:created>
  <dcterms:modified xsi:type="dcterms:W3CDTF">2022-08-09T13:33:01Z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