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37"/>
  </p:notesMasterIdLst>
  <p:sldIdLst>
    <p:sldId id="256" r:id="rId2"/>
    <p:sldId id="329" r:id="rId3"/>
    <p:sldId id="357" r:id="rId4"/>
    <p:sldId id="341" r:id="rId5"/>
    <p:sldId id="340" r:id="rId6"/>
    <p:sldId id="366" r:id="rId7"/>
    <p:sldId id="367" r:id="rId8"/>
    <p:sldId id="369" r:id="rId9"/>
    <p:sldId id="370" r:id="rId10"/>
    <p:sldId id="371" r:id="rId11"/>
    <p:sldId id="374" r:id="rId12"/>
    <p:sldId id="373" r:id="rId13"/>
    <p:sldId id="375" r:id="rId14"/>
    <p:sldId id="376" r:id="rId15"/>
    <p:sldId id="353" r:id="rId16"/>
    <p:sldId id="379" r:id="rId17"/>
    <p:sldId id="380" r:id="rId18"/>
    <p:sldId id="381" r:id="rId19"/>
    <p:sldId id="383" r:id="rId20"/>
    <p:sldId id="384" r:id="rId21"/>
    <p:sldId id="391" r:id="rId22"/>
    <p:sldId id="390" r:id="rId23"/>
    <p:sldId id="385" r:id="rId24"/>
    <p:sldId id="392" r:id="rId25"/>
    <p:sldId id="389" r:id="rId26"/>
    <p:sldId id="394" r:id="rId27"/>
    <p:sldId id="395" r:id="rId28"/>
    <p:sldId id="393" r:id="rId29"/>
    <p:sldId id="398" r:id="rId30"/>
    <p:sldId id="399" r:id="rId31"/>
    <p:sldId id="400" r:id="rId32"/>
    <p:sldId id="401" r:id="rId33"/>
    <p:sldId id="402" r:id="rId34"/>
    <p:sldId id="403" r:id="rId35"/>
    <p:sldId id="404" r:id="rId36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3416" autoAdjust="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11157-0FC2-4F06-8D61-FD647FE4E19D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79E1B-2C51-4B9B-8EA4-26DE9E345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2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09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not a trick question – think back to our frameworks!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26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i="0" dirty="0"/>
                  <a:t>Here are two examples</a:t>
                </a:r>
                <a:r>
                  <a:rPr lang="en-CA" i="0" baseline="0" dirty="0"/>
                  <a:t> where assumption </a:t>
                </a:r>
                <a14:m>
                  <m:oMath xmlns:m="http://schemas.openxmlformats.org/officeDocument/2006/math">
                    <m:r>
                      <a:rPr lang="en-CA" sz="12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𝐸</m:t>
                    </m:r>
                    <m:d>
                      <m:dPr>
                        <m:ctrlPr>
                          <a:rPr lang="en-CA" sz="1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r>
                          <a:rPr lang="en-CA" sz="1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𝜖</m:t>
                        </m:r>
                        <m:r>
                          <a:rPr lang="en-US" sz="1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|</m:t>
                        </m:r>
                        <m:r>
                          <a:rPr lang="en-US" sz="1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𝑥</m:t>
                        </m:r>
                      </m:e>
                    </m:d>
                    <m:r>
                      <a:rPr lang="en-CA" sz="12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=0</m:t>
                    </m:r>
                  </m:oMath>
                </a14:m>
                <a:r>
                  <a:rPr lang="en-US" sz="1200" dirty="0"/>
                  <a:t>, is violated.</a:t>
                </a:r>
              </a:p>
              <a:p>
                <a:endParaRPr lang="en-CA" i="0" baseline="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i="0" dirty="0"/>
                  <a:t>Effect of Addiction on health (confounding): </a:t>
                </a:r>
                <a:r>
                  <a:rPr lang="en-CA" i="0" dirty="0">
                    <a:latin typeface="+mn-lt"/>
                  </a:rPr>
                  <a:t>Here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 </m:t>
                    </m:r>
                    <m:r>
                      <a:rPr lang="en-CA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𝐸</m:t>
                    </m:r>
                    <m:d>
                      <m:dPr>
                        <m:ctrlPr>
                          <a:rPr lang="en-CA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r>
                          <a:rPr lang="en-CA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𝜖</m:t>
                        </m:r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|</m:t>
                        </m:r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𝑥</m:t>
                        </m:r>
                      </m:e>
                    </m:d>
                    <m:r>
                      <a:rPr lang="en-US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≠</m:t>
                    </m:r>
                    <m:r>
                      <a:rPr lang="en-CA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0</m:t>
                    </m:r>
                    <m:r>
                      <a:rPr lang="en-US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 </m:t>
                    </m:r>
                  </m:oMath>
                </a14:m>
                <a:r>
                  <a:rPr lang="en-CA" i="0" dirty="0">
                    <a:latin typeface="+mn-lt"/>
                  </a:rPr>
                  <a:t>where there may be factors that are omitted that correlate with the included</a:t>
                </a:r>
                <a:r>
                  <a:rPr lang="en-CA" i="0" baseline="0" dirty="0">
                    <a:latin typeface="+mn-lt"/>
                  </a:rPr>
                  <a:t> explanatory variables.</a:t>
                </a:r>
                <a:endParaRPr lang="en-CA" i="0" dirty="0">
                  <a:latin typeface="+mn-lt"/>
                </a:endParaRPr>
              </a:p>
              <a:p>
                <a:endParaRPr lang="en-CA" dirty="0"/>
              </a:p>
              <a:p>
                <a:r>
                  <a:rPr lang="en-CA" dirty="0"/>
                  <a:t>Censored data: Treatment effectiveness, Number of physician</a:t>
                </a:r>
                <a:r>
                  <a:rPr lang="en-CA" baseline="0" dirty="0"/>
                  <a:t> v</a:t>
                </a:r>
                <a:r>
                  <a:rPr lang="en-CA" dirty="0"/>
                  <a:t>isits in claims data (sample selection):</a:t>
                </a:r>
                <a:r>
                  <a:rPr lang="en-CA" baseline="0" dirty="0"/>
                  <a:t> Wherein the observations on the explanatory variables may be correlated with the error term as a selection rule must be satisfied for observations to be observed. </a:t>
                </a:r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i="0" dirty="0"/>
                  <a:t>Here are two examples</a:t>
                </a:r>
                <a:r>
                  <a:rPr lang="en-CA" i="0" baseline="0" dirty="0"/>
                  <a:t> where assumption </a:t>
                </a:r>
                <a:r>
                  <a:rPr lang="en-CA" sz="120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𝐸(𝜖</a:t>
                </a:r>
                <a:r>
                  <a:rPr lang="en-US" sz="12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/>
                    <a:ea typeface="Open Sans" panose="020B0606030504020204" pitchFamily="34" charset="0"/>
                    <a:cs typeface="Open Sans" panose="020B0606030504020204" pitchFamily="34" charset="0"/>
                  </a:rPr>
                  <a:t>|𝑥</a:t>
                </a:r>
                <a:r>
                  <a:rPr lang="en-US" sz="12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)</a:t>
                </a:r>
                <a:r>
                  <a:rPr lang="en-CA" sz="120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=0</a:t>
                </a:r>
                <a:r>
                  <a:rPr lang="en-US" sz="1200" dirty="0"/>
                  <a:t>, is violated.</a:t>
                </a:r>
              </a:p>
              <a:p>
                <a:endParaRPr lang="en-CA" i="0" baseline="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i="0" dirty="0"/>
                  <a:t>Effect of Addiction on health (confounding): </a:t>
                </a:r>
                <a:r>
                  <a:rPr lang="en-CA" i="0" dirty="0">
                    <a:latin typeface="+mn-lt"/>
                  </a:rPr>
                  <a:t>Here</a:t>
                </a:r>
                <a:r>
                  <a:rPr lang="en-US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CA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𝐸(𝜖</a:t>
                </a:r>
                <a:r>
                  <a:rPr lang="en-US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/>
                    <a:ea typeface="Open Sans" panose="020B0606030504020204" pitchFamily="34" charset="0"/>
                    <a:cs typeface="Open Sans" panose="020B0606030504020204" pitchFamily="34" charset="0"/>
                  </a:rPr>
                  <a:t>|𝑥</a:t>
                </a:r>
                <a:r>
                  <a:rPr lang="en-US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)</a:t>
                </a:r>
                <a:r>
                  <a:rPr lang="en-US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/>
                    <a:ea typeface="Open Sans" panose="020B0606030504020204" pitchFamily="34" charset="0"/>
                    <a:cs typeface="Open Sans" panose="020B0606030504020204" pitchFamily="34" charset="0"/>
                  </a:rPr>
                  <a:t>≠</a:t>
                </a:r>
                <a:r>
                  <a:rPr lang="en-CA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0</a:t>
                </a:r>
                <a:r>
                  <a:rPr lang="en-US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CA" i="0" dirty="0">
                    <a:latin typeface="+mn-lt"/>
                  </a:rPr>
                  <a:t>where there may be factors that are omitted that correlate with the included</a:t>
                </a:r>
                <a:r>
                  <a:rPr lang="en-CA" i="0" baseline="0" dirty="0">
                    <a:latin typeface="+mn-lt"/>
                  </a:rPr>
                  <a:t> explanatory variables.</a:t>
                </a:r>
                <a:endParaRPr lang="en-CA" i="0" dirty="0">
                  <a:latin typeface="+mn-lt"/>
                </a:endParaRPr>
              </a:p>
              <a:p>
                <a:endParaRPr lang="en-CA" dirty="0"/>
              </a:p>
              <a:p>
                <a:r>
                  <a:rPr lang="en-CA" dirty="0"/>
                  <a:t>Censored data: Treatment effectiveness, Number of physician</a:t>
                </a:r>
                <a:r>
                  <a:rPr lang="en-CA" baseline="0" dirty="0"/>
                  <a:t> v</a:t>
                </a:r>
                <a:r>
                  <a:rPr lang="en-CA" dirty="0"/>
                  <a:t>isits in claims data (sample selection):</a:t>
                </a:r>
                <a:r>
                  <a:rPr lang="en-CA" baseline="0" dirty="0"/>
                  <a:t> Wherein the observations on the explanatory variables may be correlated with the error term as a selection rule must be satisfied for observations to be observed. </a:t>
                </a:r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24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972D05C-DCFB-4BB6-B49C-AC126BF3ED2C}" type="datetimeFigureOut">
              <a:rPr lang="en-US" smtClean="0"/>
              <a:pPr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941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6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04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21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47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4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8/9/2022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61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8/9/2022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6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8/9/2022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82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33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0972D05C-DCFB-4BB6-B49C-AC126BF3ED2C}" type="datetimeFigureOut">
              <a:rPr lang="en-US" smtClean="0"/>
              <a:pPr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D55C3209-28DC-43DB-92C2-2AB8D1DA00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4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ripod-statement.org/wp-content/uploads/2020/01/Tripod-Checlist-Prediction-Model-Development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tinyurl.com/mrx32397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2209800"/>
            <a:ext cx="9525000" cy="1894362"/>
          </a:xfrm>
        </p:spPr>
        <p:txBody>
          <a:bodyPr>
            <a:normAutofit/>
          </a:bodyPr>
          <a:lstStyle/>
          <a:p>
            <a:r>
              <a:rPr lang="en-US" dirty="0"/>
              <a:t>Health Econometrics I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191000"/>
            <a:ext cx="9296400" cy="1981200"/>
          </a:xfrm>
        </p:spPr>
        <p:txBody>
          <a:bodyPr>
            <a:noAutofit/>
          </a:bodyPr>
          <a:lstStyle/>
          <a:p>
            <a:r>
              <a:rPr lang="en-US" sz="2400" dirty="0"/>
              <a:t>Lecture 3: Multivariate OLS Regression</a:t>
            </a:r>
          </a:p>
          <a:p>
            <a:r>
              <a:rPr lang="en-US" sz="2400" dirty="0"/>
              <a:t>September 23, 2022</a:t>
            </a:r>
          </a:p>
          <a:p>
            <a:endParaRPr lang="en-US" sz="2400" dirty="0"/>
          </a:p>
          <a:p>
            <a:r>
              <a:rPr lang="en-US" sz="2400" dirty="0"/>
              <a:t>HAD5744 </a:t>
            </a:r>
            <a:r>
              <a:rPr lang="en-US" sz="2400" dirty="0">
                <a:sym typeface="Symbol" panose="05050102010706020507" pitchFamily="18" charset="2"/>
              </a:rPr>
              <a:t> </a:t>
            </a:r>
            <a:r>
              <a:rPr lang="en-US" sz="2400" dirty="0"/>
              <a:t>Alex Hoagland, Ph.D.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37392"/>
            <a:ext cx="9764321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Controlling for Variables: A1Cs and Education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rmAutofit/>
              </a:bodyPr>
              <a:lstStyle/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𝑦</m:t>
                      </m:r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𝐷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𝑋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𝜀</m:t>
                      </m:r>
                    </m:oMath>
                  </m:oMathPara>
                </a14:m>
                <a:endParaRPr lang="en-US" sz="2200" b="0" dirty="0">
                  <a:solidFill>
                    <a:schemeClr val="tx1"/>
                  </a:solidFill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274320" lvl="1" indent="0">
                  <a:buNone/>
                </a:pPr>
                <a:endParaRPr lang="en-CA" sz="2200" dirty="0">
                  <a:solidFill>
                    <a:schemeClr val="tx1"/>
                  </a:solidFill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B287DF6-98FE-45C1-9145-6BE448C33C6F}"/>
              </a:ext>
            </a:extLst>
          </p:cNvPr>
          <p:cNvSpPr txBox="1"/>
          <p:nvPr/>
        </p:nvSpPr>
        <p:spPr>
          <a:xfrm>
            <a:off x="2743200" y="1034208"/>
            <a:ext cx="6477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Health Behavior (A1C check) and Education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FB0273-0E9F-4B97-B383-F3AC6B11D4A9}"/>
              </a:ext>
            </a:extLst>
          </p:cNvPr>
          <p:cNvSpPr txBox="1"/>
          <p:nvPr/>
        </p:nvSpPr>
        <p:spPr>
          <a:xfrm>
            <a:off x="3276600" y="6400800"/>
            <a:ext cx="6477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Average Education in Region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2A9446-5F5C-4A36-9DAD-1A079BA78D77}"/>
              </a:ext>
            </a:extLst>
          </p:cNvPr>
          <p:cNvSpPr txBox="1"/>
          <p:nvPr/>
        </p:nvSpPr>
        <p:spPr>
          <a:xfrm rot="16200000">
            <a:off x="-827738" y="3875736"/>
            <a:ext cx="492040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Rate of A1C Checks per 1,000 Diabetics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ABDB4F-CCF6-4029-BCB8-EDDB737F6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193982" y="1475516"/>
            <a:ext cx="7967628" cy="4572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7E3D3F-7D9D-4218-B38A-FF8F9D278CCC}"/>
              </a:ext>
            </a:extLst>
          </p:cNvPr>
          <p:cNvSpPr txBox="1"/>
          <p:nvPr/>
        </p:nvSpPr>
        <p:spPr>
          <a:xfrm>
            <a:off x="2286000" y="1519864"/>
            <a:ext cx="1600200" cy="84233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B845436-30D8-44CD-9D74-CEFE19F4C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9497" y="6016174"/>
            <a:ext cx="7964424" cy="3840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BC3D2ED-38BB-4DED-BA9E-8975EF025D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7753" y="1778739"/>
            <a:ext cx="555735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393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01539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Controlling for Variables: A1Cs and Education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rmAutofit/>
              </a:bodyPr>
              <a:lstStyle/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𝑦</m:t>
                      </m:r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𝐷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𝑋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𝜀</m:t>
                      </m:r>
                    </m:oMath>
                  </m:oMathPara>
                </a14:m>
                <a:endParaRPr lang="en-US" sz="2200" b="0" dirty="0">
                  <a:solidFill>
                    <a:schemeClr val="tx1"/>
                  </a:solidFill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274320" lvl="1" indent="0">
                  <a:buNone/>
                </a:pPr>
                <a:endParaRPr lang="en-CA" sz="2200" dirty="0">
                  <a:solidFill>
                    <a:schemeClr val="tx1"/>
                  </a:solidFill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B287DF6-98FE-45C1-9145-6BE448C33C6F}"/>
              </a:ext>
            </a:extLst>
          </p:cNvPr>
          <p:cNvSpPr txBox="1"/>
          <p:nvPr/>
        </p:nvSpPr>
        <p:spPr>
          <a:xfrm>
            <a:off x="2743200" y="1034208"/>
            <a:ext cx="6477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Health Behavior (A1C check) and Education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FB0273-0E9F-4B97-B383-F3AC6B11D4A9}"/>
              </a:ext>
            </a:extLst>
          </p:cNvPr>
          <p:cNvSpPr txBox="1"/>
          <p:nvPr/>
        </p:nvSpPr>
        <p:spPr>
          <a:xfrm>
            <a:off x="3276600" y="6400800"/>
            <a:ext cx="6477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Average Education in Region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2A9446-5F5C-4A36-9DAD-1A079BA78D77}"/>
              </a:ext>
            </a:extLst>
          </p:cNvPr>
          <p:cNvSpPr txBox="1"/>
          <p:nvPr/>
        </p:nvSpPr>
        <p:spPr>
          <a:xfrm rot="16200000">
            <a:off x="-827738" y="3875736"/>
            <a:ext cx="492040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Rate of A1C Checks per 1,000 Diabetics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ABDB4F-CCF6-4029-BCB8-EDDB737F6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193982" y="1475516"/>
            <a:ext cx="7967628" cy="4572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7E3D3F-7D9D-4218-B38A-FF8F9D278CCC}"/>
              </a:ext>
            </a:extLst>
          </p:cNvPr>
          <p:cNvSpPr txBox="1"/>
          <p:nvPr/>
        </p:nvSpPr>
        <p:spPr>
          <a:xfrm>
            <a:off x="2286000" y="1519864"/>
            <a:ext cx="1600200" cy="84233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B845436-30D8-44CD-9D74-CEFE19F4C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9497" y="6016174"/>
            <a:ext cx="7964424" cy="3840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BC3D2ED-38BB-4DED-BA9E-8975EF025D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7753" y="1778739"/>
            <a:ext cx="555735" cy="42976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E46107C-46C9-4203-B688-EC700899D734}"/>
              </a:ext>
            </a:extLst>
          </p:cNvPr>
          <p:cNvSpPr txBox="1"/>
          <p:nvPr/>
        </p:nvSpPr>
        <p:spPr>
          <a:xfrm>
            <a:off x="8120251" y="3761516"/>
            <a:ext cx="3016142" cy="12003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Controlling for education removes this linear trend, leaving only the residuals</a:t>
            </a:r>
          </a:p>
        </p:txBody>
      </p:sp>
    </p:spTree>
    <p:extLst>
      <p:ext uri="{BB962C8B-B14F-4D97-AF65-F5344CB8AC3E}">
        <p14:creationId xmlns:p14="http://schemas.microsoft.com/office/powerpoint/2010/main" val="673024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7269480" cy="624840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cs typeface="Times New Roman" panose="02020603050405020304" pitchFamily="18" charset="0"/>
              </a:rPr>
              <a:t>Partialling</a:t>
            </a:r>
            <a:r>
              <a:rPr lang="en-US" dirty="0">
                <a:cs typeface="Times New Roman" panose="02020603050405020304" pitchFamily="18" charset="0"/>
              </a:rPr>
              <a:t> out Education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7E3D3F-7D9D-4218-B38A-FF8F9D278CCC}"/>
              </a:ext>
            </a:extLst>
          </p:cNvPr>
          <p:cNvSpPr txBox="1"/>
          <p:nvPr/>
        </p:nvSpPr>
        <p:spPr>
          <a:xfrm>
            <a:off x="2286000" y="1519864"/>
            <a:ext cx="1600200" cy="84233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26" name="Picture 2" descr="fwl">
            <a:extLst>
              <a:ext uri="{FF2B5EF4-FFF2-40B4-BE49-F238E27FC236}">
                <a16:creationId xmlns:a16="http://schemas.microsoft.com/office/drawing/2014/main" id="{449F3BA6-2B62-48F7-A615-30F8E4973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005305"/>
            <a:ext cx="91440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5969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09600" y="337392"/>
                <a:ext cx="7269480" cy="62484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>
                    <a:cs typeface="Times New Roman" panose="02020603050405020304" pitchFamily="18" charset="0"/>
                  </a:rPr>
                  <a:t>FWL: Residual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𝑌𝑠</m:t>
                    </m:r>
                  </m:oMath>
                </a14:m>
                <a:r>
                  <a:rPr lang="en-US" dirty="0">
                    <a:cs typeface="Times New Roman" panose="02020603050405020304" pitchFamily="18" charset="0"/>
                  </a:rPr>
                  <a:t> on Residual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𝐷𝑠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09600" y="337392"/>
                <a:ext cx="7269480" cy="624840"/>
              </a:xfrm>
              <a:blipFill>
                <a:blip r:embed="rId2"/>
                <a:stretch>
                  <a:fillRect l="-2934" t="-29126" b="-41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F87E3D3F-7D9D-4218-B38A-FF8F9D278CCC}"/>
              </a:ext>
            </a:extLst>
          </p:cNvPr>
          <p:cNvSpPr txBox="1"/>
          <p:nvPr/>
        </p:nvSpPr>
        <p:spPr>
          <a:xfrm>
            <a:off x="2286000" y="1519864"/>
            <a:ext cx="1600200" cy="84233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CB2FA67-7FB9-4522-8856-77EC1EBC7712}"/>
                  </a:ext>
                </a:extLst>
              </p:cNvPr>
              <p:cNvSpPr txBox="1"/>
              <p:nvPr/>
            </p:nvSpPr>
            <p:spPr>
              <a:xfrm>
                <a:off x="762000" y="962232"/>
                <a:ext cx="967740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Hence, FWL eliminates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] in order to isolate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known: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Obtain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Subtract (1) out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 order to get residuals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Obtain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Subtract (3) out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in order to get residuals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endParaRPr lang="en-US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Describe the relationship between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CB2FA67-7FB9-4522-8856-77EC1EBC7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962232"/>
                <a:ext cx="9677400" cy="1754326"/>
              </a:xfrm>
              <a:prstGeom prst="rect">
                <a:avLst/>
              </a:prstGeom>
              <a:blipFill>
                <a:blip r:embed="rId3"/>
                <a:stretch>
                  <a:fillRect l="-504" t="-2083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98626ABB-B984-4E1B-9876-5C34D2D5765B}"/>
              </a:ext>
            </a:extLst>
          </p:cNvPr>
          <p:cNvGrpSpPr>
            <a:grpSpLocks noChangeAspect="1"/>
          </p:cNvGrpSpPr>
          <p:nvPr/>
        </p:nvGrpSpPr>
        <p:grpSpPr>
          <a:xfrm>
            <a:off x="2283372" y="2716558"/>
            <a:ext cx="7069132" cy="3783899"/>
            <a:chOff x="1663322" y="1034208"/>
            <a:chExt cx="9437103" cy="575031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465B1A2-3F10-481D-A802-95B6A4DCA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71945" y="1226757"/>
              <a:ext cx="8419855" cy="50292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953C8E9-3BA1-47FD-96E2-43B23F5BBAD6}"/>
                </a:ext>
              </a:extLst>
            </p:cNvPr>
            <p:cNvSpPr txBox="1"/>
            <p:nvPr/>
          </p:nvSpPr>
          <p:spPr>
            <a:xfrm>
              <a:off x="2743200" y="1034208"/>
              <a:ext cx="8357225" cy="5612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</a:rPr>
                <a:t>Hospitalizations and Health Behavior (A1C check)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81D9DF4-A927-47BF-A9F6-9AABA41CA903}"/>
                </a:ext>
              </a:extLst>
            </p:cNvPr>
            <p:cNvSpPr txBox="1"/>
            <p:nvPr/>
          </p:nvSpPr>
          <p:spPr>
            <a:xfrm>
              <a:off x="3276600" y="6223252"/>
              <a:ext cx="6477000" cy="5612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</a:rPr>
                <a:t>Residual Rate of A1C checks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6A412F-141D-4736-BC57-25DE95FD264D}"/>
                </a:ext>
              </a:extLst>
            </p:cNvPr>
            <p:cNvSpPr txBox="1"/>
            <p:nvPr/>
          </p:nvSpPr>
          <p:spPr>
            <a:xfrm rot="16200000">
              <a:off x="-723381" y="3564103"/>
              <a:ext cx="5266453" cy="49304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</a:rPr>
                <a:t>Residual Hospitalizations</a:t>
              </a:r>
            </a:p>
          </p:txBody>
        </p:sp>
      </p:grpSp>
      <p:pic>
        <p:nvPicPr>
          <p:cNvPr id="13" name="Picture 2" descr="RStudio - RStudio">
            <a:extLst>
              <a:ext uri="{FF2B5EF4-FFF2-40B4-BE49-F238E27FC236}">
                <a16:creationId xmlns:a16="http://schemas.microsoft.com/office/drawing/2014/main" id="{A97F3669-B188-40FA-AE0B-DE97D405D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7629" y="5209968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310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032" y="365760"/>
            <a:ext cx="5997678" cy="13255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latin typeface="+mj-lt"/>
              </a:rPr>
              <a:t>So what do I 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control for? </a:t>
            </a:r>
          </a:p>
        </p:txBody>
      </p:sp>
      <p:sp>
        <p:nvSpPr>
          <p:cNvPr id="2055" name="Rectangle 2054">
            <a:extLst>
              <a:ext uri="{FF2B5EF4-FFF2-40B4-BE49-F238E27FC236}">
                <a16:creationId xmlns:a16="http://schemas.microsoft.com/office/drawing/2014/main" id="{60C2BF78-EE5B-49C7-ADD9-58CDBD13E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CB2FA67-7FB9-4522-8856-77EC1EBC7712}"/>
                  </a:ext>
                </a:extLst>
              </p:cNvPr>
              <p:cNvSpPr txBox="1"/>
              <p:nvPr/>
            </p:nvSpPr>
            <p:spPr>
              <a:xfrm>
                <a:off x="1211140" y="2005739"/>
                <a:ext cx="5113462" cy="417439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indent="-182880" defTabSz="914400">
                  <a:spcAft>
                    <a:spcPts val="600"/>
                  </a:spcAft>
                  <a:buClr>
                    <a:schemeClr val="accent1"/>
                  </a:buClr>
                </a:pPr>
                <a:r>
                  <a:rPr lang="en-US" sz="2400" dirty="0"/>
                  <a:t>We add regressors to </a:t>
                </a:r>
                <a:r>
                  <a:rPr lang="en-US" sz="2400" b="1" dirty="0"/>
                  <a:t>close all back doors </a:t>
                </a:r>
                <a:r>
                  <a:rPr lang="en-US" sz="2400" dirty="0"/>
                  <a:t>and focus on a causal parameter of interest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342900" indent="-182880" defTabSz="914400">
                  <a:spcAft>
                    <a:spcPts val="6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there is correlation between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, you should control for it</a:t>
                </a:r>
              </a:p>
              <a:p>
                <a:pPr marL="342900" indent="-182880" defTabSz="914400">
                  <a:spcAft>
                    <a:spcPts val="6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Need to have data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(obviously) </a:t>
                </a:r>
              </a:p>
              <a:p>
                <a:pPr marL="342900" indent="-182880" defTabSz="914400">
                  <a:spcAft>
                    <a:spcPts val="6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CB2FA67-7FB9-4522-8856-77EC1EBC7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140" y="2005739"/>
                <a:ext cx="5113462" cy="4174398"/>
              </a:xfrm>
              <a:prstGeom prst="rect">
                <a:avLst/>
              </a:prstGeom>
              <a:blipFill>
                <a:blip r:embed="rId2"/>
                <a:stretch>
                  <a:fillRect l="-1907" t="-1168" r="-9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A flowchart showing how to construct a regression model.">
            <a:extLst>
              <a:ext uri="{FF2B5EF4-FFF2-40B4-BE49-F238E27FC236}">
                <a16:creationId xmlns:a16="http://schemas.microsoft.com/office/drawing/2014/main" id="{7745A6DF-B648-4785-9494-9E09769996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5" r="-1" b="-1"/>
          <a:stretch/>
        </p:blipFill>
        <p:spPr bwMode="auto">
          <a:xfrm>
            <a:off x="6324601" y="10"/>
            <a:ext cx="58674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1232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625328" cy="4041648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 on Regression Coefficients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274320" lvl="1" indent="0">
              <a:buNone/>
            </a:pPr>
            <a:endParaRPr lang="en-CA" sz="2000" dirty="0">
              <a:solidFill>
                <a:schemeClr val="tx1"/>
              </a:solidFill>
              <a:latin typeface="Open Sans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66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Inference: How well does our data answer our question?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rmAutofit/>
              </a:bodyPr>
              <a:lstStyle/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𝑦</m:t>
                      </m:r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 …+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𝜀</m:t>
                      </m:r>
                    </m:oMath>
                  </m:oMathPara>
                </a14:m>
                <a:endParaRPr lang="en-CA" sz="2200" dirty="0">
                  <a:solidFill>
                    <a:schemeClr val="tx1"/>
                  </a:solidFill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r>
                  <a:rPr lang="en-US" sz="2200" dirty="0">
                    <a:cs typeface="Times New Roman" panose="02020603050405020304" pitchFamily="18" charset="0"/>
                  </a:rPr>
                  <a:t>Any regression is left with </a:t>
                </a:r>
                <a:r>
                  <a:rPr lang="en-US" sz="22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residual variation</a:t>
                </a:r>
                <a:r>
                  <a:rPr lang="en-US" sz="2200" dirty="0"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endParaRPr lang="en-US" sz="2200" b="0" dirty="0"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cs typeface="Times New Roman" panose="02020603050405020304" pitchFamily="18" charset="0"/>
                  </a:rPr>
                  <a:t>Additionally, </a:t>
                </a:r>
                <a:r>
                  <a:rPr lang="en-US" sz="2200" b="1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sampling variation</a:t>
                </a:r>
                <a:r>
                  <a:rPr lang="en-US" sz="2200" b="1" dirty="0"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cs typeface="Times New Roman" panose="02020603050405020304" pitchFamily="18" charset="0"/>
                  </a:rPr>
                  <a:t>means that if we change the data (a little), we change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200" b="0" dirty="0">
                    <a:cs typeface="Times New Roman" panose="02020603050405020304" pitchFamily="18" charset="0"/>
                  </a:rPr>
                  <a:t> (potentially a lot)</a:t>
                </a:r>
              </a:p>
              <a:p>
                <a:r>
                  <a:rPr lang="en-US" sz="2200" dirty="0">
                    <a:cs typeface="Times New Roman" panose="02020603050405020304" pitchFamily="18" charset="0"/>
                  </a:rPr>
                  <a:t>A key question of a regression model is therefore: </a:t>
                </a:r>
              </a:p>
              <a:p>
                <a:pPr marL="0" indent="0">
                  <a:buNone/>
                </a:pPr>
                <a:r>
                  <a:rPr lang="en-US" sz="2200" b="1" dirty="0">
                    <a:cs typeface="Times New Roman" panose="02020603050405020304" pitchFamily="18" charset="0"/>
                  </a:rPr>
                  <a:t>How certain am I that my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200" b="1" dirty="0">
                    <a:cs typeface="Times New Roman" panose="02020603050405020304" pitchFamily="18" charset="0"/>
                  </a:rPr>
                  <a:t> is telling me something informative about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𝜷</m:t>
                    </m:r>
                    <m:r>
                      <a:rPr lang="en-US" sz="22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?</m:t>
                    </m:r>
                  </m:oMath>
                </a14:m>
                <a:endParaRPr lang="en-US" sz="2200" b="1" dirty="0">
                  <a:cs typeface="Times New Roman" panose="02020603050405020304" pitchFamily="18" charset="0"/>
                </a:endParaRPr>
              </a:p>
              <a:p>
                <a:endParaRPr lang="en-US" sz="2200" b="1" dirty="0">
                  <a:solidFill>
                    <a:schemeClr val="accent2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2"/>
                <a:stretch>
                  <a:fillRect l="-843" r="-1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9207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Inference: How well does our data answer our question?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rmAutofit/>
              </a:bodyPr>
              <a:lstStyle/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𝑦</m:t>
                      </m:r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 …+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𝜀</m:t>
                      </m:r>
                    </m:oMath>
                  </m:oMathPara>
                </a14:m>
                <a:endParaRPr lang="en-CA" sz="2200" dirty="0">
                  <a:solidFill>
                    <a:schemeClr val="tx1"/>
                  </a:solidFill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r>
                  <a:rPr lang="en-US" sz="2200" dirty="0">
                    <a:cs typeface="Times New Roman" panose="02020603050405020304" pitchFamily="18" charset="0"/>
                  </a:rPr>
                  <a:t>Any regression is left with </a:t>
                </a:r>
                <a:r>
                  <a:rPr lang="en-US" sz="22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residual variation</a:t>
                </a:r>
                <a:r>
                  <a:rPr lang="en-US" sz="2200" dirty="0"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endParaRPr lang="en-US" sz="2200" b="0" dirty="0"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cs typeface="Times New Roman" panose="02020603050405020304" pitchFamily="18" charset="0"/>
                  </a:rPr>
                  <a:t>Additionally, </a:t>
                </a:r>
                <a:r>
                  <a:rPr lang="en-US" sz="2200" b="1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sampling variation</a:t>
                </a:r>
                <a:r>
                  <a:rPr lang="en-US" sz="2200" b="1" dirty="0"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cs typeface="Times New Roman" panose="02020603050405020304" pitchFamily="18" charset="0"/>
                  </a:rPr>
                  <a:t>means that if we change the data (a little), we change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200" b="0" dirty="0">
                    <a:cs typeface="Times New Roman" panose="02020603050405020304" pitchFamily="18" charset="0"/>
                  </a:rPr>
                  <a:t> (potentially a lot)</a:t>
                </a:r>
              </a:p>
              <a:p>
                <a:r>
                  <a:rPr lang="en-US" sz="2200" dirty="0">
                    <a:cs typeface="Times New Roman" panose="02020603050405020304" pitchFamily="18" charset="0"/>
                  </a:rPr>
                  <a:t>A key question of a regression model is therefore: </a:t>
                </a:r>
              </a:p>
              <a:p>
                <a:pPr marL="0" indent="0">
                  <a:buNone/>
                </a:pPr>
                <a:r>
                  <a:rPr lang="en-US" sz="2200" b="1" dirty="0">
                    <a:cs typeface="Times New Roman" panose="02020603050405020304" pitchFamily="18" charset="0"/>
                  </a:rPr>
                  <a:t>How certain am I that my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200" b="1" dirty="0">
                    <a:cs typeface="Times New Roman" panose="02020603050405020304" pitchFamily="18" charset="0"/>
                  </a:rPr>
                  <a:t> is telling me something informative about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𝜷</m:t>
                    </m:r>
                    <m:r>
                      <a:rPr lang="en-US" sz="22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?</m:t>
                    </m:r>
                  </m:oMath>
                </a14:m>
                <a:endParaRPr lang="en-US" sz="2200" b="1" dirty="0"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cs typeface="Times New Roman" panose="02020603050405020304" pitchFamily="18" charset="0"/>
                  </a:rPr>
                  <a:t>This is the question of </a:t>
                </a:r>
                <a:r>
                  <a:rPr lang="en-US" sz="22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inference</a:t>
                </a:r>
              </a:p>
              <a:p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To get there, use one of our useful assumptions (</a:t>
                </a:r>
                <a:r>
                  <a:rPr lang="en-US" sz="22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homoskedasticity</a:t>
                </a:r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):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𝕍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endParaRPr lang="en-US" sz="2200" b="1" dirty="0">
                  <a:solidFill>
                    <a:schemeClr val="accent2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2"/>
                <a:stretch>
                  <a:fillRect l="-843" r="-1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379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09600" y="337392"/>
                <a:ext cx="10439400" cy="624840"/>
              </a:xfrm>
            </p:spPr>
            <p:txBody>
              <a:bodyPr>
                <a:noAutofit/>
              </a:bodyPr>
              <a:lstStyle/>
              <a:p>
                <a:r>
                  <a:rPr lang="en-US" sz="3600" dirty="0">
                    <a:cs typeface="Times New Roman" panose="02020603050405020304" pitchFamily="18" charset="0"/>
                  </a:rPr>
                  <a:t>Sampling Distribution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09600" y="337392"/>
                <a:ext cx="10439400" cy="624840"/>
              </a:xfrm>
              <a:blipFill>
                <a:blip r:embed="rId2"/>
                <a:stretch>
                  <a:fillRect l="-1751" t="-17476" b="-35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rmAutofit/>
              </a:bodyPr>
              <a:lstStyle/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𝑦</m:t>
                      </m:r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 …+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𝜀</m:t>
                      </m:r>
                    </m:oMath>
                  </m:oMathPara>
                </a14:m>
                <a:endParaRPr lang="en-CA" sz="2200" dirty="0">
                  <a:solidFill>
                    <a:schemeClr val="tx1"/>
                  </a:solidFill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r>
                  <a:rPr lang="en-US" sz="2200" dirty="0">
                    <a:cs typeface="Times New Roman" panose="02020603050405020304" pitchFamily="18" charset="0"/>
                  </a:rPr>
                  <a:t>Under homoskedasticity, there is a nice </a:t>
                </a:r>
                <a:r>
                  <a:rPr lang="en-US" sz="2200" b="1" dirty="0">
                    <a:cs typeface="Times New Roman" panose="02020603050405020304" pitchFamily="18" charset="0"/>
                  </a:rPr>
                  <a:t>sampling distribution </a:t>
                </a:r>
                <a:r>
                  <a:rPr lang="en-US" sz="2200" dirty="0">
                    <a:cs typeface="Times New Roman" panose="02020603050405020304" pitchFamily="18" charset="0"/>
                  </a:rPr>
                  <a:t>for any coefficient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∼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𝒩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 </m:t>
                      </m:r>
                      <m:d>
                        <m:d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Open Sans" panose="020B0606030504020204" pitchFamily="34" charset="0"/>
                                          <a:cs typeface="Open Sans" panose="020B0606030504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Open Sans" panose="020B0606030504020204" pitchFamily="34" charset="0"/>
                                          <a:cs typeface="Open Sans" panose="020B0606030504020204" pitchFamily="34" charset="0"/>
                                        </a:rPr>
                                        <m:t>𝑖</m:t>
                                      </m:r>
                                      <m:r>
                                        <a:rPr lang="en-US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Open Sans" panose="020B0606030504020204" pitchFamily="34" charset="0"/>
                                          <a:cs typeface="Open Sans" panose="020B0606030504020204" pitchFamily="34" charset="0"/>
                                        </a:rPr>
                                        <m:t>=1</m:t>
                                      </m:r>
                                    </m:e>
                                  </m:d>
                                </m:sub>
                                <m:sup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Open Sans" panose="020B0606030504020204" pitchFamily="34" charset="0"/>
                                          <a:cs typeface="Open Sans" panose="020B0606030504020204" pitchFamily="34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Open Sans" panose="020B0606030504020204" pitchFamily="34" charset="0"/>
                                              <a:cs typeface="Open Sans" panose="020B060603050402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Open Sans" panose="020B0606030504020204" pitchFamily="34" charset="0"/>
                                                  <a:cs typeface="Open Sans" panose="020B0606030504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Open Sans" panose="020B0606030504020204" pitchFamily="34" charset="0"/>
                                                  <a:cs typeface="Open Sans" panose="020B0606030504020204" pitchFamily="34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Open Sans" panose="020B0606030504020204" pitchFamily="34" charset="0"/>
                                                  <a:cs typeface="Open Sans" panose="020B0606030504020204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Open Sans" panose="020B0606030504020204" pitchFamily="34" charset="0"/>
                                              <a:cs typeface="Open Sans" panose="020B0606030504020204" pitchFamily="34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2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Open Sans" panose="020B0606030504020204" pitchFamily="34" charset="0"/>
                                          <a:cs typeface="Open Sans" panose="020B0606030504020204" pitchFamily="3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den>
                          </m:f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𝒩</m:t>
                      </m:r>
                      <m:d>
                        <m:d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𝑆𝑆</m:t>
                              </m:r>
                              <m:sSub>
                                <m:sSubPr>
                                  <m:ctrlP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𝑥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2200" b="1" dirty="0">
                  <a:solidFill>
                    <a:schemeClr val="accent2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  <a:p>
                <a:endParaRPr lang="en-US" sz="2200" b="1" dirty="0">
                  <a:solidFill>
                    <a:schemeClr val="accent2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3"/>
                <a:stretch>
                  <a:fillRect l="-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4997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09600" y="337392"/>
                <a:ext cx="10439400" cy="624840"/>
              </a:xfrm>
            </p:spPr>
            <p:txBody>
              <a:bodyPr>
                <a:noAutofit/>
              </a:bodyPr>
              <a:lstStyle/>
              <a:p>
                <a:r>
                  <a:rPr lang="en-US" sz="3600" dirty="0">
                    <a:cs typeface="Times New Roman" panose="02020603050405020304" pitchFamily="18" charset="0"/>
                  </a:rPr>
                  <a:t>Sampling Distribution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09600" y="337392"/>
                <a:ext cx="10439400" cy="624840"/>
              </a:xfrm>
              <a:blipFill>
                <a:blip r:embed="rId2"/>
                <a:stretch>
                  <a:fillRect l="-1751" t="-17476" b="-35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rmAutofit/>
              </a:bodyPr>
              <a:lstStyle/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𝑦</m:t>
                      </m:r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 …+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𝜀</m:t>
                      </m:r>
                    </m:oMath>
                  </m:oMathPara>
                </a14:m>
                <a:endParaRPr lang="en-CA" sz="2200" dirty="0">
                  <a:solidFill>
                    <a:schemeClr val="tx1"/>
                  </a:solidFill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r>
                  <a:rPr lang="en-US" sz="2200" dirty="0">
                    <a:cs typeface="Times New Roman" panose="02020603050405020304" pitchFamily="18" charset="0"/>
                  </a:rPr>
                  <a:t>Under homoskedasticity, there is a nice </a:t>
                </a:r>
                <a:r>
                  <a:rPr lang="en-US" sz="2200" b="1" dirty="0">
                    <a:cs typeface="Times New Roman" panose="02020603050405020304" pitchFamily="18" charset="0"/>
                  </a:rPr>
                  <a:t>sampling distribution </a:t>
                </a:r>
                <a:r>
                  <a:rPr lang="en-US" sz="2200" dirty="0">
                    <a:cs typeface="Times New Roman" panose="02020603050405020304" pitchFamily="18" charset="0"/>
                  </a:rPr>
                  <a:t>for any coefficient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∼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𝒩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 </m:t>
                      </m:r>
                      <m:d>
                        <m:d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Open Sans" panose="020B0606030504020204" pitchFamily="34" charset="0"/>
                                          <a:cs typeface="Open Sans" panose="020B0606030504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Open Sans" panose="020B0606030504020204" pitchFamily="34" charset="0"/>
                                          <a:cs typeface="Open Sans" panose="020B0606030504020204" pitchFamily="34" charset="0"/>
                                        </a:rPr>
                                        <m:t>𝑖</m:t>
                                      </m:r>
                                      <m:r>
                                        <a:rPr lang="en-US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Open Sans" panose="020B0606030504020204" pitchFamily="34" charset="0"/>
                                          <a:cs typeface="Open Sans" panose="020B0606030504020204" pitchFamily="34" charset="0"/>
                                        </a:rPr>
                                        <m:t>=1</m:t>
                                      </m:r>
                                    </m:e>
                                  </m:d>
                                </m:sub>
                                <m:sup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Open Sans" panose="020B0606030504020204" pitchFamily="34" charset="0"/>
                                          <a:cs typeface="Open Sans" panose="020B0606030504020204" pitchFamily="34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Open Sans" panose="020B0606030504020204" pitchFamily="34" charset="0"/>
                                              <a:cs typeface="Open Sans" panose="020B060603050402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Open Sans" panose="020B0606030504020204" pitchFamily="34" charset="0"/>
                                                  <a:cs typeface="Open Sans" panose="020B0606030504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Open Sans" panose="020B0606030504020204" pitchFamily="34" charset="0"/>
                                                  <a:cs typeface="Open Sans" panose="020B0606030504020204" pitchFamily="34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Open Sans" panose="020B0606030504020204" pitchFamily="34" charset="0"/>
                                                  <a:cs typeface="Open Sans" panose="020B0606030504020204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Open Sans" panose="020B0606030504020204" pitchFamily="34" charset="0"/>
                                              <a:cs typeface="Open Sans" panose="020B0606030504020204" pitchFamily="34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2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Open Sans" panose="020B0606030504020204" pitchFamily="34" charset="0"/>
                                          <a:cs typeface="Open Sans" panose="020B0606030504020204" pitchFamily="3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den>
                          </m:f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𝒩</m:t>
                      </m:r>
                      <m:d>
                        <m:d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𝑆𝑆</m:t>
                              </m:r>
                              <m:sSub>
                                <m:sSubPr>
                                  <m:ctrlP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𝑥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2200" b="1" dirty="0">
                  <a:solidFill>
                    <a:schemeClr val="accent2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  <a:p>
                <a:endParaRPr lang="en-US" sz="2200" b="1" dirty="0">
                  <a:solidFill>
                    <a:schemeClr val="accent2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3"/>
                <a:stretch>
                  <a:fillRect l="-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CB005BF-F438-486F-ADB7-2D92C084D334}"/>
              </a:ext>
            </a:extLst>
          </p:cNvPr>
          <p:cNvSpPr txBox="1"/>
          <p:nvPr/>
        </p:nvSpPr>
        <p:spPr>
          <a:xfrm>
            <a:off x="7848600" y="2895600"/>
            <a:ext cx="251460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Unbiasedness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98BED37-3812-43BD-9FD7-4258583B9EAF}"/>
              </a:ext>
            </a:extLst>
          </p:cNvPr>
          <p:cNvCxnSpPr>
            <a:stCxn id="4" idx="1"/>
          </p:cNvCxnSpPr>
          <p:nvPr/>
        </p:nvCxnSpPr>
        <p:spPr>
          <a:xfrm flipV="1">
            <a:off x="7848600" y="2530053"/>
            <a:ext cx="0" cy="550213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601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726948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Last time: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200" y="1066801"/>
                <a:ext cx="9753600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Probability, coding review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Introduction to linear regression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Single explanatory variable: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Estimation: best linear fit through data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Assumptions required for unbiasedness, so that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200" y="1066801"/>
                <a:ext cx="9753600" cy="5141388"/>
              </a:xfrm>
              <a:blipFill>
                <a:blip r:embed="rId2"/>
                <a:stretch>
                  <a:fillRect l="-438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3447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09600" y="337392"/>
                <a:ext cx="10439400" cy="624840"/>
              </a:xfrm>
            </p:spPr>
            <p:txBody>
              <a:bodyPr>
                <a:noAutofit/>
              </a:bodyPr>
              <a:lstStyle/>
              <a:p>
                <a:r>
                  <a:rPr lang="en-US" sz="3600" dirty="0">
                    <a:cs typeface="Times New Roman" panose="02020603050405020304" pitchFamily="18" charset="0"/>
                  </a:rPr>
                  <a:t>Sampling Distribution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09600" y="337392"/>
                <a:ext cx="10439400" cy="624840"/>
              </a:xfrm>
              <a:blipFill>
                <a:blip r:embed="rId2"/>
                <a:stretch>
                  <a:fillRect l="-1751" t="-17476" b="-35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rmAutofit/>
              </a:bodyPr>
              <a:lstStyle/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𝑦</m:t>
                      </m:r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 …+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𝜀</m:t>
                      </m:r>
                    </m:oMath>
                  </m:oMathPara>
                </a14:m>
                <a:endParaRPr lang="en-CA" sz="2200" dirty="0">
                  <a:solidFill>
                    <a:schemeClr val="tx1"/>
                  </a:solidFill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r>
                  <a:rPr lang="en-US" sz="2200" dirty="0">
                    <a:cs typeface="Times New Roman" panose="02020603050405020304" pitchFamily="18" charset="0"/>
                  </a:rPr>
                  <a:t>Under homoskedasticity, there is a nice </a:t>
                </a:r>
                <a:r>
                  <a:rPr lang="en-US" sz="2200" b="1" dirty="0">
                    <a:cs typeface="Times New Roman" panose="02020603050405020304" pitchFamily="18" charset="0"/>
                  </a:rPr>
                  <a:t>sampling distribution </a:t>
                </a:r>
                <a:r>
                  <a:rPr lang="en-US" sz="2200" dirty="0">
                    <a:cs typeface="Times New Roman" panose="02020603050405020304" pitchFamily="18" charset="0"/>
                  </a:rPr>
                  <a:t>for any coefficient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∼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𝒩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 </m:t>
                      </m:r>
                      <m:d>
                        <m:d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Open Sans" panose="020B0606030504020204" pitchFamily="34" charset="0"/>
                                          <a:cs typeface="Open Sans" panose="020B0606030504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Open Sans" panose="020B0606030504020204" pitchFamily="34" charset="0"/>
                                          <a:cs typeface="Open Sans" panose="020B0606030504020204" pitchFamily="34" charset="0"/>
                                        </a:rPr>
                                        <m:t>𝑖</m:t>
                                      </m:r>
                                      <m:r>
                                        <a:rPr lang="en-US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Open Sans" panose="020B0606030504020204" pitchFamily="34" charset="0"/>
                                          <a:cs typeface="Open Sans" panose="020B0606030504020204" pitchFamily="34" charset="0"/>
                                        </a:rPr>
                                        <m:t>=1</m:t>
                                      </m:r>
                                    </m:e>
                                  </m:d>
                                </m:sub>
                                <m:sup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Open Sans" panose="020B0606030504020204" pitchFamily="34" charset="0"/>
                                          <a:cs typeface="Open Sans" panose="020B0606030504020204" pitchFamily="34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Open Sans" panose="020B0606030504020204" pitchFamily="34" charset="0"/>
                                              <a:cs typeface="Open Sans" panose="020B060603050402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Open Sans" panose="020B0606030504020204" pitchFamily="34" charset="0"/>
                                                  <a:cs typeface="Open Sans" panose="020B0606030504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2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Open Sans" panose="020B0606030504020204" pitchFamily="34" charset="0"/>
                                                      <a:cs typeface="Open Sans" panose="020B0606030504020204" pitchFamily="34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2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Open Sans" panose="020B0606030504020204" pitchFamily="34" charset="0"/>
                                                      <a:cs typeface="Open Sans" panose="020B0606030504020204" pitchFamily="34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2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Open Sans" panose="020B0606030504020204" pitchFamily="34" charset="0"/>
                                                      <a:cs typeface="Open Sans" panose="020B0606030504020204" pitchFamily="34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Open Sans" panose="020B0606030504020204" pitchFamily="34" charset="0"/>
                                                  <a:cs typeface="Open Sans" panose="020B0606030504020204" pitchFamily="34" charset="0"/>
                                                </a:rPr>
                                                <m:t>,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Open Sans" panose="020B0606030504020204" pitchFamily="34" charset="0"/>
                                                  <a:cs typeface="Open Sans" panose="020B0606030504020204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Open Sans" panose="020B0606030504020204" pitchFamily="34" charset="0"/>
                                              <a:cs typeface="Open Sans" panose="020B0606030504020204" pitchFamily="34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sz="22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2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Open Sans" panose="020B0606030504020204" pitchFamily="34" charset="0"/>
                                          <a:cs typeface="Open Sans" panose="020B0606030504020204" pitchFamily="3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den>
                          </m:f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𝒩</m:t>
                      </m:r>
                      <m:d>
                        <m:d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𝑆𝑆</m:t>
                              </m:r>
                              <m:sSub>
                                <m:sSubPr>
                                  <m:ctrlP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𝑇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Open Sans" panose="020B0606030504020204" pitchFamily="34" charset="0"/>
                                          <a:cs typeface="Open Sans" panose="020B0606030504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Open Sans" panose="020B0606030504020204" pitchFamily="34" charset="0"/>
                                          <a:cs typeface="Open Sans" panose="020B0606030504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Open Sans" panose="020B0606030504020204" pitchFamily="34" charset="0"/>
                                          <a:cs typeface="Open Sans" panose="020B0606030504020204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2200" b="1" dirty="0">
                  <a:solidFill>
                    <a:schemeClr val="accent2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2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Hence, what affects the precision of our regression coefficient?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The error variance (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↑</m:t>
                    </m:r>
                    <m:sSup>
                      <m:sSup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⇒↑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sub>
                    </m:sSub>
                    <m: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2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Variation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↑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𝑆𝑆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↓</m:t>
                    </m:r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sub>
                    </m:sSub>
                    <m:r>
                      <a:rPr lang="en-US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– variation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is a good thing!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Size of data: since SST is summed over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𝑉𝑎𝑟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shrinks 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2200" dirty="0">
                  <a:solidFill>
                    <a:schemeClr val="accent2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US" sz="2200" dirty="0">
                  <a:solidFill>
                    <a:schemeClr val="accent2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US" sz="22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3"/>
                <a:stretch>
                  <a:fillRect l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7921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Standard Errors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rmAutofit/>
              </a:bodyPr>
              <a:lstStyle/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𝑦</m:t>
                      </m:r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𝐷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𝑋</m:t>
                      </m:r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𝜀</m:t>
                      </m:r>
                    </m:oMath>
                  </m:oMathPara>
                </a14:m>
                <a:endParaRPr lang="en-CA" sz="2200" dirty="0">
                  <a:solidFill>
                    <a:schemeClr val="tx1"/>
                  </a:solidFill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r>
                  <a:rPr lang="en-US" sz="2200" dirty="0">
                    <a:cs typeface="Times New Roman" panose="02020603050405020304" pitchFamily="18" charset="0"/>
                  </a:rPr>
                  <a:t>The standard deviation of an estimator is referred to as a </a:t>
                </a:r>
                <a:r>
                  <a:rPr lang="en-US" sz="22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standard error</a:t>
                </a:r>
              </a:p>
              <a:p>
                <a:r>
                  <a:rPr lang="en-US" sz="22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Standard errors </a:t>
                </a:r>
                <a:r>
                  <a:rPr lang="en-US" sz="2200" dirty="0">
                    <a:cs typeface="Times New Roman" panose="02020603050405020304" pitchFamily="18" charset="0"/>
                  </a:rPr>
                  <a:t>allow you to use what you </a:t>
                </a:r>
                <a:r>
                  <a:rPr lang="en-US" sz="2200" u="sng" dirty="0">
                    <a:cs typeface="Times New Roman" panose="02020603050405020304" pitchFamily="18" charset="0"/>
                  </a:rPr>
                  <a:t>observe</a:t>
                </a:r>
                <a:r>
                  <a:rPr lang="en-US" sz="2200" dirty="0">
                    <a:cs typeface="Times New Roman" panose="02020603050405020304" pitchFamily="18" charset="0"/>
                  </a:rPr>
                  <a:t> in a regression to test hypotheses about the (</a:t>
                </a:r>
                <a:r>
                  <a:rPr lang="en-US" sz="2200" u="sng" dirty="0">
                    <a:cs typeface="Times New Roman" panose="02020603050405020304" pitchFamily="18" charset="0"/>
                  </a:rPr>
                  <a:t>unobserved</a:t>
                </a:r>
                <a:r>
                  <a:rPr lang="en-US" sz="2200" dirty="0">
                    <a:cs typeface="Times New Roman" panose="02020603050405020304" pitchFamily="18" charset="0"/>
                  </a:rPr>
                  <a:t>) data generating process</a:t>
                </a:r>
              </a:p>
              <a:p>
                <a:pPr marL="274320" lvl="1" indent="0">
                  <a:buNone/>
                </a:pPr>
                <a:endParaRPr lang="en-US" sz="2000" dirty="0">
                  <a:cs typeface="Times New Roman" panose="02020603050405020304" pitchFamily="18" charset="0"/>
                </a:endParaRPr>
              </a:p>
              <a:p>
                <a:endParaRPr lang="en-US" sz="2200" dirty="0">
                  <a:cs typeface="Times New Roman" panose="02020603050405020304" pitchFamily="18" charset="0"/>
                </a:endParaRPr>
              </a:p>
              <a:p>
                <a:endParaRPr lang="en-US" sz="2200" dirty="0">
                  <a:solidFill>
                    <a:schemeClr val="accent2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US" sz="2200" dirty="0">
                  <a:solidFill>
                    <a:schemeClr val="accent2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US" sz="22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2"/>
                <a:stretch>
                  <a:fillRect l="-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RStudio - RStudio">
            <a:extLst>
              <a:ext uri="{FF2B5EF4-FFF2-40B4-BE49-F238E27FC236}">
                <a16:creationId xmlns:a16="http://schemas.microsoft.com/office/drawing/2014/main" id="{8DD5C2EF-1402-4E98-8819-1F9C91BB1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7629" y="5209968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903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Standard Errors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rmAutofit/>
              </a:bodyPr>
              <a:lstStyle/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𝑦</m:t>
                      </m:r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𝐷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𝑋</m:t>
                      </m:r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𝜀</m:t>
                      </m:r>
                    </m:oMath>
                  </m:oMathPara>
                </a14:m>
                <a:endParaRPr lang="en-CA" sz="2200" dirty="0">
                  <a:solidFill>
                    <a:schemeClr val="tx1"/>
                  </a:solidFill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r>
                  <a:rPr lang="en-US" sz="2200" dirty="0">
                    <a:cs typeface="Times New Roman" panose="02020603050405020304" pitchFamily="18" charset="0"/>
                  </a:rPr>
                  <a:t>The standard deviation of an estimator is referred to as a </a:t>
                </a:r>
                <a:r>
                  <a:rPr lang="en-US" sz="22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standard error</a:t>
                </a:r>
              </a:p>
              <a:p>
                <a:r>
                  <a:rPr lang="en-US" sz="22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Standard errors </a:t>
                </a:r>
                <a:r>
                  <a:rPr lang="en-US" sz="2200" dirty="0">
                    <a:cs typeface="Times New Roman" panose="02020603050405020304" pitchFamily="18" charset="0"/>
                  </a:rPr>
                  <a:t>allow you to use what you </a:t>
                </a:r>
                <a:r>
                  <a:rPr lang="en-US" sz="2200" u="sng" dirty="0">
                    <a:cs typeface="Times New Roman" panose="02020603050405020304" pitchFamily="18" charset="0"/>
                  </a:rPr>
                  <a:t>observe</a:t>
                </a:r>
                <a:r>
                  <a:rPr lang="en-US" sz="2200" dirty="0">
                    <a:cs typeface="Times New Roman" panose="02020603050405020304" pitchFamily="18" charset="0"/>
                  </a:rPr>
                  <a:t> in a regression to test hypotheses about the (</a:t>
                </a:r>
                <a:r>
                  <a:rPr lang="en-US" sz="2200" u="sng" dirty="0">
                    <a:cs typeface="Times New Roman" panose="02020603050405020304" pitchFamily="18" charset="0"/>
                  </a:rPr>
                  <a:t>unobserved</a:t>
                </a:r>
                <a:r>
                  <a:rPr lang="en-US" sz="2200" dirty="0">
                    <a:cs typeface="Times New Roman" panose="02020603050405020304" pitchFamily="18" charset="0"/>
                  </a:rPr>
                  <a:t>) data generating process</a:t>
                </a:r>
              </a:p>
              <a:p>
                <a:pPr marL="0" indent="0">
                  <a:buNone/>
                </a:pPr>
                <a:r>
                  <a:rPr lang="en-US" sz="2200" dirty="0">
                    <a:cs typeface="Times New Roman" panose="02020603050405020304" pitchFamily="18" charset="0"/>
                  </a:rPr>
                  <a:t>Example: We care about the effect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sz="2200" dirty="0">
                    <a:cs typeface="Times New Roman" panose="02020603050405020304" pitchFamily="18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US" sz="2200" dirty="0">
                    <a:cs typeface="Times New Roman" panose="02020603050405020304" pitchFamily="18" charset="0"/>
                  </a:rPr>
                  <a:t> after controlling for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sz="2200" dirty="0">
                    <a:cs typeface="Times New Roman" panose="02020603050405020304" pitchFamily="18" charset="0"/>
                  </a:rPr>
                  <a:t>. </a:t>
                </a:r>
              </a:p>
              <a:p>
                <a:pPr lvl="1"/>
                <a:r>
                  <a:rPr lang="en-US" sz="2000" dirty="0">
                    <a:cs typeface="Times New Roman" panose="02020603050405020304" pitchFamily="18" charset="0"/>
                  </a:rPr>
                  <a:t>Can we say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≠0</m:t>
                    </m:r>
                  </m:oMath>
                </a14:m>
                <a:r>
                  <a:rPr lang="en-US" sz="2000" dirty="0">
                    <a:cs typeface="Times New Roman" panose="02020603050405020304" pitchFamily="18" charset="0"/>
                  </a:rPr>
                  <a:t>? </a:t>
                </a:r>
              </a:p>
              <a:p>
                <a:pPr marL="274320" lvl="1" indent="0">
                  <a:buNone/>
                </a:pPr>
                <a:endParaRPr lang="en-US" sz="2000" dirty="0">
                  <a:cs typeface="Times New Roman" panose="02020603050405020304" pitchFamily="18" charset="0"/>
                </a:endParaRPr>
              </a:p>
              <a:p>
                <a:pPr marL="274320" lvl="1" indent="0">
                  <a:buNone/>
                </a:pPr>
                <a:endParaRPr lang="en-US" sz="2000" dirty="0">
                  <a:cs typeface="Times New Roman" panose="02020603050405020304" pitchFamily="18" charset="0"/>
                </a:endParaRPr>
              </a:p>
              <a:p>
                <a:endParaRPr lang="en-US" sz="2200" dirty="0">
                  <a:cs typeface="Times New Roman" panose="02020603050405020304" pitchFamily="18" charset="0"/>
                </a:endParaRPr>
              </a:p>
              <a:p>
                <a:endParaRPr lang="en-US" sz="2200" dirty="0">
                  <a:solidFill>
                    <a:schemeClr val="accent2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US" sz="2200" dirty="0">
                  <a:solidFill>
                    <a:schemeClr val="accent2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US" sz="22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2"/>
                <a:stretch>
                  <a:fillRect l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RStudio - RStudio">
            <a:extLst>
              <a:ext uri="{FF2B5EF4-FFF2-40B4-BE49-F238E27FC236}">
                <a16:creationId xmlns:a16="http://schemas.microsoft.com/office/drawing/2014/main" id="{8DD5C2EF-1402-4E98-8819-1F9C91BB1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7629" y="5209968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5953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Standard Errors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rmAutofit/>
              </a:bodyPr>
              <a:lstStyle/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𝑦</m:t>
                      </m:r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𝐷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𝑋</m:t>
                      </m:r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𝜀</m:t>
                      </m:r>
                    </m:oMath>
                  </m:oMathPara>
                </a14:m>
                <a:endParaRPr lang="en-CA" sz="2200" dirty="0">
                  <a:solidFill>
                    <a:schemeClr val="tx1"/>
                  </a:solidFill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r>
                  <a:rPr lang="en-US" sz="2200" dirty="0">
                    <a:cs typeface="Times New Roman" panose="02020603050405020304" pitchFamily="18" charset="0"/>
                  </a:rPr>
                  <a:t>The standard deviation of an estimator is referred to as a </a:t>
                </a:r>
                <a:r>
                  <a:rPr lang="en-US" sz="22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standard error</a:t>
                </a:r>
              </a:p>
              <a:p>
                <a:r>
                  <a:rPr lang="en-US" sz="22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Standard errors </a:t>
                </a:r>
                <a:r>
                  <a:rPr lang="en-US" sz="2200" dirty="0">
                    <a:cs typeface="Times New Roman" panose="02020603050405020304" pitchFamily="18" charset="0"/>
                  </a:rPr>
                  <a:t>allow you to use what you </a:t>
                </a:r>
                <a:r>
                  <a:rPr lang="en-US" sz="2200" u="sng" dirty="0">
                    <a:cs typeface="Times New Roman" panose="02020603050405020304" pitchFamily="18" charset="0"/>
                  </a:rPr>
                  <a:t>observe</a:t>
                </a:r>
                <a:r>
                  <a:rPr lang="en-US" sz="2200" dirty="0">
                    <a:cs typeface="Times New Roman" panose="02020603050405020304" pitchFamily="18" charset="0"/>
                  </a:rPr>
                  <a:t> in a regression to test hypotheses about the (</a:t>
                </a:r>
                <a:r>
                  <a:rPr lang="en-US" sz="2200" u="sng" dirty="0">
                    <a:cs typeface="Times New Roman" panose="02020603050405020304" pitchFamily="18" charset="0"/>
                  </a:rPr>
                  <a:t>unobserved</a:t>
                </a:r>
                <a:r>
                  <a:rPr lang="en-US" sz="2200" dirty="0">
                    <a:cs typeface="Times New Roman" panose="02020603050405020304" pitchFamily="18" charset="0"/>
                  </a:rPr>
                  <a:t>) data generating process</a:t>
                </a:r>
              </a:p>
              <a:p>
                <a:pPr marL="0" indent="0">
                  <a:buNone/>
                </a:pPr>
                <a:r>
                  <a:rPr lang="en-US" sz="2200" dirty="0">
                    <a:cs typeface="Times New Roman" panose="02020603050405020304" pitchFamily="18" charset="0"/>
                  </a:rPr>
                  <a:t>Example: We care about the effect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sz="2200" dirty="0">
                    <a:cs typeface="Times New Roman" panose="02020603050405020304" pitchFamily="18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US" sz="2200" dirty="0">
                    <a:cs typeface="Times New Roman" panose="02020603050405020304" pitchFamily="18" charset="0"/>
                  </a:rPr>
                  <a:t> after controlling for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sz="2200" dirty="0">
                    <a:cs typeface="Times New Roman" panose="02020603050405020304" pitchFamily="18" charset="0"/>
                  </a:rPr>
                  <a:t>. </a:t>
                </a:r>
              </a:p>
              <a:p>
                <a:pPr lvl="1"/>
                <a:r>
                  <a:rPr lang="en-US" sz="2000" dirty="0">
                    <a:cs typeface="Times New Roman" panose="02020603050405020304" pitchFamily="18" charset="0"/>
                  </a:rPr>
                  <a:t>Can we say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≠0</m:t>
                    </m:r>
                  </m:oMath>
                </a14:m>
                <a:r>
                  <a:rPr lang="en-US" sz="2000" dirty="0">
                    <a:cs typeface="Times New Roman" panose="02020603050405020304" pitchFamily="18" charset="0"/>
                  </a:rPr>
                  <a:t>? </a:t>
                </a:r>
              </a:p>
              <a:p>
                <a:pPr marL="274320" lvl="1" indent="0">
                  <a:buNone/>
                </a:pPr>
                <a:endParaRPr lang="en-US" sz="2000" dirty="0">
                  <a:cs typeface="Times New Roman" panose="02020603050405020304" pitchFamily="18" charset="0"/>
                </a:endParaRPr>
              </a:p>
              <a:p>
                <a:pPr marL="274320" lvl="1" indent="0">
                  <a:buNone/>
                </a:pPr>
                <a:r>
                  <a:rPr lang="en-US" sz="2000" b="1" dirty="0">
                    <a:cs typeface="Times New Roman" panose="02020603050405020304" pitchFamily="18" charset="0"/>
                  </a:rPr>
                  <a:t>Null hypothesis</a:t>
                </a:r>
                <a:r>
                  <a:rPr lang="en-US" sz="2000" dirty="0"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000" dirty="0">
                    <a:cs typeface="Times New Roman" panose="02020603050405020304" pitchFamily="18" charset="0"/>
                  </a:rPr>
                  <a:t> (the typical null hypothesis) </a:t>
                </a:r>
              </a:p>
              <a:p>
                <a:pPr marL="274320" lvl="1" indent="0">
                  <a:buNone/>
                </a:pPr>
                <a:r>
                  <a:rPr lang="en-US" sz="2000" b="1" dirty="0">
                    <a:cs typeface="Times New Roman" panose="02020603050405020304" pitchFamily="18" charset="0"/>
                  </a:rPr>
                  <a:t>Alternative hypothesis</a:t>
                </a:r>
                <a:r>
                  <a:rPr lang="en-US" sz="2000" dirty="0"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≠0</m:t>
                    </m:r>
                  </m:oMath>
                </a14:m>
                <a:endParaRPr lang="en-US" sz="2000" b="0" dirty="0">
                  <a:cs typeface="Times New Roman" panose="02020603050405020304" pitchFamily="18" charset="0"/>
                </a:endParaRPr>
              </a:p>
              <a:p>
                <a:pPr marL="274320" lvl="1" indent="0">
                  <a:buNone/>
                </a:pPr>
                <a:r>
                  <a:rPr lang="en-US" sz="2000" b="1" dirty="0">
                    <a:cs typeface="Times New Roman" panose="02020603050405020304" pitchFamily="18" charset="0"/>
                  </a:rPr>
                  <a:t>Rejection value</a:t>
                </a:r>
                <a:r>
                  <a:rPr lang="en-US" sz="2000" dirty="0"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sz="2000" dirty="0">
                    <a:cs typeface="Times New Roman" panose="02020603050405020304" pitchFamily="18" charset="0"/>
                  </a:rPr>
                  <a:t> (typically 0.05)</a:t>
                </a:r>
              </a:p>
              <a:p>
                <a:pPr marL="274320" lvl="1" indent="0">
                  <a:buNone/>
                </a:pPr>
                <a:endParaRPr lang="en-US" sz="2000" dirty="0">
                  <a:cs typeface="Times New Roman" panose="02020603050405020304" pitchFamily="18" charset="0"/>
                </a:endParaRPr>
              </a:p>
              <a:p>
                <a:endParaRPr lang="en-US" sz="2200" dirty="0">
                  <a:cs typeface="Times New Roman" panose="02020603050405020304" pitchFamily="18" charset="0"/>
                </a:endParaRPr>
              </a:p>
              <a:p>
                <a:endParaRPr lang="en-US" sz="2200" dirty="0">
                  <a:solidFill>
                    <a:schemeClr val="accent2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US" sz="2200" dirty="0">
                  <a:solidFill>
                    <a:schemeClr val="accent2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US" sz="22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2"/>
                <a:stretch>
                  <a:fillRect l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RStudio - RStudio">
            <a:extLst>
              <a:ext uri="{FF2B5EF4-FFF2-40B4-BE49-F238E27FC236}">
                <a16:creationId xmlns:a16="http://schemas.microsoft.com/office/drawing/2014/main" id="{8DD5C2EF-1402-4E98-8819-1F9C91BB1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7629" y="5209968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58142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Statistical Tests on Coefficients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rmAutofit/>
              </a:bodyPr>
              <a:lstStyle/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𝑦</m:t>
                      </m:r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𝐷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𝑋</m:t>
                      </m:r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𝜀</m:t>
                      </m:r>
                    </m:oMath>
                  </m:oMathPara>
                </a14:m>
                <a:endParaRPr lang="en-CA" sz="2200" dirty="0">
                  <a:solidFill>
                    <a:schemeClr val="tx1"/>
                  </a:solidFill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r>
                  <a:rPr lang="en-US" sz="2200" dirty="0">
                    <a:cs typeface="Times New Roman" panose="02020603050405020304" pitchFamily="18" charset="0"/>
                  </a:rPr>
                  <a:t>Statistical tests tell you something about </a:t>
                </a:r>
                <a:r>
                  <a:rPr lang="en-US" sz="2200" b="1" dirty="0">
                    <a:cs typeface="Times New Roman" panose="02020603050405020304" pitchFamily="18" charset="0"/>
                  </a:rPr>
                  <a:t>if a supposed distribution for a parameter is unlikely</a:t>
                </a:r>
                <a:endParaRPr lang="en-US" sz="2200" dirty="0"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Related calculations:</a:t>
                </a:r>
              </a:p>
              <a:p>
                <a:pPr lvl="1"/>
                <a:r>
                  <a:rPr lang="en-US" sz="2000" i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p</a:t>
                </a: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-value</a:t>
                </a:r>
                <a:r>
                  <a:rPr lang="en-US" sz="20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: the exact percentile of our statistic </a:t>
                </a:r>
              </a:p>
              <a:p>
                <a:pPr lvl="1"/>
                <a:r>
                  <a:rPr lang="en-US" sz="2000" i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T</a:t>
                </a: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-statistic</a:t>
                </a:r>
                <a:r>
                  <a:rPr lang="en-US" sz="20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: standardized way of representing the percentile (standard normal)</a:t>
                </a:r>
              </a:p>
              <a:p>
                <a:pPr lvl="1"/>
                <a:endParaRPr lang="en-US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𝑠𝑒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How are these related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?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 marL="274320" lvl="1" indent="0">
                  <a:buNone/>
                </a:pPr>
                <a:endParaRPr lang="en-US" sz="2000" dirty="0">
                  <a:cs typeface="Times New Roman" panose="02020603050405020304" pitchFamily="18" charset="0"/>
                </a:endParaRPr>
              </a:p>
              <a:p>
                <a:endParaRPr lang="en-US" sz="2200" dirty="0">
                  <a:cs typeface="Times New Roman" panose="02020603050405020304" pitchFamily="18" charset="0"/>
                </a:endParaRPr>
              </a:p>
              <a:p>
                <a:endParaRPr lang="en-US" sz="2200" dirty="0">
                  <a:solidFill>
                    <a:schemeClr val="accent2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US" sz="2200" dirty="0">
                  <a:solidFill>
                    <a:schemeClr val="accent2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US" sz="22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2"/>
                <a:stretch>
                  <a:fillRect l="-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RStudio - RStudio">
            <a:extLst>
              <a:ext uri="{FF2B5EF4-FFF2-40B4-BE49-F238E27FC236}">
                <a16:creationId xmlns:a16="http://schemas.microsoft.com/office/drawing/2014/main" id="{8DD5C2EF-1402-4E98-8819-1F9C91BB1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7629" y="5209968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62162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Notes on Statistical Significance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829801" cy="5141388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What does significance mean?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Something that isn’t significant isn’t wrong – just insignificant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cs typeface="Times New Roman" panose="02020603050405020304" pitchFamily="18" charset="0"/>
              </a:rPr>
              <a:t>Precise nulls are of research interest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cs typeface="Times New Roman" panose="02020603050405020304" pitchFamily="18" charset="0"/>
              </a:rPr>
              <a:t>A model should </a:t>
            </a:r>
            <a:r>
              <a:rPr lang="en-US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never </a:t>
            </a:r>
            <a:r>
              <a:rPr lang="en-US" sz="2200" dirty="0">
                <a:solidFill>
                  <a:schemeClr val="tx1"/>
                </a:solidFill>
                <a:cs typeface="Times New Roman" panose="02020603050405020304" pitchFamily="18" charset="0"/>
              </a:rPr>
              <a:t>be modified </a:t>
            </a:r>
            <a:r>
              <a:rPr lang="en-US" sz="2200" i="1" dirty="0">
                <a:solidFill>
                  <a:schemeClr val="tx1"/>
                </a:solidFill>
                <a:cs typeface="Times New Roman" panose="02020603050405020304" pitchFamily="18" charset="0"/>
              </a:rPr>
              <a:t>ex-post </a:t>
            </a:r>
            <a:r>
              <a:rPr lang="en-US" sz="2200" dirty="0">
                <a:solidFill>
                  <a:schemeClr val="tx1"/>
                </a:solidFill>
                <a:cs typeface="Times New Roman" panose="02020603050405020304" pitchFamily="18" charset="0"/>
              </a:rPr>
              <a:t>to obtain significant results!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>
              <a:solidFill>
                <a:schemeClr val="accent2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1821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Notes on Statistical Significance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829801" cy="5141388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What does significance mean?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Something that isn’t significant isn’t wrong – just insignificant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cs typeface="Times New Roman" panose="02020603050405020304" pitchFamily="18" charset="0"/>
              </a:rPr>
              <a:t>Precise nulls are of research interest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cs typeface="Times New Roman" panose="02020603050405020304" pitchFamily="18" charset="0"/>
              </a:rPr>
              <a:t>A model should </a:t>
            </a:r>
            <a:r>
              <a:rPr lang="en-US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never </a:t>
            </a:r>
            <a:r>
              <a:rPr lang="en-US" sz="2200" dirty="0">
                <a:solidFill>
                  <a:schemeClr val="tx1"/>
                </a:solidFill>
                <a:cs typeface="Times New Roman" panose="02020603050405020304" pitchFamily="18" charset="0"/>
              </a:rPr>
              <a:t>be modified </a:t>
            </a:r>
            <a:r>
              <a:rPr lang="en-US" sz="2200" i="1" dirty="0">
                <a:solidFill>
                  <a:schemeClr val="tx1"/>
                </a:solidFill>
                <a:cs typeface="Times New Roman" panose="02020603050405020304" pitchFamily="18" charset="0"/>
              </a:rPr>
              <a:t>ex-post </a:t>
            </a:r>
            <a:r>
              <a:rPr lang="en-US" sz="2200" dirty="0">
                <a:solidFill>
                  <a:schemeClr val="tx1"/>
                </a:solidFill>
                <a:cs typeface="Times New Roman" panose="02020603050405020304" pitchFamily="18" charset="0"/>
              </a:rPr>
              <a:t>to obtain significant results!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One test is rarely sufficient to come to a conclusion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cs typeface="Times New Roman" panose="02020603050405020304" pitchFamily="18" charset="0"/>
              </a:rPr>
              <a:t>This is why economics papers are typically 50+ pages </a:t>
            </a:r>
            <a:r>
              <a:rPr lang="en-US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plus </a:t>
            </a:r>
            <a:r>
              <a:rPr lang="en-US" sz="2200" dirty="0">
                <a:solidFill>
                  <a:schemeClr val="tx1"/>
                </a:solidFill>
                <a:cs typeface="Times New Roman" panose="02020603050405020304" pitchFamily="18" charset="0"/>
              </a:rPr>
              <a:t>appendix</a:t>
            </a:r>
          </a:p>
          <a:p>
            <a:endParaRPr lang="en-US" sz="2200" dirty="0">
              <a:solidFill>
                <a:schemeClr val="accent2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200" dirty="0">
              <a:solidFill>
                <a:schemeClr val="accent2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2828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Notes on Statistical Significance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829801" cy="5141388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What does significance mean?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Something that isn’t significant isn’t wrong – just insignificant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cs typeface="Times New Roman" panose="02020603050405020304" pitchFamily="18" charset="0"/>
              </a:rPr>
              <a:t>Precise nulls are of research interest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cs typeface="Times New Roman" panose="02020603050405020304" pitchFamily="18" charset="0"/>
              </a:rPr>
              <a:t>A model should </a:t>
            </a:r>
            <a:r>
              <a:rPr lang="en-US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never </a:t>
            </a:r>
            <a:r>
              <a:rPr lang="en-US" sz="2200" dirty="0">
                <a:solidFill>
                  <a:schemeClr val="tx1"/>
                </a:solidFill>
                <a:cs typeface="Times New Roman" panose="02020603050405020304" pitchFamily="18" charset="0"/>
              </a:rPr>
              <a:t>be modified </a:t>
            </a:r>
            <a:r>
              <a:rPr lang="en-US" sz="2200" i="1" dirty="0">
                <a:solidFill>
                  <a:schemeClr val="tx1"/>
                </a:solidFill>
                <a:cs typeface="Times New Roman" panose="02020603050405020304" pitchFamily="18" charset="0"/>
              </a:rPr>
              <a:t>ex-post </a:t>
            </a:r>
            <a:r>
              <a:rPr lang="en-US" sz="2200" dirty="0">
                <a:solidFill>
                  <a:schemeClr val="tx1"/>
                </a:solidFill>
                <a:cs typeface="Times New Roman" panose="02020603050405020304" pitchFamily="18" charset="0"/>
              </a:rPr>
              <a:t>to obtain significant results!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One test is rarely sufficient to come to a conclusion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cs typeface="Times New Roman" panose="02020603050405020304" pitchFamily="18" charset="0"/>
              </a:rPr>
              <a:t>This is why economics papers are typically 50+ pages </a:t>
            </a:r>
            <a:r>
              <a:rPr lang="en-US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plus </a:t>
            </a:r>
            <a:r>
              <a:rPr lang="en-US" sz="2200" dirty="0">
                <a:solidFill>
                  <a:schemeClr val="tx1"/>
                </a:solidFill>
                <a:cs typeface="Times New Roman" panose="02020603050405020304" pitchFamily="18" charset="0"/>
              </a:rPr>
              <a:t>appendix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Difference between </a:t>
            </a:r>
            <a:r>
              <a:rPr 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statistical significance </a:t>
            </a: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and </a:t>
            </a:r>
            <a:r>
              <a:rPr 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economic significance </a:t>
            </a:r>
            <a:endParaRPr lang="en-US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2"/>
            <a:r>
              <a:rPr lang="en-US" sz="2200" dirty="0">
                <a:solidFill>
                  <a:schemeClr val="tx1"/>
                </a:solidFill>
                <a:cs typeface="Times New Roman" panose="02020603050405020304" pitchFamily="18" charset="0"/>
              </a:rPr>
              <a:t>What does your result mean? 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cs typeface="Times New Roman" panose="02020603050405020304" pitchFamily="18" charset="0"/>
              </a:rPr>
              <a:t>What does it mean to be statistically significant in this context? 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cs typeface="Times New Roman" panose="02020603050405020304" pitchFamily="18" charset="0"/>
              </a:rPr>
              <a:t>What does the estimated coefficient imply about policy? Welfare? Etc.? </a:t>
            </a:r>
          </a:p>
          <a:p>
            <a:endParaRPr lang="en-US" sz="2200" dirty="0">
              <a:cs typeface="Times New Roman" panose="02020603050405020304" pitchFamily="18" charset="0"/>
            </a:endParaRPr>
          </a:p>
          <a:p>
            <a:endParaRPr lang="en-US" sz="2200" dirty="0">
              <a:solidFill>
                <a:schemeClr val="accent2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200" dirty="0">
              <a:solidFill>
                <a:schemeClr val="accent2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2882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5760"/>
            <a:ext cx="10344912" cy="777240"/>
          </a:xfrm>
        </p:spPr>
        <p:txBody>
          <a:bodyPr>
            <a:norm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Reading &amp; Constructing a Regression Table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1B9900-C993-43A7-AE82-FB87098E1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95401"/>
            <a:ext cx="6126480" cy="416600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9400" y="1295402"/>
            <a:ext cx="4648200" cy="5210172"/>
          </a:xfrm>
        </p:spPr>
        <p:txBody>
          <a:bodyPr>
            <a:normAutofit/>
          </a:bodyPr>
          <a:lstStyle/>
          <a:p>
            <a:r>
              <a:rPr lang="en-US" sz="2200" dirty="0">
                <a:cs typeface="Times New Roman" panose="02020603050405020304" pitchFamily="18" charset="0"/>
              </a:rPr>
              <a:t>Concise way to present multiple regressions</a:t>
            </a:r>
          </a:p>
          <a:p>
            <a:r>
              <a:rPr lang="en-US" sz="2200" dirty="0">
                <a:cs typeface="Times New Roman" panose="02020603050405020304" pitchFamily="18" charset="0"/>
              </a:rPr>
              <a:t>What should you look for when reading a table? 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Key differences across models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Identify parameter authors care about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Look for changes across columns</a:t>
            </a:r>
          </a:p>
        </p:txBody>
      </p:sp>
    </p:spTree>
    <p:extLst>
      <p:ext uri="{BB962C8B-B14F-4D97-AF65-F5344CB8AC3E}">
        <p14:creationId xmlns:p14="http://schemas.microsoft.com/office/powerpoint/2010/main" val="29551511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5760"/>
            <a:ext cx="10344912" cy="777240"/>
          </a:xfrm>
        </p:spPr>
        <p:txBody>
          <a:bodyPr>
            <a:norm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Reading &amp; Constructing a Regression Table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1B9900-C993-43A7-AE82-FB87098E1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95401"/>
            <a:ext cx="6126480" cy="416600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9400" y="1295402"/>
            <a:ext cx="4648200" cy="5210172"/>
          </a:xfrm>
        </p:spPr>
        <p:txBody>
          <a:bodyPr>
            <a:normAutofit/>
          </a:bodyPr>
          <a:lstStyle/>
          <a:p>
            <a:r>
              <a:rPr lang="en-US" sz="2200" dirty="0">
                <a:cs typeface="Times New Roman" panose="02020603050405020304" pitchFamily="18" charset="0"/>
              </a:rPr>
              <a:t>Concise way to present multiple regressions</a:t>
            </a:r>
          </a:p>
          <a:p>
            <a:r>
              <a:rPr lang="en-US" sz="2200" dirty="0">
                <a:cs typeface="Times New Roman" panose="02020603050405020304" pitchFamily="18" charset="0"/>
              </a:rPr>
              <a:t>What should you look for when reading a table? 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Key differences across models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Identify parameter authors care about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Look for changes across columns</a:t>
            </a:r>
          </a:p>
          <a:p>
            <a:r>
              <a:rPr lang="en-US" sz="2200" dirty="0">
                <a:cs typeface="Times New Roman" panose="02020603050405020304" pitchFamily="18" charset="0"/>
              </a:rPr>
              <a:t>Other notes: 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Asterisks and standard errors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4E53F0C-D351-4884-97F2-82812B30BF70}"/>
              </a:ext>
            </a:extLst>
          </p:cNvPr>
          <p:cNvSpPr/>
          <p:nvPr/>
        </p:nvSpPr>
        <p:spPr>
          <a:xfrm>
            <a:off x="381000" y="4876800"/>
            <a:ext cx="3124200" cy="584606"/>
          </a:xfrm>
          <a:prstGeom prst="ellipse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3197485-BEFF-4774-9DFF-595FF5CF3B99}"/>
              </a:ext>
            </a:extLst>
          </p:cNvPr>
          <p:cNvSpPr/>
          <p:nvPr/>
        </p:nvSpPr>
        <p:spPr>
          <a:xfrm>
            <a:off x="3124200" y="2227742"/>
            <a:ext cx="3124200" cy="584606"/>
          </a:xfrm>
          <a:prstGeom prst="ellipse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94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726948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Last time: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200" y="1066800"/>
                <a:ext cx="9753600" cy="5453807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Probability, coding review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Introduction to linear regression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Single explanatory variable: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Estimation: best linear fit through data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Assumptions required for unbiasedness, so that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200" dirty="0">
                  <a:cs typeface="Times New Roman" panose="02020603050405020304" pitchFamily="18" charset="0"/>
                </a:endParaRPr>
              </a:p>
              <a:p>
                <a:pPr marL="274320" lvl="1" indent="0">
                  <a:buNone/>
                </a:pPr>
                <a:endParaRPr lang="en-US" sz="2200" dirty="0">
                  <a:cs typeface="Times New Roman" panose="02020603050405020304" pitchFamily="18" charset="0"/>
                </a:endParaRPr>
              </a:p>
              <a:p>
                <a:pPr lvl="1"/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Multiple explanatory variables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 …+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Inference on coefficients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Regressions and causal frameworks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Additional regression tools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200" y="1066800"/>
                <a:ext cx="9753600" cy="5453807"/>
              </a:xfrm>
              <a:blipFill>
                <a:blip r:embed="rId2"/>
                <a:stretch>
                  <a:fillRect l="-438" t="-1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0406560D-4DB1-46F7-AACB-59231F198015}"/>
              </a:ext>
            </a:extLst>
          </p:cNvPr>
          <p:cNvSpPr txBox="1">
            <a:spLocks/>
          </p:cNvSpPr>
          <p:nvPr/>
        </p:nvSpPr>
        <p:spPr>
          <a:xfrm>
            <a:off x="605790" y="3429000"/>
            <a:ext cx="7269480" cy="6248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r>
              <a:rPr lang="en-US" dirty="0">
                <a:cs typeface="Times New Roman" panose="02020603050405020304" pitchFamily="18" charset="0"/>
              </a:rPr>
              <a:t>This time:</a:t>
            </a:r>
          </a:p>
        </p:txBody>
      </p:sp>
    </p:spTree>
    <p:extLst>
      <p:ext uri="{BB962C8B-B14F-4D97-AF65-F5344CB8AC3E}">
        <p14:creationId xmlns:p14="http://schemas.microsoft.com/office/powerpoint/2010/main" val="37466538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5760"/>
            <a:ext cx="10344912" cy="777240"/>
          </a:xfrm>
        </p:spPr>
        <p:txBody>
          <a:bodyPr>
            <a:norm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Reading &amp; Constructing a Regression Table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1B9900-C993-43A7-AE82-FB87098E1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95401"/>
            <a:ext cx="6126480" cy="416600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9400" y="1295402"/>
            <a:ext cx="4648200" cy="5210172"/>
          </a:xfrm>
        </p:spPr>
        <p:txBody>
          <a:bodyPr>
            <a:normAutofit/>
          </a:bodyPr>
          <a:lstStyle/>
          <a:p>
            <a:r>
              <a:rPr lang="en-US" sz="2200" dirty="0">
                <a:cs typeface="Times New Roman" panose="02020603050405020304" pitchFamily="18" charset="0"/>
              </a:rPr>
              <a:t>Concise way to present multiple regressions</a:t>
            </a:r>
          </a:p>
          <a:p>
            <a:r>
              <a:rPr lang="en-US" sz="2200" dirty="0">
                <a:cs typeface="Times New Roman" panose="02020603050405020304" pitchFamily="18" charset="0"/>
              </a:rPr>
              <a:t>What should you look for when reading a table? 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Key differences across models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Identify parameter authors care about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Look for changes across columns</a:t>
            </a:r>
          </a:p>
          <a:p>
            <a:r>
              <a:rPr lang="en-US" sz="2200" dirty="0">
                <a:cs typeface="Times New Roman" panose="02020603050405020304" pitchFamily="18" charset="0"/>
              </a:rPr>
              <a:t>Other notes: 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Asterisks and standard errors</a:t>
            </a:r>
          </a:p>
          <a:p>
            <a:pPr lvl="1"/>
            <a:r>
              <a:rPr lang="en-US" sz="2200" i="1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35DE200-22BF-44F6-B3FC-B92E9AB0D3B4}"/>
              </a:ext>
            </a:extLst>
          </p:cNvPr>
          <p:cNvSpPr/>
          <p:nvPr/>
        </p:nvSpPr>
        <p:spPr>
          <a:xfrm>
            <a:off x="457200" y="3505200"/>
            <a:ext cx="5791200" cy="584606"/>
          </a:xfrm>
          <a:prstGeom prst="ellipse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554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5760"/>
            <a:ext cx="10344912" cy="777240"/>
          </a:xfrm>
        </p:spPr>
        <p:txBody>
          <a:bodyPr>
            <a:norm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Reading &amp; Constructing a Regression Table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1B9900-C993-43A7-AE82-FB87098E1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95401"/>
            <a:ext cx="6126480" cy="416600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9400" y="1295402"/>
            <a:ext cx="4648200" cy="5210172"/>
          </a:xfrm>
        </p:spPr>
        <p:txBody>
          <a:bodyPr>
            <a:normAutofit/>
          </a:bodyPr>
          <a:lstStyle/>
          <a:p>
            <a:r>
              <a:rPr lang="en-US" sz="2200" dirty="0">
                <a:cs typeface="Times New Roman" panose="02020603050405020304" pitchFamily="18" charset="0"/>
              </a:rPr>
              <a:t>Concise way to present multiple regressions</a:t>
            </a:r>
          </a:p>
          <a:p>
            <a:r>
              <a:rPr lang="en-US" sz="2200" dirty="0">
                <a:cs typeface="Times New Roman" panose="02020603050405020304" pitchFamily="18" charset="0"/>
              </a:rPr>
              <a:t>What should you look for when reading a table? 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Key differences across models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Identify parameter authors care about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Look for changes across columns</a:t>
            </a:r>
          </a:p>
          <a:p>
            <a:r>
              <a:rPr lang="en-US" sz="2200" dirty="0">
                <a:cs typeface="Times New Roman" panose="02020603050405020304" pitchFamily="18" charset="0"/>
              </a:rPr>
              <a:t>Other notes: 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Asterisks and standard errors</a:t>
            </a:r>
          </a:p>
          <a:p>
            <a:pPr lvl="1"/>
            <a:r>
              <a:rPr lang="en-US" sz="2200" i="1" dirty="0">
                <a:cs typeface="Times New Roman" panose="02020603050405020304" pitchFamily="18" charset="0"/>
              </a:rPr>
              <a:t>N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Overall model performance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43A1893-226B-4B0A-BD35-12592FE17CB7}"/>
              </a:ext>
            </a:extLst>
          </p:cNvPr>
          <p:cNvSpPr/>
          <p:nvPr/>
        </p:nvSpPr>
        <p:spPr>
          <a:xfrm>
            <a:off x="457200" y="3810000"/>
            <a:ext cx="990600" cy="1371600"/>
          </a:xfrm>
          <a:prstGeom prst="ellipse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3730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5760"/>
            <a:ext cx="10344912" cy="777240"/>
          </a:xfrm>
        </p:spPr>
        <p:txBody>
          <a:bodyPr>
            <a:norm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Reading &amp; Constructing a Regression Table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1B9900-C993-43A7-AE82-FB87098E1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95401"/>
            <a:ext cx="6126480" cy="416600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9400" y="1295402"/>
            <a:ext cx="4648200" cy="5210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  <a:cs typeface="Times New Roman" panose="02020603050405020304" pitchFamily="18" charset="0"/>
              </a:rPr>
              <a:t>Interpreting Results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cs typeface="Times New Roman" panose="02020603050405020304" pitchFamily="18" charset="0"/>
              </a:rPr>
              <a:t>Think “A 1-unit change in </a:t>
            </a:r>
            <a:r>
              <a:rPr lang="en-US" sz="2200" i="1" dirty="0">
                <a:cs typeface="Times New Roman" panose="02020603050405020304" pitchFamily="18" charset="0"/>
              </a:rPr>
              <a:t>x</a:t>
            </a:r>
            <a:r>
              <a:rPr lang="en-US" sz="2200" dirty="0">
                <a:cs typeface="Times New Roman" panose="02020603050405020304" pitchFamily="18" charset="0"/>
              </a:rPr>
              <a:t>…”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cs typeface="Times New Roman" panose="02020603050405020304" pitchFamily="18" charset="0"/>
              </a:rPr>
              <a:t>Economic vs. statistical significance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cs typeface="Times New Roman" panose="02020603050405020304" pitchFamily="18" charset="0"/>
              </a:rPr>
              <a:t>Causality or association?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43A1893-226B-4B0A-BD35-12592FE17CB7}"/>
              </a:ext>
            </a:extLst>
          </p:cNvPr>
          <p:cNvSpPr/>
          <p:nvPr/>
        </p:nvSpPr>
        <p:spPr>
          <a:xfrm>
            <a:off x="457200" y="3810000"/>
            <a:ext cx="990600" cy="1371600"/>
          </a:xfrm>
          <a:prstGeom prst="ellipse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766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5760"/>
            <a:ext cx="10344912" cy="777240"/>
          </a:xfrm>
        </p:spPr>
        <p:txBody>
          <a:bodyPr>
            <a:norm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Reading &amp; Constructing a Regression Table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1B9900-C993-43A7-AE82-FB87098E1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95401"/>
            <a:ext cx="6126480" cy="416600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9400" y="1295402"/>
            <a:ext cx="4648200" cy="5210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  <a:cs typeface="Times New Roman" panose="02020603050405020304" pitchFamily="18" charset="0"/>
              </a:rPr>
              <a:t>Interpreting Results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cs typeface="Times New Roman" panose="02020603050405020304" pitchFamily="18" charset="0"/>
              </a:rPr>
              <a:t>Think “A 1-unit change in </a:t>
            </a:r>
            <a:r>
              <a:rPr lang="en-US" sz="2200" i="1" dirty="0">
                <a:cs typeface="Times New Roman" panose="02020603050405020304" pitchFamily="18" charset="0"/>
              </a:rPr>
              <a:t>x</a:t>
            </a:r>
            <a:r>
              <a:rPr lang="en-US" sz="2200" dirty="0">
                <a:cs typeface="Times New Roman" panose="02020603050405020304" pitchFamily="18" charset="0"/>
              </a:rPr>
              <a:t>…”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cs typeface="Times New Roman" panose="02020603050405020304" pitchFamily="18" charset="0"/>
              </a:rPr>
              <a:t>Economic vs. statistical significance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cs typeface="Times New Roman" panose="02020603050405020304" pitchFamily="18" charset="0"/>
              </a:rPr>
              <a:t>Causality or association?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  <a:cs typeface="Times New Roman" panose="02020603050405020304" pitchFamily="18" charset="0"/>
              </a:rPr>
              <a:t>How do you make the table? 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>
              <a:cs typeface="Times New Roman" panose="02020603050405020304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43A1893-226B-4B0A-BD35-12592FE17CB7}"/>
              </a:ext>
            </a:extLst>
          </p:cNvPr>
          <p:cNvSpPr/>
          <p:nvPr/>
        </p:nvSpPr>
        <p:spPr>
          <a:xfrm>
            <a:off x="457200" y="3810000"/>
            <a:ext cx="990600" cy="1371600"/>
          </a:xfrm>
          <a:prstGeom prst="ellipse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RStudio - RStudio">
            <a:extLst>
              <a:ext uri="{FF2B5EF4-FFF2-40B4-BE49-F238E27FC236}">
                <a16:creationId xmlns:a16="http://schemas.microsoft.com/office/drawing/2014/main" id="{E03C9ED9-B41A-44BA-93F1-87819F474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7629" y="5209968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2425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2077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Summary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066801"/>
            <a:ext cx="10439400" cy="5141388"/>
          </a:xfrm>
        </p:spPr>
        <p:txBody>
          <a:bodyPr>
            <a:normAutofit/>
          </a:bodyPr>
          <a:lstStyle/>
          <a:p>
            <a:r>
              <a:rPr lang="en-US" sz="2200" dirty="0">
                <a:cs typeface="Times New Roman" panose="02020603050405020304" pitchFamily="18" charset="0"/>
              </a:rPr>
              <a:t>Regression is a </a:t>
            </a:r>
            <a:r>
              <a:rPr lang="en-US" sz="2200" b="1" dirty="0">
                <a:cs typeface="Times New Roman" panose="02020603050405020304" pitchFamily="18" charset="0"/>
              </a:rPr>
              <a:t>very powerful tool</a:t>
            </a:r>
            <a:r>
              <a:rPr lang="en-US" sz="2200" dirty="0">
                <a:cs typeface="Times New Roman" panose="02020603050405020304" pitchFamily="18" charset="0"/>
              </a:rPr>
              <a:t> (use it well)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cs typeface="Times New Roman" panose="02020603050405020304" pitchFamily="18" charset="0"/>
              </a:rPr>
              <a:t>Importance of controlling for colliders/covariates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cs typeface="Times New Roman" panose="02020603050405020304" pitchFamily="18" charset="0"/>
              </a:rPr>
              <a:t>Inference and uncertainty of a regression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cs typeface="Times New Roman" panose="02020603050405020304" pitchFamily="18" charset="0"/>
              </a:rPr>
              <a:t>Interpreting regression coefficients and tables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cs typeface="Times New Roman" panose="02020603050405020304" pitchFamily="18" charset="0"/>
              </a:rPr>
              <a:t>Presenting your results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  <a:cs typeface="Times New Roman" panose="02020603050405020304" pitchFamily="18" charset="0"/>
              </a:rPr>
              <a:t>Next time: getting fancier with regression</a:t>
            </a:r>
          </a:p>
          <a:p>
            <a:r>
              <a:rPr lang="en-US" sz="2200" dirty="0">
                <a:cs typeface="Times New Roman" panose="02020603050405020304" pitchFamily="18" charset="0"/>
              </a:rPr>
              <a:t>Types of variables you can use</a:t>
            </a:r>
          </a:p>
          <a:p>
            <a:r>
              <a:rPr lang="en-US" sz="2200" dirty="0">
                <a:cs typeface="Times New Roman" panose="02020603050405020304" pitchFamily="18" charset="0"/>
              </a:rPr>
              <a:t>Interaction effects</a:t>
            </a:r>
          </a:p>
          <a:p>
            <a:r>
              <a:rPr lang="en-US" sz="2200" dirty="0">
                <a:cs typeface="Times New Roman" panose="02020603050405020304" pitchFamily="18" charset="0"/>
              </a:rPr>
              <a:t>(Some) Nonlinear models</a:t>
            </a:r>
          </a:p>
        </p:txBody>
      </p:sp>
    </p:spTree>
    <p:extLst>
      <p:ext uri="{BB962C8B-B14F-4D97-AF65-F5344CB8AC3E}">
        <p14:creationId xmlns:p14="http://schemas.microsoft.com/office/powerpoint/2010/main" val="35961572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2077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Summary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066801"/>
            <a:ext cx="10439400" cy="5141388"/>
          </a:xfrm>
        </p:spPr>
        <p:txBody>
          <a:bodyPr>
            <a:normAutofit/>
          </a:bodyPr>
          <a:lstStyle/>
          <a:p>
            <a:r>
              <a:rPr lang="en-US" sz="2200" dirty="0">
                <a:cs typeface="Times New Roman" panose="02020603050405020304" pitchFamily="18" charset="0"/>
              </a:rPr>
              <a:t>Put this TRIPOD checklist somewhere: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6D7DB0-7FB9-4CB5-6B20-EAD457690BCB}"/>
              </a:ext>
            </a:extLst>
          </p:cNvPr>
          <p:cNvSpPr txBox="1"/>
          <p:nvPr/>
        </p:nvSpPr>
        <p:spPr>
          <a:xfrm>
            <a:off x="3050722" y="2967335"/>
            <a:ext cx="61014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https://www.tripod-statement.org/wp-content/uploads/2020/01/Tripod-Checlist-Prediction-Model-Development.pdf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90584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59A64B-5C9A-4A9B-BA45-ADECED2E51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Multivariate Regression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52D9252-3DD8-4D35-8070-32332FBE25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25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868680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Population Model: Multiple Variables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rmAutofit/>
              </a:bodyPr>
              <a:lstStyle/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𝑦</m:t>
                      </m:r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 …+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𝜀</m:t>
                      </m:r>
                    </m:oMath>
                  </m:oMathPara>
                </a14:m>
                <a:endParaRPr lang="en-CA" sz="2400" dirty="0">
                  <a:solidFill>
                    <a:schemeClr val="tx1"/>
                  </a:solidFill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is the dependent variable (outcome)</a:t>
                </a:r>
              </a:p>
              <a:p>
                <a:r>
                  <a:rPr lang="en-US" sz="2400" b="0" dirty="0">
                    <a:cs typeface="Times New Roman" panose="02020603050405020304" pitchFamily="18" charset="0"/>
                  </a:rPr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is a different independent variable: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Treatment status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Demographics (race, income, education, location, etc.)</a:t>
                </a:r>
              </a:p>
              <a:p>
                <a:r>
                  <a:rPr lang="en-US" sz="2400" b="1" dirty="0">
                    <a:cs typeface="Times New Roman" panose="02020603050405020304" pitchFamily="18" charset="0"/>
                  </a:rPr>
                  <a:t>Why would we want to include multiple variables in a regression? </a:t>
                </a:r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 l="-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151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01539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Population Model: Multiple Variables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rmAutofit/>
              </a:bodyPr>
              <a:lstStyle/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𝑦</m:t>
                      </m:r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 …+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𝜀</m:t>
                      </m:r>
                    </m:oMath>
                  </m:oMathPara>
                </a14:m>
                <a:endParaRPr lang="en-CA" sz="2400" dirty="0">
                  <a:solidFill>
                    <a:schemeClr val="tx1"/>
                  </a:solidFill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is the dependent variable (outcome)</a:t>
                </a:r>
              </a:p>
              <a:p>
                <a:r>
                  <a:rPr lang="en-US" sz="2400" b="0" dirty="0">
                    <a:cs typeface="Times New Roman" panose="02020603050405020304" pitchFamily="18" charset="0"/>
                  </a:rPr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is a different independent variable: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Treatment status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Demographics (race, income, education, location, etc.)</a:t>
                </a:r>
              </a:p>
              <a:p>
                <a:r>
                  <a:rPr lang="en-US" sz="2400" b="1" dirty="0">
                    <a:cs typeface="Times New Roman" panose="02020603050405020304" pitchFamily="18" charset="0"/>
                  </a:rPr>
                  <a:t>Why would we want to include multiple variables in a regression? </a:t>
                </a:r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2"/>
                <a:stretch>
                  <a:fillRect l="-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AE6176E-5764-4135-B5C7-BC9368081B4F}"/>
                  </a:ext>
                </a:extLst>
              </p:cNvPr>
              <p:cNvSpPr/>
              <p:nvPr/>
            </p:nvSpPr>
            <p:spPr>
              <a:xfrm>
                <a:off x="5636199" y="5048246"/>
                <a:ext cx="731520" cy="731520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2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AE6176E-5764-4135-B5C7-BC9368081B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199" y="5048246"/>
                <a:ext cx="731520" cy="73152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E9211E50-A55D-48A9-AB2A-66D81BD98534}"/>
                  </a:ext>
                </a:extLst>
              </p:cNvPr>
              <p:cNvSpPr/>
              <p:nvPr/>
            </p:nvSpPr>
            <p:spPr>
              <a:xfrm>
                <a:off x="6990238" y="4152899"/>
                <a:ext cx="731520" cy="731520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22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E9211E50-A55D-48A9-AB2A-66D81BD985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238" y="4152899"/>
                <a:ext cx="731520" cy="73152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15A19C7-80CF-4B6D-9827-1B464893C169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4941570" y="4518659"/>
            <a:ext cx="20486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7D88B62-7FBC-47BB-99A2-B20ED1CD5085}"/>
              </a:ext>
            </a:extLst>
          </p:cNvPr>
          <p:cNvCxnSpPr>
            <a:cxnSpLocks/>
            <a:stCxn id="5" idx="6"/>
            <a:endCxn id="7" idx="3"/>
          </p:cNvCxnSpPr>
          <p:nvPr/>
        </p:nvCxnSpPr>
        <p:spPr>
          <a:xfrm flipV="1">
            <a:off x="6367719" y="4777290"/>
            <a:ext cx="729648" cy="636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A3905113-4B7C-494E-BDC8-CF39108CF4F7}"/>
                  </a:ext>
                </a:extLst>
              </p:cNvPr>
              <p:cNvSpPr/>
              <p:nvPr/>
            </p:nvSpPr>
            <p:spPr>
              <a:xfrm>
                <a:off x="4210050" y="4152899"/>
                <a:ext cx="731520" cy="731520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2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A3905113-4B7C-494E-BDC8-CF39108CF4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050" y="4152899"/>
                <a:ext cx="731520" cy="73152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474E45-C125-4BB8-B36F-CEC89114A63B}"/>
              </a:ext>
            </a:extLst>
          </p:cNvPr>
          <p:cNvCxnSpPr>
            <a:cxnSpLocks/>
            <a:stCxn id="5" idx="2"/>
            <a:endCxn id="11" idx="5"/>
          </p:cNvCxnSpPr>
          <p:nvPr/>
        </p:nvCxnSpPr>
        <p:spPr>
          <a:xfrm flipH="1" flipV="1">
            <a:off x="4834441" y="4777290"/>
            <a:ext cx="801758" cy="636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27AA992-32C0-44D9-A401-6C7DACD45941}"/>
                  </a:ext>
                </a:extLst>
              </p:cNvPr>
              <p:cNvSpPr txBox="1"/>
              <p:nvPr/>
            </p:nvSpPr>
            <p:spPr>
              <a:xfrm>
                <a:off x="520020" y="4038600"/>
                <a:ext cx="3429000" cy="1323439"/>
              </a:xfrm>
              <a:prstGeom prst="rect">
                <a:avLst/>
              </a:prstGeom>
              <a:noFill/>
              <a:ln w="38100">
                <a:solidFill>
                  <a:schemeClr val="accent5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Y: </a:t>
                </a:r>
                <a:r>
                  <a:rPr lang="en-US" sz="2000" b="1" dirty="0">
                    <a:solidFill>
                      <a:schemeClr val="accent2">
                        <a:lumMod val="75000"/>
                      </a:schemeClr>
                    </a:solidFill>
                  </a:rPr>
                  <a:t>Hospitalization Rate</a:t>
                </a:r>
                <a:endParaRPr lang="en-US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en-US" sz="2000" dirty="0"/>
                  <a:t>D: </a:t>
                </a:r>
                <a:r>
                  <a:rPr lang="en-US" sz="2000" b="1" dirty="0">
                    <a:solidFill>
                      <a:schemeClr val="accent3">
                        <a:lumMod val="75000"/>
                      </a:schemeClr>
                    </a:solidFill>
                  </a:rPr>
                  <a:t>Health Behaviors</a:t>
                </a:r>
                <a:endParaRPr lang="en-US" sz="2000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r>
                  <a:rPr lang="en-US" sz="2000" dirty="0"/>
                  <a:t>X: </a:t>
                </a:r>
                <a:r>
                  <a:rPr lang="en-US" sz="2000" b="1" dirty="0"/>
                  <a:t>Education</a:t>
                </a:r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	Affects both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000" dirty="0"/>
                  <a:t>!</a:t>
                </a: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27AA992-32C0-44D9-A401-6C7DACD45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20" y="4038600"/>
                <a:ext cx="3429000" cy="1323439"/>
              </a:xfrm>
              <a:prstGeom prst="rect">
                <a:avLst/>
              </a:prstGeom>
              <a:blipFill>
                <a:blip r:embed="rId6"/>
                <a:stretch>
                  <a:fillRect l="-1230" t="-1345" b="-5381"/>
                </a:stretch>
              </a:blipFill>
              <a:ln w="38100"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7710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726948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Controlling for Variables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rmAutofit/>
              </a:bodyPr>
              <a:lstStyle/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𝑦</m:t>
                      </m:r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𝐷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𝑋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𝜀</m:t>
                      </m:r>
                    </m:oMath>
                  </m:oMathPara>
                </a14:m>
                <a:endParaRPr lang="en-CA" sz="2200" dirty="0">
                  <a:solidFill>
                    <a:schemeClr val="tx1"/>
                  </a:solidFill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r>
                  <a:rPr lang="en-US" sz="2200" dirty="0">
                    <a:cs typeface="Times New Roman" panose="02020603050405020304" pitchFamily="18" charset="0"/>
                  </a:rPr>
                  <a:t>We are curious about the effect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sz="2200" dirty="0">
                    <a:cs typeface="Times New Roman" panose="02020603050405020304" pitchFamily="18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endParaRPr lang="en-US" sz="2200" b="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000" dirty="0">
                    <a:cs typeface="Times New Roman" panose="02020603050405020304" pitchFamily="18" charset="0"/>
                  </a:rPr>
                  <a:t>We know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US" sz="2000" dirty="0">
                    <a:cs typeface="Times New Roman" panose="02020603050405020304" pitchFamily="18" charset="0"/>
                  </a:rPr>
                  <a:t>, but there’s another open channel: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endParaRPr lang="en-US" sz="20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000" dirty="0">
                    <a:cs typeface="Times New Roman" panose="02020603050405020304" pitchFamily="18" charset="0"/>
                  </a:rPr>
                  <a:t>To close this channel, we want to “control for” education </a:t>
                </a:r>
              </a:p>
              <a:p>
                <a:r>
                  <a:rPr lang="en-US" sz="2200" dirty="0">
                    <a:cs typeface="Times New Roman" panose="02020603050405020304" pitchFamily="18" charset="0"/>
                  </a:rPr>
                  <a:t>Controlling for a variable “partials out” the conditional mean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2200" dirty="0"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𝔼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n-US" sz="22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000" dirty="0">
                    <a:cs typeface="Times New Roman" panose="02020603050405020304" pitchFamily="18" charset="0"/>
                  </a:rPr>
                  <a:t>The formalization of this is called </a:t>
                </a:r>
                <a:r>
                  <a:rPr lang="en-US" sz="2000" b="1" dirty="0">
                    <a:cs typeface="Times New Roman" panose="02020603050405020304" pitchFamily="18" charset="0"/>
                  </a:rPr>
                  <a:t>the Frisch-Waugh-Lovell (FWL) Theorem</a:t>
                </a:r>
                <a:r>
                  <a:rPr lang="en-US" sz="2000" dirty="0">
                    <a:cs typeface="Times New Roman" panose="02020603050405020304" pitchFamily="18" charset="0"/>
                  </a:rPr>
                  <a:t> </a:t>
                </a:r>
              </a:p>
              <a:p>
                <a:pPr lvl="1"/>
                <a:r>
                  <a:rPr lang="en-US" sz="2000" dirty="0">
                    <a:cs typeface="Times New Roman" panose="02020603050405020304" pitchFamily="18" charset="0"/>
                  </a:rPr>
                  <a:t>Illustration: </a:t>
                </a:r>
                <a:r>
                  <a:rPr lang="en-US" sz="2000" dirty="0">
                    <a:cs typeface="Times New Roman" panose="02020603050405020304" pitchFamily="18" charset="0"/>
                    <a:hlinkClick r:id="rId2"/>
                  </a:rPr>
                  <a:t>https://tinyurl.com/mrx32397</a:t>
                </a:r>
                <a:r>
                  <a:rPr lang="en-US" sz="2000" dirty="0"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 l="-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5432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726948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Controlling for Variables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rmAutofit/>
              </a:bodyPr>
              <a:lstStyle/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𝑦</m:t>
                      </m:r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𝐷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𝑋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𝜀</m:t>
                      </m:r>
                    </m:oMath>
                  </m:oMathPara>
                </a14:m>
                <a:endParaRPr lang="en-US" sz="2200" b="0" dirty="0">
                  <a:solidFill>
                    <a:schemeClr val="tx1"/>
                  </a:solidFill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274320" lvl="1" indent="0">
                  <a:buNone/>
                </a:pPr>
                <a:endParaRPr lang="en-CA" sz="2200" dirty="0">
                  <a:solidFill>
                    <a:schemeClr val="tx1"/>
                  </a:solidFill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B6BD1FF-E838-489D-99ED-DFB0A7D79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351" y="1034208"/>
            <a:ext cx="8621486" cy="5486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287DF6-98FE-45C1-9145-6BE448C33C6F}"/>
              </a:ext>
            </a:extLst>
          </p:cNvPr>
          <p:cNvSpPr txBox="1"/>
          <p:nvPr/>
        </p:nvSpPr>
        <p:spPr>
          <a:xfrm>
            <a:off x="2743200" y="1034208"/>
            <a:ext cx="6477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Hospitalizations and Health Behavior (A1C check)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FB0273-0E9F-4B97-B383-F3AC6B11D4A9}"/>
              </a:ext>
            </a:extLst>
          </p:cNvPr>
          <p:cNvSpPr txBox="1"/>
          <p:nvPr/>
        </p:nvSpPr>
        <p:spPr>
          <a:xfrm>
            <a:off x="3276600" y="6223252"/>
            <a:ext cx="6477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Rate of A1C checks per 1,000 diabetics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2A9446-5F5C-4A36-9DAD-1A079BA78D77}"/>
              </a:ext>
            </a:extLst>
          </p:cNvPr>
          <p:cNvSpPr txBox="1"/>
          <p:nvPr/>
        </p:nvSpPr>
        <p:spPr>
          <a:xfrm rot="16200000">
            <a:off x="-765438" y="3737237"/>
            <a:ext cx="492040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Total Annual Diabetes Hospitalizations,</a:t>
            </a:r>
          </a:p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Regional Level</a:t>
            </a:r>
          </a:p>
        </p:txBody>
      </p:sp>
    </p:spTree>
    <p:extLst>
      <p:ext uri="{BB962C8B-B14F-4D97-AF65-F5344CB8AC3E}">
        <p14:creationId xmlns:p14="http://schemas.microsoft.com/office/powerpoint/2010/main" val="3835109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726948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Controlling for Variables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rmAutofit/>
              </a:bodyPr>
              <a:lstStyle/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𝑦</m:t>
                      </m:r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𝐷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𝑋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𝜀</m:t>
                      </m:r>
                    </m:oMath>
                  </m:oMathPara>
                </a14:m>
                <a:endParaRPr lang="en-US" sz="2200" b="0" dirty="0">
                  <a:solidFill>
                    <a:schemeClr val="tx1"/>
                  </a:solidFill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274320" lvl="1" indent="0">
                  <a:buNone/>
                </a:pPr>
                <a:endParaRPr lang="en-CA" sz="2200" dirty="0">
                  <a:solidFill>
                    <a:schemeClr val="tx1"/>
                  </a:solidFill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B6BD1FF-E838-489D-99ED-DFB0A7D79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351" y="1034208"/>
            <a:ext cx="8621486" cy="5486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287DF6-98FE-45C1-9145-6BE448C33C6F}"/>
              </a:ext>
            </a:extLst>
          </p:cNvPr>
          <p:cNvSpPr txBox="1"/>
          <p:nvPr/>
        </p:nvSpPr>
        <p:spPr>
          <a:xfrm>
            <a:off x="2743200" y="1034208"/>
            <a:ext cx="6477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Hospitalizations and Health Behavior (A1C check)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FB0273-0E9F-4B97-B383-F3AC6B11D4A9}"/>
              </a:ext>
            </a:extLst>
          </p:cNvPr>
          <p:cNvSpPr txBox="1"/>
          <p:nvPr/>
        </p:nvSpPr>
        <p:spPr>
          <a:xfrm>
            <a:off x="3276600" y="6223252"/>
            <a:ext cx="6477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Rate of A1C checks per 1,000 diabetics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2A9446-5F5C-4A36-9DAD-1A079BA78D77}"/>
              </a:ext>
            </a:extLst>
          </p:cNvPr>
          <p:cNvSpPr txBox="1"/>
          <p:nvPr/>
        </p:nvSpPr>
        <p:spPr>
          <a:xfrm rot="16200000">
            <a:off x="-765438" y="3737237"/>
            <a:ext cx="492040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Total Annual Diabetes Hospitalizations,</a:t>
            </a:r>
          </a:p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Regional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510BB3-5018-48FA-AE48-C197733F731D}"/>
              </a:ext>
            </a:extLst>
          </p:cNvPr>
          <p:cNvSpPr txBox="1"/>
          <p:nvPr/>
        </p:nvSpPr>
        <p:spPr>
          <a:xfrm>
            <a:off x="6705600" y="2057400"/>
            <a:ext cx="4311542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But what about education? What drives health behaviors? </a:t>
            </a:r>
          </a:p>
        </p:txBody>
      </p:sp>
    </p:spTree>
    <p:extLst>
      <p:ext uri="{BB962C8B-B14F-4D97-AF65-F5344CB8AC3E}">
        <p14:creationId xmlns:p14="http://schemas.microsoft.com/office/powerpoint/2010/main" val="352583633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1485</TotalTime>
  <Words>1948</Words>
  <Application>Microsoft Office PowerPoint</Application>
  <PresentationFormat>Widescreen</PresentationFormat>
  <Paragraphs>263</Paragraphs>
  <Slides>35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Cambria Math</vt:lpstr>
      <vt:lpstr>Century Schoolbook</vt:lpstr>
      <vt:lpstr>Open Sans</vt:lpstr>
      <vt:lpstr>Times New Roman</vt:lpstr>
      <vt:lpstr>Wingdings 2</vt:lpstr>
      <vt:lpstr>View</vt:lpstr>
      <vt:lpstr>Health Econometrics I </vt:lpstr>
      <vt:lpstr>Last time:</vt:lpstr>
      <vt:lpstr>Last time:</vt:lpstr>
      <vt:lpstr>Multivariate Regression</vt:lpstr>
      <vt:lpstr>Population Model: Multiple Variables</vt:lpstr>
      <vt:lpstr>Population Model: Multiple Variables</vt:lpstr>
      <vt:lpstr>Controlling for Variables</vt:lpstr>
      <vt:lpstr>Controlling for Variables</vt:lpstr>
      <vt:lpstr>Controlling for Variables</vt:lpstr>
      <vt:lpstr>Controlling for Variables: A1Cs and Education</vt:lpstr>
      <vt:lpstr>Controlling for Variables: A1Cs and Education</vt:lpstr>
      <vt:lpstr>Partialling out Education</vt:lpstr>
      <vt:lpstr>FWL: Residual Ys on Residual Ds</vt:lpstr>
      <vt:lpstr>So what do I  control for? </vt:lpstr>
      <vt:lpstr>Inference on Regression Coefficients</vt:lpstr>
      <vt:lpstr>Inference: How well does our data answer our question?</vt:lpstr>
      <vt:lpstr>Inference: How well does our data answer our question?</vt:lpstr>
      <vt:lpstr>Sampling Distribution of (β_i ) ̂</vt:lpstr>
      <vt:lpstr>Sampling Distribution of (β_i ) ̂</vt:lpstr>
      <vt:lpstr>Sampling Distribution of (β_i ) ̂</vt:lpstr>
      <vt:lpstr>Standard Errors </vt:lpstr>
      <vt:lpstr>Standard Errors </vt:lpstr>
      <vt:lpstr>Standard Errors </vt:lpstr>
      <vt:lpstr>Statistical Tests on Coefficients</vt:lpstr>
      <vt:lpstr>Notes on Statistical Significance </vt:lpstr>
      <vt:lpstr>Notes on Statistical Significance </vt:lpstr>
      <vt:lpstr>Notes on Statistical Significance </vt:lpstr>
      <vt:lpstr>Reading &amp; Constructing a Regression Table</vt:lpstr>
      <vt:lpstr>Reading &amp; Constructing a Regression Table</vt:lpstr>
      <vt:lpstr>Reading &amp; Constructing a Regression Table</vt:lpstr>
      <vt:lpstr>Reading &amp; Constructing a Regression Table</vt:lpstr>
      <vt:lpstr>Reading &amp; Constructing a Regression Table</vt:lpstr>
      <vt:lpstr>Reading &amp; Constructing a Regression Table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Econometrics I:</dc:title>
  <dc:creator>Audrey Laporte</dc:creator>
  <cp:lastModifiedBy>Alexander Hoagland</cp:lastModifiedBy>
  <cp:revision>83</cp:revision>
  <dcterms:created xsi:type="dcterms:W3CDTF">2011-01-10T00:42:42Z</dcterms:created>
  <dcterms:modified xsi:type="dcterms:W3CDTF">2022-08-09T14:28:13Z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4a106e-6316-442c-ad35-738afd673d2b_Enabled">
    <vt:lpwstr>True</vt:lpwstr>
  </property>
  <property fmtid="{D5CDD505-2E9C-101B-9397-08002B2CF9AE}" pid="3" name="MSIP_Label_034a106e-6316-442c-ad35-738afd673d2b_SiteId">
    <vt:lpwstr>cddc1229-ac2a-4b97-b78a-0e5cacb5865c</vt:lpwstr>
  </property>
  <property fmtid="{D5CDD505-2E9C-101B-9397-08002B2CF9AE}" pid="4" name="MSIP_Label_034a106e-6316-442c-ad35-738afd673d2b_Owner">
    <vt:lpwstr>Eric.Nauenberg@ontario.ca</vt:lpwstr>
  </property>
  <property fmtid="{D5CDD505-2E9C-101B-9397-08002B2CF9AE}" pid="5" name="MSIP_Label_034a106e-6316-442c-ad35-738afd673d2b_SetDate">
    <vt:lpwstr>2020-08-28T20:23:07.5369310Z</vt:lpwstr>
  </property>
  <property fmtid="{D5CDD505-2E9C-101B-9397-08002B2CF9AE}" pid="6" name="MSIP_Label_034a106e-6316-442c-ad35-738afd673d2b_Name">
    <vt:lpwstr>OPS - Unclassified Information</vt:lpwstr>
  </property>
  <property fmtid="{D5CDD505-2E9C-101B-9397-08002B2CF9AE}" pid="7" name="MSIP_Label_034a106e-6316-442c-ad35-738afd673d2b_Application">
    <vt:lpwstr>Microsoft Azure Information Protection</vt:lpwstr>
  </property>
  <property fmtid="{D5CDD505-2E9C-101B-9397-08002B2CF9AE}" pid="8" name="MSIP_Label_034a106e-6316-442c-ad35-738afd673d2b_ActionId">
    <vt:lpwstr>e0d92f5a-28a2-4725-917b-84a82b221364</vt:lpwstr>
  </property>
  <property fmtid="{D5CDD505-2E9C-101B-9397-08002B2CF9AE}" pid="9" name="MSIP_Label_034a106e-6316-442c-ad35-738afd673d2b_Extended_MSFT_Method">
    <vt:lpwstr>Automatic</vt:lpwstr>
  </property>
  <property fmtid="{D5CDD505-2E9C-101B-9397-08002B2CF9AE}" pid="10" name="Sensitivity">
    <vt:lpwstr>OPS - Unclassified Information</vt:lpwstr>
  </property>
</Properties>
</file>