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7"/>
  </p:notesMasterIdLst>
  <p:sldIdLst>
    <p:sldId id="256" r:id="rId2"/>
    <p:sldId id="397" r:id="rId3"/>
    <p:sldId id="461" r:id="rId4"/>
    <p:sldId id="420" r:id="rId5"/>
    <p:sldId id="459" r:id="rId6"/>
    <p:sldId id="422" r:id="rId7"/>
    <p:sldId id="423" r:id="rId8"/>
    <p:sldId id="398" r:id="rId9"/>
    <p:sldId id="419" r:id="rId10"/>
    <p:sldId id="427" r:id="rId11"/>
    <p:sldId id="428" r:id="rId12"/>
    <p:sldId id="443" r:id="rId13"/>
    <p:sldId id="462" r:id="rId14"/>
    <p:sldId id="424" r:id="rId15"/>
    <p:sldId id="429" r:id="rId16"/>
    <p:sldId id="460" r:id="rId17"/>
    <p:sldId id="430" r:id="rId18"/>
    <p:sldId id="431" r:id="rId19"/>
    <p:sldId id="432" r:id="rId20"/>
    <p:sldId id="425" r:id="rId21"/>
    <p:sldId id="433" r:id="rId22"/>
    <p:sldId id="434" r:id="rId23"/>
    <p:sldId id="435" r:id="rId24"/>
    <p:sldId id="436" r:id="rId25"/>
    <p:sldId id="437" r:id="rId26"/>
    <p:sldId id="446" r:id="rId27"/>
    <p:sldId id="447" r:id="rId28"/>
    <p:sldId id="438" r:id="rId29"/>
    <p:sldId id="449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48" r:id="rId38"/>
    <p:sldId id="426" r:id="rId39"/>
    <p:sldId id="439" r:id="rId40"/>
    <p:sldId id="441" r:id="rId41"/>
    <p:sldId id="463" r:id="rId42"/>
    <p:sldId id="464" r:id="rId43"/>
    <p:sldId id="444" r:id="rId44"/>
    <p:sldId id="445" r:id="rId45"/>
    <p:sldId id="465" r:id="rId4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416" autoAdjust="0"/>
  </p:normalViewPr>
  <p:slideViewPr>
    <p:cSldViewPr>
      <p:cViewPr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8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5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note that the OLS assigns weights to observations that may bias your estimate of ATE or ATT, particularly if (1) probability of treatment varies with x and (2) E(Y_1-Y_0|x) varies in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Subclassification is a simplistic form of matching, used to give intuition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Packages: good, but make sure you know what is happening under the hood! If you can code up your own estimator, do. Otherwise, cite your packages!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something about the 2D_i-1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7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mjopenrespres.bmj.com/content/bmjresp/9/1/e001216.full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df.sciencedirectassets.com/271689/1-s2.0-S0304407600X02643/1-s2.0-S030440760400082X/main.pdf?X-Amz-Security-Token=IQoJb3JpZ2luX2VjEPH%2F%2F%2F%2F%2F%2F%2F%2F%2F%2FwEaCXVzLWVhc3QtMSJIMEYCIQCxQ2yfY%2Bmqiau%2BNmeT3aqLxeiqpqaEcfD3fPUsQSTf1gIhAPQQiF1vxLCj9kq3OKqZK4YvXdCZYVPmRpZAvn3TPBwzKtIECBoQBBoMMDU5MDAzNTQ2ODY1IgzIe%2FIcvUCnkPdcMXkqrwTYN%2Fh3YrhG3ofbMxPmDgkvPvZx9pl1jttMyJsr7Xmpe9PNYfw0vL1DsFCxlSI1DEf2ThFEDOzpevTFRYKD%2FIBeep7juH%2F2AsEnpuUBRj573hp9nXCjUEj92GrGuAFuavXve57oK85yIM7EFxMv%2FIktfEFhR220IeG6tlANa0ItmbafZ2VSlYqgUmuEVCkYmItrCDOdN9UidlUQ4ISJx5PFmwSb%2BAYeMOOjE0m%2BTgYwoFS%2B70cBbemdDuj%2Fvu1hK8R9xoGaVzP9rnLdkqdM1m8q1iHtqVad%2FQCpbIwQu3xEviPk2DwCLk7v00lxGy7KqfIWcJr2VS11MscQRxBGnBvQqvcChxBOyB%2FM4Mfs2fNqoUY9dbF5InaXWi9CnAKI5UUKC2d7cEYK09bwOmLaTyxWckXx631DPzV%2Bd7ZDCidN6SP4fyv66RuewRi6MAuAbuJZ7QkL8SSOlohZqIHHDLEf4WHH0GlKay4VJVHJHTG7oXOQQQRjP4aCnQXpiIHJ7xpVipVNgiTPDewXgkgzc%2FeQnawbDsghH89%2F6Hytn3799bfqgrY43WC1AfP%2FN%2B%2BygogYoXigg%2FXmzZSiFdLuEkSbK7E42o1II%2BPUcvUDTONw26Nbmee30xpBdjrmjt35S9mcaE0eiNH0Ee7%2FBGPw1eWtfoPC%2FZDrKQWm7kD8zOKxS1w%2F3%2BrlT0JWFJsoGOE2TmLVteBnhUYy3gzCdJjDW4ien7kKVccXes3A2l4j7cDsMOWD8pUGOqgBJHdU7Aq0fFV2aQW1OmEPPVMdR5HQ74O0N75p6BjvrHhVEpTKxRfxtjhZB4XLCmU9clfVk7sLx4siGutqz80VEvEIKHcJiKVPsOotlMmNiUIsDbZ%2BRMOzQC2alEQvRfyYuPCQVRolFZ2Dw5nX6ge%2B%2B0aDjaOIDZNd96sz70oGeRkFXiZqV2374Q2VJDYB2mjGnDBowgBpw1P57pcqtQx1DFLNx8qzl1Y6&amp;X-Amz-Algorithm=AWS4-HMAC-SHA256&amp;X-Amz-Date=20220629T173022Z&amp;X-Amz-SignedHeaders=host&amp;X-Amz-Expires=300&amp;X-Amz-Credential=ASIAQ3PHCVTYQKIYNGUC%2F20220629%2Fus-east-1%2Fs3%2Faws4_request&amp;X-Amz-Signature=7675288f4216322759d9dbf1129663aad221c7c4cbdb7c29033ed52bdc90e1bf&amp;hash=308fa8f869edd6ef8ffd5f9bb51d2a15a87e1a23ec43e6d9cd64d74d8f99ab4c&amp;host=68042c943591013ac2b2430a89b270f6af2c76d8dfd086a07176afe7c76c2c61&amp;pii=S030440760400082X&amp;tid=spdf-06185d94-b6ea-4d72-b35a-150107643f7a&amp;sid=5e9271e41aae99496638b365e05f5c642176gxrqa&amp;type=client&amp;ua=4d50515653510250050c&amp;rr=723063c2dc5217f1" TargetMode="External"/><Relationship Id="rId2" Type="http://schemas.openxmlformats.org/officeDocument/2006/relationships/hyperlink" Target="https://www.jstor.org/stable/pdf/2677743.pdf?casa_token=IjzYni5P9uUAAAAA:HbrUlmcnj8t1GBBHJytsvqUEIdLKpMC1ABrVGkWiLLcQgUWY5UbC-yXn2gcvE6OuPNOfoxREOtA1F7sBaoqtyetfAHB4x2VnbXh4rjJY5UhP97YRSzN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mbridge.org/core/services/aop-cambridge-core/content/view/94DDE7ED8E2A796B693096EB714BE68B/S1047198719000111a.pdf/why-propensity-scores-should-not-be-used-for-matching.pdf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5: Matching Methods</a:t>
            </a:r>
          </a:p>
          <a:p>
            <a:r>
              <a:rPr lang="en-US" sz="2400" dirty="0"/>
              <a:t>October 7,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do we want to do with matching?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1"/>
            <a:ext cx="9862990" cy="51413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Example</a:t>
            </a:r>
            <a:r>
              <a:rPr lang="en-US" sz="2400" dirty="0">
                <a:cs typeface="Times New Roman" panose="02020603050405020304" pitchFamily="18" charset="0"/>
              </a:rPr>
              <a:t>: what is the effect of health insurance take-up on health outcomes?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Specifically, how does having health insurance affect expenses?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Let’s look at a simple regression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What could contribute to differences in expenses?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Initial health state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Education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Income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Etc.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Matching helps to “balance out” these covariates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F11B53F0-F328-3117-B4C9-E521A4A9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95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do we want to do with matching?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Main matching algorithm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We want to match treated observations to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similar</a:t>
            </a:r>
            <a:r>
              <a:rPr lang="en-US" sz="2400" i="1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control observations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What will our matching criteria be?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(what is similar?)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Are we assigning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matches </a:t>
            </a:r>
            <a:r>
              <a:rPr lang="en-US" sz="2400" dirty="0">
                <a:cs typeface="Times New Roman" panose="02020603050405020304" pitchFamily="18" charset="0"/>
              </a:rPr>
              <a:t>or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weights</a:t>
            </a:r>
            <a:r>
              <a:rPr lang="en-US" sz="2400" i="1" dirty="0">
                <a:cs typeface="Times New Roman" panose="02020603050405020304" pitchFamily="18" charset="0"/>
              </a:rPr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How many matches will we select?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How will weights decay with distance?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What is the worst acceptable match?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6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is this different than controlling in OLS?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Intuitively, differences lie in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we deal with backdoor paths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Regression</a:t>
                </a:r>
                <a:r>
                  <a:rPr lang="en-US" sz="2400" dirty="0">
                    <a:cs typeface="Times New Roman" panose="02020603050405020304" pitchFamily="18" charset="0"/>
                  </a:rPr>
                  <a:t> removes all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associated with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Matching</a:t>
                </a:r>
                <a:r>
                  <a:rPr lang="en-US" sz="2400" dirty="0">
                    <a:cs typeface="Times New Roman" panose="02020603050405020304" pitchFamily="18" charset="0"/>
                  </a:rPr>
                  <a:t> chooses a sample in which there is no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  <a:blipFill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1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is this different than controlling in OLS?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Intuitively, differences lie in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we deal with backdoor paths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Regression</a:t>
                </a:r>
                <a:r>
                  <a:rPr lang="en-US" sz="2400" dirty="0">
                    <a:cs typeface="Times New Roman" panose="02020603050405020304" pitchFamily="18" charset="0"/>
                  </a:rPr>
                  <a:t> removes all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associated with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Matching</a:t>
                </a:r>
                <a:r>
                  <a:rPr lang="en-US" sz="2400" dirty="0">
                    <a:cs typeface="Times New Roman" panose="02020603050405020304" pitchFamily="18" charset="0"/>
                  </a:rPr>
                  <a:t> chooses a sample in which there is no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Pros and cons of matching (Black 2015)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89D120C-FA52-0F00-3157-5DCB96F08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24200"/>
            <a:ext cx="9144000" cy="29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Matching Techniques: </a:t>
            </a:r>
            <a:br>
              <a:rPr lang="en-US" dirty="0"/>
            </a:br>
            <a:r>
              <a:rPr lang="en-US" dirty="0"/>
              <a:t>Single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Subclassification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are worried about differences in </a:t>
            </a:r>
            <a:r>
              <a:rPr lang="en-US" sz="2400" b="1" dirty="0">
                <a:cs typeface="Times New Roman" panose="02020603050405020304" pitchFamily="18" charset="0"/>
              </a:rPr>
              <a:t>health status </a:t>
            </a:r>
            <a:r>
              <a:rPr lang="en-US" sz="2400" dirty="0">
                <a:cs typeface="Times New Roman" panose="02020603050405020304" pitchFamily="18" charset="0"/>
              </a:rPr>
              <a:t>affecting our estimates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practice, the treatment and control groups are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not balanced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Subclassification </a:t>
            </a:r>
            <a:r>
              <a:rPr lang="en-US" sz="2400" dirty="0">
                <a:cs typeface="Times New Roman" panose="02020603050405020304" pitchFamily="18" charset="0"/>
              </a:rPr>
              <a:t>is a matching strategy to “smooth out” differences: </a:t>
            </a:r>
          </a:p>
        </p:txBody>
      </p:sp>
    </p:spTree>
    <p:extLst>
      <p:ext uri="{BB962C8B-B14F-4D97-AF65-F5344CB8AC3E}">
        <p14:creationId xmlns:p14="http://schemas.microsoft.com/office/powerpoint/2010/main" val="259705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Subclassification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are worried about differences in </a:t>
            </a:r>
            <a:r>
              <a:rPr lang="en-US" sz="2400" b="1" dirty="0">
                <a:cs typeface="Times New Roman" panose="02020603050405020304" pitchFamily="18" charset="0"/>
              </a:rPr>
              <a:t>health status </a:t>
            </a:r>
            <a:r>
              <a:rPr lang="en-US" sz="2400" dirty="0">
                <a:cs typeface="Times New Roman" panose="02020603050405020304" pitchFamily="18" charset="0"/>
              </a:rPr>
              <a:t>affecting our estimates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practice, the treatment and control groups are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not balanced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Subclassification </a:t>
            </a:r>
            <a:r>
              <a:rPr lang="en-US" sz="2400" dirty="0">
                <a:cs typeface="Times New Roman" panose="02020603050405020304" pitchFamily="18" charset="0"/>
              </a:rPr>
              <a:t>is a matching strategy to “smooth out” differences: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Create bins (based on BMI)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 each bin, identify the “treatment effect” of insurance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Construct </a:t>
            </a:r>
            <a:r>
              <a:rPr lang="en-US" sz="2400" i="1" dirty="0">
                <a:cs typeface="Times New Roman" panose="02020603050405020304" pitchFamily="18" charset="0"/>
              </a:rPr>
              <a:t>strata-specific weights: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Likelihood of being in each bin across treatment/control groups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Calculate the weighted average effect of insurance using weights in (3)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19345B0C-B728-28E3-25E6-579A4994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2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Subclassification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are worried about differences in </a:t>
            </a:r>
            <a:r>
              <a:rPr lang="en-US" sz="2400" b="1" dirty="0">
                <a:cs typeface="Times New Roman" panose="02020603050405020304" pitchFamily="18" charset="0"/>
              </a:rPr>
              <a:t>health status </a:t>
            </a:r>
            <a:r>
              <a:rPr lang="en-US" sz="2400" dirty="0">
                <a:cs typeface="Times New Roman" panose="02020603050405020304" pitchFamily="18" charset="0"/>
              </a:rPr>
              <a:t>affecting our estimates  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Subclassification </a:t>
            </a:r>
            <a:r>
              <a:rPr lang="en-US" sz="2400" dirty="0">
                <a:cs typeface="Times New Roman" panose="02020603050405020304" pitchFamily="18" charset="0"/>
              </a:rPr>
              <a:t>is a matching strategy to “smooth out” differences: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Create bins (based on BMI)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 each bin, identify the “treatment effect” of insurance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Construct </a:t>
            </a:r>
            <a:r>
              <a:rPr lang="en-US" sz="2400" i="1" dirty="0">
                <a:cs typeface="Times New Roman" panose="02020603050405020304" pitchFamily="18" charset="0"/>
              </a:rPr>
              <a:t>strata-specific weights: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Likelihood of being in each bin across treatment/control groups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Calculate the weighted average effect of insurance using weights in (3)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3200" u="sng" dirty="0">
                <a:cs typeface="Times New Roman" panose="02020603050405020304" pitchFamily="18" charset="0"/>
              </a:rPr>
              <a:t>A note on 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packages</a:t>
            </a:r>
            <a:r>
              <a:rPr lang="en-US" sz="3200" u="sng" dirty="0">
                <a:cs typeface="Times New Roman" panose="02020603050405020304" pitchFamily="18" charset="0"/>
              </a:rPr>
              <a:t> in R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19345B0C-B728-28E3-25E6-579A4994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6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Curse of Dimensionality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Subclassification </a:t>
            </a:r>
            <a:r>
              <a:rPr lang="en-US" sz="2400" dirty="0">
                <a:cs typeface="Times New Roman" panose="02020603050405020304" pitchFamily="18" charset="0"/>
              </a:rPr>
              <a:t>works great when you are stratifying with few cells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Few variables, or binary variables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if you want to stratify with too many cells? 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Sparsity problems</a:t>
            </a:r>
            <a:r>
              <a:rPr lang="en-US" sz="2400" dirty="0">
                <a:cs typeface="Times New Roman" panose="02020603050405020304" pitchFamily="18" charset="0"/>
              </a:rPr>
              <a:t>: observations may not match effectively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Many cells may contain either only treatment units or only control units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8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Curse of Dimensionality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Subclassification </a:t>
                </a:r>
                <a:r>
                  <a:rPr lang="en-US" sz="2400" dirty="0">
                    <a:cs typeface="Times New Roman" panose="02020603050405020304" pitchFamily="18" charset="0"/>
                  </a:rPr>
                  <a:t>works great when you are stratifying with few cells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Few variables, or binary variables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happens if you want to stratify with too many cells? 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Sparsity problems</a:t>
                </a:r>
                <a:r>
                  <a:rPr lang="en-US" sz="2400" dirty="0">
                    <a:cs typeface="Times New Roman" panose="02020603050405020304" pitchFamily="18" charset="0"/>
                  </a:rPr>
                  <a:t>: observations may not match effectively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Many cells may contain either only treatment units or only control units</a:t>
                </a: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This can be formalized in the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common support assumption </a:t>
                </a:r>
                <a:r>
                  <a:rPr lang="en-US" sz="2400" dirty="0">
                    <a:cs typeface="Times New Roman" panose="02020603050405020304" pitchFamily="18" charset="0"/>
                  </a:rPr>
                  <a:t>of matching: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Any (useful) cell should include both treated and control units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0&lt;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53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Last Time: Multivariate OLS and Specification Issues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Flexibility of regression: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Options for variables (binary variables, scaling, transformations)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Interactions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Nonlinear effects </a:t>
            </a:r>
            <a:r>
              <a:rPr lang="en-US" sz="2400" i="1" dirty="0">
                <a:cs typeface="Times New Roman" panose="02020603050405020304" pitchFamily="18" charset="0"/>
              </a:rPr>
              <a:t>which are linear in parameters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Standard errors: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Heteroskedasticity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Autocorrelation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Clustering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Bootstrapping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Other features: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Omitted Variable Bias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Measurement Error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Collinearity</a:t>
            </a:r>
          </a:p>
        </p:txBody>
      </p:sp>
    </p:spTree>
    <p:extLst>
      <p:ext uri="{BB962C8B-B14F-4D97-AF65-F5344CB8AC3E}">
        <p14:creationId xmlns:p14="http://schemas.microsoft.com/office/powerpoint/2010/main" val="82428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Matching Techniques: </a:t>
            </a:r>
            <a:br>
              <a:rPr lang="en-US" dirty="0"/>
            </a:br>
            <a:r>
              <a:rPr lang="en-US" dirty="0"/>
              <a:t>Multiple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Exact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Matching with multiple variables quickly runs into </a:t>
            </a:r>
            <a:r>
              <a:rPr lang="en-US" sz="2400" b="1" dirty="0">
                <a:cs typeface="Times New Roman" panose="02020603050405020304" pitchFamily="18" charset="0"/>
              </a:rPr>
              <a:t>curse of dimensionality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Can’t manually define cells with sufficient observations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But can we still form a one-to-one comparison across observations?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2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Exact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Matching with multiple variables quickly runs into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curse of dimensionality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Can’t manually define cells with sufficient observations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But can we still form a one-to-one comparison across observations?</a:t>
                </a: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Our goal is to get a matching estimator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𝐴𝑇𝐸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just need to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some notion of the “closest” observation</a:t>
                </a: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44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Exact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Matching with multiple variables quickly runs into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curse of dimensionality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Can’t manually define cells with sufficient observations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But can we still form a one-to-one comparison across observations?</a:t>
                </a: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Our goal is to get a matching estimator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𝐴𝑇𝐸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just need to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some notion of the “closest” observation</a:t>
                </a: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Simplest option: </a:t>
                </a:r>
                <a:r>
                  <a:rPr lang="en-US" sz="26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exact matching</a:t>
                </a: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Keep only treated/control units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with </a:t>
                </a:r>
                <a:r>
                  <a:rPr lang="en-US" sz="2400" u="sng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exactly the same covariates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there are multiple units, average the outcomes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Then compare differences (in averages)</a:t>
                </a: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558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DE0E091-D6A3-6FB4-D96A-19B1D51F8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70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Exact Matching: Problems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Exact matching has its own problems: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Small sample sizes (few matches)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Continuous matching variables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Inconsistent averages over a few observations (within cells)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What if the people you are throwing out matter? 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Generalize again! This time to</a:t>
            </a:r>
            <a:r>
              <a:rPr lang="en-US" sz="2600" b="1" dirty="0"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approximate matching: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Nearest Neighbor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Propensity Score Matching</a:t>
            </a:r>
            <a:endParaRPr lang="en-US" sz="26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58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Approximate Matching: Nearest Neighbor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When exact matches aren’t possible, rely on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collection of neighbors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What does it mean to be a neighbor with multiple variables? </a:t>
            </a:r>
            <a:endParaRPr lang="en-US" sz="2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0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Approximate Matching: Nearest Neighbor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0"/>
                <a:ext cx="10058401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When exact matches aren’t possible, rely on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collection of neighbors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What does it mean to be a neighbor with multiple variables?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Need a measure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distance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across multiple variables: </a:t>
                </a:r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Squared distance in variables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Scaled by variance – units of measurement matter!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Multiple other options for distance!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0"/>
                <a:ext cx="10058401" cy="5141388"/>
              </a:xfrm>
              <a:blipFill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54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Approximate Matching: Nearest Neighbor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When exact matches aren’t possible, rely on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collection of neighbors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What does it mean to be a neighbor with multiple variables?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Need a measure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distance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across multiple variables: </a:t>
                </a:r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Squared distance in variables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Scaled by variance – units of measurement matter!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Multiple other options for distance!</a:t>
                </a:r>
              </a:p>
              <a:p>
                <a:pPr lvl="2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Based on distance, 1 observation can be matched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 best approximations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10439400" cy="5141388"/>
              </a:xfrm>
              <a:blipFill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15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Nearest Neighbor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EA8DA-3A88-6871-8F0A-A74B4B4F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5915"/>
            <a:ext cx="8229600" cy="51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5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Nearest Neighbor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EA8DA-3A88-6871-8F0A-A74B4B4F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5915"/>
            <a:ext cx="8229600" cy="51837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2872A60-B183-F7A5-42D7-4151FD8511B2}"/>
              </a:ext>
            </a:extLst>
          </p:cNvPr>
          <p:cNvSpPr/>
          <p:nvPr/>
        </p:nvSpPr>
        <p:spPr>
          <a:xfrm>
            <a:off x="5638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2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Causal Inference: Satisfying the Backdoor Criterion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we want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we need to satisfy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backdoor criterion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\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A9721058-34E7-2CAC-064A-72A9E7CB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7315200" cy="315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83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Nearest Neighbor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EA8DA-3A88-6871-8F0A-A74B4B4F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5915"/>
            <a:ext cx="8229600" cy="51837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2872A60-B183-F7A5-42D7-4151FD8511B2}"/>
              </a:ext>
            </a:extLst>
          </p:cNvPr>
          <p:cNvSpPr/>
          <p:nvPr/>
        </p:nvSpPr>
        <p:spPr>
          <a:xfrm>
            <a:off x="5638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8F8B06-3A00-FF42-44E1-457EEC8210AB}"/>
              </a:ext>
            </a:extLst>
          </p:cNvPr>
          <p:cNvSpPr/>
          <p:nvPr/>
        </p:nvSpPr>
        <p:spPr>
          <a:xfrm>
            <a:off x="5402580" y="3493770"/>
            <a:ext cx="54864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79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Nearest Neighbor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EA8DA-3A88-6871-8F0A-A74B4B4F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5915"/>
            <a:ext cx="8229600" cy="51837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2872A60-B183-F7A5-42D7-4151FD8511B2}"/>
              </a:ext>
            </a:extLst>
          </p:cNvPr>
          <p:cNvSpPr/>
          <p:nvPr/>
        </p:nvSpPr>
        <p:spPr>
          <a:xfrm>
            <a:off x="5638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8F8B06-3A00-FF42-44E1-457EEC8210AB}"/>
              </a:ext>
            </a:extLst>
          </p:cNvPr>
          <p:cNvSpPr/>
          <p:nvPr/>
        </p:nvSpPr>
        <p:spPr>
          <a:xfrm>
            <a:off x="4991100" y="3086100"/>
            <a:ext cx="13716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Bias/Variance Tradeoff	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Does the choice of radius (bandwidth) matter?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More observations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more precise estimates (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variance</a:t>
                </a:r>
                <a:r>
                  <a:rPr lang="en-US" sz="2400" dirty="0">
                    <a:cs typeface="Times New Roman" panose="02020603050405020304" pitchFamily="18" charset="0"/>
                  </a:rPr>
                  <a:t>)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More observations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worse quality matches (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bias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This is a classic problem that pops up in many identification strategies!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Essentially, we are using data to its limits – no free lunches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problem isn’t limited to radius choice (e.g., with/without replacement)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930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680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Bias/Variance Tradeoff	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Does the choice of radius (bandwidth) matter?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More observations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more precise estimates (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variance</a:t>
                </a:r>
                <a:r>
                  <a:rPr lang="en-US" sz="2400" dirty="0">
                    <a:cs typeface="Times New Roman" panose="02020603050405020304" pitchFamily="18" charset="0"/>
                  </a:rPr>
                  <a:t>)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More observations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worse quality matches (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bias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This is a classic problem that pops up in many identification strategies!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Essentially, we are using data to its limits – no free lunches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problem isn’t limited to radius choice (e.g., with/without replacement)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And there are other choices: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Do we weight observations based on quality/distance?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Is there an optimal bandwidth?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930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90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Note on Weighting Matched Observations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Kernel-based weighting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Inverse probability weighting</a:t>
                </a: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Weight observations based on some function (kernel) of distance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Examples: triangular weights,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Epanechnikov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6F0D57C-6CFF-48C1-0BCF-E13769E8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019404"/>
            <a:ext cx="5346975" cy="2838596"/>
          </a:xfrm>
          <a:prstGeom prst="rect">
            <a:avLst/>
          </a:prstGeom>
        </p:spPr>
      </p:pic>
      <p:pic>
        <p:nvPicPr>
          <p:cNvPr id="7" name="Picture 2" descr="RStudio - RStudio">
            <a:extLst>
              <a:ext uri="{FF2B5EF4-FFF2-40B4-BE49-F238E27FC236}">
                <a16:creationId xmlns:a16="http://schemas.microsoft.com/office/drawing/2014/main" id="{49FDB941-18F8-2A3D-860A-3A514137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23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Note on Weighting Matched Observations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Kernel-based weighting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Inverse probability weighting</a:t>
                </a: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Weight each observation by the (inverse) probability that it was correctly “assigned” treatment status: </a:t>
                </a:r>
              </a:p>
              <a:p>
                <a:pPr lvl="2"/>
                <a:r>
                  <a:rPr lang="en-US" sz="2400" dirty="0">
                    <a:cs typeface="Times New Roman" panose="02020603050405020304" pitchFamily="18" charset="0"/>
                  </a:rPr>
                  <a:t>Calculate the likelihood (based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being assigned treatment</a:t>
                </a:r>
              </a:p>
              <a:p>
                <a:pPr lvl="2"/>
                <a:r>
                  <a:rPr lang="en-US" sz="2400" dirty="0">
                    <a:cs typeface="Times New Roman" panose="02020603050405020304" pitchFamily="18" charset="0"/>
                  </a:rPr>
                  <a:t>This is called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propensity score,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>
                    <a:cs typeface="Times New Roman" panose="02020603050405020304" pitchFamily="18" charset="0"/>
                  </a:rPr>
                  <a:t>Weight observations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was treated,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if not</a:t>
                </a:r>
              </a:p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62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Note on Weighting Matched Observations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Kernel-based weighting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Inverse probability weighting</a:t>
                </a: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Weight each observation by the (inverse) probability that it was correctly “assigned” treatment status: </a:t>
                </a:r>
              </a:p>
              <a:p>
                <a:pPr lvl="2"/>
                <a:r>
                  <a:rPr lang="en-US" sz="2400" dirty="0">
                    <a:cs typeface="Times New Roman" panose="02020603050405020304" pitchFamily="18" charset="0"/>
                  </a:rPr>
                  <a:t>Calculate the likelihood (based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being assigned treatment</a:t>
                </a:r>
              </a:p>
              <a:p>
                <a:pPr lvl="2"/>
                <a:r>
                  <a:rPr lang="en-US" sz="2400" dirty="0">
                    <a:cs typeface="Times New Roman" panose="02020603050405020304" pitchFamily="18" charset="0"/>
                  </a:rPr>
                  <a:t>This is called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propensity score,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>
                    <a:cs typeface="Times New Roman" panose="02020603050405020304" pitchFamily="18" charset="0"/>
                  </a:rPr>
                  <a:t>Weight observations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was treated,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if not</a:t>
                </a:r>
              </a:p>
              <a:p>
                <a:pPr lvl="1"/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inverse?</a:t>
                </a:r>
                <a:r>
                  <a:rPr lang="en-US" sz="2400" dirty="0">
                    <a:cs typeface="Times New Roman" panose="02020603050405020304" pitchFamily="18" charset="0"/>
                  </a:rPr>
                  <a:t>	</a:t>
                </a:r>
              </a:p>
              <a:p>
                <a:pPr lvl="2"/>
                <a:r>
                  <a:rPr lang="en-US" sz="2400" dirty="0">
                    <a:cs typeface="Times New Roman" panose="02020603050405020304" pitchFamily="18" charset="0"/>
                  </a:rPr>
                  <a:t>Make the treated and control groups look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as similar as possible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701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Approximate Matching: Propensity Score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The propensity score is a powerful tool!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fact, it can be used to match!</a:t>
            </a:r>
          </a:p>
          <a:p>
            <a:pPr lvl="1"/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Observations are similar if they were equally likely to be treated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Steps for using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propensity score </a:t>
            </a:r>
            <a:r>
              <a:rPr lang="en-US" sz="2400" dirty="0">
                <a:cs typeface="Times New Roman" panose="02020603050405020304" pitchFamily="18" charset="0"/>
              </a:rPr>
              <a:t>in matching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Select a model predicting treatment status (selection on observables)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Estimate a model for conditional probability of treatment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Use predicted values to construct </a:t>
            </a:r>
            <a:r>
              <a:rPr lang="en-US" sz="2400" b="1" dirty="0">
                <a:cs typeface="Times New Roman" panose="02020603050405020304" pitchFamily="18" charset="0"/>
              </a:rPr>
              <a:t>propensity score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A91517A6-3828-A7B0-154D-FB08BD38A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10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72928" cy="4041648"/>
          </a:xfrm>
        </p:spPr>
        <p:txBody>
          <a:bodyPr/>
          <a:lstStyle/>
          <a:p>
            <a:r>
              <a:rPr lang="en-US" dirty="0"/>
              <a:t>Matching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29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do you do after you’ve matched?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Get the weighted mean of the outcome for the treated and control groups and compare them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There are standard error adjustments to be made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Deal with the preprocessing of data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Matching can be </a:t>
            </a:r>
            <a:r>
              <a:rPr lang="en-US" sz="2400" b="1" dirty="0">
                <a:cs typeface="Times New Roman" panose="02020603050405020304" pitchFamily="18" charset="0"/>
              </a:rPr>
              <a:t>combined with regression approaches 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Capture specific functional forms between treatment and outcome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E.g., interactions between treatment and other covariates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If you have a matched sample or weights, you can do regression with that sample (or using those weights)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You can also </a:t>
            </a:r>
            <a:r>
              <a:rPr lang="en-US" sz="2400" b="1" dirty="0">
                <a:cs typeface="Times New Roman" panose="02020603050405020304" pitchFamily="18" charset="0"/>
              </a:rPr>
              <a:t>add the propensity score </a:t>
            </a:r>
            <a:r>
              <a:rPr lang="en-US" sz="2400" dirty="0">
                <a:cs typeface="Times New Roman" panose="02020603050405020304" pitchFamily="18" charset="0"/>
              </a:rPr>
              <a:t>as a control variable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339CD3FA-C885-6CB7-0959-36B3AFE6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7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Causal Inference: Satisfying the Backdoor Criterion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we want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we need to satisfy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backdoor criterion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Regression takes one approach: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controlling for confounders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There are others! 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Key for today: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if there isn’t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then no backdoors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434" t="-1305" b="-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A9721058-34E7-2CAC-064A-72A9E7CB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7315200" cy="315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530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Some Matching Best Practices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Show balance after matching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balance table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C1D2E-335A-D736-C267-6F146BA4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63910"/>
            <a:ext cx="10058400" cy="4349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6BE9BD-E462-B71B-BA22-B129B716240B}"/>
              </a:ext>
            </a:extLst>
          </p:cNvPr>
          <p:cNvSpPr txBox="1"/>
          <p:nvPr/>
        </p:nvSpPr>
        <p:spPr>
          <a:xfrm>
            <a:off x="914400" y="5812970"/>
            <a:ext cx="304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>
                <a:hlinkClick r:id="rId3"/>
              </a:rPr>
              <a:t>Vozoris</a:t>
            </a:r>
            <a:r>
              <a:rPr lang="en-US" dirty="0">
                <a:hlinkClick r:id="rId3"/>
              </a:rPr>
              <a:t> et al.,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40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Some Matching Best Practices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Show balance after matching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balance table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Check if observations with similar propensity scores are balanced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stratification tests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Show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common support </a:t>
            </a:r>
            <a:r>
              <a:rPr lang="en-US" sz="2400" dirty="0">
                <a:cs typeface="Times New Roman" panose="02020603050405020304" pitchFamily="18" charset="0"/>
              </a:rPr>
              <a:t>is valid in your setting 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0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Some Matching Best Practices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Show balance after matching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balance table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Check if observations with similar propensity scores are balanced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stratification tests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Show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common support </a:t>
            </a:r>
            <a:r>
              <a:rPr lang="en-US" sz="2400" dirty="0">
                <a:cs typeface="Times New Roman" panose="02020603050405020304" pitchFamily="18" charset="0"/>
              </a:rPr>
              <a:t>is valid in your setting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Propensity scores close to 0 or 1 give large weights –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trim data set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Try (and report) multiple bandwidths/approaches/replacement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You will need to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argue CIA holds </a:t>
            </a:r>
            <a:r>
              <a:rPr lang="en-US" sz="2600" dirty="0">
                <a:cs typeface="Times New Roman" panose="02020603050405020304" pitchFamily="18" charset="0"/>
              </a:rPr>
              <a:t>convincingly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603C14DF-E6D5-DE43-9B68-B5315E230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70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Other Caveats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Economists tend to be more skeptical of PSM matching methods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Highly sensitive to both variables included and analysis sample used </a:t>
            </a:r>
            <a:r>
              <a:rPr lang="en-US" sz="2400" b="0" i="0" dirty="0">
                <a:solidFill>
                  <a:srgbClr val="373A3C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en-US" sz="2400" b="0" i="0" u="none" strike="noStrike" dirty="0">
                <a:solidFill>
                  <a:srgbClr val="00B7FF"/>
                </a:solidFill>
                <a:effectLst/>
                <a:cs typeface="Times New Roman" panose="02020603050405020304" pitchFamily="18" charset="0"/>
                <a:hlinkClick r:id="rId2"/>
              </a:rPr>
              <a:t>Smith and Todd 2001</a:t>
            </a:r>
            <a:r>
              <a:rPr lang="en-US" sz="2400" b="0" i="0" dirty="0">
                <a:solidFill>
                  <a:srgbClr val="373A3C"/>
                </a:solidFill>
                <a:effectLst/>
                <a:cs typeface="Times New Roman" panose="02020603050405020304" pitchFamily="18" charset="0"/>
              </a:rPr>
              <a:t>, </a:t>
            </a:r>
            <a:r>
              <a:rPr lang="en-US" sz="2400" b="0" i="0" u="none" strike="noStrike" dirty="0">
                <a:solidFill>
                  <a:srgbClr val="00B7FF"/>
                </a:solidFill>
                <a:effectLst/>
                <a:cs typeface="Times New Roman" panose="02020603050405020304" pitchFamily="18" charset="0"/>
                <a:hlinkClick r:id="rId3"/>
              </a:rPr>
              <a:t>2005</a:t>
            </a:r>
            <a:r>
              <a:rPr lang="en-US" sz="2400" b="0" i="0" u="none" strike="noStrike" dirty="0">
                <a:solidFill>
                  <a:srgbClr val="00B7FF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Main weakness: </a:t>
            </a:r>
            <a:r>
              <a:rPr lang="en-US" sz="2400" dirty="0">
                <a:cs typeface="Times New Roman" panose="02020603050405020304" pitchFamily="18" charset="0"/>
              </a:rPr>
              <a:t>PSM attempts to approximate a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completely randomized experiment</a:t>
            </a:r>
            <a:r>
              <a:rPr lang="en-US" sz="2400" dirty="0">
                <a:cs typeface="Times New Roman" panose="02020603050405020304" pitchFamily="18" charset="0"/>
              </a:rPr>
              <a:t>, rather than a more efficient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fully blocked randomized experiment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(</a:t>
            </a:r>
            <a:r>
              <a:rPr lang="en-US" sz="2400" b="0" i="0" u="none" strike="noStrike" dirty="0">
                <a:solidFill>
                  <a:srgbClr val="00B7FF"/>
                </a:solidFill>
                <a:effectLst/>
                <a:cs typeface="Times New Roman" panose="02020603050405020304" pitchFamily="18" charset="0"/>
                <a:hlinkClick r:id="rId4"/>
              </a:rPr>
              <a:t>King and Nielsen 2019</a:t>
            </a:r>
            <a:r>
              <a:rPr lang="en-US" sz="2400" b="0" i="0" dirty="0">
                <a:solidFill>
                  <a:srgbClr val="373A3C"/>
                </a:solidFill>
                <a:effectLst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sz="2400" dirty="0">
              <a:solidFill>
                <a:srgbClr val="373A3C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73A3C"/>
                </a:solidFill>
                <a:cs typeface="Times New Roman" panose="02020603050405020304" pitchFamily="18" charset="0"/>
              </a:rPr>
              <a:t>This is substantive of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larger critique</a:t>
            </a:r>
            <a:r>
              <a:rPr lang="en-US" sz="2400" dirty="0">
                <a:solidFill>
                  <a:srgbClr val="373A3C"/>
                </a:solidFill>
                <a:cs typeface="Times New Roman" panose="02020603050405020304" pitchFamily="18" charset="0"/>
              </a:rPr>
              <a:t>: can we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ever</a:t>
            </a:r>
            <a:r>
              <a:rPr lang="en-US" sz="2400" i="1" dirty="0">
                <a:solidFill>
                  <a:srgbClr val="373A3C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73A3C"/>
                </a:solidFill>
                <a:cs typeface="Times New Roman" panose="02020603050405020304" pitchFamily="18" charset="0"/>
              </a:rPr>
              <a:t>achieve the CIA with observational data? </a:t>
            </a:r>
          </a:p>
          <a:p>
            <a:r>
              <a:rPr lang="en-US" sz="2400" dirty="0">
                <a:solidFill>
                  <a:srgbClr val="373A3C"/>
                </a:solidFill>
                <a:cs typeface="Times New Roman" panose="02020603050405020304" pitchFamily="18" charset="0"/>
              </a:rPr>
              <a:t>Are we more worried about selection on observables? Or </a:t>
            </a:r>
            <a:r>
              <a:rPr lang="en-US" sz="2400" dirty="0" err="1">
                <a:solidFill>
                  <a:srgbClr val="373A3C"/>
                </a:solidFill>
                <a:cs typeface="Times New Roman" panose="02020603050405020304" pitchFamily="18" charset="0"/>
              </a:rPr>
              <a:t>unobservables</a:t>
            </a:r>
            <a:r>
              <a:rPr lang="en-US" sz="2400" dirty="0">
                <a:solidFill>
                  <a:srgbClr val="373A3C"/>
                </a:solidFill>
                <a:cs typeface="Times New Roman" panose="02020603050405020304" pitchFamily="18" charset="0"/>
              </a:rPr>
              <a:t>?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60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Matching methods help to deal 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imbalanced data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Helps you argue that your comparisons really are apples-to-apples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Matching relies on selection on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observables</a:t>
            </a:r>
            <a:r>
              <a:rPr lang="en-US" sz="2400" dirty="0">
                <a:cs typeface="Times New Roman" panose="02020603050405020304" pitchFamily="18" charset="0"/>
              </a:rPr>
              <a:t> – 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Doesn’t help you if you don’t observe what’s driving the differences!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Propensity scores have deep roots (new Hull paper)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533FFF-8234-8CE4-18E8-F1EB850F59AA}"/>
              </a:ext>
            </a:extLst>
          </p:cNvPr>
          <p:cNvSpPr txBox="1">
            <a:spLocks/>
          </p:cNvSpPr>
          <p:nvPr/>
        </p:nvSpPr>
        <p:spPr>
          <a:xfrm>
            <a:off x="609600" y="3200400"/>
            <a:ext cx="104394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77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Matching methods help to deal with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imbalanced data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Helps you argue that your comparisons really are apples-to-apples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Matching relies on selection on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observables</a:t>
                </a:r>
                <a:r>
                  <a:rPr lang="en-US" sz="2400" dirty="0">
                    <a:cs typeface="Times New Roman" panose="02020603050405020304" pitchFamily="18" charset="0"/>
                  </a:rPr>
                  <a:t> – </a:t>
                </a:r>
              </a:p>
              <a:p>
                <a:pPr lvl="2"/>
                <a:r>
                  <a:rPr lang="en-US" sz="2400" dirty="0">
                    <a:cs typeface="Times New Roman" panose="02020603050405020304" pitchFamily="18" charset="0"/>
                  </a:rPr>
                  <a:t>Doesn’t help you if you don’t observe what’s driving the differences!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Propensity scores have deep roots (new Hull paper)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Backdoor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Front door approaches to causality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 power of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exogenous variation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Instrumental Variables </a:t>
                </a:r>
                <a:r>
                  <a:rPr lang="en-US" sz="2400" dirty="0">
                    <a:cs typeface="Times New Roman" panose="02020603050405020304" pitchFamily="18" charset="0"/>
                  </a:rPr>
                  <a:t>regression approaches  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5533FFF-8234-8CE4-18E8-F1EB850F59AA}"/>
              </a:ext>
            </a:extLst>
          </p:cNvPr>
          <p:cNvSpPr txBox="1">
            <a:spLocks/>
          </p:cNvSpPr>
          <p:nvPr/>
        </p:nvSpPr>
        <p:spPr>
          <a:xfrm>
            <a:off x="609600" y="3200400"/>
            <a:ext cx="104394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Times New Roman" panose="02020603050405020304" pitchFamily="18" charset="0"/>
              </a:rPr>
              <a:t>Next Time</a:t>
            </a:r>
          </a:p>
        </p:txBody>
      </p:sp>
    </p:spTree>
    <p:extLst>
      <p:ext uri="{BB962C8B-B14F-4D97-AF65-F5344CB8AC3E}">
        <p14:creationId xmlns:p14="http://schemas.microsoft.com/office/powerpoint/2010/main" val="243401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Causal Inference: Satisfying the Backdoor Criterion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we want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we need to satisfy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backdoor criterion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Regression takes one approach: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controlling for confounders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Key for today: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if there isn’t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, then no backdoors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400" b="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Conditional Independence Assumption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treatment is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conditionally random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434" t="-1305" r="-248" b="-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A9721058-34E7-2CAC-064A-72A9E7CB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7315200" cy="315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3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Today: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1"/>
            <a:ext cx="10287000" cy="514138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Matching methods </a:t>
            </a:r>
            <a:r>
              <a:rPr lang="en-US" sz="2400" dirty="0">
                <a:cs typeface="Times New Roman" panose="02020603050405020304" pitchFamily="18" charset="0"/>
              </a:rPr>
              <a:t>are used to balance groups </a:t>
            </a:r>
            <a:r>
              <a:rPr lang="en-US" sz="2400" u="sng" dirty="0">
                <a:cs typeface="Times New Roman" panose="02020603050405020304" pitchFamily="18" charset="0"/>
              </a:rPr>
              <a:t>along observable characteristics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4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Today: Matching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1"/>
            <a:ext cx="10287000" cy="514138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Matching methods </a:t>
            </a:r>
            <a:r>
              <a:rPr lang="en-US" sz="2400" dirty="0">
                <a:cs typeface="Times New Roman" panose="02020603050405020304" pitchFamily="18" charset="0"/>
              </a:rPr>
              <a:t>are used to balance groups </a:t>
            </a:r>
            <a:r>
              <a:rPr lang="en-US" sz="2400" u="sng" dirty="0">
                <a:cs typeface="Times New Roman" panose="02020603050405020304" pitchFamily="18" charset="0"/>
              </a:rPr>
              <a:t>along observable characteristics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Matching in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Single-Variable Matching Strategies: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Subclassification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Exact matching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Approximate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Multiple Matching Variables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Propensity score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Assumptions and Caveats</a:t>
            </a:r>
          </a:p>
        </p:txBody>
      </p:sp>
    </p:spTree>
    <p:extLst>
      <p:ext uri="{BB962C8B-B14F-4D97-AF65-F5344CB8AC3E}">
        <p14:creationId xmlns:p14="http://schemas.microsoft.com/office/powerpoint/2010/main" val="204958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Matching in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do we want to do with matching?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Example</a:t>
            </a:r>
            <a:r>
              <a:rPr lang="en-US" sz="2400" dirty="0">
                <a:cs typeface="Times New Roman" panose="02020603050405020304" pitchFamily="18" charset="0"/>
              </a:rPr>
              <a:t>: what is the effect of health insurance take-up on health outcomes?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Specifically, how does having health insurance affect expenditures?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Let’s look at a simple regression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What could contribute to differences in expenses?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774A0C79-0C76-426C-B5D8-C00B08B6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454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4700</TotalTime>
  <Words>2224</Words>
  <Application>Microsoft Office PowerPoint</Application>
  <PresentationFormat>Widescreen</PresentationFormat>
  <Paragraphs>307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Century Schoolbook</vt:lpstr>
      <vt:lpstr>Times New Roman</vt:lpstr>
      <vt:lpstr>Wingdings 2</vt:lpstr>
      <vt:lpstr>View</vt:lpstr>
      <vt:lpstr>Health Econometrics I </vt:lpstr>
      <vt:lpstr>Last Time: Multivariate OLS and Specification Issues </vt:lpstr>
      <vt:lpstr>Causal Inference: Satisfying the Backdoor Criterion</vt:lpstr>
      <vt:lpstr>Causal Inference: Satisfying the Backdoor Criterion</vt:lpstr>
      <vt:lpstr>Causal Inference: Satisfying the Backdoor Criterion</vt:lpstr>
      <vt:lpstr>Today: Matching</vt:lpstr>
      <vt:lpstr>Today: Matching</vt:lpstr>
      <vt:lpstr>Matching in Concept</vt:lpstr>
      <vt:lpstr>What do we want to do with matching?</vt:lpstr>
      <vt:lpstr>What do we want to do with matching?</vt:lpstr>
      <vt:lpstr>What do we want to do with matching?</vt:lpstr>
      <vt:lpstr>How is this different than controlling in OLS?</vt:lpstr>
      <vt:lpstr>How is this different than controlling in OLS?</vt:lpstr>
      <vt:lpstr>Matching Techniques:  Single Variable</vt:lpstr>
      <vt:lpstr>Subclassification</vt:lpstr>
      <vt:lpstr>Subclassification</vt:lpstr>
      <vt:lpstr>Subclassification</vt:lpstr>
      <vt:lpstr>Curse of Dimensionality</vt:lpstr>
      <vt:lpstr>Curse of Dimensionality</vt:lpstr>
      <vt:lpstr>Matching Techniques:  Multiple Variables</vt:lpstr>
      <vt:lpstr>Exact Matching</vt:lpstr>
      <vt:lpstr>Exact Matching</vt:lpstr>
      <vt:lpstr>Exact Matching</vt:lpstr>
      <vt:lpstr>Exact Matching: Problems</vt:lpstr>
      <vt:lpstr>Approximate Matching: Nearest Neighbor</vt:lpstr>
      <vt:lpstr>Approximate Matching: Nearest Neighbor</vt:lpstr>
      <vt:lpstr>Approximate Matching: Nearest Neighbor</vt:lpstr>
      <vt:lpstr>Nearest Neighbor Matching</vt:lpstr>
      <vt:lpstr>Nearest Neighbor Matching</vt:lpstr>
      <vt:lpstr>Nearest Neighbor Matching</vt:lpstr>
      <vt:lpstr>Nearest Neighbor Matching</vt:lpstr>
      <vt:lpstr>The Bias/Variance Tradeoff </vt:lpstr>
      <vt:lpstr>The Bias/Variance Tradeoff </vt:lpstr>
      <vt:lpstr>A Note on Weighting Matched Observations</vt:lpstr>
      <vt:lpstr>A Note on Weighting Matched Observations</vt:lpstr>
      <vt:lpstr>A Note on Weighting Matched Observations</vt:lpstr>
      <vt:lpstr>Approximate Matching: Propensity Score Matching</vt:lpstr>
      <vt:lpstr>Matching in Practice</vt:lpstr>
      <vt:lpstr>What do you do after you’ve matched?</vt:lpstr>
      <vt:lpstr>Some Matching Best Practices</vt:lpstr>
      <vt:lpstr>Some Matching Best Practices</vt:lpstr>
      <vt:lpstr>Some Matching Best Practices</vt:lpstr>
      <vt:lpstr>Other Caveats</vt:lpstr>
      <vt:lpstr>Conclusion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118</cp:revision>
  <dcterms:created xsi:type="dcterms:W3CDTF">2011-01-10T00:42:42Z</dcterms:created>
  <dcterms:modified xsi:type="dcterms:W3CDTF">2022-07-01T01:18:13Z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