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4"/>
  </p:notesMasterIdLst>
  <p:sldIdLst>
    <p:sldId id="256" r:id="rId2"/>
    <p:sldId id="514" r:id="rId3"/>
    <p:sldId id="515" r:id="rId4"/>
    <p:sldId id="397" r:id="rId5"/>
    <p:sldId id="516" r:id="rId6"/>
    <p:sldId id="517" r:id="rId7"/>
    <p:sldId id="518" r:id="rId8"/>
    <p:sldId id="519" r:id="rId9"/>
    <p:sldId id="520" r:id="rId10"/>
    <p:sldId id="568" r:id="rId11"/>
    <p:sldId id="398" r:id="rId12"/>
    <p:sldId id="419" r:id="rId13"/>
    <p:sldId id="543" r:id="rId14"/>
    <p:sldId id="523" r:id="rId15"/>
    <p:sldId id="544" r:id="rId16"/>
    <p:sldId id="525" r:id="rId17"/>
    <p:sldId id="546" r:id="rId18"/>
    <p:sldId id="547" r:id="rId19"/>
    <p:sldId id="548" r:id="rId20"/>
    <p:sldId id="549" r:id="rId21"/>
    <p:sldId id="550" r:id="rId22"/>
    <p:sldId id="524" r:id="rId23"/>
    <p:sldId id="552" r:id="rId24"/>
    <p:sldId id="553" r:id="rId25"/>
    <p:sldId id="551" r:id="rId26"/>
    <p:sldId id="526" r:id="rId27"/>
    <p:sldId id="555" r:id="rId28"/>
    <p:sldId id="554" r:id="rId29"/>
    <p:sldId id="556" r:id="rId30"/>
    <p:sldId id="557" r:id="rId31"/>
    <p:sldId id="527" r:id="rId32"/>
    <p:sldId id="559" r:id="rId33"/>
    <p:sldId id="558" r:id="rId34"/>
    <p:sldId id="560" r:id="rId35"/>
    <p:sldId id="521" r:id="rId36"/>
    <p:sldId id="529" r:id="rId37"/>
    <p:sldId id="561" r:id="rId38"/>
    <p:sldId id="562" r:id="rId39"/>
    <p:sldId id="564" r:id="rId40"/>
    <p:sldId id="565" r:id="rId41"/>
    <p:sldId id="569" r:id="rId42"/>
    <p:sldId id="566" r:id="rId43"/>
    <p:sldId id="567" r:id="rId44"/>
    <p:sldId id="570" r:id="rId45"/>
    <p:sldId id="522" r:id="rId46"/>
    <p:sldId id="581" r:id="rId47"/>
    <p:sldId id="582" r:id="rId48"/>
    <p:sldId id="583" r:id="rId49"/>
    <p:sldId id="584" r:id="rId50"/>
    <p:sldId id="585" r:id="rId51"/>
    <p:sldId id="528" r:id="rId52"/>
    <p:sldId id="571" r:id="rId53"/>
    <p:sldId id="572" r:id="rId54"/>
    <p:sldId id="573" r:id="rId55"/>
    <p:sldId id="574" r:id="rId56"/>
    <p:sldId id="575" r:id="rId57"/>
    <p:sldId id="576" r:id="rId58"/>
    <p:sldId id="577" r:id="rId59"/>
    <p:sldId id="578" r:id="rId60"/>
    <p:sldId id="579" r:id="rId61"/>
    <p:sldId id="580" r:id="rId62"/>
    <p:sldId id="586" r:id="rId6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96" d="100"/>
          <a:sy n="96" d="100"/>
        </p:scale>
        <p:origin x="111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7/20/2022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likelihood: </a:t>
            </a:r>
            <a:r>
              <a:rPr lang="en-US" sz="1200" dirty="0">
                <a:cs typeface="Times New Roman" panose="02020603050405020304" pitchFamily="18" charset="0"/>
              </a:rPr>
              <a:t>For example, if your model estimates that a coin has a .6 chance of being heads, then two observations of heads followed by one observation of tails has a likelihood of , i.e. a .144 chance of occurring. 0.6 is the “hyperparameter” governing the likelihood, which you test for based on your data and model.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82857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dependent variables show up *all* the time in research. Pause for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Clarify differences in pp versus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7122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note that there is field idiosyncrasy in how people respond to LPMs. Economists = great, others = not. Really depends on your context (are you using for prediction, or just trying to get a simple ATE, or something in between?)</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0264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26488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1229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OLS prediction to just a local mean across x – notice that the slopes flatten out at edge of range, just like we would want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49550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25320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938021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F() is a piecewise function where F(D*)=1 if D*&gt;c, 0 otherwise</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85254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82475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8585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535863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phi is the normal </a:t>
            </a:r>
            <a:r>
              <a:rPr lang="en-US" dirty="0" err="1"/>
              <a:t>cdf</a:t>
            </a:r>
            <a:r>
              <a:rPr lang="en-US" dirty="0"/>
              <a:t> for the standard normal (probability that </a:t>
            </a:r>
            <a:r>
              <a:rPr lang="en-US" dirty="0" err="1"/>
              <a:t>i</a:t>
            </a:r>
            <a:r>
              <a:rPr lang="en-US" dirty="0"/>
              <a:t> is &lt;= </a:t>
            </a:r>
            <a:r>
              <a:rPr lang="en-US" dirty="0" err="1"/>
              <a:t>i</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19997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544021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461889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246714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link function, what is the partial derivative?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651696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162976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MEM is easier to calculate and interpret, but AME is considered to be more appropriate (it takes into account how variables are correlated, and doesn’t produce an ME for something that doesn’t exist – like someone with 2.3 kids, for example). </a:t>
            </a:r>
          </a:p>
          <a:p>
            <a:r>
              <a:rPr lang="en-US" dirty="0"/>
              <a:t>When using R, keep track of ME for BMI or smoker for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71131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3</a:t>
            </a:fld>
            <a:endParaRPr lang="en-US"/>
          </a:p>
        </p:txBody>
      </p:sp>
    </p:spTree>
    <p:extLst>
      <p:ext uri="{BB962C8B-B14F-4D97-AF65-F5344CB8AC3E}">
        <p14:creationId xmlns:p14="http://schemas.microsoft.com/office/powerpoint/2010/main" val="1213885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225174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91821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94354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(1) Estimate the first stage using nonlinear regression (logit) and get predicted values. (2) Instead of sticking predicted values into the second stage, use them </a:t>
            </a:r>
            <a:r>
              <a:rPr lang="en-US" b="0" i="1" dirty="0">
                <a:solidFill>
                  <a:srgbClr val="222222"/>
                </a:solidFill>
                <a:effectLst/>
                <a:latin typeface="Source Sans Pro" panose="020B0503030403020204" pitchFamily="34" charset="0"/>
              </a:rPr>
              <a:t>in place of the instrument</a:t>
            </a:r>
            <a:r>
              <a:rPr lang="en-US" b="0" i="0" dirty="0">
                <a:solidFill>
                  <a:srgbClr val="222222"/>
                </a:solidFill>
                <a:effectLst/>
                <a:latin typeface="Source Sans Pro" panose="020B0503030403020204" pitchFamily="34" charset="0"/>
              </a:rPr>
              <a:t> in 2SLS. You’ll look at this a little </a:t>
            </a:r>
            <a:r>
              <a:rPr lang="en-US" b="0" i="0">
                <a:solidFill>
                  <a:srgbClr val="222222"/>
                </a:solidFill>
                <a:effectLst/>
                <a:latin typeface="Source Sans Pro" panose="020B0503030403020204" pitchFamily="34" charset="0"/>
              </a:rPr>
              <a:t>bit in the problem set. </a:t>
            </a:r>
            <a:endParaRPr lang="en-US" b="0" i="0" dirty="0">
              <a:solidFill>
                <a:srgbClr val="222222"/>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22615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57725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5365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really is percent increase, not percentage points! Recall lambda is expected counts. Rate ratio is X times more/less likely than count.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Poisson allows us to fit only positive counts</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9286652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771879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What does it mean if </a:t>
            </a:r>
            <a:r>
              <a:rPr lang="en-US" dirty="0" err="1"/>
              <a:t>y_ji</a:t>
            </a:r>
            <a:r>
              <a:rPr lang="en-US" dirty="0"/>
              <a:t> &gt; 0 </a:t>
            </a:r>
            <a:r>
              <a:rPr lang="en-US" dirty="0" err="1"/>
              <a:t>verus</a:t>
            </a:r>
            <a:r>
              <a:rPr lang="en-US" dirty="0"/>
              <a:t> </a:t>
            </a:r>
            <a:r>
              <a:rPr lang="en-US" dirty="0" err="1"/>
              <a:t>y_ji</a:t>
            </a:r>
            <a:r>
              <a:rPr lang="en-US" dirty="0"/>
              <a:t> &lt; 0?</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that </a:t>
            </a:r>
            <a:r>
              <a:rPr lang="en-US" dirty="0" err="1"/>
              <a:t>varepsilon</a:t>
            </a:r>
            <a:r>
              <a:rPr lang="en-US" dirty="0"/>
              <a:t> is T1EV. The choice probabilities show the relative value of the individual characteristics (weighted by beta) across all choices. Why exponentiated? Because of the logit formula (log(p/1-p)). Why is there a 1 in the denominator? Because we have J-1 regressions comparing the alternatives to the benchmark, and then one (</a:t>
            </a:r>
            <a:r>
              <a:rPr lang="en-US" dirty="0" err="1"/>
              <a:t>unestimated</a:t>
            </a:r>
            <a:r>
              <a:rPr lang="en-US" dirty="0"/>
              <a:t>) regression comparing the benchmark to itself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simplistic version of the likelihood function. Delta is an indicator for which j I chose. </a:t>
            </a:r>
            <a:r>
              <a:rPr lang="en-US" dirty="0" err="1"/>
              <a:t>P_ji</a:t>
            </a:r>
            <a:r>
              <a:rPr lang="en-US" dirty="0"/>
              <a:t> is I’s choice probability of j – note that we had lots of exponentials, so we take the logs – this has the logit structure as it is the ratio of exponentials (doesn't quite all cancel out). </a:t>
            </a:r>
          </a:p>
          <a:p>
            <a:r>
              <a:rPr lang="en-US" dirty="0"/>
              <a:t>Once the LL is specified, we choose the betas to maximize LL. Where are the betas here? Hidden inside of the P’s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4482385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03453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97926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833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 Also will include an extension of ordered that highlights choices between </a:t>
            </a:r>
            <a:r>
              <a:rPr lang="en-US"/>
              <a:t>competing options.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76582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7/20/2022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7/20/2022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s://www.sciencedirect.com/science/article/pii/S0165176503000326?casa_token=6s_iEmC5d6EAAAAA:nJdepSQey56XGlCa0Ty0ChxjrDgoM9KZkatzvjvghz2Hvx47Vv99mSWD9Y1Mn80Mo6roXgT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Lectures 7 and 8: Regressions with Limited Dependent Variables</a:t>
            </a:r>
          </a:p>
          <a:p>
            <a:r>
              <a:rPr lang="en-US" sz="2400" dirty="0"/>
              <a:t>October 21 </a:t>
            </a:r>
            <a:r>
              <a:rPr lang="en-US" sz="2400"/>
              <a:t>and October 28, </a:t>
            </a:r>
            <a:r>
              <a:rPr lang="en-US" sz="2400" dirty="0"/>
              <a:t>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Quick Note: MLE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So far, we have been using the </a:t>
                </a:r>
                <a:r>
                  <a:rPr lang="en-US" sz="2400" b="1" dirty="0">
                    <a:solidFill>
                      <a:schemeClr val="accent3">
                        <a:lumMod val="75000"/>
                      </a:schemeClr>
                    </a:solidFill>
                    <a:cs typeface="Times New Roman" panose="02020603050405020304" pitchFamily="18" charset="0"/>
                  </a:rPr>
                  <a:t>method of moments </a:t>
                </a:r>
                <a:r>
                  <a:rPr lang="en-US" sz="2400" dirty="0">
                    <a:cs typeface="Times New Roman" panose="02020603050405020304" pitchFamily="18" charset="0"/>
                  </a:rPr>
                  <a:t>(like GMM) to (talk about) estimating our regressions</a:t>
                </a:r>
              </a:p>
              <a:p>
                <a:pPr lvl="1"/>
                <a:r>
                  <a:rPr lang="en-US" sz="2200" dirty="0">
                    <a:cs typeface="Times New Roman" panose="02020603050405020304" pitchFamily="18" charset="0"/>
                  </a:rPr>
                  <a:t>We have conditions (e.g.,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𝐶𝑜𝑣</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𝜀</m:t>
                        </m:r>
                      </m:e>
                    </m:d>
                    <m:r>
                      <a:rPr lang="en-US" sz="2200" b="0" i="1" smtClean="0">
                        <a:latin typeface="Cambria Math" panose="02040503050406030204" pitchFamily="18" charset="0"/>
                        <a:cs typeface="Times New Roman" panose="02020603050405020304" pitchFamily="18" charset="0"/>
                      </a:rPr>
                      <m:t>=0</m:t>
                    </m:r>
                  </m:oMath>
                </a14:m>
                <a:r>
                  <a:rPr lang="en-US" sz="2200" dirty="0">
                    <a:cs typeface="Times New Roman" panose="02020603050405020304" pitchFamily="18" charset="0"/>
                  </a:rPr>
                  <a:t>) that give us formulas for our parameters of interest</a:t>
                </a:r>
              </a:p>
              <a:p>
                <a:r>
                  <a:rPr lang="en-US" sz="2400" dirty="0">
                    <a:cs typeface="Times New Roman" panose="02020603050405020304" pitchFamily="18" charset="0"/>
                  </a:rPr>
                  <a:t>Another estimation technique is called </a:t>
                </a:r>
                <a:r>
                  <a:rPr lang="en-US" sz="2400" b="1" dirty="0">
                    <a:solidFill>
                      <a:schemeClr val="accent2">
                        <a:lumMod val="75000"/>
                      </a:schemeClr>
                    </a:solidFill>
                    <a:cs typeface="Times New Roman" panose="02020603050405020304" pitchFamily="18" charset="0"/>
                  </a:rPr>
                  <a:t>maximum likelihood estimation</a:t>
                </a:r>
              </a:p>
              <a:p>
                <a:pPr lvl="1"/>
                <a:r>
                  <a:rPr lang="en-US" sz="2200" dirty="0">
                    <a:cs typeface="Times New Roman" panose="02020603050405020304" pitchFamily="18" charset="0"/>
                  </a:rPr>
                  <a:t>Main idea: Given a model, you can calculate the probability of a given observation occurring (likelihood)</a:t>
                </a:r>
              </a:p>
              <a:p>
                <a:pPr lvl="1"/>
                <a:r>
                  <a:rPr lang="en-US" sz="2200" dirty="0">
                    <a:cs typeface="Times New Roman" panose="02020603050405020304" pitchFamily="18" charset="0"/>
                  </a:rPr>
                  <a:t>You can pick the model that makes your data </a:t>
                </a:r>
                <a:r>
                  <a:rPr lang="en-US" sz="2200" b="1" i="1" dirty="0">
                    <a:solidFill>
                      <a:schemeClr val="accent2">
                        <a:lumMod val="75000"/>
                      </a:schemeClr>
                    </a:solidFill>
                    <a:cs typeface="Times New Roman" panose="02020603050405020304" pitchFamily="18" charset="0"/>
                  </a:rPr>
                  <a:t>as likely as possible</a:t>
                </a:r>
                <a:r>
                  <a:rPr lang="en-US" sz="2200" dirty="0">
                    <a:cs typeface="Times New Roman" panose="02020603050405020304" pitchFamily="18" charset="0"/>
                  </a:rPr>
                  <a:t>. </a:t>
                </a:r>
              </a:p>
              <a:p>
                <a:r>
                  <a:rPr lang="en-US" sz="2600" dirty="0">
                    <a:cs typeface="Times New Roman" panose="02020603050405020304" pitchFamily="18" charset="0"/>
                  </a:rPr>
                  <a:t>Estimation of MLE requires specifying a </a:t>
                </a:r>
                <a:r>
                  <a:rPr lang="en-US" sz="2600" b="1" dirty="0">
                    <a:cs typeface="Times New Roman" panose="02020603050405020304" pitchFamily="18" charset="0"/>
                  </a:rPr>
                  <a:t>likelihood function </a:t>
                </a:r>
                <a:r>
                  <a:rPr lang="en-US" sz="2600" dirty="0">
                    <a:cs typeface="Times New Roman" panose="02020603050405020304" pitchFamily="18" charset="0"/>
                  </a:rPr>
                  <a:t>based on the DGP you think is involved</a:t>
                </a:r>
              </a:p>
              <a:p>
                <a:pPr lvl="1"/>
                <a:r>
                  <a:rPr lang="en-US" sz="2400" dirty="0">
                    <a:cs typeface="Times New Roman" panose="02020603050405020304" pitchFamily="18" charset="0"/>
                  </a:rPr>
                  <a:t>If events are independent, this is just the product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𝑁</m:t>
                    </m:r>
                  </m:oMath>
                </a14:m>
                <a:r>
                  <a:rPr lang="en-US" sz="2400" dirty="0">
                    <a:cs typeface="Times New Roman" panose="02020603050405020304" pitchFamily="18" charset="0"/>
                  </a:rPr>
                  <a:t> pdfs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305" r="-1102"/>
                </a:stretch>
              </a:blipFill>
            </p:spPr>
            <p:txBody>
              <a:bodyPr/>
              <a:lstStyle/>
              <a:p>
                <a:r>
                  <a:rPr lang="en-US">
                    <a:noFill/>
                  </a:rPr>
                  <a:t> </a:t>
                </a:r>
              </a:p>
            </p:txBody>
          </p:sp>
        </mc:Fallback>
      </mc:AlternateContent>
    </p:spTree>
    <p:extLst>
      <p:ext uri="{BB962C8B-B14F-4D97-AF65-F5344CB8AC3E}">
        <p14:creationId xmlns:p14="http://schemas.microsoft.com/office/powerpoint/2010/main" val="414643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Binary Outcome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r>
                  <a:rPr lang="en-US" sz="2200" dirty="0">
                    <a:cs typeface="Times New Roman" panose="02020603050405020304" pitchFamily="18" charset="0"/>
                  </a:rPr>
                  <a:t>Before,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measures change in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𝑌</m:t>
                    </m:r>
                  </m:oMath>
                </a14:m>
                <a:r>
                  <a:rPr lang="en-US" sz="2200" dirty="0">
                    <a:cs typeface="Times New Roman" panose="02020603050405020304" pitchFamily="18" charset="0"/>
                  </a:rPr>
                  <a:t> when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changes by 1</a:t>
                </a:r>
              </a:p>
              <a:p>
                <a:pPr lvl="1"/>
                <a:r>
                  <a:rPr lang="en-US" sz="2200" dirty="0">
                    <a:cs typeface="Times New Roman" panose="02020603050405020304" pitchFamily="18" charset="0"/>
                  </a:rPr>
                  <a:t>Now,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measures the change in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Pr</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𝑌</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when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changes by 1</a:t>
                </a:r>
              </a:p>
              <a:p>
                <a:pPr lvl="1"/>
                <a:r>
                  <a:rPr lang="en-US" sz="2200" dirty="0">
                    <a:cs typeface="Times New Roman" panose="02020603050405020304" pitchFamily="18" charset="0"/>
                  </a:rPr>
                  <a:t>Measured in </a:t>
                </a:r>
                <a:r>
                  <a:rPr lang="en-US" sz="2200" b="1" dirty="0">
                    <a:cs typeface="Times New Roman" panose="02020603050405020304" pitchFamily="18" charset="0"/>
                  </a:rPr>
                  <a:t>percentage points</a:t>
                </a:r>
                <a:r>
                  <a:rPr lang="en-US" sz="2200" dirty="0">
                    <a:cs typeface="Times New Roman" panose="02020603050405020304" pitchFamily="18" charset="0"/>
                  </a:rPr>
                  <a:t>, not </a:t>
                </a:r>
                <a:r>
                  <a:rPr lang="en-US" sz="2200" b="1" dirty="0">
                    <a:cs typeface="Times New Roman" panose="02020603050405020304" pitchFamily="18" charset="0"/>
                  </a:rPr>
                  <a:t>percent</a:t>
                </a:r>
                <a:endParaRPr lang="en-US" sz="22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729F17E-6CED-F798-54A5-63FBD44D6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200" dirty="0">
                    <a:cs typeface="Times New Roman" panose="02020603050405020304" pitchFamily="18" charset="0"/>
                  </a:rPr>
                  <a:t> Predictions are generally </a:t>
                </a:r>
                <a:r>
                  <a:rPr lang="en-US" sz="2200" i="1" dirty="0">
                    <a:cs typeface="Times New Roman" panose="02020603050405020304" pitchFamily="18" charset="0"/>
                  </a:rPr>
                  <a:t>way </a:t>
                </a:r>
                <a:r>
                  <a:rPr lang="en-US" sz="2200" dirty="0">
                    <a:cs typeface="Times New Roman" panose="02020603050405020304" pitchFamily="18" charset="0"/>
                  </a:rPr>
                  <a:t>off (in fact, how do you do predictions?)</a:t>
                </a:r>
              </a:p>
              <a:p>
                <a:pPr lvl="1"/>
                <a:r>
                  <a:rPr lang="en-US" sz="2200" dirty="0">
                    <a:cs typeface="Times New Roman" panose="02020603050405020304" pitchFamily="18" charset="0"/>
                  </a:rPr>
                  <a:t> What’s more, predictions can be outside of the actual </a:t>
                </a:r>
                <a:r>
                  <a:rPr lang="en-US" sz="2200" b="1" dirty="0">
                    <a:cs typeface="Times New Roman" panose="02020603050405020304" pitchFamily="18" charset="0"/>
                  </a:rPr>
                  <a:t>unit interval</a:t>
                </a:r>
              </a:p>
              <a:p>
                <a:pPr lvl="1"/>
                <a:r>
                  <a:rPr lang="en-US" sz="2200" dirty="0">
                    <a:cs typeface="Times New Roman" panose="02020603050405020304" pitchFamily="18" charset="0"/>
                  </a:rPr>
                  <a:t> A disguised disadvantage: we assume that the marginal effect here is </a:t>
                </a:r>
                <a:r>
                  <a:rPr lang="en-US" sz="2200" u="sng" dirty="0">
                    <a:cs typeface="Times New Roman" panose="02020603050405020304" pitchFamily="18" charset="0"/>
                  </a:rPr>
                  <a:t>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10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200" dirty="0">
                    <a:cs typeface="Times New Roman" panose="02020603050405020304" pitchFamily="18" charset="0"/>
                  </a:rPr>
                  <a:t> Predictions are generally </a:t>
                </a:r>
                <a:r>
                  <a:rPr lang="en-US" sz="2200" i="1" dirty="0">
                    <a:cs typeface="Times New Roman" panose="02020603050405020304" pitchFamily="18" charset="0"/>
                  </a:rPr>
                  <a:t>way </a:t>
                </a:r>
                <a:r>
                  <a:rPr lang="en-US" sz="2200" dirty="0">
                    <a:cs typeface="Times New Roman" panose="02020603050405020304" pitchFamily="18" charset="0"/>
                  </a:rPr>
                  <a:t>off (in fact, how do you do predictions?)</a:t>
                </a:r>
              </a:p>
              <a:p>
                <a:pPr lvl="1"/>
                <a:r>
                  <a:rPr lang="en-US" sz="2200" dirty="0">
                    <a:cs typeface="Times New Roman" panose="02020603050405020304" pitchFamily="18" charset="0"/>
                  </a:rPr>
                  <a:t> What’s more, predictions can be outside of the actual </a:t>
                </a:r>
                <a:r>
                  <a:rPr lang="en-US" sz="2200" b="1" dirty="0">
                    <a:cs typeface="Times New Roman" panose="02020603050405020304" pitchFamily="18" charset="0"/>
                  </a:rPr>
                  <a:t>unit interval</a:t>
                </a:r>
              </a:p>
              <a:p>
                <a:pPr lvl="1"/>
                <a:r>
                  <a:rPr lang="en-US" sz="2200" dirty="0">
                    <a:cs typeface="Times New Roman" panose="02020603050405020304" pitchFamily="18" charset="0"/>
                  </a:rPr>
                  <a:t> A disguised disadvantage: we assume that the marginal effect here is </a:t>
                </a:r>
                <a:r>
                  <a:rPr lang="en-US" sz="2200" u="sng" dirty="0">
                    <a:cs typeface="Times New Roman" panose="02020603050405020304" pitchFamily="18" charset="0"/>
                  </a:rPr>
                  <a:t>constant</a:t>
                </a:r>
                <a:endParaRPr lang="en-US" sz="2400" u="sng" dirty="0">
                  <a:cs typeface="Times New Roman" panose="02020603050405020304" pitchFamily="18" charset="0"/>
                </a:endParaRPr>
              </a:p>
              <a:p>
                <a:r>
                  <a:rPr lang="en-US" sz="2400" dirty="0">
                    <a:cs typeface="Times New Roman" panose="02020603050405020304" pitchFamily="18" charset="0"/>
                  </a:rPr>
                  <a:t>What we really want is a model that </a:t>
                </a:r>
                <a:r>
                  <a:rPr lang="en-US" sz="2400" b="1" dirty="0">
                    <a:cs typeface="Times New Roman" panose="02020603050405020304" pitchFamily="18" charset="0"/>
                  </a:rPr>
                  <a:t>acknowledges </a:t>
                </a:r>
                <a:r>
                  <a:rPr lang="en-US" sz="2400" dirty="0">
                    <a:cs typeface="Times New Roman" panose="02020603050405020304" pitchFamily="18" charset="0"/>
                  </a:rPr>
                  <a:t>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a:t>
                </a:r>
              </a:p>
              <a:p>
                <a:r>
                  <a:rPr lang="en-US" sz="2400" dirty="0">
                    <a:cs typeface="Times New Roman" panose="02020603050405020304" pitchFamily="18" charset="0"/>
                  </a:rPr>
                  <a:t>OLS doesn’t do that!</a:t>
                </a:r>
              </a:p>
              <a:p>
                <a:r>
                  <a:rPr lang="en-US" sz="2400" dirty="0">
                    <a:cs typeface="Times New Roman" panose="02020603050405020304" pitchFamily="18" charset="0"/>
                  </a:rPr>
                  <a:t>A side note: </a:t>
                </a:r>
                <a:r>
                  <a:rPr lang="en-US" sz="2400" b="1" dirty="0">
                    <a:cs typeface="Times New Roman" panose="02020603050405020304" pitchFamily="18" charset="0"/>
                  </a:rPr>
                  <a:t>heteroskedasticity is </a:t>
                </a:r>
                <a:r>
                  <a:rPr lang="en-US" sz="2400" b="1" i="1" dirty="0">
                    <a:cs typeface="Times New Roman" panose="02020603050405020304" pitchFamily="18" charset="0"/>
                  </a:rPr>
                  <a:t>built in </a:t>
                </a:r>
                <a:r>
                  <a:rPr lang="en-US" sz="2400" b="1" dirty="0">
                    <a:cs typeface="Times New Roman" panose="02020603050405020304" pitchFamily="18" charset="0"/>
                  </a:rPr>
                  <a:t>with an LPM. </a:t>
                </a:r>
                <a:r>
                  <a:rPr lang="en-US" sz="2400" dirty="0">
                    <a:cs typeface="Times New Roman" panose="02020603050405020304" pitchFamily="18" charset="0"/>
                  </a:rPr>
                  <a:t>(Why?)</a:t>
                </a:r>
              </a:p>
              <a:p>
                <a:pPr lvl="1"/>
                <a:r>
                  <a:rPr lang="en-US" sz="2200" dirty="0">
                    <a:cs typeface="Times New Roman" panose="02020603050405020304" pitchFamily="18" charset="0"/>
                  </a:rPr>
                  <a:t>If you use an LPM, you have to use robust standard errors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58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6AA3B4D-6FE0-330B-A38D-E604B97B2203}"/>
              </a:ext>
            </a:extLst>
          </p:cNvPr>
          <p:cNvPicPr>
            <a:picLocks noChangeAspect="1"/>
          </p:cNvPicPr>
          <p:nvPr/>
        </p:nvPicPr>
        <p:blipFill>
          <a:blip r:embed="rId3"/>
          <a:stretch>
            <a:fillRect/>
          </a:stretch>
        </p:blipFill>
        <p:spPr>
          <a:xfrm>
            <a:off x="2034540" y="1098631"/>
            <a:ext cx="7589520" cy="5598013"/>
          </a:xfrm>
          <a:prstGeom prst="rect">
            <a:avLst/>
          </a:prstGeom>
        </p:spPr>
      </p:pic>
    </p:spTree>
    <p:extLst>
      <p:ext uri="{BB962C8B-B14F-4D97-AF65-F5344CB8AC3E}">
        <p14:creationId xmlns:p14="http://schemas.microsoft.com/office/powerpoint/2010/main" val="395243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5C30B6BD-3AAC-1744-B9F6-05C4C85190E6}"/>
              </a:ext>
            </a:extLst>
          </p:cNvPr>
          <p:cNvPicPr>
            <a:picLocks noChangeAspect="1"/>
          </p:cNvPicPr>
          <p:nvPr/>
        </p:nvPicPr>
        <p:blipFill>
          <a:blip r:embed="rId3"/>
          <a:stretch>
            <a:fillRect/>
          </a:stretch>
        </p:blipFill>
        <p:spPr>
          <a:xfrm>
            <a:off x="2034540" y="1066801"/>
            <a:ext cx="7589520" cy="5391743"/>
          </a:xfrm>
          <a:prstGeom prst="rect">
            <a:avLst/>
          </a:prstGeom>
        </p:spPr>
      </p:pic>
    </p:spTree>
    <p:extLst>
      <p:ext uri="{BB962C8B-B14F-4D97-AF65-F5344CB8AC3E}">
        <p14:creationId xmlns:p14="http://schemas.microsoft.com/office/powerpoint/2010/main" val="2277832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243220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FDEE5680-F793-B1DA-EEF6-7CE7096CB210}"/>
              </a:ext>
            </a:extLst>
          </p:cNvPr>
          <p:cNvSpPr/>
          <p:nvPr/>
        </p:nvSpPr>
        <p:spPr>
          <a:xfrm rot="5400000">
            <a:off x="6591300" y="2532444"/>
            <a:ext cx="304800" cy="990600"/>
          </a:xfrm>
          <a:prstGeom prst="righ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270F4F4-2332-5C23-F166-91C98618F264}"/>
              </a:ext>
            </a:extLst>
          </p:cNvPr>
          <p:cNvSpPr txBox="1"/>
          <p:nvPr/>
        </p:nvSpPr>
        <p:spPr>
          <a:xfrm>
            <a:off x="5829300" y="3276600"/>
            <a:ext cx="2705100" cy="369332"/>
          </a:xfrm>
          <a:prstGeom prst="rect">
            <a:avLst/>
          </a:prstGeom>
          <a:noFill/>
        </p:spPr>
        <p:txBody>
          <a:bodyPr wrap="square" rtlCol="0">
            <a:spAutoFit/>
          </a:bodyPr>
          <a:lstStyle/>
          <a:p>
            <a:r>
              <a:rPr lang="en-US" i="1" dirty="0">
                <a:solidFill>
                  <a:srgbClr val="00B050"/>
                </a:solidFill>
              </a:rPr>
              <a:t>Index function</a:t>
            </a:r>
          </a:p>
        </p:txBody>
      </p:sp>
      <p:sp>
        <p:nvSpPr>
          <p:cNvPr id="6" name="Right Brace 5">
            <a:extLst>
              <a:ext uri="{FF2B5EF4-FFF2-40B4-BE49-F238E27FC236}">
                <a16:creationId xmlns:a16="http://schemas.microsoft.com/office/drawing/2014/main" id="{C2A88EFE-D6C0-0B35-C371-E3FAC1DDF1A5}"/>
              </a:ext>
            </a:extLst>
          </p:cNvPr>
          <p:cNvSpPr/>
          <p:nvPr/>
        </p:nvSpPr>
        <p:spPr>
          <a:xfrm rot="5400000">
            <a:off x="6473624" y="2926299"/>
            <a:ext cx="266700" cy="1752600"/>
          </a:xfrm>
          <a:prstGeom prst="rightBrac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DA50D0B-9E57-5F7B-1538-07B3502740E7}"/>
              </a:ext>
            </a:extLst>
          </p:cNvPr>
          <p:cNvSpPr txBox="1"/>
          <p:nvPr/>
        </p:nvSpPr>
        <p:spPr>
          <a:xfrm>
            <a:off x="5943600" y="3897868"/>
            <a:ext cx="2705100" cy="369332"/>
          </a:xfrm>
          <a:prstGeom prst="rect">
            <a:avLst/>
          </a:prstGeom>
          <a:noFill/>
        </p:spPr>
        <p:txBody>
          <a:bodyPr wrap="square" rtlCol="0">
            <a:spAutoFit/>
          </a:bodyPr>
          <a:lstStyle/>
          <a:p>
            <a:r>
              <a:rPr lang="en-US" i="1" dirty="0">
                <a:solidFill>
                  <a:schemeClr val="accent2">
                    <a:lumMod val="50000"/>
                  </a:schemeClr>
                </a:solidFill>
              </a:rPr>
              <a:t>Link function</a:t>
            </a:r>
          </a:p>
        </p:txBody>
      </p:sp>
    </p:spTree>
    <p:extLst>
      <p:ext uri="{BB962C8B-B14F-4D97-AF65-F5344CB8AC3E}">
        <p14:creationId xmlns:p14="http://schemas.microsoft.com/office/powerpoint/2010/main" val="74503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under heterogeneous treatment effects, and that may or may not be a policy relevant variable.</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is called a </a:t>
                </a:r>
                <a:r>
                  <a:rPr lang="en-US" sz="2200" b="1" dirty="0">
                    <a:cs typeface="Times New Roman" panose="02020603050405020304" pitchFamily="18" charset="0"/>
                  </a:rPr>
                  <a:t>latent variable interpretation</a:t>
                </a:r>
              </a:p>
              <a:p>
                <a:pPr lvl="1"/>
                <a:r>
                  <a:rPr lang="en-US" sz="2200" dirty="0">
                    <a:cs typeface="Times New Roman" panose="02020603050405020304" pitchFamily="18" charset="0"/>
                  </a:rPr>
                  <a:t>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𝐷</m:t>
                        </m:r>
                      </m:e>
                      <m:e>
                        <m:r>
                          <a:rPr lang="en-US" sz="2200" b="0" i="1" smtClean="0">
                            <a:latin typeface="Cambria Math" panose="02040503050406030204" pitchFamily="18" charset="0"/>
                            <a:cs typeface="Times New Roman" panose="02020603050405020304" pitchFamily="18" charset="0"/>
                          </a:rPr>
                          <m:t>𝑋</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𝐷</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(what would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0"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be</m:t>
                    </m:r>
                    <m:r>
                      <a:rPr lang="en-US" sz="2200" b="0" i="0"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136595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is called a </a:t>
                </a:r>
                <a:r>
                  <a:rPr lang="en-US" sz="2200" b="1" dirty="0">
                    <a:cs typeface="Times New Roman" panose="02020603050405020304" pitchFamily="18" charset="0"/>
                  </a:rPr>
                  <a:t>latent variable interpretation</a:t>
                </a:r>
              </a:p>
              <a:p>
                <a:pPr lvl="1"/>
                <a:r>
                  <a:rPr lang="en-US" sz="2200" dirty="0">
                    <a:cs typeface="Times New Roman" panose="02020603050405020304" pitchFamily="18" charset="0"/>
                  </a:rPr>
                  <a:t>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𝐷</m:t>
                        </m:r>
                      </m:e>
                      <m:e>
                        <m:r>
                          <a:rPr lang="en-US" sz="2200" b="0" i="1" smtClean="0">
                            <a:latin typeface="Cambria Math" panose="02040503050406030204" pitchFamily="18" charset="0"/>
                            <a:cs typeface="Times New Roman" panose="02020603050405020304" pitchFamily="18" charset="0"/>
                          </a:rPr>
                          <m:t>𝑋</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𝐷</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(what would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0"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be</m:t>
                    </m:r>
                    <m:r>
                      <a:rPr lang="en-US" sz="2200" b="0" i="0"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a:t>
                </a:r>
              </a:p>
              <a:p>
                <a:r>
                  <a:rPr lang="en-US" sz="2400" dirty="0">
                    <a:cs typeface="Times New Roman" panose="02020603050405020304" pitchFamily="18" charset="0"/>
                  </a:rPr>
                  <a:t>This GLM interpretation will help us deal with essentially </a:t>
                </a:r>
                <a:r>
                  <a:rPr lang="en-US" sz="2400" b="1" dirty="0">
                    <a:cs typeface="Times New Roman" panose="02020603050405020304" pitchFamily="18" charset="0"/>
                  </a:rPr>
                  <a:t>all </a:t>
                </a:r>
                <a:r>
                  <a:rPr lang="en-US" sz="2400" dirty="0">
                    <a:cs typeface="Times New Roman" panose="02020603050405020304" pitchFamily="18" charset="0"/>
                  </a:rPr>
                  <a:t>LDV problems!</a:t>
                </a:r>
              </a:p>
              <a:p>
                <a:pPr lvl="1"/>
                <a:r>
                  <a:rPr lang="en-US" sz="2200" dirty="0">
                    <a:cs typeface="Times New Roman" panose="02020603050405020304" pitchFamily="18" charset="0"/>
                  </a:rPr>
                  <a:t>It’s just a matter of selecting the appropriate</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link function</a:t>
                </a: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r="-122"/>
                </a:stretch>
              </a:blipFill>
            </p:spPr>
            <p:txBody>
              <a:bodyPr/>
              <a:lstStyle/>
              <a:p>
                <a:r>
                  <a:rPr lang="en-US">
                    <a:noFill/>
                  </a:rPr>
                  <a:t> </a:t>
                </a:r>
              </a:p>
            </p:txBody>
          </p:sp>
        </mc:Fallback>
      </mc:AlternateContent>
    </p:spTree>
    <p:extLst>
      <p:ext uri="{BB962C8B-B14F-4D97-AF65-F5344CB8AC3E}">
        <p14:creationId xmlns:p14="http://schemas.microsoft.com/office/powerpoint/2010/main" val="779800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a:cs typeface="Times New Roman" panose="02020603050405020304" pitchFamily="18" charset="0"/>
                  </a:rPr>
                  <a:t>logit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5154364-54DB-54A8-7094-B2CDE7307304}"/>
              </a:ext>
            </a:extLst>
          </p:cNvPr>
          <p:cNvPicPr>
            <a:picLocks noChangeAspect="1"/>
          </p:cNvPicPr>
          <p:nvPr/>
        </p:nvPicPr>
        <p:blipFill>
          <a:blip r:embed="rId4"/>
          <a:stretch>
            <a:fillRect/>
          </a:stretch>
        </p:blipFill>
        <p:spPr>
          <a:xfrm>
            <a:off x="1524000" y="1898488"/>
            <a:ext cx="8229600" cy="4594148"/>
          </a:xfrm>
          <a:prstGeom prst="rect">
            <a:avLst/>
          </a:prstGeom>
        </p:spPr>
      </p:pic>
    </p:spTree>
    <p:extLst>
      <p:ext uri="{BB962C8B-B14F-4D97-AF65-F5344CB8AC3E}">
        <p14:creationId xmlns:p14="http://schemas.microsoft.com/office/powerpoint/2010/main" val="38417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err="1">
                    <a:cs typeface="Times New Roman" panose="02020603050405020304" pitchFamily="18" charset="0"/>
                  </a:rPr>
                  <a:t>probit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504D56D-9C8D-459A-45DE-FB104C5F794F}"/>
              </a:ext>
            </a:extLst>
          </p:cNvPr>
          <p:cNvPicPr>
            <a:picLocks noChangeAspect="1"/>
          </p:cNvPicPr>
          <p:nvPr/>
        </p:nvPicPr>
        <p:blipFill>
          <a:blip r:embed="rId4"/>
          <a:stretch>
            <a:fillRect/>
          </a:stretch>
        </p:blipFill>
        <p:spPr>
          <a:xfrm>
            <a:off x="1905000" y="1848519"/>
            <a:ext cx="7589520" cy="4780881"/>
          </a:xfrm>
          <a:prstGeom prst="rect">
            <a:avLst/>
          </a:prstGeom>
        </p:spPr>
      </p:pic>
    </p:spTree>
    <p:extLst>
      <p:ext uri="{BB962C8B-B14F-4D97-AF65-F5344CB8AC3E}">
        <p14:creationId xmlns:p14="http://schemas.microsoft.com/office/powerpoint/2010/main" val="26209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a:t>
                </a:r>
              </a:p>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exploit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shape here: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num>
                        <m:den>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den>
                      </m:f>
                    </m:oMath>
                  </m:oMathPara>
                </a14:m>
                <a:endParaRPr lang="en-US" sz="2400" b="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𝑃𝑟𝑜𝑏𝑖𝑡</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𝑖𝑛𝑑𝑒𝑥</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In general, these return similar answers. Logit has gotten more popular in machine learning than </a:t>
                </a:r>
                <a:r>
                  <a:rPr lang="en-US" sz="2400" dirty="0" err="1">
                    <a:cs typeface="Times New Roman" panose="02020603050405020304" pitchFamily="18" charset="0"/>
                  </a:rPr>
                  <a:t>probit</a:t>
                </a:r>
                <a:r>
                  <a:rPr lang="en-US" sz="2400" dirty="0">
                    <a:cs typeface="Times New Roman" panose="02020603050405020304" pitchFamily="18" charset="0"/>
                  </a:rPr>
                  <a:t> (easier to compute), so we tend to focus on that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16613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LPM vs. Logit vs.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have the advantages that: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num>
                                <m:den>
                                  <m:r>
                                    <a:rPr lang="en-US" sz="2400" b="0" i="1" smtClean="0">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=1</m:t>
                              </m:r>
                            </m:e>
                            <m:sup/>
                          </m:sSup>
                        </m:e>
                      </m:func>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And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0</m:t>
                                  </m:r>
                                </m:num>
                                <m:den>
                                  <m:r>
                                    <a:rPr lang="en-US" sz="2400" b="0" i="1" smtClean="0">
                                      <a:latin typeface="Cambria Math" panose="02040503050406030204" pitchFamily="18" charset="0"/>
                                      <a:cs typeface="Times New Roman" panose="02020603050405020304" pitchFamily="18" charset="0"/>
                                    </a:rPr>
                                    <m:t>1+0</m:t>
                                  </m:r>
                                </m:den>
                              </m:f>
                              <m:r>
                                <a:rPr lang="en-US" sz="2400" b="0" i="1" smtClean="0">
                                  <a:latin typeface="Cambria Math" panose="02040503050406030204" pitchFamily="18" charset="0"/>
                                  <a:cs typeface="Times New Roman" panose="02020603050405020304" pitchFamily="18" charset="0"/>
                                </a:rPr>
                                <m:t>=0</m:t>
                              </m:r>
                            </m:e>
                            <m:sup/>
                          </m:sSup>
                        </m:e>
                      </m:func>
                    </m:oMath>
                  </m:oMathPara>
                </a14:m>
                <a:endParaRPr lang="en-US" sz="2400" dirty="0">
                  <a:cs typeface="Times New Roman" panose="02020603050405020304" pitchFamily="18" charset="0"/>
                </a:endParaRPr>
              </a:p>
              <a:p>
                <a:r>
                  <a:rPr lang="en-US" sz="2400" dirty="0">
                    <a:cs typeface="Times New Roman" panose="02020603050405020304" pitchFamily="18" charset="0"/>
                  </a:rPr>
                  <a:t>However, due to the link function, it is </a:t>
                </a:r>
                <a:r>
                  <a:rPr lang="en-US" sz="2400" b="1" dirty="0">
                    <a:cs typeface="Times New Roman" panose="02020603050405020304" pitchFamily="18" charset="0"/>
                  </a:rPr>
                  <a:t>no longer true </a:t>
                </a:r>
                <a:r>
                  <a:rPr lang="en-US" sz="2400" dirty="0">
                    <a:cs typeface="Times New Roman" panose="02020603050405020304" pitchFamily="18" charset="0"/>
                  </a:rPr>
                  <a:t>that our regression coefficients capture </a:t>
                </a:r>
                <a:r>
                  <a:rPr lang="en-US" sz="2400" b="1" dirty="0">
                    <a:cs typeface="Times New Roman" panose="02020603050405020304" pitchFamily="18" charset="0"/>
                  </a:rPr>
                  <a:t>marginal effects</a:t>
                </a:r>
                <a:endParaRPr lang="en-US" sz="2400" dirty="0">
                  <a:cs typeface="Times New Roman" panose="02020603050405020304" pitchFamily="18" charset="0"/>
                </a:endParaRPr>
              </a:p>
              <a:p>
                <a:pPr lvl="1"/>
                <a:r>
                  <a:rPr lang="en-US" sz="2200" dirty="0">
                    <a:cs typeface="Times New Roman" panose="02020603050405020304" pitchFamily="18" charset="0"/>
                  </a:rPr>
                  <a:t>Now,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e>
                    </m:d>
                  </m:oMath>
                </a14:m>
                <a:r>
                  <a:rPr lang="en-US" sz="2200" dirty="0">
                    <a:cs typeface="Times New Roman" panose="02020603050405020304" pitchFamily="18" charset="0"/>
                  </a:rPr>
                  <a:t> is what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1753929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066801"/>
                <a:ext cx="9677400"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200" dirty="0">
                    <a:cs typeface="Times New Roman" panose="02020603050405020304" pitchFamily="18" charset="0"/>
                  </a:rPr>
                  <a:t>Recall that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tells you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𝑖𝑛𝑑𝑒𝑥</m:t>
                    </m:r>
                  </m:oMath>
                </a14:m>
                <a:r>
                  <a:rPr lang="en-US" sz="2200" dirty="0">
                    <a:cs typeface="Times New Roman" panose="02020603050405020304" pitchFamily="18" charset="0"/>
                  </a:rPr>
                  <a:t>, not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endParaRPr lang="en-US" sz="2200" dirty="0">
                  <a:cs typeface="Times New Roman" panose="02020603050405020304" pitchFamily="18" charset="0"/>
                </a:endParaRPr>
              </a:p>
              <a:p>
                <a:pPr lvl="1"/>
                <a:r>
                  <a:rPr lang="en-US" sz="2200" dirty="0">
                    <a:cs typeface="Times New Roman" panose="02020603050405020304" pitchFamily="18" charset="0"/>
                  </a:rPr>
                  <a:t>We have to consider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3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066801"/>
                <a:ext cx="9677400"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200" dirty="0">
                    <a:cs typeface="Times New Roman" panose="02020603050405020304" pitchFamily="18" charset="0"/>
                  </a:rPr>
                  <a:t>Recall that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tells you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𝑖𝑛𝑑𝑒𝑥</m:t>
                    </m:r>
                  </m:oMath>
                </a14:m>
                <a:r>
                  <a:rPr lang="en-US" sz="2200" dirty="0">
                    <a:cs typeface="Times New Roman" panose="02020603050405020304" pitchFamily="18" charset="0"/>
                  </a:rPr>
                  <a:t>, not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endParaRPr lang="en-US" sz="2200" dirty="0">
                  <a:cs typeface="Times New Roman" panose="02020603050405020304" pitchFamily="18" charset="0"/>
                </a:endParaRPr>
              </a:p>
              <a:p>
                <a:pPr lvl="1"/>
                <a:r>
                  <a:rPr lang="en-US" sz="2200" dirty="0">
                    <a:cs typeface="Times New Roman" panose="02020603050405020304" pitchFamily="18" charset="0"/>
                  </a:rPr>
                  <a:t>We have to consider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r>
                  <a:rPr lang="en-US" sz="2400" dirty="0">
                    <a:cs typeface="Times New Roman" panose="02020603050405020304" pitchFamily="18" charset="0"/>
                  </a:rPr>
                  <a:t>You might use an LPM when: </a:t>
                </a:r>
              </a:p>
              <a:p>
                <a:pPr lvl="1"/>
                <a:r>
                  <a:rPr lang="en-US" sz="2200" dirty="0">
                    <a:cs typeface="Times New Roman" panose="02020603050405020304" pitchFamily="18" charset="0"/>
                  </a:rPr>
                  <a:t>LPMs are better in small samples than logit/</a:t>
                </a:r>
                <a:r>
                  <a:rPr lang="en-US" sz="2200" dirty="0" err="1">
                    <a:cs typeface="Times New Roman" panose="02020603050405020304" pitchFamily="18" charset="0"/>
                  </a:rPr>
                  <a:t>probit</a:t>
                </a:r>
                <a:r>
                  <a:rPr lang="en-US" sz="2200" dirty="0">
                    <a:cs typeface="Times New Roman" panose="02020603050405020304" pitchFamily="18" charset="0"/>
                  </a:rPr>
                  <a:t>, which generally use </a:t>
                </a:r>
                <a:r>
                  <a:rPr lang="en-US" sz="2200" b="1" dirty="0">
                    <a:cs typeface="Times New Roman" panose="02020603050405020304" pitchFamily="18" charset="0"/>
                  </a:rPr>
                  <a:t>Maximum Likelihood Estimation (MLE) </a:t>
                </a:r>
              </a:p>
              <a:p>
                <a:pPr lvl="1"/>
                <a:r>
                  <a:rPr lang="en-US" sz="2200" dirty="0">
                    <a:cs typeface="Times New Roman" panose="02020603050405020304" pitchFamily="18" charset="0"/>
                  </a:rPr>
                  <a:t>You only care about slope for predicted values far from boundaries</a:t>
                </a:r>
              </a:p>
              <a:p>
                <a:pPr lvl="1"/>
                <a:r>
                  <a:rPr lang="en-US" sz="2200" dirty="0">
                    <a:cs typeface="Times New Roman" panose="02020603050405020304" pitchFamily="18" charset="0"/>
                  </a:rPr>
                  <a:t>There are limited values on RHS (less variation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fewer prediction issues)</a:t>
                </a:r>
              </a:p>
              <a:p>
                <a:pPr lvl="1"/>
                <a:r>
                  <a:rPr lang="en-US" sz="2200" b="1" dirty="0">
                    <a:cs typeface="Times New Roman" panose="02020603050405020304" pitchFamily="18" charset="0"/>
                  </a:rPr>
                  <a:t>Remember LPM performs poorly if </a:t>
                </a:r>
                <a14:m>
                  <m:oMath xmlns:m="http://schemas.openxmlformats.org/officeDocument/2006/math">
                    <m:acc>
                      <m:accPr>
                        <m:chr m:val="̅"/>
                        <m:ctrlPr>
                          <a:rPr lang="en-US" sz="2200" b="1" i="1" smtClean="0">
                            <a:latin typeface="Cambria Math" panose="02040503050406030204" pitchFamily="18" charset="0"/>
                            <a:cs typeface="Times New Roman" panose="02020603050405020304" pitchFamily="18" charset="0"/>
                          </a:rPr>
                        </m:ctrlPr>
                      </m:accPr>
                      <m:e>
                        <m:r>
                          <a:rPr lang="en-US" sz="2200" b="0" i="1" smtClean="0">
                            <a:latin typeface="Cambria Math" panose="02040503050406030204" pitchFamily="18" charset="0"/>
                            <a:cs typeface="Times New Roman" panose="02020603050405020304" pitchFamily="18" charset="0"/>
                          </a:rPr>
                          <m:t>𝑦</m:t>
                        </m:r>
                      </m:e>
                    </m:acc>
                  </m:oMath>
                </a14:m>
                <a:r>
                  <a:rPr lang="en-US" sz="2200" b="1" dirty="0">
                    <a:cs typeface="Times New Roman" panose="02020603050405020304" pitchFamily="18" charset="0"/>
                  </a:rPr>
                  <a:t> is close to 0 or 1!</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0"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901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200" dirty="0">
                    <a:cs typeface="Times New Roman" panose="02020603050405020304" pitchFamily="18" charset="0"/>
                  </a:rPr>
                  <a:t>This is no longer possible with logit/</a:t>
                </a:r>
                <a:r>
                  <a:rPr lang="en-US" sz="2200" dirty="0" err="1">
                    <a:cs typeface="Times New Roman" panose="02020603050405020304" pitchFamily="18" charset="0"/>
                  </a:rPr>
                  <a:t>probit</a:t>
                </a:r>
                <a:r>
                  <a:rPr lang="en-US" sz="2200" dirty="0">
                    <a:cs typeface="Times New Roman" panose="02020603050405020304" pitchFamily="18" charset="0"/>
                  </a:rPr>
                  <a:t> since marginal effects are now </a:t>
                </a:r>
                <a:r>
                  <a:rPr lang="en-US" sz="2200" b="1" dirty="0">
                    <a:cs typeface="Times New Roman" panose="02020603050405020304" pitchFamily="18" charset="0"/>
                  </a:rPr>
                  <a:t>value-dependent</a:t>
                </a:r>
              </a:p>
              <a:p>
                <a:pPr lvl="1"/>
                <a:r>
                  <a:rPr lang="en-US" sz="22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7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200" dirty="0">
                    <a:cs typeface="Times New Roman" panose="02020603050405020304" pitchFamily="18" charset="0"/>
                  </a:rPr>
                  <a:t>This is no longer possible with logit/</a:t>
                </a:r>
                <a:r>
                  <a:rPr lang="en-US" sz="2200" dirty="0" err="1">
                    <a:cs typeface="Times New Roman" panose="02020603050405020304" pitchFamily="18" charset="0"/>
                  </a:rPr>
                  <a:t>probit</a:t>
                </a:r>
                <a:r>
                  <a:rPr lang="en-US" sz="2200" dirty="0">
                    <a:cs typeface="Times New Roman" panose="02020603050405020304" pitchFamily="18" charset="0"/>
                  </a:rPr>
                  <a:t> since marginal effects are now </a:t>
                </a:r>
                <a:r>
                  <a:rPr lang="en-US" sz="2200" b="1" dirty="0">
                    <a:cs typeface="Times New Roman" panose="02020603050405020304" pitchFamily="18" charset="0"/>
                  </a:rPr>
                  <a:t>value-dependent</a:t>
                </a:r>
              </a:p>
              <a:p>
                <a:pPr lvl="1"/>
                <a:r>
                  <a:rPr lang="en-US" sz="22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den>
                    </m:f>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cs typeface="Times New Roman" panose="02020603050405020304" pitchFamily="18" charset="0"/>
                      </a:rPr>
                      <m:t>𝑙𝑜𝑔𝑖𝑠𝑡𝑖𝑐</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2</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2</m:t>
                            </m:r>
                          </m:sub>
                        </m:sSub>
                      </m:e>
                    </m:d>
                  </m:oMath>
                </a14:m>
                <a:r>
                  <a:rPr lang="en-US" sz="2400" dirty="0">
                    <a:cs typeface="Times New Roman" panose="02020603050405020304" pitchFamily="18" charset="0"/>
                  </a:rPr>
                  <a:t>]</a:t>
                </a:r>
              </a:p>
              <a:p>
                <a:pPr marL="0" indent="0">
                  <a:buNone/>
                </a:pPr>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How can we summarize this cleanly?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42592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under heterogeneous treatment effects, and that may or may not be a policy relevant variable.</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p>
              <a:p>
                <a:pPr lvl="1"/>
                <a:endParaRPr lang="en-US" sz="2400" dirty="0">
                  <a:solidFill>
                    <a:srgbClr val="262626"/>
                  </a:solidFill>
                  <a:latin typeface="Times New Roman"/>
                  <a:cs typeface="Times New Roman"/>
                </a:endParaRPr>
              </a:p>
              <a:p>
                <a:pPr lvl="1"/>
                <a:endParaRPr lang="en-US" sz="2400" dirty="0">
                  <a:solidFill>
                    <a:srgbClr val="262626"/>
                  </a:solidFill>
                  <a:latin typeface="Times New Roman"/>
                  <a:cs typeface="Times New Roman"/>
                </a:endParaRPr>
              </a:p>
              <a:p>
                <a:r>
                  <a:rPr lang="en-US" sz="2600" dirty="0">
                    <a:solidFill>
                      <a:srgbClr val="262626"/>
                    </a:solidFill>
                    <a:latin typeface="Times New Roman"/>
                    <a:cs typeface="Times New Roman"/>
                  </a:rPr>
                  <a:t>What do you do when </a:t>
                </a:r>
                <a14:m>
                  <m:oMath xmlns:m="http://schemas.openxmlformats.org/officeDocument/2006/math">
                    <m:r>
                      <a:rPr lang="en-US" sz="2600" b="0" i="1" smtClean="0">
                        <a:solidFill>
                          <a:srgbClr val="262626"/>
                        </a:solidFill>
                        <a:latin typeface="Cambria Math" panose="02040503050406030204" pitchFamily="18" charset="0"/>
                        <a:cs typeface="Times New Roman"/>
                      </a:rPr>
                      <m:t>𝑌</m:t>
                    </m:r>
                  </m:oMath>
                </a14:m>
                <a:r>
                  <a:rPr lang="en-US" sz="2600" dirty="0">
                    <a:solidFill>
                      <a:srgbClr val="262626"/>
                    </a:solidFill>
                    <a:cs typeface="Times New Roman"/>
                  </a:rPr>
                  <a:t> is not continuous? How does that change approaches?</a:t>
                </a:r>
              </a:p>
              <a:p>
                <a:pPr lvl="1">
                  <a:buFont typeface="Wingdings 2"/>
                  <a:buChar char=""/>
                </a:pPr>
                <a:endParaRPr lang="en-US" sz="2400" dirty="0">
                  <a:cs typeface="Times New Roman"/>
                </a:endParaRPr>
              </a:p>
            </p:txBody>
          </p:sp>
        </mc:Choice>
        <mc:Fallback xmlns="">
          <p:sp>
            <p:nvSpPr>
              <p:cNvPr id="3" name="Content Placeholder 2">
                <a:extLst>
                  <a:ext uri="{FF2B5EF4-FFF2-40B4-BE49-F238E27FC236}">
                    <a16:creationId xmlns:a16="http://schemas.microsoft.com/office/drawing/2014/main" id="{8BFAC18E-4064-A1FE-C1EB-5D23F1DFAD23}"/>
                  </a:ext>
                </a:extLst>
              </p:cNvPr>
              <p:cNvSpPr>
                <a:spLocks noGrp="1" noRot="1" noChangeAspect="1" noMove="1" noResize="1" noEditPoints="1" noAdjustHandles="1" noChangeArrowheads="1" noChangeShapeType="1" noTextEdit="1"/>
              </p:cNvSpPr>
              <p:nvPr>
                <p:ph idx="1"/>
              </p:nvPr>
            </p:nvSpPr>
            <p:spPr>
              <a:xfrm>
                <a:off x="914400" y="1119952"/>
                <a:ext cx="9984829" cy="5357048"/>
              </a:xfrm>
              <a:blipFill>
                <a:blip r:embed="rId3"/>
                <a:stretch>
                  <a:fillRect l="-549" t="-1251" r="-977"/>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
        <p:nvSpPr>
          <p:cNvPr id="4" name="Title 1">
            <a:extLst>
              <a:ext uri="{FF2B5EF4-FFF2-40B4-BE49-F238E27FC236}">
                <a16:creationId xmlns:a16="http://schemas.microsoft.com/office/drawing/2014/main" id="{66D88018-A2D6-33DA-4F0F-340FD6CC732C}"/>
              </a:ext>
            </a:extLst>
          </p:cNvPr>
          <p:cNvSpPr txBox="1">
            <a:spLocks/>
          </p:cNvSpPr>
          <p:nvPr/>
        </p:nvSpPr>
        <p:spPr>
          <a:xfrm>
            <a:off x="609600" y="3962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This Time: Limited Dependent Variables</a:t>
            </a:r>
            <a:endParaRPr lang="en-US" dirty="0"/>
          </a:p>
        </p:txBody>
      </p:sp>
    </p:spTree>
    <p:extLst>
      <p:ext uri="{BB962C8B-B14F-4D97-AF65-F5344CB8AC3E}">
        <p14:creationId xmlns:p14="http://schemas.microsoft.com/office/powerpoint/2010/main" val="1286152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Marginal Effects: 4 Options</a:t>
            </a: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b="1" dirty="0">
                <a:solidFill>
                  <a:schemeClr val="accent2">
                    <a:lumMod val="75000"/>
                  </a:schemeClr>
                </a:solidFill>
                <a:cs typeface="Times New Roman" panose="02020603050405020304" pitchFamily="18" charset="0"/>
              </a:rPr>
              <a:t>Present the whole distribution!</a:t>
            </a:r>
          </a:p>
          <a:p>
            <a:pPr lvl="1"/>
            <a:r>
              <a:rPr lang="en-US" sz="2200" dirty="0">
                <a:cs typeface="Times New Roman" panose="02020603050405020304" pitchFamily="18" charset="0"/>
              </a:rPr>
              <a:t>Calculate each observation's marginal effect based on its index</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of a Representative (MER): </a:t>
            </a:r>
          </a:p>
          <a:p>
            <a:pPr lvl="1"/>
            <a:r>
              <a:rPr lang="en-US" sz="2200" dirty="0">
                <a:cs typeface="Times New Roman" panose="02020603050405020304" pitchFamily="18" charset="0"/>
              </a:rPr>
              <a:t>Pick a set of RHS variables you're interested in for some reason</a:t>
            </a:r>
          </a:p>
          <a:p>
            <a:pPr lvl="1"/>
            <a:r>
              <a:rPr lang="en-US" sz="2200" dirty="0">
                <a:cs typeface="Times New Roman" panose="02020603050405020304" pitchFamily="18" charset="0"/>
              </a:rPr>
              <a:t>Calculate the marginal effect for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Average Marginal Effect (AME) </a:t>
            </a:r>
          </a:p>
          <a:p>
            <a:pPr lvl="1"/>
            <a:r>
              <a:rPr lang="en-US" sz="2200" dirty="0">
                <a:cs typeface="Times New Roman" panose="02020603050405020304" pitchFamily="18" charset="0"/>
              </a:rPr>
              <a:t>Calculate each individual observation's marginal effect, then average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at the Mean (MEM)</a:t>
            </a:r>
          </a:p>
          <a:p>
            <a:pPr lvl="1"/>
            <a:r>
              <a:rPr lang="en-US" sz="2200" dirty="0">
                <a:cs typeface="Times New Roman" panose="02020603050405020304" pitchFamily="18" charset="0"/>
              </a:rPr>
              <a:t>Calculate the average of each RHS variable</a:t>
            </a:r>
          </a:p>
          <a:p>
            <a:pPr lvl="1"/>
            <a:r>
              <a:rPr lang="en-US" sz="2200" dirty="0">
                <a:cs typeface="Times New Roman" panose="02020603050405020304" pitchFamily="18" charset="0"/>
              </a:rPr>
              <a:t>Get the marginal effect for a hypothetical observation at that index</a:t>
            </a:r>
          </a:p>
        </p:txBody>
      </p:sp>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3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If you want to test </a:t>
                </a:r>
                <a:r>
                  <a:rPr lang="en-US" sz="2400" b="1" dirty="0">
                    <a:cs typeface="Times New Roman" panose="02020603050405020304" pitchFamily="18" charset="0"/>
                  </a:rPr>
                  <a:t>multiple hypotheses </a:t>
                </a:r>
                <a:r>
                  <a:rPr lang="en-US" sz="2400" dirty="0">
                    <a:cs typeface="Times New Roman" panose="02020603050405020304" pitchFamily="18" charset="0"/>
                  </a:rPr>
                  <a:t>in GLM, can’t use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oMath>
                </a14:m>
                <a:r>
                  <a:rPr lang="en-US" sz="2400" dirty="0">
                    <a:cs typeface="Times New Roman" panose="02020603050405020304" pitchFamily="18" charset="0"/>
                  </a:rPr>
                  <a:t> test</a:t>
                </a:r>
              </a:p>
              <a:p>
                <a:r>
                  <a:rPr lang="en-US" sz="2400" dirty="0">
                    <a:cs typeface="Times New Roman" panose="02020603050405020304" pitchFamily="18" charset="0"/>
                  </a:rPr>
                  <a:t>Instead, need to use the </a:t>
                </a:r>
                <a:r>
                  <a:rPr lang="en-US" sz="2400" b="1" dirty="0">
                    <a:cs typeface="Times New Roman" panose="02020603050405020304" pitchFamily="18" charset="0"/>
                  </a:rPr>
                  <a:t>Wald test </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5779AFD-88E8-23E3-40E6-87896577D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98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Interactions</a:t>
            </a:r>
            <a:endParaRPr lang="en-US" sz="36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83B0572-A1C2-858D-5D3D-0E2354442FE9}"/>
              </a:ext>
            </a:extLst>
          </p:cNvPr>
          <p:cNvSpPr>
            <a:spLocks noGrp="1" noChangeArrowheads="1"/>
          </p:cNvSpPr>
          <p:nvPr>
            <p:ph idx="1"/>
          </p:nvPr>
        </p:nvSpPr>
        <p:spPr bwMode="auto">
          <a:xfrm>
            <a:off x="-1611485" y="1020892"/>
            <a:ext cx="13270085"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Interaction terms in </a:t>
            </a:r>
            <a:r>
              <a:rPr kumimoji="0" lang="en-US" altLang="en-US" sz="2400" b="0" i="0" u="none" strike="noStrike" cap="none" normalizeH="0" baseline="0" dirty="0" err="1">
                <a:ln>
                  <a:noFill/>
                </a:ln>
                <a:solidFill>
                  <a:srgbClr val="000000"/>
                </a:solidFill>
                <a:effectLst/>
                <a:cs typeface="Times New Roman" panose="02020603050405020304" pitchFamily="18" charset="0"/>
              </a:rPr>
              <a:t>probit</a:t>
            </a:r>
            <a:r>
              <a:rPr kumimoji="0" lang="en-US" altLang="en-US" sz="2400" b="0" i="0" u="none" strike="noStrike" cap="none" normalizeH="0" baseline="0" dirty="0">
                <a:ln>
                  <a:noFill/>
                </a:ln>
                <a:solidFill>
                  <a:srgbClr val="000000"/>
                </a:solidFill>
                <a:effectLst/>
                <a:cs typeface="Times New Roman" panose="02020603050405020304" pitchFamily="18" charset="0"/>
              </a:rPr>
              <a:t> and logit models are very tricky to interpret</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M</a:t>
            </a:r>
            <a:r>
              <a:rPr kumimoji="0" lang="en-US" altLang="en-US" sz="2400" b="0" i="0" u="none" strike="noStrike" cap="none" normalizeH="0" baseline="0" dirty="0">
                <a:ln>
                  <a:noFill/>
                </a:ln>
                <a:solidFill>
                  <a:srgbClr val="000000"/>
                </a:solidFill>
                <a:effectLst/>
                <a:cs typeface="Times New Roman" panose="02020603050405020304" pitchFamily="18" charset="0"/>
              </a:rPr>
              <a:t>arginal effects for them should be looked at with suspicion</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Look at predict()ed values instead</a:t>
            </a:r>
          </a:p>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See </a:t>
            </a:r>
            <a:r>
              <a:rPr kumimoji="0" lang="en-US" altLang="en-US" sz="2400" b="0" i="0" u="none" strike="noStrike" cap="none" normalizeH="0" baseline="0" dirty="0">
                <a:ln>
                  <a:noFill/>
                </a:ln>
                <a:solidFill>
                  <a:srgbClr val="F92672"/>
                </a:solidFill>
                <a:effectLst/>
                <a:cs typeface="Times New Roman" panose="02020603050405020304" pitchFamily="18" charset="0"/>
                <a:hlinkClick r:id="rId3"/>
              </a:rPr>
              <a:t>Ai and Norton (2003)</a:t>
            </a:r>
            <a:endParaRPr kumimoji="0" lang="en-US" altLang="en-US" sz="24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58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we want to do IV for a binary outcome or endogenous variable? </a:t>
                </a:r>
              </a:p>
              <a:p>
                <a:r>
                  <a:rPr lang="en-US" sz="2400" dirty="0">
                    <a:cs typeface="Times New Roman" panose="02020603050405020304" pitchFamily="18" charset="0"/>
                  </a:rPr>
                  <a:t>Can we just run a logit/</a:t>
                </a:r>
                <a:r>
                  <a:rPr lang="en-US" sz="2400" dirty="0" err="1">
                    <a:cs typeface="Times New Roman" panose="02020603050405020304" pitchFamily="18" charset="0"/>
                  </a:rPr>
                  <a:t>probit</a:t>
                </a:r>
                <a:r>
                  <a:rPr lang="en-US" sz="2400" dirty="0">
                    <a:cs typeface="Times New Roman" panose="02020603050405020304" pitchFamily="18" charset="0"/>
                  </a:rPr>
                  <a:t> first-stage? Can we use a </a:t>
                </a:r>
                <a:r>
                  <a:rPr lang="en-US" sz="2400" dirty="0" err="1">
                    <a:cs typeface="Times New Roman" panose="02020603050405020304" pitchFamily="18" charset="0"/>
                  </a:rPr>
                  <a:t>probit</a:t>
                </a:r>
                <a:r>
                  <a:rPr lang="en-US" sz="2400" dirty="0">
                    <a:cs typeface="Times New Roman" panose="02020603050405020304" pitchFamily="18" charset="0"/>
                  </a:rPr>
                  <a:t>/logit in the second stage if the outcome is binary? </a:t>
                </a:r>
              </a:p>
              <a:p>
                <a:r>
                  <a:rPr lang="en-US" sz="2400" dirty="0">
                    <a:cs typeface="Times New Roman" panose="02020603050405020304" pitchFamily="18" charset="0"/>
                  </a:rPr>
                  <a:t>No! And not just because Jerry Hausman calls this the </a:t>
                </a:r>
                <a:r>
                  <a:rPr lang="en-US" sz="2400" b="1" dirty="0">
                    <a:solidFill>
                      <a:schemeClr val="accent2">
                        <a:lumMod val="75000"/>
                      </a:schemeClr>
                    </a:solidFill>
                    <a:cs typeface="Times New Roman" panose="02020603050405020304" pitchFamily="18" charset="0"/>
                  </a:rPr>
                  <a:t>forbidden regression</a:t>
                </a:r>
                <a:endParaRPr lang="en-US" sz="2400" dirty="0">
                  <a:solidFill>
                    <a:schemeClr val="accent2">
                      <a:lumMod val="75000"/>
                    </a:schemeClr>
                  </a:solidFill>
                  <a:cs typeface="Times New Roman" panose="02020603050405020304" pitchFamily="18" charset="0"/>
                </a:endParaRPr>
              </a:p>
              <a:p>
                <a:r>
                  <a:rPr lang="en-US" sz="2400" dirty="0">
                    <a:cs typeface="Times New Roman" panose="02020603050405020304" pitchFamily="18" charset="0"/>
                  </a:rPr>
                  <a:t>Even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fitted values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𝑋</m:t>
                        </m:r>
                      </m:e>
                    </m:acc>
                  </m:oMath>
                </a14:m>
                <a:r>
                  <a:rPr lang="en-US" sz="2400" dirty="0">
                    <a:cs typeface="Times New Roman" panose="02020603050405020304" pitchFamily="18" charset="0"/>
                  </a:rPr>
                  <a:t> will all depend on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oMath>
                </a14:m>
                <a:r>
                  <a:rPr lang="en-US" sz="2400" dirty="0">
                    <a:cs typeface="Times New Roman" panose="02020603050405020304" pitchFamily="18" charset="0"/>
                  </a:rPr>
                  <a:t> </a:t>
                </a:r>
                <a:r>
                  <a:rPr lang="en-US" sz="2400" i="1" dirty="0">
                    <a:cs typeface="Times New Roman" panose="02020603050405020304" pitchFamily="18" charset="0"/>
                  </a:rPr>
                  <a:t>and all other regressors</a:t>
                </a:r>
                <a:r>
                  <a:rPr lang="en-US" sz="2400" dirty="0">
                    <a:cs typeface="Times New Roman" panose="02020603050405020304" pitchFamily="18" charset="0"/>
                  </a:rPr>
                  <a:t>, given the link function</a:t>
                </a:r>
              </a:p>
              <a:p>
                <a:pPr lvl="1"/>
                <a:r>
                  <a:rPr lang="en-US" sz="2200" dirty="0">
                    <a:cs typeface="Times New Roman" panose="02020603050405020304" pitchFamily="18" charset="0"/>
                  </a:rPr>
                  <a:t>This leaves back door open!</a:t>
                </a: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508793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to do instead? </a:t>
                </a:r>
              </a:p>
              <a:p>
                <a:pPr lvl="1"/>
                <a:r>
                  <a:rPr lang="en-US" sz="2400" dirty="0">
                    <a:cs typeface="Times New Roman" panose="02020603050405020304" pitchFamily="18" charset="0"/>
                  </a:rPr>
                  <a:t>Can use an LPM if you can deal with its downsides in your context </a:t>
                </a:r>
              </a:p>
              <a:p>
                <a:pPr lvl="2"/>
                <a:r>
                  <a:rPr lang="en-US" sz="2400" dirty="0">
                    <a:cs typeface="Times New Roman" panose="02020603050405020304" pitchFamily="18" charset="0"/>
                  </a:rPr>
                  <a:t>(recall that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oMath>
                </a14:m>
                <a:r>
                  <a:rPr lang="en-US" sz="2400" dirty="0">
                    <a:cs typeface="Times New Roman" panose="02020603050405020304" pitchFamily="18" charset="0"/>
                  </a:rPr>
                  <a:t> needs to be far from 0 or 1)</a:t>
                </a:r>
              </a:p>
              <a:p>
                <a:pPr lvl="1"/>
                <a:r>
                  <a:rPr lang="en-US" sz="2400" dirty="0">
                    <a:cs typeface="Times New Roman" panose="02020603050405020304" pitchFamily="18" charset="0"/>
                  </a:rPr>
                  <a:t>If endogenous regressor is binary: use a method from Wooldridge (2010) where you use predicted values </a:t>
                </a:r>
                <a:r>
                  <a:rPr lang="en-US" sz="2400" i="1" dirty="0">
                    <a:cs typeface="Times New Roman" panose="02020603050405020304" pitchFamily="18" charset="0"/>
                  </a:rPr>
                  <a:t>as the instrument </a:t>
                </a:r>
                <a:r>
                  <a:rPr lang="en-US" sz="2400" dirty="0">
                    <a:cs typeface="Times New Roman" panose="02020603050405020304" pitchFamily="18" charset="0"/>
                  </a:rPr>
                  <a:t>in the second stage</a:t>
                </a:r>
              </a:p>
              <a:p>
                <a:pPr lvl="1"/>
                <a:r>
                  <a:rPr lang="en-US" sz="2400" dirty="0">
                    <a:cs typeface="Times New Roman" panose="02020603050405020304" pitchFamily="18" charset="0"/>
                  </a:rPr>
                  <a:t>If outcome is binary: </a:t>
                </a:r>
                <a:r>
                  <a:rPr lang="en-US" sz="2400" b="1" dirty="0">
                    <a:solidFill>
                      <a:schemeClr val="accent2">
                        <a:lumMod val="75000"/>
                      </a:schemeClr>
                    </a:solidFill>
                    <a:cs typeface="Times New Roman" panose="02020603050405020304" pitchFamily="18" charset="0"/>
                  </a:rPr>
                  <a:t>control function approach </a:t>
                </a:r>
                <a:r>
                  <a:rPr lang="en-US" sz="2400" dirty="0">
                    <a:cs typeface="Times New Roman" panose="02020603050405020304" pitchFamily="18" charset="0"/>
                  </a:rPr>
                  <a:t>(deferred; see HK for more)</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950129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225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endParaRPr lang="en-US" sz="2400" b="1"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4116879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200" dirty="0">
                <a:cs typeface="Times New Roman" panose="02020603050405020304" pitchFamily="18" charset="0"/>
              </a:rPr>
              <a:t>We use </a:t>
            </a:r>
            <a:r>
              <a:rPr lang="en-US" sz="2200" b="1" dirty="0">
                <a:solidFill>
                  <a:schemeClr val="accent2">
                    <a:lumMod val="75000"/>
                  </a:schemeClr>
                </a:solidFill>
                <a:cs typeface="Times New Roman" panose="02020603050405020304" pitchFamily="18" charset="0"/>
              </a:rPr>
              <a:t>Poisson regression </a:t>
            </a:r>
            <a:r>
              <a:rPr lang="en-US" sz="2200" dirty="0">
                <a:cs typeface="Times New Roman" panose="02020603050405020304" pitchFamily="18" charset="0"/>
              </a:rPr>
              <a:t>to handle this</a:t>
            </a:r>
            <a:endParaRPr lang="en-US" sz="1800" dirty="0">
              <a:cs typeface="Times New Roman" panose="02020603050405020304" pitchFamily="18" charset="0"/>
            </a:endParaRPr>
          </a:p>
        </p:txBody>
      </p:sp>
    </p:spTree>
    <p:extLst>
      <p:ext uri="{BB962C8B-B14F-4D97-AF65-F5344CB8AC3E}">
        <p14:creationId xmlns:p14="http://schemas.microsoft.com/office/powerpoint/2010/main" val="353384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824285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Since we used a log link function, much easier to get marginal effects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+1</m:t>
                                  </m:r>
                                </m:e>
                              </m:d>
                            </m:sub>
                          </m:sSub>
                        </m:e>
                      </m:d>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𝑋</m:t>
                              </m:r>
                            </m:sub>
                          </m:sSub>
                        </m:e>
                      </m:d>
                      <m:r>
                        <a:rPr lang="en-US" sz="2400" b="0" i="0"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So</a:t>
                </a: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𝛽</m:t>
                              </m:r>
                            </m:e>
                          </m:d>
                        </m:e>
                      </m:func>
                      <m:r>
                        <a:rPr lang="en-US" sz="2200" b="0" i="1" smtClean="0">
                          <a:latin typeface="Cambria Math" panose="02040503050406030204" pitchFamily="18" charset="0"/>
                          <a:cs typeface="Times New Roman" panose="02020603050405020304" pitchFamily="18" charset="0"/>
                        </a:rPr>
                        <m:t>−1=</m:t>
                      </m:r>
                      <m:f>
                        <m:fPr>
                          <m:ctrlPr>
                            <a:rPr lang="en-US" sz="2200" b="0" i="1" smtClean="0">
                              <a:latin typeface="Cambria Math" panose="02040503050406030204" pitchFamily="18" charset="0"/>
                              <a:cs typeface="Times New Roman" panose="02020603050405020304" pitchFamily="18" charset="0"/>
                            </a:rPr>
                          </m:ctrlPr>
                        </m:fPr>
                        <m:num>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𝜇</m:t>
                              </m:r>
                            </m:e>
                            <m:sub>
                              <m:d>
                                <m:dPr>
                                  <m:begChr m:val="{"/>
                                  <m:endChr m:val="}"/>
                                  <m:ctrlPr>
                                    <a:rPr lang="en-US" sz="2200" i="1">
                                      <a:latin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𝑋</m:t>
                                  </m:r>
                                  <m:r>
                                    <a:rPr lang="en-US" sz="2200" i="1">
                                      <a:latin typeface="Cambria Math" panose="02040503050406030204" pitchFamily="18" charset="0"/>
                                      <a:cs typeface="Times New Roman" panose="02020603050405020304" pitchFamily="18" charset="0"/>
                                    </a:rPr>
                                    <m:t>+1</m:t>
                                  </m:r>
                                </m:e>
                              </m:d>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𝜇</m:t>
                              </m:r>
                            </m:e>
                            <m:sub>
                              <m:r>
                                <a:rPr lang="en-US" sz="2200" i="1">
                                  <a:latin typeface="Cambria Math" panose="02040503050406030204" pitchFamily="18" charset="0"/>
                                  <a:cs typeface="Times New Roman" panose="02020603050405020304" pitchFamily="18" charset="0"/>
                                </a:rPr>
                                <m:t>𝑋</m:t>
                              </m:r>
                            </m:sub>
                          </m:sSub>
                        </m:num>
                        <m:den>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𝜇</m:t>
                              </m:r>
                            </m:e>
                            <m:sub>
                              <m:r>
                                <a:rPr lang="en-US" sz="2200" b="0" i="1" smtClean="0">
                                  <a:latin typeface="Cambria Math" panose="02040503050406030204" pitchFamily="18" charset="0"/>
                                  <a:cs typeface="Times New Roman" panose="02020603050405020304" pitchFamily="18" charset="0"/>
                                </a:rPr>
                                <m:t>𝑋</m:t>
                              </m:r>
                            </m:sub>
                          </m:sSub>
                        </m:den>
                      </m:f>
                    </m:oMath>
                  </m:oMathPara>
                </a14:m>
                <a:endParaRPr lang="en-US" sz="2200" b="0" dirty="0">
                  <a:cs typeface="Times New Roman" panose="02020603050405020304" pitchFamily="18" charset="0"/>
                </a:endParaRPr>
              </a:p>
              <a:p>
                <a:pPr marL="0" indent="0">
                  <a:buNone/>
                </a:pPr>
                <a:r>
                  <a:rPr lang="en-US" sz="2400" b="0" dirty="0">
                    <a:cs typeface="Times New Roman" panose="02020603050405020304" pitchFamily="18" charset="0"/>
                  </a:rPr>
                  <a:t>This is a </a:t>
                </a:r>
                <a:r>
                  <a:rPr lang="en-US" sz="2400" b="1" dirty="0">
                    <a:cs typeface="Times New Roman" panose="02020603050405020304" pitchFamily="18" charset="0"/>
                  </a:rPr>
                  <a:t>multiplicative effect </a:t>
                </a:r>
                <a:r>
                  <a:rPr lang="en-US" sz="2400" dirty="0">
                    <a:cs typeface="Times New Roman" panose="02020603050405020304" pitchFamily="18" charset="0"/>
                  </a:rPr>
                  <a:t>showing percentage increase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b="1" dirty="0">
                    <a:cs typeface="Times New Roman" panose="02020603050405020304" pitchFamily="18" charset="0"/>
                  </a:rPr>
                  <a:t> </a:t>
                </a:r>
              </a:p>
              <a:p>
                <a:pPr lvl="1"/>
                <a:r>
                  <a:rPr lang="en-US" sz="2200" dirty="0">
                    <a:cs typeface="Times New Roman" panose="02020603050405020304" pitchFamily="18" charset="0"/>
                  </a:rPr>
                  <a:t>If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𝛽</m:t>
                            </m:r>
                          </m:e>
                        </m:d>
                        <m:r>
                          <a:rPr lang="en-US" sz="2200" b="0" i="1" smtClean="0">
                            <a:latin typeface="Cambria Math" panose="02040503050406030204" pitchFamily="18" charset="0"/>
                            <a:cs typeface="Times New Roman" panose="02020603050405020304" pitchFamily="18" charset="0"/>
                          </a:rPr>
                          <m:t>−1&lt;1</m:t>
                        </m:r>
                      </m:e>
                    </m:func>
                  </m:oMath>
                </a14:m>
                <a:r>
                  <a:rPr lang="en-US" sz="2200" dirty="0">
                    <a:cs typeface="Times New Roman" panose="02020603050405020304" pitchFamily="18" charset="0"/>
                  </a:rPr>
                  <a:t>, 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r>
                  <a:rPr lang="en-US" sz="2200" dirty="0">
                    <a:cs typeface="Times New Roman" panose="02020603050405020304" pitchFamily="18" charset="0"/>
                  </a:rPr>
                  <a:t> is </a:t>
                </a:r>
                <a:r>
                  <a:rPr lang="en-US" sz="2200" i="1" dirty="0">
                    <a:cs typeface="Times New Roman" panose="02020603050405020304" pitchFamily="18" charset="0"/>
                  </a:rPr>
                  <a:t>less likely </a:t>
                </a:r>
                <a:r>
                  <a:rPr lang="en-US" sz="2200" dirty="0">
                    <a:cs typeface="Times New Roman" panose="02020603050405020304" pitchFamily="18" charset="0"/>
                  </a:rPr>
                  <a:t>to happen when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increases</a:t>
                </a:r>
              </a:p>
              <a:p>
                <a:pPr lvl="1"/>
                <a:r>
                  <a:rPr lang="en-US" sz="2200" dirty="0">
                    <a:cs typeface="Times New Roman" panose="02020603050405020304" pitchFamily="18" charset="0"/>
                  </a:rPr>
                  <a:t>If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𝛽</m:t>
                            </m:r>
                          </m:e>
                        </m:d>
                      </m:e>
                    </m:func>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&gt; 1, 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r>
                  <a:rPr lang="en-US" sz="2200" dirty="0">
                    <a:cs typeface="Times New Roman" panose="02020603050405020304" pitchFamily="18" charset="0"/>
                  </a:rPr>
                  <a:t> is </a:t>
                </a:r>
                <a:r>
                  <a:rPr lang="en-US" sz="2200" i="1" dirty="0">
                    <a:cs typeface="Times New Roman" panose="02020603050405020304" pitchFamily="18" charset="0"/>
                  </a:rPr>
                  <a:t>more likely </a:t>
                </a:r>
                <a:r>
                  <a:rPr lang="en-US" sz="2200" dirty="0">
                    <a:cs typeface="Times New Roman" panose="02020603050405020304" pitchFamily="18" charset="0"/>
                  </a:rPr>
                  <a:t>to happen when </a:t>
                </a:r>
                <a14:m>
                  <m:oMath xmlns:m="http://schemas.openxmlformats.org/officeDocument/2006/math">
                    <m:r>
                      <a:rPr lang="en-US" sz="2200" i="1" dirty="0"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increases</a:t>
                </a:r>
              </a:p>
              <a:p>
                <a:r>
                  <a:rPr lang="en-US" sz="2400" dirty="0">
                    <a:cs typeface="Times New Roman" panose="02020603050405020304" pitchFamily="18" charset="0"/>
                  </a:rPr>
                  <a:t>Note: if you don’t subtract 1, you get the </a:t>
                </a:r>
                <a:r>
                  <a:rPr lang="en-US" sz="2400" b="1" dirty="0">
                    <a:cs typeface="Times New Roman" panose="02020603050405020304" pitchFamily="18" charset="0"/>
                  </a:rPr>
                  <a:t>rate ratio</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doesn’t affect bias, but does lead to </a:t>
                </a:r>
                <a:r>
                  <a:rPr lang="en-US" sz="2200" b="1" dirty="0">
                    <a:cs typeface="Times New Roman" panose="02020603050405020304" pitchFamily="18" charset="0"/>
                  </a:rPr>
                  <a:t>imprecision </a:t>
                </a:r>
                <a:r>
                  <a:rPr lang="en-US" sz="22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doesn’t affect bias, but does lead to </a:t>
                </a:r>
                <a:r>
                  <a:rPr lang="en-US" sz="2200" b="1" dirty="0">
                    <a:cs typeface="Times New Roman" panose="02020603050405020304" pitchFamily="18" charset="0"/>
                  </a:rPr>
                  <a:t>imprecision </a:t>
                </a:r>
                <a:r>
                  <a:rPr lang="en-US" sz="2200" dirty="0">
                    <a:cs typeface="Times New Roman" panose="02020603050405020304" pitchFamily="18" charset="0"/>
                  </a:rPr>
                  <a:t>in your estimates</a:t>
                </a:r>
              </a:p>
              <a:p>
                <a:pPr lvl="1"/>
                <a:r>
                  <a:rPr lang="en-US" sz="2200" dirty="0">
                    <a:cs typeface="Times New Roman" panose="02020603050405020304" pitchFamily="18" charset="0"/>
                  </a:rPr>
                  <a:t>Good news: you can test for this in data! </a:t>
                </a:r>
              </a:p>
              <a:p>
                <a:pPr lvl="1"/>
                <a:r>
                  <a:rPr lang="en-US" sz="2200" dirty="0">
                    <a:cs typeface="Times New Roman" panose="02020603050405020304" pitchFamily="18" charset="0"/>
                  </a:rPr>
                  <a:t>There are also ways to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2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0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000" dirty="0">
                <a:cs typeface="Times New Roman" panose="02020603050405020304" pitchFamily="18" charset="0"/>
              </a:rPr>
              <a:t>Especially true in HCP: people don’t go to doctor, don’t fill scrips, etc. </a:t>
            </a:r>
          </a:p>
          <a:p>
            <a:pPr lvl="1"/>
            <a:r>
              <a:rPr lang="en-US" sz="2000" dirty="0">
                <a:cs typeface="Times New Roman" panose="02020603050405020304" pitchFamily="18" charset="0"/>
              </a:rPr>
              <a:t>What drives the excess? </a:t>
            </a:r>
            <a:r>
              <a:rPr lang="en-US" sz="2000" b="1" dirty="0">
                <a:cs typeface="Times New Roman" panose="02020603050405020304" pitchFamily="18" charset="0"/>
              </a:rPr>
              <a:t>Different model processes </a:t>
            </a:r>
            <a:r>
              <a:rPr lang="en-US" sz="2000" dirty="0">
                <a:cs typeface="Times New Roman" panose="02020603050405020304" pitchFamily="18" charset="0"/>
              </a:rPr>
              <a:t>for 0/positive visits</a:t>
            </a:r>
          </a:p>
          <a:p>
            <a:r>
              <a:rPr lang="en-US" sz="2200" dirty="0">
                <a:cs typeface="Times New Roman" panose="02020603050405020304" pitchFamily="18" charset="0"/>
              </a:rPr>
              <a:t>One way to model these separately is to use a </a:t>
            </a:r>
            <a:r>
              <a:rPr lang="en-US" sz="2200" b="1" dirty="0">
                <a:cs typeface="Times New Roman" panose="02020603050405020304" pitchFamily="18" charset="0"/>
              </a:rPr>
              <a:t>hurdle model</a:t>
            </a:r>
            <a:r>
              <a:rPr lang="en-US" sz="2200" dirty="0">
                <a:cs typeface="Times New Roman" panose="02020603050405020304" pitchFamily="18" charset="0"/>
              </a:rPr>
              <a:t>, which has 2 steps: </a:t>
            </a:r>
          </a:p>
          <a:p>
            <a:pPr marL="617220" lvl="1" indent="-342900">
              <a:buFont typeface="+mj-lt"/>
              <a:buAutoNum type="arabicPeriod"/>
            </a:pPr>
            <a:r>
              <a:rPr lang="en-US" sz="1800" dirty="0">
                <a:cs typeface="Times New Roman" panose="02020603050405020304" pitchFamily="18" charset="0"/>
              </a:rPr>
              <a:t>Step 1: decision about whether number of visits will be positive or 0. </a:t>
            </a:r>
          </a:p>
          <a:p>
            <a:pPr marL="617220" lvl="1" indent="-342900">
              <a:buFont typeface="+mj-lt"/>
              <a:buAutoNum type="arabicPeriod"/>
            </a:pPr>
            <a:r>
              <a:rPr lang="en-US" sz="1800" dirty="0">
                <a:cs typeface="Times New Roman" panose="02020603050405020304" pitchFamily="18" charset="0"/>
              </a:rPr>
              <a:t>Step 2: if number of visits is positive (if the hurdle is crossed), how many visits will take place?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000" dirty="0">
                <a:cs typeface="Times New Roman" panose="02020603050405020304" pitchFamily="18" charset="0"/>
              </a:rPr>
              <a:t>Especially true in HCP: people don’t go to doctor, don’t fill scrips, etc. </a:t>
            </a:r>
          </a:p>
          <a:p>
            <a:pPr lvl="1"/>
            <a:r>
              <a:rPr lang="en-US" sz="2000" dirty="0">
                <a:cs typeface="Times New Roman" panose="02020603050405020304" pitchFamily="18" charset="0"/>
              </a:rPr>
              <a:t>What drives the excess? </a:t>
            </a:r>
            <a:r>
              <a:rPr lang="en-US" sz="2000" b="1" dirty="0">
                <a:cs typeface="Times New Roman" panose="02020603050405020304" pitchFamily="18" charset="0"/>
              </a:rPr>
              <a:t>Different model processes </a:t>
            </a:r>
            <a:r>
              <a:rPr lang="en-US" sz="2000" dirty="0">
                <a:cs typeface="Times New Roman" panose="02020603050405020304" pitchFamily="18" charset="0"/>
              </a:rPr>
              <a:t>for 0/positive visits</a:t>
            </a:r>
          </a:p>
          <a:p>
            <a:r>
              <a:rPr lang="en-US" sz="2200" dirty="0">
                <a:cs typeface="Times New Roman" panose="02020603050405020304" pitchFamily="18" charset="0"/>
              </a:rPr>
              <a:t>One way to model these separately is to use a </a:t>
            </a:r>
            <a:r>
              <a:rPr lang="en-US" sz="2200" b="1" dirty="0">
                <a:cs typeface="Times New Roman" panose="02020603050405020304" pitchFamily="18" charset="0"/>
              </a:rPr>
              <a:t>hurdle model</a:t>
            </a:r>
            <a:r>
              <a:rPr lang="en-US" sz="2200" dirty="0">
                <a:cs typeface="Times New Roman" panose="02020603050405020304" pitchFamily="18" charset="0"/>
              </a:rPr>
              <a:t>, which has 2 steps: </a:t>
            </a:r>
          </a:p>
          <a:p>
            <a:pPr marL="617220" lvl="1" indent="-342900">
              <a:buFont typeface="+mj-lt"/>
              <a:buAutoNum type="arabicPeriod"/>
            </a:pPr>
            <a:r>
              <a:rPr lang="en-US" sz="1800" dirty="0">
                <a:cs typeface="Times New Roman" panose="02020603050405020304" pitchFamily="18" charset="0"/>
              </a:rPr>
              <a:t>Step 1: decision about whether number of visits will be positive or 0. </a:t>
            </a:r>
            <a:r>
              <a:rPr lang="en-US" sz="1800" b="1" dirty="0">
                <a:cs typeface="Times New Roman" panose="02020603050405020304" pitchFamily="18" charset="0"/>
              </a:rPr>
              <a:t>(logit)</a:t>
            </a:r>
            <a:endParaRPr lang="en-US" sz="1800" dirty="0">
              <a:cs typeface="Times New Roman" panose="02020603050405020304" pitchFamily="18" charset="0"/>
            </a:endParaRPr>
          </a:p>
          <a:p>
            <a:pPr marL="617220" lvl="1" indent="-342900">
              <a:buFont typeface="+mj-lt"/>
              <a:buAutoNum type="arabicPeriod"/>
            </a:pPr>
            <a:r>
              <a:rPr lang="en-US" sz="1800" dirty="0">
                <a:cs typeface="Times New Roman" panose="02020603050405020304" pitchFamily="18" charset="0"/>
              </a:rPr>
              <a:t>Step 2: if number of visits is positive, how many visits will take place? </a:t>
            </a:r>
            <a:r>
              <a:rPr lang="en-US" sz="1800" b="1" dirty="0">
                <a:cs typeface="Times New Roman" panose="02020603050405020304" pitchFamily="18" charset="0"/>
              </a:rPr>
              <a:t>(truncated Poisson)</a:t>
            </a:r>
            <a:endParaRPr lang="en-US" sz="18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26813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200" dirty="0">
                    <a:cs typeface="Times New Roman" panose="02020603050405020304" pitchFamily="18" charset="0"/>
                  </a:rPr>
                  <a:t>E.g., logit or </a:t>
                </a:r>
                <a:r>
                  <a:rPr lang="en-US" sz="2200" dirty="0" err="1">
                    <a:cs typeface="Times New Roman" panose="02020603050405020304" pitchFamily="18" charset="0"/>
                  </a:rPr>
                  <a:t>probit</a:t>
                </a:r>
                <a:r>
                  <a:rPr lang="en-US" sz="2200" dirty="0">
                    <a:cs typeface="Times New Roman" panose="02020603050405020304" pitchFamily="18" charset="0"/>
                  </a:rPr>
                  <a:t>, where outcome is </a:t>
                </a:r>
                <a:r>
                  <a:rPr lang="en-US" sz="2200" b="1" dirty="0">
                    <a:cs typeface="Times New Roman" panose="02020603050405020304" pitchFamily="18" charset="0"/>
                  </a:rPr>
                  <a:t>1</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𝑣𝑖𝑠𝑖𝑡𝑠</m:t>
                    </m:r>
                    <m:r>
                      <a:rPr lang="en-CA" sz="2200" b="0" i="1" smtClean="0">
                        <a:latin typeface="Cambria Math" panose="02040503050406030204" pitchFamily="18" charset="0"/>
                        <a:cs typeface="Times New Roman" panose="02020603050405020304" pitchFamily="18" charset="0"/>
                      </a:rPr>
                      <m:t>&gt;0}</m:t>
                    </m:r>
                  </m:oMath>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=0</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𝑊</m:t>
                                  </m:r>
                                </m:e>
                                <m:sub>
                                  <m:r>
                                    <a:rPr lang="en-CA" sz="2200" b="0" i="1" smtClean="0">
                                      <a:latin typeface="Cambria Math" panose="02040503050406030204" pitchFamily="18" charset="0"/>
                                      <a:cs typeface="Times New Roman" panose="02020603050405020304" pitchFamily="18" charset="0"/>
                                    </a:rPr>
                                    <m:t>𝑖</m:t>
                                  </m:r>
                                </m:sub>
                              </m:sSub>
                            </m:e>
                          </m:d>
                        </m:e>
                      </m:func>
                      <m:r>
                        <a:rPr lang="en-CA" sz="2200" b="0" i="1" smtClean="0">
                          <a:latin typeface="Cambria Math" panose="02040503050406030204" pitchFamily="18" charset="0"/>
                          <a:cs typeface="Times New Roman" panose="02020603050405020304" pitchFamily="18" charset="0"/>
                        </a:rPr>
                        <m:t>=</m:t>
                      </m:r>
                      <m:f>
                        <m:fPr>
                          <m:ctrlPr>
                            <a:rPr lang="en-CA" sz="2200" b="0" i="1" smtClean="0">
                              <a:latin typeface="Cambria Math" panose="02040503050406030204" pitchFamily="18" charset="0"/>
                              <a:cs typeface="Times New Roman" panose="02020603050405020304" pitchFamily="18" charset="0"/>
                            </a:rPr>
                          </m:ctrlPr>
                        </m:fPr>
                        <m:num>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exp</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𝑊</m:t>
                                      </m:r>
                                    </m:e>
                                    <m:sub>
                                      <m:r>
                                        <a:rPr lang="en-CA" sz="2200" b="0" i="1" smtClean="0">
                                          <a:latin typeface="Cambria Math" panose="02040503050406030204" pitchFamily="18" charset="0"/>
                                          <a:cs typeface="Times New Roman" panose="02020603050405020304" pitchFamily="18" charset="0"/>
                                        </a:rPr>
                                        <m:t>𝑖</m:t>
                                      </m:r>
                                    </m:sub>
                                  </m:sSub>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𝛾</m:t>
                                      </m:r>
                                    </m:e>
                                  </m:acc>
                                </m:e>
                              </m:d>
                            </m:e>
                          </m:func>
                        </m:num>
                        <m:den>
                          <m:r>
                            <a:rPr lang="en-CA" sz="2200" b="0" i="1" smtClean="0">
                              <a:latin typeface="Cambria Math" panose="02040503050406030204" pitchFamily="18" charset="0"/>
                              <a:cs typeface="Times New Roman" panose="02020603050405020304" pitchFamily="18" charset="0"/>
                            </a:rPr>
                            <m:t>1+</m:t>
                          </m:r>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exp</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𝑊</m:t>
                                      </m:r>
                                    </m:e>
                                    <m:sub>
                                      <m:r>
                                        <a:rPr lang="en-CA" sz="2200" b="0" i="1" smtClean="0">
                                          <a:latin typeface="Cambria Math" panose="02040503050406030204" pitchFamily="18" charset="0"/>
                                          <a:cs typeface="Times New Roman" panose="02020603050405020304" pitchFamily="18" charset="0"/>
                                        </a:rPr>
                                        <m:t>𝑖</m:t>
                                      </m:r>
                                    </m:sub>
                                  </m:sSub>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𝛾</m:t>
                                      </m:r>
                                    </m:e>
                                  </m:acc>
                                </m:e>
                              </m:d>
                            </m:e>
                          </m:func>
                        </m:den>
                      </m:f>
                      <m:r>
                        <a:rPr lang="en-CA" sz="2200" b="0" i="1" smtClean="0">
                          <a:latin typeface="Cambria Math" panose="02040503050406030204" pitchFamily="18" charset="0"/>
                          <a:cs typeface="Times New Roman" panose="02020603050405020304" pitchFamily="18" charset="0"/>
                        </a:rPr>
                        <m:t>=</m:t>
                      </m:r>
                      <m:acc>
                        <m:accPr>
                          <m:chr m:val="̂"/>
                          <m:ctrlPr>
                            <a:rPr lang="en-CA" sz="2200" b="0" i="1" smtClean="0">
                              <a:latin typeface="Cambria Math" panose="02040503050406030204" pitchFamily="18" charset="0"/>
                              <a:cs typeface="Times New Roman" panose="02020603050405020304" pitchFamily="18" charset="0"/>
                            </a:rPr>
                          </m:ctrlPr>
                        </m:acc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𝜋</m:t>
                              </m:r>
                            </m:e>
                            <m:sub>
                              <m:r>
                                <a:rPr lang="en-CA" sz="2200" b="0" i="1" smtClean="0">
                                  <a:latin typeface="Cambria Math" panose="02040503050406030204" pitchFamily="18" charset="0"/>
                                  <a:cs typeface="Times New Roman" panose="02020603050405020304" pitchFamily="18" charset="0"/>
                                </a:rPr>
                                <m:t>𝑖</m:t>
                              </m:r>
                            </m:sub>
                          </m:sSub>
                        </m:e>
                      </m:acc>
                    </m:oMath>
                  </m:oMathPara>
                </a14:m>
                <a:endParaRPr lang="en-US" sz="22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2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𝑗</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&gt;0,</m:t>
                              </m:r>
                              <m:r>
                                <a:rPr lang="en-CA" sz="2200" b="0" i="1" smtClean="0">
                                  <a:latin typeface="Cambria Math" panose="02040503050406030204" pitchFamily="18" charset="0"/>
                                  <a:cs typeface="Times New Roman" panose="02020603050405020304" pitchFamily="18" charset="0"/>
                                </a:rPr>
                                <m:t>𝑋</m:t>
                              </m:r>
                            </m:e>
                          </m:d>
                        </m:e>
                      </m:func>
                      <m:r>
                        <a:rPr lang="en-CA" sz="2200" b="0" i="1" smtClean="0">
                          <a:latin typeface="Cambria Math" panose="02040503050406030204" pitchFamily="18" charset="0"/>
                          <a:cs typeface="Times New Roman" panose="02020603050405020304" pitchFamily="18" charset="0"/>
                        </a:rPr>
                        <m:t>=</m:t>
                      </m:r>
                      <m:f>
                        <m:fPr>
                          <m:ctrlPr>
                            <a:rPr lang="en-CA" sz="2200" b="0" i="1" smtClean="0">
                              <a:latin typeface="Cambria Math" panose="02040503050406030204" pitchFamily="18" charset="0"/>
                              <a:cs typeface="Times New Roman" panose="02020603050405020304" pitchFamily="18" charset="0"/>
                            </a:rPr>
                          </m:ctrlPr>
                        </m:fPr>
                        <m:num>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𝑗</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𝑋</m:t>
                                  </m:r>
                                </m:e>
                              </m:d>
                            </m:e>
                          </m:func>
                        </m:num>
                        <m:den>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&gt;0</m:t>
                                  </m:r>
                                </m:e>
                                <m:e>
                                  <m:r>
                                    <a:rPr lang="en-CA" sz="2200" b="0" i="1" smtClean="0">
                                      <a:latin typeface="Cambria Math" panose="02040503050406030204" pitchFamily="18" charset="0"/>
                                      <a:cs typeface="Times New Roman" panose="02020603050405020304" pitchFamily="18" charset="0"/>
                                    </a:rPr>
                                    <m:t>𝑋</m:t>
                                  </m:r>
                                </m:e>
                              </m:d>
                            </m:e>
                          </m:func>
                        </m:den>
                      </m:f>
                      <m:r>
                        <a:rPr lang="en-CA" sz="2200" b="0" i="1" smtClean="0">
                          <a:latin typeface="Cambria Math" panose="02040503050406030204" pitchFamily="18" charset="0"/>
                          <a:cs typeface="Times New Roman" panose="02020603050405020304" pitchFamily="18" charset="0"/>
                        </a:rPr>
                        <m:t>=</m:t>
                      </m:r>
                      <m:f>
                        <m:fPr>
                          <m:ctrlPr>
                            <a:rPr lang="en-CA" sz="2200" b="0" i="1" smtClean="0">
                              <a:latin typeface="Cambria Math" panose="02040503050406030204" pitchFamily="18" charset="0"/>
                              <a:cs typeface="Times New Roman" panose="02020603050405020304" pitchFamily="18" charset="0"/>
                            </a:rPr>
                          </m:ctrlPr>
                        </m:fPr>
                        <m:num>
                          <m:sSup>
                            <m:sSupPr>
                              <m:ctrlPr>
                                <a:rPr lang="en-CA" sz="2200" b="0" i="1" smtClean="0">
                                  <a:latin typeface="Cambria Math" panose="02040503050406030204" pitchFamily="18" charset="0"/>
                                  <a:cs typeface="Times New Roman" panose="02020603050405020304" pitchFamily="18" charset="0"/>
                                </a:rPr>
                              </m:ctrlPr>
                            </m:sSupPr>
                            <m:e>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exp</m:t>
                                  </m:r>
                                </m:fName>
                                <m:e>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𝑋</m:t>
                                      </m:r>
                                      <m:r>
                                        <a:rPr lang="en-CA" sz="2200" b="0" i="1" smtClean="0">
                                          <a:latin typeface="Cambria Math" panose="02040503050406030204" pitchFamily="18" charset="0"/>
                                          <a:cs typeface="Times New Roman" panose="02020603050405020304" pitchFamily="18" charset="0"/>
                                        </a:rPr>
                                        <m:t>𝛽</m:t>
                                      </m:r>
                                    </m:e>
                                  </m:d>
                                </m:e>
                              </m:func>
                            </m:e>
                            <m:sup>
                              <m:r>
                                <a:rPr lang="en-CA" sz="2200" b="0" i="1" smtClean="0">
                                  <a:latin typeface="Cambria Math" panose="02040503050406030204" pitchFamily="18" charset="0"/>
                                  <a:cs typeface="Times New Roman" panose="02020603050405020304" pitchFamily="18" charset="0"/>
                                </a:rPr>
                                <m:t>𝑗</m:t>
                              </m:r>
                            </m:sup>
                          </m:sSup>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𝑒</m:t>
                              </m:r>
                            </m:e>
                            <m:sup>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𝑋</m:t>
                              </m:r>
                              <m:r>
                                <a:rPr lang="en-CA" sz="2200" b="0" i="1" smtClean="0">
                                  <a:latin typeface="Cambria Math" panose="02040503050406030204" pitchFamily="18" charset="0"/>
                                  <a:cs typeface="Times New Roman" panose="02020603050405020304" pitchFamily="18" charset="0"/>
                                </a:rPr>
                                <m:t>𝛽</m:t>
                              </m:r>
                            </m:sup>
                          </m:sSup>
                        </m:num>
                        <m:den>
                          <m:r>
                            <a:rPr lang="en-CA" sz="2200" b="0" i="1" smtClean="0">
                              <a:latin typeface="Cambria Math" panose="02040503050406030204" pitchFamily="18" charset="0"/>
                              <a:cs typeface="Times New Roman" panose="02020603050405020304" pitchFamily="18" charset="0"/>
                            </a:rPr>
                            <m:t>𝑗</m:t>
                          </m:r>
                          <m:r>
                            <a:rPr lang="en-CA" sz="2200" b="0" i="1" smtClean="0">
                              <a:latin typeface="Cambria Math" panose="02040503050406030204" pitchFamily="18" charset="0"/>
                              <a:cs typeface="Times New Roman" panose="02020603050405020304" pitchFamily="18" charset="0"/>
                            </a:rPr>
                            <m:t>!</m:t>
                          </m:r>
                          <m:d>
                            <m:dPr>
                              <m:ctrlPr>
                                <a:rPr lang="en-CA" sz="2200" b="1" i="1" smtClean="0">
                                  <a:latin typeface="Cambria Math" panose="02040503050406030204" pitchFamily="18" charset="0"/>
                                  <a:cs typeface="Times New Roman" panose="02020603050405020304" pitchFamily="18" charset="0"/>
                                </a:rPr>
                              </m:ctrlPr>
                            </m:dPr>
                            <m:e>
                              <m:r>
                                <a:rPr lang="en-CA" sz="2200" b="1" i="1" smtClean="0">
                                  <a:latin typeface="Cambria Math" panose="02040503050406030204" pitchFamily="18" charset="0"/>
                                  <a:cs typeface="Times New Roman" panose="02020603050405020304" pitchFamily="18" charset="0"/>
                                </a:rPr>
                                <m:t>𝟏</m:t>
                              </m:r>
                              <m:r>
                                <a:rPr lang="en-CA" sz="2200" b="1" i="1" smtClean="0">
                                  <a:latin typeface="Cambria Math" panose="02040503050406030204" pitchFamily="18" charset="0"/>
                                  <a:cs typeface="Times New Roman" panose="02020603050405020304" pitchFamily="18" charset="0"/>
                                </a:rPr>
                                <m:t>−</m:t>
                              </m:r>
                              <m:sSup>
                                <m:sSupPr>
                                  <m:ctrlPr>
                                    <a:rPr lang="en-CA" sz="2200" b="1" i="1" smtClean="0">
                                      <a:latin typeface="Cambria Math" panose="02040503050406030204" pitchFamily="18" charset="0"/>
                                      <a:cs typeface="Times New Roman" panose="02020603050405020304" pitchFamily="18" charset="0"/>
                                    </a:rPr>
                                  </m:ctrlPr>
                                </m:sSupPr>
                                <m:e>
                                  <m:r>
                                    <a:rPr lang="en-CA" sz="2200" b="1" i="1" smtClean="0">
                                      <a:latin typeface="Cambria Math" panose="02040503050406030204" pitchFamily="18" charset="0"/>
                                      <a:cs typeface="Times New Roman" panose="02020603050405020304" pitchFamily="18" charset="0"/>
                                    </a:rPr>
                                    <m:t>𝒆</m:t>
                                  </m:r>
                                </m:e>
                                <m:sup>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𝑿</m:t>
                                  </m:r>
                                  <m:r>
                                    <a:rPr lang="en-CA" sz="2200" b="1" i="1" smtClean="0">
                                      <a:latin typeface="Cambria Math" panose="02040503050406030204" pitchFamily="18" charset="0"/>
                                      <a:cs typeface="Times New Roman" panose="02020603050405020304" pitchFamily="18" charset="0"/>
                                    </a:rPr>
                                    <m:t>𝜷</m:t>
                                  </m:r>
                                </m:sup>
                              </m:sSup>
                            </m:e>
                          </m:d>
                        </m:den>
                      </m:f>
                    </m:oMath>
                  </m:oMathPara>
                </a14:m>
                <a:endParaRPr lang="en-US" sz="22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70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Hurdle models are great if there really are two processes happening in your data</a:t>
            </a:r>
          </a:p>
          <a:p>
            <a:pPr lvl="1"/>
            <a:r>
              <a:rPr lang="en-US" sz="2000" dirty="0">
                <a:cs typeface="Times New Roman" panose="02020603050405020304" pitchFamily="18" charset="0"/>
              </a:rPr>
              <a:t>If the decisions driving one DGP are different from another</a:t>
            </a:r>
          </a:p>
          <a:p>
            <a:pPr lvl="1"/>
            <a:r>
              <a:rPr lang="en-US" sz="2000" dirty="0">
                <a:cs typeface="Times New Roman" panose="02020603050405020304" pitchFamily="18" charset="0"/>
              </a:rPr>
              <a:t>Applications to behavioral econ galore!</a:t>
            </a:r>
          </a:p>
          <a:p>
            <a:r>
              <a:rPr lang="en-US" sz="2200" dirty="0">
                <a:cs typeface="Times New Roman" panose="02020603050405020304" pitchFamily="18" charset="0"/>
              </a:rPr>
              <a:t>But hurdle models can’t help you if your problem isn’t a separate DGP: </a:t>
            </a:r>
          </a:p>
          <a:p>
            <a:pPr lvl="1"/>
            <a:r>
              <a:rPr lang="en-US" sz="2000" dirty="0">
                <a:cs typeface="Times New Roman" panose="02020603050405020304" pitchFamily="18" charset="0"/>
              </a:rPr>
              <a:t>Sample could be selected (we don’t observe data for some people for some reason)</a:t>
            </a:r>
          </a:p>
          <a:p>
            <a:pPr lvl="1"/>
            <a:r>
              <a:rPr lang="en-US" sz="2000" dirty="0">
                <a:cs typeface="Times New Roman" panose="02020603050405020304" pitchFamily="18" charset="0"/>
              </a:rPr>
              <a:t>Data are censored/error in measurement</a:t>
            </a:r>
          </a:p>
          <a:p>
            <a:pPr lvl="1"/>
            <a:r>
              <a:rPr lang="en-US" sz="2000" dirty="0">
                <a:cs typeface="Times New Roman" panose="02020603050405020304" pitchFamily="18" charset="0"/>
              </a:rPr>
              <a:t>Any reason the 0s in your data aren’t actually 0s</a:t>
            </a:r>
          </a:p>
          <a:p>
            <a:r>
              <a:rPr lang="en-US" sz="2200" dirty="0">
                <a:cs typeface="Times New Roman" panose="02020603050405020304" pitchFamily="18" charset="0"/>
              </a:rPr>
              <a:t>In these cases, a two-part model will be </a:t>
            </a:r>
            <a:r>
              <a:rPr lang="en-US" sz="2200" b="1" dirty="0">
                <a:cs typeface="Times New Roman" panose="02020603050405020304" pitchFamily="18" charset="0"/>
              </a:rPr>
              <a:t>biased</a:t>
            </a:r>
            <a:endParaRPr lang="en-US" sz="2200" dirty="0">
              <a:cs typeface="Times New Roman" panose="02020603050405020304" pitchFamily="18" charset="0"/>
            </a:endParaRPr>
          </a:p>
          <a:p>
            <a:r>
              <a:rPr lang="en-US" sz="2200" dirty="0">
                <a:cs typeface="Times New Roman" panose="02020603050405020304" pitchFamily="18" charset="0"/>
              </a:rPr>
              <a:t>These issues are addressed another way: </a:t>
            </a:r>
            <a:r>
              <a:rPr lang="en-US" sz="2000" spc="-9" dirty="0">
                <a:latin typeface="Times New Roman"/>
                <a:cs typeface="Times New Roman"/>
              </a:rPr>
              <a:t>a</a:t>
            </a:r>
            <a:r>
              <a:rPr lang="en-US" sz="2000" spc="-4" dirty="0">
                <a:latin typeface="Times New Roman"/>
                <a:cs typeface="Times New Roman"/>
              </a:rPr>
              <a:t> t</a:t>
            </a:r>
            <a:r>
              <a:rPr lang="en-US" sz="2000" spc="-18" dirty="0">
                <a:latin typeface="Times New Roman"/>
                <a:cs typeface="Times New Roman"/>
              </a:rPr>
              <a:t>ec</a:t>
            </a:r>
            <a:r>
              <a:rPr lang="en-US" sz="2000" spc="18" dirty="0">
                <a:latin typeface="Times New Roman"/>
                <a:cs typeface="Times New Roman"/>
              </a:rPr>
              <a:t>h</a:t>
            </a:r>
            <a:r>
              <a:rPr lang="en-US" sz="2000" dirty="0">
                <a:latin typeface="Times New Roman"/>
                <a:cs typeface="Times New Roman"/>
              </a:rPr>
              <a:t>n</a:t>
            </a:r>
            <a:r>
              <a:rPr lang="en-US" sz="2000" spc="-4" dirty="0">
                <a:latin typeface="Times New Roman"/>
                <a:cs typeface="Times New Roman"/>
              </a:rPr>
              <a:t>i</a:t>
            </a:r>
            <a:r>
              <a:rPr lang="en-US" sz="2000" dirty="0">
                <a:latin typeface="Times New Roman"/>
                <a:cs typeface="Times New Roman"/>
              </a:rPr>
              <a:t>qu</a:t>
            </a:r>
            <a:r>
              <a:rPr lang="en-US" sz="2000" spc="-9" dirty="0">
                <a:latin typeface="Times New Roman"/>
                <a:cs typeface="Times New Roman"/>
              </a:rPr>
              <a:t>e</a:t>
            </a:r>
            <a:r>
              <a:rPr lang="en-US" sz="2000" spc="-40" dirty="0">
                <a:latin typeface="Times New Roman"/>
                <a:cs typeface="Times New Roman"/>
              </a:rPr>
              <a:t> </a:t>
            </a:r>
            <a:r>
              <a:rPr lang="en-US" sz="2000" dirty="0">
                <a:latin typeface="Times New Roman"/>
                <a:cs typeface="Times New Roman"/>
              </a:rPr>
              <a:t>c</a:t>
            </a:r>
            <a:r>
              <a:rPr lang="en-US" sz="2000" spc="-18" dirty="0">
                <a:latin typeface="Times New Roman"/>
                <a:cs typeface="Times New Roman"/>
              </a:rPr>
              <a:t>a</a:t>
            </a:r>
            <a:r>
              <a:rPr lang="en-US" sz="2000" spc="-22" dirty="0">
                <a:latin typeface="Times New Roman"/>
                <a:cs typeface="Times New Roman"/>
              </a:rPr>
              <a:t>l</a:t>
            </a:r>
            <a:r>
              <a:rPr lang="en-US" sz="2000" spc="-4" dirty="0">
                <a:latin typeface="Times New Roman"/>
                <a:cs typeface="Times New Roman"/>
              </a:rPr>
              <a:t>l</a:t>
            </a:r>
            <a:r>
              <a:rPr lang="en-US" sz="2000" spc="-18" dirty="0">
                <a:latin typeface="Times New Roman"/>
                <a:cs typeface="Times New Roman"/>
              </a:rPr>
              <a:t>e</a:t>
            </a:r>
            <a:r>
              <a:rPr lang="en-US" sz="2000" dirty="0">
                <a:latin typeface="Times New Roman"/>
                <a:cs typeface="Times New Roman"/>
              </a:rPr>
              <a:t>d </a:t>
            </a:r>
            <a:r>
              <a:rPr lang="en-US" sz="2000" spc="93" dirty="0" err="1">
                <a:latin typeface="Times New Roman"/>
                <a:cs typeface="Times New Roman"/>
              </a:rPr>
              <a:t>H</a:t>
            </a:r>
            <a:r>
              <a:rPr lang="en-US" sz="2000" spc="-18" dirty="0" err="1">
                <a:latin typeface="Times New Roman"/>
                <a:cs typeface="Times New Roman"/>
              </a:rPr>
              <a:t>ec</a:t>
            </a:r>
            <a:r>
              <a:rPr lang="en-US" sz="2000" spc="101" dirty="0" err="1">
                <a:latin typeface="Times New Roman"/>
                <a:cs typeface="Times New Roman"/>
              </a:rPr>
              <a:t>k</a:t>
            </a:r>
            <a:r>
              <a:rPr lang="en-US" sz="2000" spc="-4" dirty="0" err="1">
                <a:latin typeface="Times New Roman"/>
                <a:cs typeface="Times New Roman"/>
              </a:rPr>
              <a:t>i</a:t>
            </a:r>
            <a:r>
              <a:rPr lang="en-US" sz="2000" spc="93" dirty="0" err="1">
                <a:latin typeface="Times New Roman"/>
                <a:cs typeface="Times New Roman"/>
              </a:rPr>
              <a:t>t</a:t>
            </a:r>
            <a:endParaRPr lang="en-US" sz="20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endParaRPr lang="en-US" sz="2400" dirty="0">
                  <a:cs typeface="Times New Roman" panose="02020603050405020304" pitchFamily="18" charset="0"/>
                </a:endParaRP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 1, 2, 3, …, </m:t>
                      </m:r>
                      <m:r>
                        <a:rPr lang="en-US" sz="2400" b="0" i="1" smtClean="0">
                          <a:latin typeface="Cambria Math" panose="02040503050406030204" pitchFamily="18" charset="0"/>
                          <a:cs typeface="Times New Roman" panose="02020603050405020304" pitchFamily="18" charset="0"/>
                        </a:rPr>
                        <m:t>𝑁</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2634887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Like hurdle models, </a:t>
                </a:r>
                <a:r>
                  <a:rPr lang="en-US" sz="2200" dirty="0" err="1">
                    <a:cs typeface="Times New Roman" panose="02020603050405020304" pitchFamily="18" charset="0"/>
                  </a:rPr>
                  <a:t>Heckit</a:t>
                </a:r>
                <a:r>
                  <a:rPr lang="en-US" sz="2200" dirty="0">
                    <a:cs typeface="Times New Roman" panose="02020603050405020304" pitchFamily="18" charset="0"/>
                  </a:rPr>
                  <a:t> models specify two equations: </a:t>
                </a:r>
              </a:p>
              <a:p>
                <a:pPr marL="617220" lvl="1" indent="-342900">
                  <a:buFont typeface="+mj-lt"/>
                  <a:buAutoNum type="arabicPeriod"/>
                </a:pPr>
                <a:r>
                  <a:rPr lang="en-US" sz="2200" dirty="0">
                    <a:cs typeface="Times New Roman" panose="02020603050405020304" pitchFamily="18" charset="0"/>
                  </a:rPr>
                  <a:t>Probability of an </a:t>
                </a:r>
                <a:r>
                  <a:rPr lang="en-US" sz="2200" b="1" dirty="0">
                    <a:cs typeface="Times New Roman" panose="02020603050405020304" pitchFamily="18" charset="0"/>
                  </a:rPr>
                  <a:t>observed </a:t>
                </a:r>
                <a:r>
                  <a:rPr lang="en-US" sz="2200" dirty="0">
                    <a:cs typeface="Times New Roman" panose="02020603050405020304" pitchFamily="18" charset="0"/>
                  </a:rPr>
                  <a:t>outcome </a:t>
                </a:r>
                <a14:m>
                  <m:oMath xmlns:m="http://schemas.openxmlformats.org/officeDocument/2006/math">
                    <m:r>
                      <m:rPr>
                        <m:sty m:val="p"/>
                      </m:rPr>
                      <a:rPr lang="en-CA" sz="2200" b="0" i="0" smtClean="0">
                        <a:latin typeface="Cambria Math" panose="02040503050406030204" pitchFamily="18" charset="0"/>
                        <a:cs typeface="Times New Roman" panose="02020603050405020304" pitchFamily="18" charset="0"/>
                      </a:rPr>
                      <m:t>Pr</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𝑦</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𝑜𝑏𝑠𝑒𝑟𝑣𝑒𝑑</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(note: not probability that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𝑦</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&gt;0</m:t>
                    </m:r>
                  </m:oMath>
                </a14:m>
                <a:r>
                  <a:rPr lang="en-US" sz="2200" dirty="0">
                    <a:cs typeface="Times New Roman" panose="02020603050405020304" pitchFamily="18" charset="0"/>
                  </a:rPr>
                  <a:t>)</a:t>
                </a:r>
              </a:p>
              <a:p>
                <a:pPr marL="617220" lvl="1" indent="-342900">
                  <a:buFont typeface="+mj-lt"/>
                  <a:buAutoNum type="arabicPeriod"/>
                </a:pPr>
                <a:r>
                  <a:rPr lang="en-US" sz="2200" dirty="0">
                    <a:cs typeface="Times New Roman" panose="02020603050405020304" pitchFamily="18" charset="0"/>
                  </a:rPr>
                  <a:t>Main regression, matching the moment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𝔼</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𝑦</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𝑥</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𝑦</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𝑜𝑏𝑠𝑒𝑟𝑣𝑒𝑑</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r>
                  <a:rPr lang="en-US" sz="2200" dirty="0">
                    <a:cs typeface="Times New Roman" panose="02020603050405020304" pitchFamily="18" charset="0"/>
                  </a:rPr>
                  <a:t>Examples: </a:t>
                </a:r>
              </a:p>
              <a:p>
                <a:pPr lvl="1"/>
                <a:r>
                  <a:rPr lang="en-US" sz="2200" dirty="0">
                    <a:cs typeface="Times New Roman" panose="02020603050405020304" pitchFamily="18" charset="0"/>
                  </a:rPr>
                  <a:t>Are 0-visit people not going to a doctor, or do they not have access?</a:t>
                </a:r>
              </a:p>
              <a:p>
                <a:pPr lvl="1"/>
                <a:r>
                  <a:rPr lang="en-US" sz="2200" dirty="0">
                    <a:cs typeface="Times New Roman" panose="02020603050405020304" pitchFamily="18" charset="0"/>
                  </a:rPr>
                  <a:t>Smoking: do the people with 0 cigarettes consumed lie? Are they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200" dirty="0">
                    <a:cs typeface="Times New Roman" panose="02020603050405020304" pitchFamily="18" charset="0"/>
                  </a:rPr>
                  <a:t>This requires you to be very confident in your DAG </a:t>
                </a:r>
                <a:r>
                  <a:rPr lang="en-US" sz="2200" i="1" dirty="0">
                    <a:cs typeface="Times New Roman" panose="02020603050405020304" pitchFamily="18" charset="0"/>
                  </a:rPr>
                  <a:t>and </a:t>
                </a:r>
                <a:r>
                  <a:rPr lang="en-US" sz="2200" dirty="0">
                    <a:cs typeface="Times New Roman" panose="02020603050405020304" pitchFamily="18" charset="0"/>
                  </a:rPr>
                  <a:t>your data</a:t>
                </a:r>
              </a:p>
              <a:p>
                <a:pPr lvl="1"/>
                <a:r>
                  <a:rPr lang="en-US" sz="2200" dirty="0">
                    <a:cs typeface="Times New Roman" panose="02020603050405020304" pitchFamily="18" charset="0"/>
                  </a:rPr>
                  <a:t>Generally, if you have the data to predict selection, your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068" r="-977"/>
                </a:stretch>
              </a:blipFill>
            </p:spPr>
            <p:txBody>
              <a:bodyPr/>
              <a:lstStyle/>
              <a:p>
                <a:r>
                  <a:rPr lang="en-CA">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200" dirty="0">
                <a:cs typeface="Times New Roman" panose="02020603050405020304" pitchFamily="18" charset="0"/>
              </a:rPr>
              <a:t>E.g., type of insurance coverage, treatment (surgery, medication, etc.), or specialty</a:t>
            </a:r>
          </a:p>
          <a:p>
            <a:pPr lvl="1"/>
            <a:r>
              <a:rPr lang="en-US" sz="22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200" dirty="0">
                    <a:cs typeface="Times New Roman" panose="02020603050405020304" pitchFamily="18" charset="0"/>
                  </a:rPr>
                  <a:t>E.g., type of insurance coverage, treatment (surgery, medication, etc.), or specialty</a:t>
                </a:r>
              </a:p>
              <a:p>
                <a:pPr lvl="1"/>
                <a:r>
                  <a:rPr lang="en-US" sz="22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200" dirty="0">
                    <a:cs typeface="Times New Roman" panose="02020603050405020304" pitchFamily="18" charset="0"/>
                  </a:rPr>
                  <a:t>Open-heart valve replacement surgery </a:t>
                </a:r>
              </a:p>
              <a:p>
                <a:pPr lvl="1"/>
                <a:r>
                  <a:rPr lang="en-US" sz="2200" dirty="0">
                    <a:cs typeface="Times New Roman" panose="02020603050405020304" pitchFamily="18" charset="0"/>
                  </a:rPr>
                  <a:t>Transcatheter valve replacement surgery</a:t>
                </a:r>
              </a:p>
              <a:p>
                <a:pPr lvl="1"/>
                <a:r>
                  <a:rPr lang="en-US" sz="22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200" dirty="0">
                    <a:cs typeface="Times New Roman" panose="02020603050405020304" pitchFamily="18" charset="0"/>
                  </a:rPr>
                  <a:t>Patient age</a:t>
                </a:r>
              </a:p>
              <a:p>
                <a:pPr lvl="1"/>
                <a:r>
                  <a:rPr lang="en-US" sz="2200" dirty="0">
                    <a:cs typeface="Times New Roman" panose="02020603050405020304" pitchFamily="18" charset="0"/>
                  </a:rPr>
                  <a:t>Risk factors</a:t>
                </a:r>
              </a:p>
              <a:p>
                <a:pPr lvl="1"/>
                <a:r>
                  <a:rPr lang="en-US" sz="2200" dirty="0">
                    <a:cs typeface="Times New Roman" panose="02020603050405020304" pitchFamily="18" charset="0"/>
                  </a:rPr>
                  <a:t>Symptoms</a:t>
                </a:r>
              </a:p>
              <a:p>
                <a:pPr lvl="1"/>
                <a:r>
                  <a:rPr lang="en-US" sz="22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000" dirty="0">
                    <a:cs typeface="Times New Roman" panose="02020603050405020304" pitchFamily="18" charset="0"/>
                  </a:rPr>
                  <a:t>The outcome variable is </a:t>
                </a:r>
                <a:r>
                  <a:rPr lang="en-US" sz="2000" b="1" dirty="0">
                    <a:cs typeface="Times New Roman" panose="02020603050405020304" pitchFamily="18" charset="0"/>
                  </a:rPr>
                  <a:t>unordered</a:t>
                </a:r>
              </a:p>
              <a:p>
                <a:r>
                  <a:rPr lang="en-US" sz="2200" dirty="0">
                    <a:cs typeface="Times New Roman" panose="02020603050405020304" pitchFamily="18" charset="0"/>
                  </a:rPr>
                  <a:t>Now, we have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∈{0,1,2</m:t>
                    </m:r>
                    <m:r>
                      <m:rPr>
                        <m:lit/>
                      </m:rPr>
                      <a:rPr lang="en-US" sz="2000" b="0" i="1" smtClean="0">
                        <a:latin typeface="Cambria Math" panose="02040503050406030204" pitchFamily="18" charset="0"/>
                        <a:cs typeface="Times New Roman" panose="02020603050405020304" pitchFamily="18" charset="0"/>
                      </a:rPr>
                      <m:t>}</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where</m:t>
                    </m:r>
                  </m:oMath>
                </a14:m>
                <a:endParaRPr lang="en-US" sz="20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200" b="0" i="1" smtClean="0">
                        <a:latin typeface="Cambria Math" panose="02040503050406030204" pitchFamily="18" charset="0"/>
                        <a:cs typeface="Times New Roman" panose="02020603050405020304" pitchFamily="18" charset="0"/>
                      </a:rPr>
                      <m:t>0= </m:t>
                    </m:r>
                  </m:oMath>
                </a14:m>
                <a:r>
                  <a:rPr lang="en-US" sz="2200" b="0" dirty="0">
                    <a:cs typeface="Times New Roman" panose="02020603050405020304" pitchFamily="18" charset="0"/>
                  </a:rPr>
                  <a:t>watch and wait</a:t>
                </a:r>
              </a:p>
              <a:p>
                <a:pPr lvl="1"/>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oMath>
                </a14:m>
                <a:r>
                  <a:rPr lang="en-US" sz="2200" b="0" dirty="0">
                    <a:cs typeface="Times New Roman" panose="02020603050405020304" pitchFamily="18" charset="0"/>
                  </a:rPr>
                  <a:t> open-heart surgery</a:t>
                </a:r>
              </a:p>
              <a:p>
                <a:pPr lvl="1"/>
                <a14:m>
                  <m:oMath xmlns:m="http://schemas.openxmlformats.org/officeDocument/2006/math">
                    <m:r>
                      <a:rPr lang="en-US" sz="2200" b="0" i="1" smtClean="0">
                        <a:latin typeface="Cambria Math" panose="02040503050406030204" pitchFamily="18" charset="0"/>
                        <a:cs typeface="Times New Roman" panose="02020603050405020304" pitchFamily="18" charset="0"/>
                      </a:rPr>
                      <m:t>2= </m:t>
                    </m:r>
                  </m:oMath>
                </a14:m>
                <a:r>
                  <a:rPr lang="en-US" sz="2200" dirty="0">
                    <a:cs typeface="Times New Roman" panose="02020603050405020304" pitchFamily="18" charset="0"/>
                  </a:rPr>
                  <a:t>transcatheter surgery</a:t>
                </a:r>
              </a:p>
              <a:p>
                <a:r>
                  <a:rPr lang="en-US" sz="22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000" dirty="0">
                    <a:cs typeface="Times New Roman" panose="02020603050405020304" pitchFamily="18" charset="0"/>
                  </a:rPr>
                  <a:t>The outcome variable is </a:t>
                </a:r>
                <a:r>
                  <a:rPr lang="en-US" sz="2000" b="1" dirty="0">
                    <a:cs typeface="Times New Roman" panose="02020603050405020304" pitchFamily="18" charset="0"/>
                  </a:rPr>
                  <a:t>unordered</a:t>
                </a:r>
              </a:p>
              <a:p>
                <a:r>
                  <a:rPr lang="en-US" sz="28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0= </m:t>
                    </m:r>
                  </m:oMath>
                </a14:m>
                <a:r>
                  <a:rPr lang="en-US" sz="2000" b="0" dirty="0">
                    <a:cs typeface="Times New Roman" panose="02020603050405020304" pitchFamily="18" charset="0"/>
                  </a:rPr>
                  <a:t>watch and wait</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1=</m:t>
                    </m:r>
                  </m:oMath>
                </a14:m>
                <a:r>
                  <a:rPr lang="en-US" sz="2000" b="0" dirty="0">
                    <a:cs typeface="Times New Roman" panose="02020603050405020304" pitchFamily="18" charset="0"/>
                  </a:rPr>
                  <a:t> open-heart surgery</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2= </m:t>
                    </m:r>
                  </m:oMath>
                </a14:m>
                <a:r>
                  <a:rPr lang="en-US" sz="2000" dirty="0">
                    <a:cs typeface="Times New Roman" panose="02020603050405020304" pitchFamily="18" charset="0"/>
                  </a:rPr>
                  <a:t>transcatheter surgery</a:t>
                </a:r>
              </a:p>
              <a:p>
                <a:r>
                  <a:rPr lang="en-US" sz="2200" dirty="0">
                    <a:cs typeface="Times New Roman" panose="02020603050405020304" pitchFamily="18" charset="0"/>
                  </a:rPr>
                  <a:t>How can we use retrospective data to assess choices? </a:t>
                </a:r>
              </a:p>
              <a:p>
                <a:pPr lvl="1"/>
                <a:r>
                  <a:rPr lang="en-US" sz="2000" dirty="0">
                    <a:cs typeface="Times New Roman" panose="02020603050405020304" pitchFamily="18" charset="0"/>
                  </a:rPr>
                  <a:t>Assume that </a:t>
                </a:r>
                <a:r>
                  <a:rPr lang="en-US" sz="2000" b="1" dirty="0">
                    <a:cs typeface="Times New Roman" panose="02020603050405020304" pitchFamily="18" charset="0"/>
                  </a:rPr>
                  <a:t>observed choices </a:t>
                </a:r>
                <a:r>
                  <a:rPr lang="en-US" sz="2000" dirty="0">
                    <a:cs typeface="Times New Roman" panose="02020603050405020304" pitchFamily="18" charset="0"/>
                  </a:rPr>
                  <a:t>are utility-maximizing</a:t>
                </a:r>
              </a:p>
              <a:p>
                <a:pPr lvl="1"/>
                <a:r>
                  <a:rPr lang="en-US" sz="2000" dirty="0">
                    <a:cs typeface="Times New Roman" panose="02020603050405020304" pitchFamily="18" charset="0"/>
                  </a:rPr>
                  <a:t>That is, if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=1</m:t>
                    </m:r>
                  </m:oMath>
                </a14:m>
                <a:r>
                  <a:rPr lang="en-US" sz="2000" dirty="0">
                    <a:cs typeface="Times New Roman" panose="02020603050405020304" pitchFamily="18" charset="0"/>
                  </a:rPr>
                  <a:t>, then we assume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0</m:t>
                        </m:r>
                      </m:e>
                    </m:d>
                  </m:oMath>
                </a14:m>
                <a:r>
                  <a:rPr lang="en-US" sz="2000" dirty="0">
                    <a:cs typeface="Times New Roman" panose="02020603050405020304" pitchFamily="18" charset="0"/>
                  </a:rPr>
                  <a:t> and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(2)</m:t>
                    </m:r>
                  </m:oMath>
                </a14:m>
                <a:r>
                  <a:rPr lang="en-US" sz="2000" dirty="0">
                    <a:cs typeface="Times New Roman" panose="02020603050405020304" pitchFamily="18" charset="0"/>
                  </a:rPr>
                  <a:t> </a:t>
                </a:r>
              </a:p>
              <a:p>
                <a:pPr lvl="1"/>
                <a:r>
                  <a:rPr lang="en-US" sz="2000" dirty="0">
                    <a:cs typeface="Times New Roman" panose="02020603050405020304" pitchFamily="18" charset="0"/>
                  </a:rPr>
                  <a:t>We want a model that links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𝑁</m:t>
                        </m:r>
                      </m:sub>
                    </m:sSub>
                    <m:r>
                      <a:rPr lang="en-US" sz="2000" b="0" i="1" smtClean="0">
                        <a:latin typeface="Cambria Math" panose="02040503050406030204" pitchFamily="18" charset="0"/>
                        <a:cs typeface="Times New Roman" panose="02020603050405020304" pitchFamily="18" charset="0"/>
                      </a:rPr>
                      <m:t>)</m:t>
                    </m:r>
                  </m:oMath>
                </a14:m>
                <a:r>
                  <a:rPr lang="en-US" sz="2000" dirty="0">
                    <a:cs typeface="Times New Roman" panose="02020603050405020304" pitchFamily="18" charset="0"/>
                  </a:rPr>
                  <a:t> to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oMath>
                </a14:m>
                <a:endParaRPr lang="en-US" sz="2000" dirty="0">
                  <a:cs typeface="Times New Roman" panose="02020603050405020304" pitchFamily="18" charset="0"/>
                </a:endParaRPr>
              </a:p>
              <a:p>
                <a:pPr lvl="1"/>
                <a:r>
                  <a:rPr lang="en-US" sz="20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733" t="-1305"/>
                </a:stretch>
              </a:blipFill>
            </p:spPr>
            <p:txBody>
              <a:bodyPr/>
              <a:lstStyle/>
              <a:p>
                <a:r>
                  <a:rPr lang="en-CA">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1800" dirty="0">
                    <a:cs typeface="Times New Roman" panose="02020603050405020304" pitchFamily="18" charset="0"/>
                  </a:rPr>
                  <a:t>That is, we compare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0</m:t>
                            </m:r>
                          </m:sub>
                        </m:sSub>
                      </m:e>
                    </m:d>
                  </m:oMath>
                </a14:m>
                <a:endParaRPr lang="en-US" sz="1800" dirty="0">
                  <a:cs typeface="Times New Roman" panose="02020603050405020304" pitchFamily="18" charset="0"/>
                </a:endParaRPr>
              </a:p>
              <a:p>
                <a:pPr lvl="1"/>
                <a:r>
                  <a:rPr lang="en-US" sz="1800" dirty="0">
                    <a:cs typeface="Times New Roman" panose="02020603050405020304" pitchFamily="18" charset="0"/>
                  </a:rPr>
                  <a:t>Why do we need to do this? </a:t>
                </a:r>
              </a:p>
              <a:p>
                <a:r>
                  <a:rPr lang="en-US" sz="2000" dirty="0">
                    <a:cs typeface="Times New Roman" panose="02020603050405020304" pitchFamily="18" charset="0"/>
                  </a:rPr>
                  <a:t>Then, we model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0"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the utility of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𝑗</m:t>
                    </m:r>
                  </m:oMath>
                </a14:m>
                <a:r>
                  <a:rPr lang="en-US" sz="2000" dirty="0">
                    <a:cs typeface="Times New Roman" panose="02020603050405020304" pitchFamily="18" charset="0"/>
                  </a:rPr>
                  <a:t> compared to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oMath>
                </a14:m>
                <a:r>
                  <a:rPr lang="en-US" sz="20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𝑗𝑛</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𝑛𝑗𝑖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m:oMathPara>
                </a14:m>
                <a:endParaRPr lang="en-US" sz="2000" dirty="0">
                  <a:cs typeface="Times New Roman" panose="02020603050405020304" pitchFamily="18" charset="0"/>
                </a:endParaRPr>
              </a:p>
              <a:p>
                <a:r>
                  <a:rPr lang="en-US" sz="2000" dirty="0">
                    <a:cs typeface="Times New Roman" panose="02020603050405020304" pitchFamily="18" charset="0"/>
                  </a:rPr>
                  <a:t>Do you see the logit forming here? How do we get to binary choice (logit)? </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1800" dirty="0">
                    <a:cs typeface="Times New Roman" panose="02020603050405020304" pitchFamily="18" charset="0"/>
                  </a:rPr>
                  <a:t>That is, we compare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0</m:t>
                            </m:r>
                          </m:sub>
                        </m:sSub>
                      </m:e>
                    </m:d>
                  </m:oMath>
                </a14:m>
                <a:endParaRPr lang="en-US" sz="1800" dirty="0">
                  <a:cs typeface="Times New Roman" panose="02020603050405020304" pitchFamily="18" charset="0"/>
                </a:endParaRPr>
              </a:p>
              <a:p>
                <a:pPr lvl="1"/>
                <a:r>
                  <a:rPr lang="en-US" sz="1800" dirty="0">
                    <a:cs typeface="Times New Roman" panose="02020603050405020304" pitchFamily="18" charset="0"/>
                  </a:rPr>
                  <a:t>Why do we need to do this? </a:t>
                </a:r>
              </a:p>
              <a:p>
                <a:r>
                  <a:rPr lang="en-US" sz="2000" dirty="0">
                    <a:cs typeface="Times New Roman" panose="02020603050405020304" pitchFamily="18" charset="0"/>
                  </a:rPr>
                  <a:t>Then, we model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0"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the utility of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𝑗</m:t>
                    </m:r>
                  </m:oMath>
                </a14:m>
                <a:r>
                  <a:rPr lang="en-US" sz="2000" dirty="0">
                    <a:cs typeface="Times New Roman" panose="02020603050405020304" pitchFamily="18" charset="0"/>
                  </a:rPr>
                  <a:t> compared to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oMath>
                </a14:m>
                <a:r>
                  <a:rPr lang="en-US" sz="20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𝑗𝑛</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𝑛𝑗𝑖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m:oMathPara>
                </a14:m>
                <a:endParaRPr lang="en-US" sz="2000" dirty="0">
                  <a:cs typeface="Times New Roman" panose="02020603050405020304" pitchFamily="18" charset="0"/>
                </a:endParaRPr>
              </a:p>
              <a:p>
                <a:r>
                  <a:rPr lang="en-US" sz="2000" dirty="0">
                    <a:cs typeface="Times New Roman" panose="02020603050405020304" pitchFamily="18" charset="0"/>
                  </a:rPr>
                  <a:t>Do you see the logit forming here? How do we get to binary choice (logit)? </a:t>
                </a:r>
              </a:p>
              <a:p>
                <a:pPr lvl="1"/>
                <a:r>
                  <a:rPr lang="en-US" sz="1800" dirty="0">
                    <a:cs typeface="Times New Roman" panose="02020603050405020304" pitchFamily="18" charset="0"/>
                  </a:rPr>
                  <a:t>In reality, we are estimating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𝐽</m:t>
                    </m:r>
                    <m:r>
                      <a:rPr lang="en-US" sz="1800" b="0" i="1" smtClean="0">
                        <a:latin typeface="Cambria Math" panose="02040503050406030204" pitchFamily="18" charset="0"/>
                        <a:cs typeface="Times New Roman" panose="02020603050405020304" pitchFamily="18" charset="0"/>
                      </a:rPr>
                      <m:t>−1</m:t>
                    </m:r>
                  </m:oMath>
                </a14:m>
                <a:r>
                  <a:rPr lang="en-US" sz="1800" dirty="0">
                    <a:cs typeface="Times New Roman" panose="02020603050405020304" pitchFamily="18" charset="0"/>
                  </a:rPr>
                  <a:t> logits!</a:t>
                </a:r>
              </a:p>
              <a:p>
                <a:pPr lvl="1"/>
                <a:r>
                  <a:rPr lang="en-US" sz="1800" dirty="0">
                    <a:cs typeface="Times New Roman" panose="02020603050405020304" pitchFamily="18" charset="0"/>
                  </a:rPr>
                  <a:t>What does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𝛼</m:t>
                        </m:r>
                      </m:e>
                      <m:sub>
                        <m:r>
                          <a:rPr lang="en-US" sz="1800" b="0" i="1" smtClean="0">
                            <a:latin typeface="Cambria Math" panose="02040503050406030204" pitchFamily="18" charset="0"/>
                            <a:cs typeface="Times New Roman" panose="02020603050405020304" pitchFamily="18" charset="0"/>
                          </a:rPr>
                          <m:t>𝑗</m:t>
                        </m:r>
                      </m:sub>
                    </m:sSub>
                  </m:oMath>
                </a14:m>
                <a:r>
                  <a:rPr lang="en-US" sz="1800" dirty="0">
                    <a:cs typeface="Times New Roman" panose="02020603050405020304" pitchFamily="18" charset="0"/>
                  </a:rPr>
                  <a:t> represent? </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1800" dirty="0">
                    <a:cs typeface="Times New Roman" panose="02020603050405020304" pitchFamily="18" charset="0"/>
                  </a:rPr>
                  <a:t>That is, we compare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0</m:t>
                            </m:r>
                          </m:sub>
                        </m:sSub>
                      </m:e>
                    </m:d>
                  </m:oMath>
                </a14:m>
                <a:endParaRPr lang="en-US" sz="1800" dirty="0">
                  <a:cs typeface="Times New Roman" panose="02020603050405020304" pitchFamily="18" charset="0"/>
                </a:endParaRPr>
              </a:p>
              <a:p>
                <a:pPr lvl="1"/>
                <a:r>
                  <a:rPr lang="en-US" sz="1800" dirty="0">
                    <a:cs typeface="Times New Roman" panose="02020603050405020304" pitchFamily="18" charset="0"/>
                  </a:rPr>
                  <a:t>Why do we need to do this? </a:t>
                </a:r>
              </a:p>
              <a:p>
                <a:r>
                  <a:rPr lang="en-US" sz="2000" dirty="0">
                    <a:cs typeface="Times New Roman" panose="02020603050405020304" pitchFamily="18" charset="0"/>
                  </a:rPr>
                  <a:t>Then, we model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0"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the utility of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𝑗</m:t>
                    </m:r>
                  </m:oMath>
                </a14:m>
                <a:r>
                  <a:rPr lang="en-US" sz="2000" dirty="0">
                    <a:cs typeface="Times New Roman" panose="02020603050405020304" pitchFamily="18" charset="0"/>
                  </a:rPr>
                  <a:t> compared to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oMath>
                </a14:m>
                <a:r>
                  <a:rPr lang="en-US" sz="20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𝑗𝑛</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𝑛𝑗𝑖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m:oMathPara>
                </a14:m>
                <a:endParaRPr lang="en-US" sz="2000" dirty="0">
                  <a:cs typeface="Times New Roman" panose="02020603050405020304" pitchFamily="18" charset="0"/>
                </a:endParaRPr>
              </a:p>
              <a:p>
                <a:r>
                  <a:rPr lang="en-US" sz="2000" dirty="0">
                    <a:cs typeface="Times New Roman" panose="02020603050405020304" pitchFamily="18" charset="0"/>
                  </a:rPr>
                  <a:t>Do you see the logit forming here? How do we get to binary choice (logit)? </a:t>
                </a:r>
              </a:p>
              <a:p>
                <a:pPr lvl="1"/>
                <a:r>
                  <a:rPr lang="en-US" sz="1800" dirty="0">
                    <a:cs typeface="Times New Roman" panose="02020603050405020304" pitchFamily="18" charset="0"/>
                  </a:rPr>
                  <a:t>In reality, we are estimating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𝐽</m:t>
                    </m:r>
                    <m:r>
                      <a:rPr lang="en-US" sz="1800" b="0" i="1" smtClean="0">
                        <a:latin typeface="Cambria Math" panose="02040503050406030204" pitchFamily="18" charset="0"/>
                        <a:cs typeface="Times New Roman" panose="02020603050405020304" pitchFamily="18" charset="0"/>
                      </a:rPr>
                      <m:t>−1</m:t>
                    </m:r>
                  </m:oMath>
                </a14:m>
                <a:r>
                  <a:rPr lang="en-US" sz="1800" dirty="0">
                    <a:cs typeface="Times New Roman" panose="02020603050405020304" pitchFamily="18" charset="0"/>
                  </a:rPr>
                  <a:t> logits!</a:t>
                </a:r>
              </a:p>
              <a:p>
                <a:pPr lvl="1"/>
                <a:r>
                  <a:rPr lang="en-US" sz="1800" dirty="0">
                    <a:cs typeface="Times New Roman" panose="02020603050405020304" pitchFamily="18" charset="0"/>
                  </a:rPr>
                  <a:t>What does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𝛼</m:t>
                        </m:r>
                      </m:e>
                      <m:sub>
                        <m:r>
                          <a:rPr lang="en-US" sz="1800" b="0" i="1" smtClean="0">
                            <a:latin typeface="Cambria Math" panose="02040503050406030204" pitchFamily="18" charset="0"/>
                            <a:cs typeface="Times New Roman" panose="02020603050405020304" pitchFamily="18" charset="0"/>
                          </a:rPr>
                          <m:t>𝑗</m:t>
                        </m:r>
                      </m:sub>
                    </m:sSub>
                  </m:oMath>
                </a14:m>
                <a:r>
                  <a:rPr lang="en-US" sz="1800" dirty="0">
                    <a:cs typeface="Times New Roman" panose="02020603050405020304" pitchFamily="18" charset="0"/>
                  </a:rPr>
                  <a:t> represent? </a:t>
                </a:r>
              </a:p>
              <a:p>
                <a:r>
                  <a:rPr lang="en-US" sz="2000" dirty="0">
                    <a:cs typeface="Times New Roman" panose="02020603050405020304" pitchFamily="18" charset="0"/>
                  </a:rPr>
                  <a:t>Under the logit assumptions (about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a14:m>
                <a:r>
                  <a:rPr lang="en-US" sz="2000" dirty="0">
                    <a:cs typeface="Times New Roman" panose="02020603050405020304" pitchFamily="18" charset="0"/>
                  </a:rPr>
                  <a:t>), we can construct </a:t>
                </a:r>
                <a:r>
                  <a:rPr lang="en-US" sz="2000" b="1" dirty="0">
                    <a:cs typeface="Times New Roman" panose="02020603050405020304" pitchFamily="18" charset="0"/>
                  </a:rPr>
                  <a:t>choice probabilities:</a:t>
                </a:r>
                <a:endParaRPr lang="en-US" sz="20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Pr</m:t>
                          </m:r>
                        </m:fName>
                        <m:e>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𝑌</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e>
                          </m:d>
                        </m:e>
                      </m:func>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exp</m:t>
                              </m:r>
                            </m:fName>
                            <m:e>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𝑖</m:t>
                                      </m:r>
                                    </m:sub>
                                  </m:sSub>
                                </m:e>
                              </m:d>
                            </m:e>
                          </m:func>
                        </m:num>
                        <m:den>
                          <m:r>
                            <a:rPr lang="en-US" sz="2000" b="0" i="1" smtClean="0">
                              <a:latin typeface="Cambria Math" panose="02040503050406030204" pitchFamily="18" charset="0"/>
                              <a:cs typeface="Times New Roman" panose="02020603050405020304" pitchFamily="18" charset="0"/>
                            </a:rPr>
                            <m:t>1+</m:t>
                          </m:r>
                          <m:nary>
                            <m:naryPr>
                              <m:chr m:val="∑"/>
                              <m:supHide m:val="on"/>
                              <m:ctrlPr>
                                <a:rPr lang="en-US" sz="2000" b="0" i="1" smtClean="0">
                                  <a:latin typeface="Cambria Math" panose="02040503050406030204" pitchFamily="18" charset="0"/>
                                  <a:cs typeface="Times New Roman" panose="02020603050405020304" pitchFamily="18" charset="0"/>
                                </a:rPr>
                              </m:ctrlPr>
                            </m:naryPr>
                            <m:sub>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𝑠</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e>
                              </m:d>
                            </m:sub>
                            <m:sup/>
                            <m:e>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exp</m:t>
                                  </m:r>
                                </m:fName>
                                <m:e>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𝑠</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𝑖</m:t>
                                          </m:r>
                                        </m:sub>
                                      </m:sSub>
                                    </m:e>
                                  </m:d>
                                </m:e>
                              </m:func>
                            </m:e>
                          </m:nary>
                        </m:den>
                      </m:f>
                    </m:oMath>
                  </m:oMathPara>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1800" dirty="0">
                    <a:cs typeface="Times New Roman" panose="02020603050405020304" pitchFamily="18" charset="0"/>
                  </a:rPr>
                  <a:t>Just a different assumption about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𝑗𝑖</m:t>
                        </m:r>
                      </m:sub>
                    </m:sSub>
                  </m:oMath>
                </a14:m>
                <a:endParaRPr lang="en-US" sz="1800" dirty="0">
                  <a:cs typeface="Times New Roman" panose="02020603050405020304" pitchFamily="18" charset="0"/>
                </a:endParaRPr>
              </a:p>
              <a:p>
                <a:r>
                  <a:rPr lang="en-US" sz="2000" dirty="0">
                    <a:cs typeface="Times New Roman" panose="02020603050405020304" pitchFamily="18" charset="0"/>
                  </a:rPr>
                  <a:t>Some pros and cons: </a:t>
                </a:r>
              </a:p>
              <a:p>
                <a:pPr lvl="1"/>
                <a:r>
                  <a:rPr lang="en-US" sz="1800" dirty="0">
                    <a:cs typeface="Times New Roman" panose="02020603050405020304" pitchFamily="18" charset="0"/>
                  </a:rPr>
                  <a:t>Logit works well when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𝐽</m:t>
                    </m:r>
                  </m:oMath>
                </a14:m>
                <a:r>
                  <a:rPr lang="en-US" sz="1800" dirty="0">
                    <a:cs typeface="Times New Roman" panose="02020603050405020304" pitchFamily="18" charset="0"/>
                  </a:rPr>
                  <a:t> is large (think 5 or more)</a:t>
                </a:r>
              </a:p>
              <a:p>
                <a:pPr lvl="1"/>
                <a:r>
                  <a:rPr lang="en-US" sz="1800" dirty="0">
                    <a:cs typeface="Times New Roman" panose="02020603050405020304" pitchFamily="18" charset="0"/>
                  </a:rPr>
                  <a:t>However, logit assumes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𝐶𝑜𝑟𝑟</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𝑗</m:t>
                            </m:r>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𝑗</m:t>
                            </m:r>
                            <m:r>
                              <a:rPr lang="en-US" sz="1800" b="0" i="1" smtClean="0">
                                <a:latin typeface="Cambria Math" panose="02040503050406030204" pitchFamily="18" charset="0"/>
                                <a:cs typeface="Times New Roman" panose="02020603050405020304" pitchFamily="18" charset="0"/>
                              </a:rPr>
                              <m:t>2</m:t>
                            </m:r>
                          </m:sub>
                        </m:sSub>
                      </m:e>
                    </m:d>
                    <m:r>
                      <a:rPr lang="en-US" sz="1800" b="0" i="1" smtClean="0">
                        <a:latin typeface="Cambria Math" panose="02040503050406030204" pitchFamily="18" charset="0"/>
                        <a:cs typeface="Times New Roman" panose="02020603050405020304" pitchFamily="18" charset="0"/>
                      </a:rPr>
                      <m:t>=0</m:t>
                    </m:r>
                  </m:oMath>
                </a14:m>
                <a:r>
                  <a:rPr lang="en-US" sz="1800" dirty="0">
                    <a:cs typeface="Times New Roman" panose="02020603050405020304" pitchFamily="18" charset="0"/>
                  </a:rPr>
                  <a:t>, while </a:t>
                </a:r>
                <a:r>
                  <a:rPr lang="en-US" sz="1800" dirty="0" err="1">
                    <a:cs typeface="Times New Roman" panose="02020603050405020304" pitchFamily="18" charset="0"/>
                  </a:rPr>
                  <a:t>probit</a:t>
                </a:r>
                <a:r>
                  <a:rPr lang="en-US" sz="1800" dirty="0">
                    <a:cs typeface="Times New Roman" panose="02020603050405020304" pitchFamily="18" charset="0"/>
                  </a:rPr>
                  <a:t> can handle arbitrary correlations. </a:t>
                </a:r>
              </a:p>
              <a:p>
                <a:r>
                  <a:rPr lang="en-US" sz="2000" dirty="0">
                    <a:cs typeface="Times New Roman" panose="02020603050405020304" pitchFamily="18" charset="0"/>
                  </a:rPr>
                  <a:t>This implies choice probabilities satisfy </a:t>
                </a:r>
                <a:r>
                  <a:rPr lang="en-US" sz="2000" b="1" dirty="0">
                    <a:cs typeface="Times New Roman" panose="02020603050405020304" pitchFamily="18" charset="0"/>
                  </a:rPr>
                  <a:t>independence of irrelevant alternatives (IIA)</a:t>
                </a:r>
              </a:p>
              <a:p>
                <a:pPr lvl="1"/>
                <a:r>
                  <a:rPr lang="en-US" sz="1800" dirty="0">
                    <a:cs typeface="Times New Roman" panose="02020603050405020304" pitchFamily="18" charset="0"/>
                  </a:rPr>
                  <a:t>That is, the odds of choosing </a:t>
                </a:r>
                <a:r>
                  <a:rPr lang="en-US" sz="1800" i="1" dirty="0">
                    <a:cs typeface="Times New Roman" panose="02020603050405020304" pitchFamily="18" charset="0"/>
                  </a:rPr>
                  <a:t>A</a:t>
                </a:r>
                <a:r>
                  <a:rPr lang="en-US" sz="1800" dirty="0">
                    <a:cs typeface="Times New Roman" panose="02020603050405020304" pitchFamily="18" charset="0"/>
                  </a:rPr>
                  <a:t> over </a:t>
                </a:r>
                <a:r>
                  <a:rPr lang="en-US" sz="1800" i="1" dirty="0">
                    <a:cs typeface="Times New Roman" panose="02020603050405020304" pitchFamily="18" charset="0"/>
                  </a:rPr>
                  <a:t>B</a:t>
                </a:r>
                <a:r>
                  <a:rPr lang="en-US" sz="1800" dirty="0">
                    <a:cs typeface="Times New Roman" panose="02020603050405020304" pitchFamily="18" charset="0"/>
                  </a:rPr>
                  <a:t> must not depend on whether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𝐶</m:t>
                    </m:r>
                  </m:oMath>
                </a14:m>
                <a:r>
                  <a:rPr lang="en-US" sz="1800" dirty="0">
                    <a:cs typeface="Times New Roman" panose="02020603050405020304" pitchFamily="18" charset="0"/>
                  </a:rPr>
                  <a:t> is an option</a:t>
                </a:r>
              </a:p>
              <a:p>
                <a:pPr lvl="1"/>
                <a:r>
                  <a:rPr lang="en-US" sz="1800" dirty="0">
                    <a:cs typeface="Times New Roman" panose="02020603050405020304" pitchFamily="18" charset="0"/>
                  </a:rPr>
                  <a:t>This makes sense in some settings but not in others</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m:rPr>
                          <m:lit/>
                        </m:rP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$0−$1,000, $1,000−$5,000, $5,000−$8,000,…, $1,000,000+</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r="-324"/>
                </a:stretch>
              </a:blipFill>
            </p:spPr>
            <p:txBody>
              <a:bodyPr/>
              <a:lstStyle/>
              <a:p>
                <a:r>
                  <a:rPr lang="en-US">
                    <a:noFill/>
                  </a:rPr>
                  <a:t> </a:t>
                </a:r>
              </a:p>
            </p:txBody>
          </p:sp>
        </mc:Fallback>
      </mc:AlternateContent>
    </p:spTree>
    <p:extLst>
      <p:ext uri="{BB962C8B-B14F-4D97-AF65-F5344CB8AC3E}">
        <p14:creationId xmlns:p14="http://schemas.microsoft.com/office/powerpoint/2010/main" val="1919802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000" dirty="0">
                    <a:cs typeface="Times New Roman" panose="02020603050405020304" pitchFamily="18" charset="0"/>
                  </a:rPr>
                  <a:t>Again, this is estimated by maximum likelihood, where the likelihood function follows the form: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𝐿𝐿</m:t>
                      </m:r>
                      <m:r>
                        <a:rPr lang="en-US" sz="2000" b="0" i="1" smtClean="0">
                          <a:latin typeface="Cambria Math" panose="02040503050406030204" pitchFamily="18" charset="0"/>
                          <a:cs typeface="Times New Roman" panose="02020603050405020304" pitchFamily="18" charset="0"/>
                        </a:rPr>
                        <m:t>=</m:t>
                      </m:r>
                      <m:nary>
                        <m:naryPr>
                          <m:chr m:val="∑"/>
                          <m:supHide m:val="on"/>
                          <m:ctrlPr>
                            <a:rPr lang="en-US" sz="2000" b="0" i="1" smtClean="0">
                              <a:latin typeface="Cambria Math" panose="02040503050406030204" pitchFamily="18" charset="0"/>
                              <a:cs typeface="Times New Roman" panose="02020603050405020304" pitchFamily="18" charset="0"/>
                            </a:rPr>
                          </m:ctrlPr>
                        </m:naryPr>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𝐽</m:t>
                          </m:r>
                        </m:sub>
                        <m:sup/>
                        <m:e>
                          <m:nary>
                            <m:naryPr>
                              <m:chr m:val="∑"/>
                              <m:supHide m:val="on"/>
                              <m:ctrlPr>
                                <a:rPr lang="en-US" sz="2000" b="0" i="1" smtClean="0">
                                  <a:latin typeface="Cambria Math" panose="02040503050406030204" pitchFamily="18" charset="0"/>
                                  <a:cs typeface="Times New Roman" panose="02020603050405020304" pitchFamily="18" charset="0"/>
                                </a:rPr>
                              </m:ctrlPr>
                            </m:naryPr>
                            <m:sub>
                              <m:r>
                                <a:rPr lang="en-US" sz="2000" b="0" i="1" smtClean="0">
                                  <a:latin typeface="Cambria Math" panose="02040503050406030204" pitchFamily="18" charset="0"/>
                                  <a:cs typeface="Times New Roman" panose="02020603050405020304" pitchFamily="18" charset="0"/>
                                </a:rPr>
                                <m:t>𝑖</m:t>
                              </m:r>
                            </m:sub>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𝛿</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r>
                                <m:rPr>
                                  <m:sty m:val="p"/>
                                </m:rPr>
                                <a:rPr lang="en-US" sz="2000" b="0" i="1" smtClean="0">
                                  <a:latin typeface="Cambria Math" panose="02040503050406030204" pitchFamily="18" charset="0"/>
                                  <a:cs typeface="Times New Roman" panose="02020603050405020304" pitchFamily="18" charset="0"/>
                                </a:rPr>
                                <m:t>ln</m:t>
                              </m:r>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𝑃</m:t>
                                      </m:r>
                                    </m:e>
                                    <m:sub>
                                      <m:r>
                                        <a:rPr lang="en-US" sz="2000" b="0" i="1" smtClean="0">
                                          <a:latin typeface="Cambria Math" panose="02040503050406030204" pitchFamily="18" charset="0"/>
                                          <a:cs typeface="Times New Roman" panose="02020603050405020304" pitchFamily="18" charset="0"/>
                                        </a:rPr>
                                        <m:t>𝑗𝑖</m:t>
                                      </m:r>
                                    </m:sub>
                                  </m:sSub>
                                </m:e>
                              </m:d>
                              <m:r>
                                <a:rPr lang="en-US" sz="2000" b="0" i="1" smtClean="0">
                                  <a:latin typeface="Cambria Math" panose="02040503050406030204" pitchFamily="18" charset="0"/>
                                  <a:cs typeface="Times New Roman" panose="02020603050405020304" pitchFamily="18" charset="0"/>
                                </a:rPr>
                                <m:t> </m:t>
                              </m:r>
                            </m:e>
                          </m:nary>
                        </m:e>
                      </m:nary>
                    </m:oMath>
                  </m:oMathPara>
                </a14:m>
                <a:endParaRPr lang="en-US" sz="2000" dirty="0">
                  <a:cs typeface="Times New Roman" panose="02020603050405020304" pitchFamily="18" charset="0"/>
                </a:endParaRPr>
              </a:p>
              <a:p>
                <a:r>
                  <a:rPr lang="en-US" sz="2000" dirty="0">
                    <a:cs typeface="Times New Roman" panose="02020603050405020304" pitchFamily="18" charset="0"/>
                  </a:rPr>
                  <a:t>We then choose </a:t>
                </a:r>
                <a14:m>
                  <m:oMath xmlns:m="http://schemas.openxmlformats.org/officeDocument/2006/math">
                    <m:acc>
                      <m:accPr>
                        <m:chr m:val="⃗"/>
                        <m:ctrlPr>
                          <a:rPr lang="en-US" sz="2000" b="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𝛽</m:t>
                        </m:r>
                      </m:e>
                    </m:acc>
                  </m:oMath>
                </a14:m>
                <a:r>
                  <a:rPr lang="en-US" sz="2000" dirty="0">
                    <a:cs typeface="Times New Roman" panose="02020603050405020304" pitchFamily="18" charset="0"/>
                  </a:rPr>
                  <a:t> to maximize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𝐿𝐿</m:t>
                    </m:r>
                  </m:oMath>
                </a14:m>
                <a:r>
                  <a:rPr lang="en-US" sz="2000" dirty="0">
                    <a:cs typeface="Times New Roman" panose="02020603050405020304" pitchFamily="18" charset="0"/>
                  </a:rPr>
                  <a:t> (or, in practice, </a:t>
                </a:r>
                <a14:m>
                  <m:oMath xmlns:m="http://schemas.openxmlformats.org/officeDocument/2006/math">
                    <m:r>
                      <m:rPr>
                        <m:sty m:val="p"/>
                      </m:rPr>
                      <a:rPr lang="en-US" sz="2000" b="0" i="1" smtClean="0">
                        <a:latin typeface="Cambria Math" panose="02040503050406030204" pitchFamily="18" charset="0"/>
                        <a:cs typeface="Times New Roman" panose="02020603050405020304" pitchFamily="18" charset="0"/>
                      </a:rPr>
                      <m:t>log</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𝐿𝐿</m:t>
                        </m:r>
                      </m:e>
                    </m:d>
                  </m:oMath>
                </a14:m>
                <a:r>
                  <a:rPr lang="en-US" sz="2000" dirty="0">
                    <a:cs typeface="Times New Roman" panose="02020603050405020304" pitchFamily="18" charset="0"/>
                  </a:rPr>
                  <a:t>)</a:t>
                </a:r>
              </a:p>
              <a:p>
                <a:pPr lvl="1"/>
                <a:r>
                  <a:rPr lang="en-US" sz="1800" dirty="0">
                    <a:cs typeface="Times New Roman" panose="02020603050405020304" pitchFamily="18" charset="0"/>
                  </a:rPr>
                  <a:t>Where are the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𝛽</m:t>
                    </m:r>
                  </m:oMath>
                </a14:m>
                <a:r>
                  <a:rPr lang="en-US" sz="1800" dirty="0">
                    <a:cs typeface="Times New Roman" panose="02020603050405020304" pitchFamily="18" charset="0"/>
                  </a:rPr>
                  <a:t>s here? </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244" t="-830"/>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861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Estimating gives us coefficients on each of the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𝐽</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logistic regressions</a:t>
                </a:r>
              </a:p>
              <a:p>
                <a:pPr lvl="1"/>
                <a:r>
                  <a:rPr lang="en-US" sz="2200" dirty="0">
                    <a:cs typeface="Times New Roman" panose="02020603050405020304" pitchFamily="18" charset="0"/>
                  </a:rPr>
                  <a:t>Just as in logit, we can </a:t>
                </a:r>
                <a:r>
                  <a:rPr lang="en-US" sz="2200" b="1" dirty="0">
                    <a:cs typeface="Times New Roman" panose="02020603050405020304" pitchFamily="18" charset="0"/>
                  </a:rPr>
                  <a:t>exponentiate </a:t>
                </a:r>
                <a:r>
                  <a:rPr lang="en-US" sz="2200" dirty="0">
                    <a:cs typeface="Times New Roman" panose="02020603050405020304" pitchFamily="18" charset="0"/>
                  </a:rPr>
                  <a:t>coefficients to get </a:t>
                </a:r>
                <a:r>
                  <a:rPr lang="en-US" sz="2200" b="1" dirty="0">
                    <a:cs typeface="Times New Roman" panose="02020603050405020304" pitchFamily="18" charset="0"/>
                  </a:rPr>
                  <a:t>odds ratios</a:t>
                </a:r>
              </a:p>
              <a:p>
                <a:pPr lvl="1"/>
                <a:r>
                  <a:rPr lang="en-US" sz="2200" dirty="0">
                    <a:cs typeface="Times New Roman" panose="02020603050405020304" pitchFamily="18" charset="0"/>
                  </a:rPr>
                  <a:t>We can also compute </a:t>
                </a:r>
                <a:r>
                  <a:rPr lang="en-US" sz="2200" b="1" dirty="0">
                    <a:cs typeface="Times New Roman" panose="02020603050405020304" pitchFamily="18" charset="0"/>
                  </a:rPr>
                  <a:t>marginal effects</a:t>
                </a:r>
                <a:r>
                  <a:rPr lang="en-US" sz="22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200" dirty="0">
                    <a:cs typeface="Times New Roman" panose="02020603050405020304" pitchFamily="18" charset="0"/>
                  </a:rPr>
                  <a:t>Relative log-odds: the main coefficients (don’t use)</a:t>
                </a:r>
              </a:p>
              <a:p>
                <a:pPr marL="731520" lvl="1" indent="-457200">
                  <a:buFont typeface="+mj-lt"/>
                  <a:buAutoNum type="arabicPeriod"/>
                </a:pPr>
                <a:r>
                  <a:rPr lang="en-US" sz="22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200" dirty="0">
                    <a:cs typeface="Times New Roman" panose="02020603050405020304" pitchFamily="18" charset="0"/>
                  </a:rPr>
                  <a:t>Marginal effects: similar to logit marginal effects</a:t>
                </a:r>
              </a:p>
              <a:p>
                <a:r>
                  <a:rPr lang="en-US" sz="2200" dirty="0">
                    <a:cs typeface="Times New Roman" panose="02020603050405020304" pitchFamily="18" charset="0"/>
                  </a:rPr>
                  <a:t>We can also </a:t>
                </a:r>
                <a:r>
                  <a:rPr lang="en-US" sz="2200" b="1" dirty="0">
                    <a:cs typeface="Times New Roman" panose="02020603050405020304" pitchFamily="18" charset="0"/>
                  </a:rPr>
                  <a:t>check the accuracy </a:t>
                </a:r>
                <a:r>
                  <a:rPr lang="en-US" sz="2200" dirty="0">
                    <a:cs typeface="Times New Roman" panose="02020603050405020304" pitchFamily="18" charset="0"/>
                  </a:rPr>
                  <a:t>of our predictions</a:t>
                </a:r>
              </a:p>
              <a:p>
                <a:pPr lvl="1"/>
                <a:r>
                  <a:rPr lang="en-US" sz="2000" dirty="0">
                    <a:cs typeface="Times New Roman" panose="02020603050405020304" pitchFamily="18" charset="0"/>
                  </a:rPr>
                  <a:t>This helps us evaluate the performance of our model</a:t>
                </a:r>
              </a:p>
              <a:p>
                <a:pPr lvl="1"/>
                <a:r>
                  <a:rPr lang="en-US" sz="2000" dirty="0">
                    <a:cs typeface="Times New Roman" panose="02020603050405020304" pitchFamily="18" charset="0"/>
                  </a:rPr>
                  <a:t>Note: since there are multiple regressions and choices, the overall accuracy matters </a:t>
                </a:r>
              </a:p>
              <a:p>
                <a:pPr marL="274320" lvl="1" indent="0">
                  <a:buNone/>
                </a:pPr>
                <a:r>
                  <a:rPr lang="en-US" sz="2000" i="1" dirty="0">
                    <a:cs typeface="Times New Roman" panose="02020603050405020304" pitchFamily="18" charset="0"/>
                  </a:rPr>
                  <a:t>as well as </a:t>
                </a:r>
                <a:r>
                  <a:rPr lang="en-US" sz="2000" dirty="0">
                    <a:cs typeface="Times New Roman" panose="02020603050405020304" pitchFamily="18" charset="0"/>
                  </a:rPr>
                  <a:t>the ways in which the model mis-predicts</a:t>
                </a:r>
              </a:p>
              <a:p>
                <a:pPr lvl="1"/>
                <a:r>
                  <a:rPr lang="en-US" sz="20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068"/>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 possibly truncated</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spTree>
    <p:extLst>
      <p:ext uri="{BB962C8B-B14F-4D97-AF65-F5344CB8AC3E}">
        <p14:creationId xmlns:p14="http://schemas.microsoft.com/office/powerpoint/2010/main" val="128567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200" dirty="0">
                    <a:cs typeface="Times New Roman" panose="02020603050405020304" pitchFamily="18" charset="0"/>
                  </a:rPr>
                  <a:t>Can be natural (no negative income) or imposed (top-coded spending)</a:t>
                </a:r>
              </a:p>
              <a:p>
                <a:pPr marL="274320" lvl="1"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𝑌</m:t>
                      </m:r>
                      <m:r>
                        <a:rPr lang="en-US" sz="2200" b="0" i="1" smtClean="0">
                          <a:latin typeface="Cambria Math" panose="02040503050406030204" pitchFamily="18" charset="0"/>
                          <a:cs typeface="Times New Roman" panose="02020603050405020304" pitchFamily="18" charset="0"/>
                        </a:rPr>
                        <m:t>= </m:t>
                      </m:r>
                      <m:d>
                        <m:dPr>
                          <m:begChr m:val="{"/>
                          <m:endChr m:val=""/>
                          <m:ctrlPr>
                            <a:rPr lang="en-US" sz="2200" b="0" i="1" smtClean="0">
                              <a:latin typeface="Cambria Math" panose="02040503050406030204" pitchFamily="18" charset="0"/>
                              <a:cs typeface="Times New Roman" panose="02020603050405020304" pitchFamily="18" charset="0"/>
                            </a:rPr>
                          </m:ctrlPr>
                        </m:dPr>
                        <m:e>
                          <m:eqArr>
                            <m:eqArrPr>
                              <m:ctrlPr>
                                <a:rPr lang="en-US" sz="2200" b="0" i="1" smtClean="0">
                                  <a:latin typeface="Cambria Math" panose="02040503050406030204" pitchFamily="18" charset="0"/>
                                  <a:cs typeface="Times New Roman" panose="02020603050405020304" pitchFamily="18" charset="0"/>
                                </a:rPr>
                              </m:ctrlPr>
                            </m:eqArr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 </m:t>
                                  </m:r>
                                </m:sub>
                              </m:sSub>
                              <m:r>
                                <a:rPr lang="en-US" sz="2200" b="0" i="1" smtClean="0">
                                  <a:latin typeface="Cambria Math" panose="02040503050406030204" pitchFamily="18" charset="0"/>
                                  <a:cs typeface="Times New Roman" panose="02020603050405020304" pitchFamily="18" charset="0"/>
                                </a:rPr>
                                <m:t>𝑖𝑓</m:t>
                              </m:r>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≥0</m:t>
                              </m:r>
                            </m:e>
                            <m:e>
                              <m:r>
                                <a:rPr lang="en-US" sz="2200" b="0" i="1" smtClean="0">
                                  <a:latin typeface="Cambria Math" panose="02040503050406030204" pitchFamily="18" charset="0"/>
                                  <a:cs typeface="Times New Roman" panose="02020603050405020304" pitchFamily="18" charset="0"/>
                                </a:rPr>
                                <m:t>0 </m:t>
                              </m:r>
                              <m:r>
                                <a:rPr lang="en-US" sz="2200" b="0" i="1" smtClean="0">
                                  <a:latin typeface="Cambria Math" panose="02040503050406030204" pitchFamily="18" charset="0"/>
                                  <a:cs typeface="Times New Roman" panose="02020603050405020304" pitchFamily="18" charset="0"/>
                                </a:rPr>
                                <m:t>𝑖𝑓</m:t>
                              </m:r>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&lt;0</m:t>
                              </m:r>
                            </m:e>
                          </m:eqArr>
                        </m:e>
                      </m:d>
                    </m:oMath>
                  </m:oMathPara>
                </a14:m>
                <a:endParaRPr lang="en-US" sz="22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40201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9896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5497</TotalTime>
  <Words>5807</Words>
  <Application>Microsoft Office PowerPoint</Application>
  <PresentationFormat>Widescreen</PresentationFormat>
  <Paragraphs>513</Paragraphs>
  <Slides>62</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Cambria Math</vt:lpstr>
      <vt:lpstr>Century Schoolbook</vt:lpstr>
      <vt:lpstr>Source Sans Pro</vt:lpstr>
      <vt:lpstr>Times New Roman</vt:lpstr>
      <vt:lpstr>Wingdings 2</vt:lpstr>
      <vt:lpstr>View</vt:lpstr>
      <vt:lpstr>Health Econometrics I </vt:lpstr>
      <vt:lpstr>PowerPoint Presentation</vt:lpstr>
      <vt:lpstr>PowerPoint Presentation</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Quick Note: MLE</vt:lpstr>
      <vt:lpstr>Binary Outcome Variables</vt:lpstr>
      <vt:lpstr>How does OLS work when Y is binary?</vt:lpstr>
      <vt:lpstr>How does OLS work when Y is binary?</vt:lpstr>
      <vt:lpstr>Advantages and disadvantages of LPM</vt:lpstr>
      <vt:lpstr>Advantages and disadvantages of LPM</vt:lpstr>
      <vt:lpstr>What does an LPM even predict?</vt:lpstr>
      <vt:lpstr>What does an LPM even predict?</vt:lpstr>
      <vt:lpstr>Alternatives: Nonlinear estimation</vt:lpstr>
      <vt:lpstr>Alternatives: Nonlinear estimation</vt:lpstr>
      <vt:lpstr>Alternatives: Nonlinear estimation</vt:lpstr>
      <vt:lpstr>Alternatives: Nonlinear estimation</vt:lpstr>
      <vt:lpstr>Binary Link Functions: Logit and Probit</vt:lpstr>
      <vt:lpstr>Binary Link Functions: Logit and Probit</vt:lpstr>
      <vt:lpstr>Binary Link Functions: Logit and Probit</vt:lpstr>
      <vt:lpstr>LPM vs. Logit vs. Probit</vt:lpstr>
      <vt:lpstr>Logit/Probit in Practice</vt:lpstr>
      <vt:lpstr>Logit/Probit in Practice</vt:lpstr>
      <vt:lpstr>How to interpret logit/probit results?</vt:lpstr>
      <vt:lpstr>How to interpret logit/probit results?</vt:lpstr>
      <vt:lpstr>Marginal Effects: 4 Options</vt:lpstr>
      <vt:lpstr>Complications in GLM: Hypothesis Testing</vt:lpstr>
      <vt:lpstr>Complications in GLM: Interactions</vt:lpstr>
      <vt:lpstr>Complications in GLM: Nonlinear models and IV</vt:lpstr>
      <vt:lpstr>Complications in GLM: Nonlinear models and IV</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Dispersion</vt:lpstr>
      <vt:lpstr>Poisson Regressions in Practice: Dispersion</vt:lpstr>
      <vt:lpstr>Hurdle Models</vt:lpstr>
      <vt:lpstr>A unique form of excess dispersion: Zeros</vt:lpstr>
      <vt:lpstr>A unique form of excess dispersion: Zeros</vt:lpstr>
      <vt:lpstr>Hurdle Models</vt:lpstr>
      <vt:lpstr>Is a Hurdle Model Appropriate?</vt:lpstr>
      <vt:lpstr>Heckit: A brief overview</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A quick note: multinomial probit versus logit</vt:lpstr>
      <vt:lpstr>Multinomial Logit: Estimation</vt:lpstr>
      <vt:lpstr>Multinomial Logit: Interpretation</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516</cp:revision>
  <dcterms:created xsi:type="dcterms:W3CDTF">2011-01-10T00:42:42Z</dcterms:created>
  <dcterms:modified xsi:type="dcterms:W3CDTF">2022-07-20T17:10:22Z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