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6"/>
  </p:notesMasterIdLst>
  <p:sldIdLst>
    <p:sldId id="256" r:id="rId2"/>
    <p:sldId id="397" r:id="rId3"/>
    <p:sldId id="399" r:id="rId4"/>
    <p:sldId id="420" r:id="rId5"/>
    <p:sldId id="421" r:id="rId6"/>
    <p:sldId id="423" r:id="rId7"/>
    <p:sldId id="422" r:id="rId8"/>
    <p:sldId id="425" r:id="rId9"/>
    <p:sldId id="426" r:id="rId10"/>
    <p:sldId id="424" r:id="rId11"/>
    <p:sldId id="427" r:id="rId12"/>
    <p:sldId id="428" r:id="rId13"/>
    <p:sldId id="429" r:id="rId14"/>
    <p:sldId id="430" r:id="rId15"/>
    <p:sldId id="435" r:id="rId16"/>
    <p:sldId id="436" r:id="rId17"/>
    <p:sldId id="437" r:id="rId18"/>
    <p:sldId id="431" r:id="rId19"/>
    <p:sldId id="432" r:id="rId20"/>
    <p:sldId id="433" r:id="rId21"/>
    <p:sldId id="434" r:id="rId22"/>
    <p:sldId id="401" r:id="rId23"/>
    <p:sldId id="439" r:id="rId24"/>
    <p:sldId id="440" r:id="rId25"/>
    <p:sldId id="441" r:id="rId26"/>
    <p:sldId id="474" r:id="rId27"/>
    <p:sldId id="475" r:id="rId28"/>
    <p:sldId id="442" r:id="rId29"/>
    <p:sldId id="443" r:id="rId30"/>
    <p:sldId id="445" r:id="rId31"/>
    <p:sldId id="444" r:id="rId32"/>
    <p:sldId id="446" r:id="rId33"/>
    <p:sldId id="402" r:id="rId34"/>
    <p:sldId id="447" r:id="rId35"/>
    <p:sldId id="448" r:id="rId36"/>
    <p:sldId id="449" r:id="rId37"/>
    <p:sldId id="450" r:id="rId38"/>
    <p:sldId id="452" r:id="rId39"/>
    <p:sldId id="451" r:id="rId40"/>
    <p:sldId id="396" r:id="rId41"/>
    <p:sldId id="382" r:id="rId42"/>
    <p:sldId id="454" r:id="rId43"/>
    <p:sldId id="453" r:id="rId44"/>
    <p:sldId id="455" r:id="rId45"/>
    <p:sldId id="456" r:id="rId46"/>
    <p:sldId id="457" r:id="rId47"/>
    <p:sldId id="458" r:id="rId48"/>
    <p:sldId id="459" r:id="rId49"/>
    <p:sldId id="460" r:id="rId50"/>
    <p:sldId id="463" r:id="rId51"/>
    <p:sldId id="461" r:id="rId52"/>
    <p:sldId id="462" r:id="rId53"/>
    <p:sldId id="438" r:id="rId54"/>
    <p:sldId id="464" r:id="rId55"/>
    <p:sldId id="465" r:id="rId56"/>
    <p:sldId id="471" r:id="rId57"/>
    <p:sldId id="466" r:id="rId58"/>
    <p:sldId id="468" r:id="rId59"/>
    <p:sldId id="478" r:id="rId60"/>
    <p:sldId id="476" r:id="rId61"/>
    <p:sldId id="477" r:id="rId62"/>
    <p:sldId id="467" r:id="rId63"/>
    <p:sldId id="469" r:id="rId64"/>
    <p:sldId id="470" r:id="rId6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16" autoAdjust="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last time – the impact of including a dummy is an intercept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interaction is a change in slope for two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5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4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1 – R will mostly do this for you, but don’t leave it up </a:t>
            </a:r>
            <a:r>
              <a:rPr lang="en-US"/>
              <a:t>to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2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1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3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9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6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9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We’re </a:t>
            </a:r>
            <a:r>
              <a:rPr lang="en-CA" dirty="0" err="1"/>
              <a:t>gonna</a:t>
            </a:r>
            <a:r>
              <a:rPr lang="en-CA" dirty="0"/>
              <a:t> touch on more threats to internal validity now.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2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Attenuation is a common refrain in published papers, but measurement error is more complicated than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5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is it really classical?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4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Measurement error can be the result of an open back door, or selection – what health examples are there?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184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whole literature on risk adjustment exists to solve this issue!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4: Getting Fancier with Regression </a:t>
            </a:r>
          </a:p>
          <a:p>
            <a:r>
              <a:rPr lang="en-US" sz="2400" dirty="0"/>
              <a:t>September 30,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2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𝐼𝑛𝑖𝑡𝑖𝑎𝑙𝑊𝑒𝑎𝑙𝑡h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𝐼𝑛𝑡𝑒𝑟𝑒𝑠𝑡𝑅𝑎𝑡𝑒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Here, the true effect should be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multiplicative</a:t>
                </a:r>
                <a:r>
                  <a:rPr lang="en-US" sz="2400" dirty="0">
                    <a:cs typeface="Times New Roman" panose="02020603050405020304" pitchFamily="18" charset="0"/>
                  </a:rPr>
                  <a:t>, not linear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9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𝐼𝑛𝑖𝑡𝑖𝑎𝑙𝑊𝑒𝑎𝑙𝑡h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𝐼𝑛𝑡𝑒𝑟𝑒𝑠𝑡𝑅𝑎𝑡𝑒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Taking logs renders this in a form that can be estimated by 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See “The Effect” for a (more) exhaustive list (pg. 214)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Natural Log </a:t>
            </a:r>
            <a:r>
              <a:rPr lang="en-US" sz="2400" dirty="0">
                <a:cs typeface="Times New Roman" panose="02020603050405020304" pitchFamily="18" charset="0"/>
              </a:rPr>
              <a:t>– tried and true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But, recall that ln(0) is undefined – what if we have zero-valued data? </a:t>
            </a:r>
          </a:p>
        </p:txBody>
      </p:sp>
    </p:spTree>
    <p:extLst>
      <p:ext uri="{BB962C8B-B14F-4D97-AF65-F5344CB8AC3E}">
        <p14:creationId xmlns:p14="http://schemas.microsoft.com/office/powerpoint/2010/main" val="394648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59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Standardizing Variables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Helps with interpretation of the model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1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Relies on a mathematical approximation: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is small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10%,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=.1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≈.1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 well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Therefore, 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Other Options with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are multiple other things that can be done with a regression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Regression is a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very flexible tool</a:t>
            </a:r>
            <a:endParaRPr 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In class, we’ll cover: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Options for variables (scaling &amp; transformations)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Interactions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Nonlinear effects </a:t>
            </a:r>
            <a:r>
              <a:rPr lang="en-US" sz="2400" i="1" dirty="0">
                <a:cs typeface="Times New Roman" panose="02020603050405020304" pitchFamily="18" charset="0"/>
              </a:rPr>
              <a:t>which are linear in parameters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Later, we’ll cover more nonlinear regression options: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Binary outcome variables (</a:t>
            </a:r>
            <a:r>
              <a:rPr lang="en-US" sz="2200" dirty="0" err="1">
                <a:cs typeface="Times New Roman" panose="02020603050405020304" pitchFamily="18" charset="0"/>
              </a:rPr>
              <a:t>probit</a:t>
            </a:r>
            <a:r>
              <a:rPr lang="en-US" sz="2200" dirty="0">
                <a:cs typeface="Times New Roman" panose="02020603050405020304" pitchFamily="18" charset="0"/>
              </a:rPr>
              <a:t>/logit)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General nonparametric approaches</a:t>
            </a:r>
          </a:p>
        </p:txBody>
      </p:sp>
    </p:spTree>
    <p:extLst>
      <p:ext uri="{BB962C8B-B14F-4D97-AF65-F5344CB8AC3E}">
        <p14:creationId xmlns:p14="http://schemas.microsoft.com/office/powerpoint/2010/main" val="82428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32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Referred to as a “log-log” model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9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9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Main question: how do we interpret interaction terms?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7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Discrete Regressors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90224-F0D7-141A-ABD0-0F81A328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25538-BA28-96A4-30C3-1B5231BC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62232"/>
            <a:ext cx="10058400" cy="52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Discrete Regressors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90224-F0D7-141A-ABD0-0F81A328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7A6ED-387F-668B-FBF9-A499F6CF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066800"/>
            <a:ext cx="10058400" cy="52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9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Hence, predictions are different across sexes: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females: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the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differential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cost of diabetes for males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Selection: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7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much stronger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effect of BMI on costs gets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as a patient gets older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31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Interactions in Practice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Always </a:t>
            </a:r>
            <a:r>
              <a:rPr lang="en-US" sz="2400" dirty="0">
                <a:cs typeface="Times New Roman" panose="02020603050405020304" pitchFamily="18" charset="0"/>
              </a:rPr>
              <a:t>include all pieces of an interaction in the full model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Much harder to interpret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Have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strong theoretical reason </a:t>
            </a:r>
            <a:r>
              <a:rPr lang="en-US" sz="2400" dirty="0">
                <a:cs typeface="Times New Roman" panose="02020603050405020304" pitchFamily="18" charset="0"/>
              </a:rPr>
              <a:t>to justify inclusion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Too easy to get false positives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Effects are generally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noisy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You’re exploiting variation across 2 noisy variables already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Will need large sample size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080C2B9-1470-472A-875F-411D5233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F7977-F952-530F-C4DB-EC402972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95600"/>
            <a:ext cx="44383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Models (pt.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Nonlinearities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Sometimes, a linear model isn’t enough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40758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7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Could we transform this data?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When data can be transformed to accommodate linear relationships, </a:t>
            </a:r>
            <a:r>
              <a:rPr lang="en-US" sz="2400" b="1" dirty="0">
                <a:cs typeface="Times New Roman" panose="02020603050405020304" pitchFamily="18" charset="0"/>
              </a:rPr>
              <a:t>do it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Otherwise, add polynomial terms!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09800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9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0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167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719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Another caution: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overfitting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randomness in the data do we want to add to our model?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complication in our marginal effects are we willing to tolerate?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See discussion on LASSO, etc. for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automated inclusion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A8432CE3-10BE-F9BA-EC99-0B3F195F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Scaling Regressors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if we want to change the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Consider a change by dividing 𝑥 by some constant 𝑐.  Then, the regression must require the coefficient of 𝑥 must be multiplied by 𝑐: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happens if we change 𝑥 from dollars to thousands of dollars?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Standard errors will change if you rescale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variable, but won’t if you rescale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Can you see why?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6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“Right” Standard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39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454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6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</a:p>
              <a:p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But the assumptions we made about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aren’t necessarily good ones!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Key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independent and identically distributed (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583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37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Autocorrelation: </a:t>
            </a:r>
            <a:r>
              <a:rPr lang="en-US" sz="2200" dirty="0">
                <a:cs typeface="Times New Roman" panose="02020603050405020304" pitchFamily="18" charset="0"/>
              </a:rPr>
              <a:t>“Shock” of today is correlated with “shock” from yesterday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40A3C-273A-76F7-2DBE-11AF64E9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7800"/>
            <a:ext cx="7315200" cy="52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5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2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75F513-51E1-ACE3-431F-D9C0482F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24000"/>
            <a:ext cx="7315200" cy="51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96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972" t="-1305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034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7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01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Clustered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Bootstrapped standard errors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 b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830C43-7212-AA86-1A84-520DDACA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42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99822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Errors might be correlated in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hierarchical structure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Example: effect of a health intervention across villages in rural area?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Different village structures mean people in same village have similar “shocks”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Errors might be correlated within villages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3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5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Errors might be correlated in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hierarchical structure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Example: effect of a health intervention across villages in rural area?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Different village structures mean people in same village have similar “shocks”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Errors might be correlated within villages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There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sandwich estimator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lets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interact with other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in the same group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Flexibly handles clustered standard errors!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need to be careful how you choose the clusters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Good rule to remember: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 at the level of the treatment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  <a:blipFill>
                <a:blip r:embed="rId2"/>
                <a:stretch>
                  <a:fillRect l="-489" t="-1305" r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0C030185-65C0-8CA5-54AB-69B2C3DD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64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One of the most powerful tools in statistics!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we want to learn something about the sampling distribution, why not just take a bunch of samples and see how our estimates vary?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are very useful for estimating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 unusual cases!</a:t>
                </a: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 couple caveats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Needs large sample sizes to work well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Can’t completely handle autocorrelation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97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7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One of the most powerful tools in statistics!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Start with a data set with  observations.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Randomly sample  observations from that data set, allowing the same observation to be drawn more than once. This is a “bootstrap sample.”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Estimate our statistic of interest using the bootstrap sample.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Repeat steps 1-3 a whole bunch of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Look at the distribution of estimates from across all the times we repeated steps 1-3. The standard deviation of that distribution is the standard error of the estimate. The 2.5th and 97.5th percentiles show the 95% confidence interval, and so on.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D6D72B-E627-1E25-217A-00EB8626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48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on Causality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3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your results causally (One more time)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Remember that causality is hard!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Even after specifying your model, other things could go wrong: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Omitted Variables: missing data can </a:t>
            </a:r>
            <a:r>
              <a:rPr lang="en-US" sz="2400" u="sng" dirty="0">
                <a:cs typeface="Times New Roman" panose="02020603050405020304" pitchFamily="18" charset="0"/>
              </a:rPr>
              <a:t>bias</a:t>
            </a:r>
            <a:r>
              <a:rPr lang="en-US" sz="2400" dirty="0">
                <a:cs typeface="Times New Roman" panose="02020603050405020304" pitchFamily="18" charset="0"/>
              </a:rPr>
              <a:t> 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Measurement Error: mismeasured data can </a:t>
            </a:r>
            <a:r>
              <a:rPr lang="en-US" sz="2400" u="sng" dirty="0">
                <a:cs typeface="Times New Roman" panose="02020603050405020304" pitchFamily="18" charset="0"/>
              </a:rPr>
              <a:t>bias </a:t>
            </a:r>
            <a:r>
              <a:rPr lang="en-US" sz="2400" dirty="0">
                <a:cs typeface="Times New Roman" panose="02020603050405020304" pitchFamily="18" charset="0"/>
              </a:rPr>
              <a:t>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Collinearity: correlation between variables can limit </a:t>
            </a:r>
            <a:r>
              <a:rPr lang="en-US" sz="2400" u="sng" dirty="0">
                <a:cs typeface="Times New Roman" panose="02020603050405020304" pitchFamily="18" charset="0"/>
              </a:rPr>
              <a:t>inferences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67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54B82A6-C3DA-E025-3D6C-9C6469ABAF9F}"/>
              </a:ext>
            </a:extLst>
          </p:cNvPr>
          <p:cNvSpPr/>
          <p:nvPr/>
        </p:nvSpPr>
        <p:spPr>
          <a:xfrm>
            <a:off x="4557268" y="2521734"/>
            <a:ext cx="957217" cy="95721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/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51B9D-9F2A-6B57-464A-C1E8D856B2DD}"/>
              </a:ext>
            </a:extLst>
          </p:cNvPr>
          <p:cNvCxnSpPr>
            <a:cxnSpLocks/>
          </p:cNvCxnSpPr>
          <p:nvPr/>
        </p:nvCxnSpPr>
        <p:spPr>
          <a:xfrm>
            <a:off x="3193568" y="3000342"/>
            <a:ext cx="1283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653AC-998B-FC3C-4CF1-E7F63C8C82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71922" y="3478951"/>
            <a:ext cx="398838" cy="95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F5B67B3-1DBD-0420-3302-97BF412C594A}"/>
              </a:ext>
            </a:extLst>
          </p:cNvPr>
          <p:cNvSpPr/>
          <p:nvPr/>
        </p:nvSpPr>
        <p:spPr>
          <a:xfrm>
            <a:off x="1981200" y="2362200"/>
            <a:ext cx="1099622" cy="11167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7BAED6-7567-B500-676E-D278343D47F2}"/>
              </a:ext>
            </a:extLst>
          </p:cNvPr>
          <p:cNvSpPr/>
          <p:nvPr/>
        </p:nvSpPr>
        <p:spPr>
          <a:xfrm>
            <a:off x="2300272" y="4755241"/>
            <a:ext cx="957217" cy="9572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968AE-2FD8-1274-D2F2-B3FDB752931B}"/>
              </a:ext>
            </a:extLst>
          </p:cNvPr>
          <p:cNvCxnSpPr>
            <a:cxnSpLocks/>
          </p:cNvCxnSpPr>
          <p:nvPr/>
        </p:nvCxnSpPr>
        <p:spPr>
          <a:xfrm>
            <a:off x="3097953" y="3159878"/>
            <a:ext cx="1914433" cy="175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3F6D4-81C3-D56B-FC29-1E932879A761}"/>
              </a:ext>
            </a:extLst>
          </p:cNvPr>
          <p:cNvCxnSpPr>
            <a:cxnSpLocks/>
          </p:cNvCxnSpPr>
          <p:nvPr/>
        </p:nvCxnSpPr>
        <p:spPr>
          <a:xfrm flipH="1" flipV="1">
            <a:off x="2619344" y="3638487"/>
            <a:ext cx="159536" cy="11167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2F2D-5DC8-8B7F-2EC2-F40C85C830DA}"/>
              </a:ext>
            </a:extLst>
          </p:cNvPr>
          <p:cNvCxnSpPr>
            <a:cxnSpLocks/>
          </p:cNvCxnSpPr>
          <p:nvPr/>
        </p:nvCxnSpPr>
        <p:spPr>
          <a:xfrm flipV="1">
            <a:off x="3417025" y="5074312"/>
            <a:ext cx="1459316" cy="159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30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/>
                  <a:t>This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</a:t>
                </a:r>
                <a:r>
                  <a:rPr lang="en-US" sz="2400" b="1" dirty="0"/>
                  <a:t> </a:t>
                </a:r>
                <a:r>
                  <a:rPr lang="en-US" sz="2400" dirty="0"/>
                  <a:t>in your estimates: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/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bias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39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3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14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pPr lvl="1"/>
                <a:r>
                  <a:rPr lang="en-US" sz="2400" dirty="0"/>
                  <a:t>However, nonclassical measurement error can lead to all kinds of problems</a:t>
                </a:r>
              </a:p>
              <a:p>
                <a:r>
                  <a:rPr lang="en-US" sz="2600" dirty="0"/>
                  <a:t>Examples of non-classical measurement error: </a:t>
                </a:r>
              </a:p>
              <a:p>
                <a:pPr lvl="1"/>
                <a:r>
                  <a:rPr lang="en-US" sz="2400" dirty="0"/>
                  <a:t>X is binary,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sz="2400" dirty="0"/>
                  <a:t>by definition</a:t>
                </a:r>
              </a:p>
              <a:p>
                <a:pPr lvl="1"/>
                <a:r>
                  <a:rPr lang="en-US" sz="2400" dirty="0"/>
                  <a:t>Classification error (binary treatment variable)</a:t>
                </a:r>
              </a:p>
              <a:p>
                <a:pPr lvl="1"/>
                <a:r>
                  <a:rPr lang="en-US" sz="2400" dirty="0"/>
                  <a:t>Underreporting (income, crime, etc.)</a:t>
                </a:r>
              </a:p>
              <a:p>
                <a:pPr lvl="1"/>
                <a:r>
                  <a:rPr lang="en-US" sz="2400" dirty="0"/>
                  <a:t>Selection and open back doors!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36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100">
                <a:solidFill>
                  <a:srgbClr val="FFFFFF"/>
                </a:solidFill>
                <a:latin typeface="+mj-lt"/>
              </a:rPr>
              <a:t>Classical Measurement Error</a:t>
            </a: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1B31AEC-7023-F3A0-903D-5E618E7D97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1018887"/>
            <a:ext cx="6616823" cy="481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58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Non-Classical Measurement Error: Examples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62232"/>
            <a:ext cx="5791201" cy="514138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DCAAB-5201-2614-1BED-604D92B2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13549"/>
            <a:ext cx="429637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8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Non-Classical Measurement Error: Examples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0" y="962232"/>
                <a:ext cx="5791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Effect of hospital quality on patient outcomes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400" dirty="0"/>
              </a:p>
              <a:p>
                <a:r>
                  <a:rPr lang="en-US" sz="2400" u="sng" dirty="0">
                    <a:solidFill>
                      <a:schemeClr val="accent3">
                        <a:lumMod val="75000"/>
                      </a:schemeClr>
                    </a:solidFill>
                  </a:rPr>
                  <a:t>What about the hospitals that attract the riskiest patients?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0" y="962232"/>
                <a:ext cx="5791201" cy="5141388"/>
              </a:xfrm>
              <a:blipFill>
                <a:blip r:embed="rId3"/>
                <a:stretch>
                  <a:fillRect l="-737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3DCAAB-5201-2614-1BED-604D92B2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13549"/>
            <a:ext cx="429637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84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Some (explanatory) variables are </a:t>
            </a:r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highly correlated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, complicating inference</a:t>
            </a:r>
          </a:p>
          <a:p>
            <a:pPr lvl="1"/>
            <a:endParaRPr lang="en-US" sz="2400" dirty="0"/>
          </a:p>
        </p:txBody>
      </p:sp>
      <p:pic>
        <p:nvPicPr>
          <p:cNvPr id="5122" name="Picture 2" descr="Making a scatter plot | Python">
            <a:extLst>
              <a:ext uri="{FF2B5EF4-FFF2-40B4-BE49-F238E27FC236}">
                <a16:creationId xmlns:a16="http://schemas.microsoft.com/office/drawing/2014/main" id="{E26249A2-B1EF-7126-9EAD-856C341E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4478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014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11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  <a:p>
                <a:r>
                  <a:rPr lang="en-US" sz="2600" dirty="0"/>
                  <a:t>How to diagnose this? </a:t>
                </a:r>
              </a:p>
              <a:p>
                <a:pPr lvl="1"/>
                <a:r>
                  <a:rPr lang="en-US" sz="2400" dirty="0"/>
                  <a:t>Look at correlation matrix of independent variables</a:t>
                </a:r>
              </a:p>
              <a:p>
                <a:pPr lvl="1"/>
                <a:r>
                  <a:rPr lang="en-US" sz="2400" dirty="0"/>
                  <a:t>Think about which correlations mess with your DAG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7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F73898-DA92-498E-9431-59EE938E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38" y="2505306"/>
            <a:ext cx="4330923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1: throw them out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2: “scrunch them down”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FDCF85-0BB0-4F4B-94F1-99701DD2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62200"/>
            <a:ext cx="4572000" cy="4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86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2033</TotalTime>
  <Words>4036</Words>
  <Application>Microsoft Office PowerPoint</Application>
  <PresentationFormat>Widescreen</PresentationFormat>
  <Paragraphs>451</Paragraphs>
  <Slides>64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Cambria Math</vt:lpstr>
      <vt:lpstr>Century Schoolbook</vt:lpstr>
      <vt:lpstr>Open Sans</vt:lpstr>
      <vt:lpstr>Times New Roman</vt:lpstr>
      <vt:lpstr>Wingdings 2</vt:lpstr>
      <vt:lpstr>View</vt:lpstr>
      <vt:lpstr>Health Econometrics I </vt:lpstr>
      <vt:lpstr>Other Options with Regressions</vt:lpstr>
      <vt:lpstr>Variable Selection: Transformations</vt:lpstr>
      <vt:lpstr>Scaling Regressors</vt:lpstr>
      <vt:lpstr>Nonlinear Transformations</vt:lpstr>
      <vt:lpstr>Nonlinear Transformations</vt:lpstr>
      <vt:lpstr>Nonlinear Transformations</vt:lpstr>
      <vt:lpstr>Nonlinear Transformations: Outliers</vt:lpstr>
      <vt:lpstr>Nonlinear Transformations: Outliers</vt:lpstr>
      <vt:lpstr>Nonlinear Transformations</vt:lpstr>
      <vt:lpstr>Nonlinear Transformations: Achieving Linearity </vt:lpstr>
      <vt:lpstr>Nonlinear Transformations: Achieving Linearity </vt:lpstr>
      <vt:lpstr>Nonlinear Transformations: Achieving Linearity </vt:lpstr>
      <vt:lpstr>What kinds of transformations exist?</vt:lpstr>
      <vt:lpstr>What kinds of transformations exist?</vt:lpstr>
      <vt:lpstr>What kinds of transformations exist?</vt:lpstr>
      <vt:lpstr>What kinds of transformations exist?</vt:lpstr>
      <vt:lpstr>How to interpret coefficients on transformed variables?</vt:lpstr>
      <vt:lpstr>How to interpret coefficients on transformed variables?</vt:lpstr>
      <vt:lpstr>How to interpret coefficients on transformed variables?</vt:lpstr>
      <vt:lpstr>How to interpret coefficients on transformed variables?</vt:lpstr>
      <vt:lpstr>Interaction Effects</vt:lpstr>
      <vt:lpstr>What is an Interaction?</vt:lpstr>
      <vt:lpstr>What is an Interaction?</vt:lpstr>
      <vt:lpstr>What is an Interaction?</vt:lpstr>
      <vt:lpstr>Discrete Regressors </vt:lpstr>
      <vt:lpstr>Discrete Regressors </vt:lpstr>
      <vt:lpstr>How do we Interpret Interaction Terms?</vt:lpstr>
      <vt:lpstr>How do we Interpret Interaction Terms?</vt:lpstr>
      <vt:lpstr>What about Continuous Interactions?</vt:lpstr>
      <vt:lpstr>What about Continuous Interactions?</vt:lpstr>
      <vt:lpstr>Interactions in Practice</vt:lpstr>
      <vt:lpstr>Nonlinear Models (pt. 1)</vt:lpstr>
      <vt:lpstr>Nonlinearities</vt:lpstr>
      <vt:lpstr>Could we transform this data? </vt:lpstr>
      <vt:lpstr>Choosing a Functional Form </vt:lpstr>
      <vt:lpstr>Choosing a Functional Form </vt:lpstr>
      <vt:lpstr>How do we Interpret Coefficients? </vt:lpstr>
      <vt:lpstr>How do we Interpret Coefficients? </vt:lpstr>
      <vt:lpstr>Getting the “Right” Standard Errors</vt:lpstr>
      <vt:lpstr>Standard Errors </vt:lpstr>
      <vt:lpstr>Standard Errors 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Clustered Standard Errors</vt:lpstr>
      <vt:lpstr>Clustered Standard Errors</vt:lpstr>
      <vt:lpstr>Bootstrapped Standard Errors</vt:lpstr>
      <vt:lpstr>Bootstrapped Standard Errors</vt:lpstr>
      <vt:lpstr>Notes on Causality and Bias</vt:lpstr>
      <vt:lpstr>Interpreting your results causally (One more time)</vt:lpstr>
      <vt:lpstr>Omitted Variables </vt:lpstr>
      <vt:lpstr>Omitted Variables </vt:lpstr>
      <vt:lpstr>Measurement Error</vt:lpstr>
      <vt:lpstr>Measurement Error</vt:lpstr>
      <vt:lpstr>Classical Measurement Error</vt:lpstr>
      <vt:lpstr>Non-Classical Measurement Error: Examples</vt:lpstr>
      <vt:lpstr>Non-Classical Measurement Error: Examples</vt:lpstr>
      <vt:lpstr>Collinearity and Causality</vt:lpstr>
      <vt:lpstr>Collinearity and Causality</vt:lpstr>
      <vt:lpstr>Collinearity and Causality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102</cp:revision>
  <dcterms:created xsi:type="dcterms:W3CDTF">2011-01-10T00:42:42Z</dcterms:created>
  <dcterms:modified xsi:type="dcterms:W3CDTF">2022-09-22T20:59:30Z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