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0"/>
  </p:notesMasterIdLst>
  <p:sldIdLst>
    <p:sldId id="256" r:id="rId2"/>
    <p:sldId id="520" r:id="rId3"/>
    <p:sldId id="630" r:id="rId4"/>
    <p:sldId id="629" r:id="rId5"/>
    <p:sldId id="398" r:id="rId6"/>
    <p:sldId id="625" r:id="rId7"/>
    <p:sldId id="633" r:id="rId8"/>
    <p:sldId id="626" r:id="rId9"/>
    <p:sldId id="615" r:id="rId10"/>
    <p:sldId id="634" r:id="rId11"/>
    <p:sldId id="616" r:id="rId12"/>
    <p:sldId id="618" r:id="rId13"/>
    <p:sldId id="635" r:id="rId14"/>
    <p:sldId id="636" r:id="rId15"/>
    <p:sldId id="637" r:id="rId16"/>
    <p:sldId id="627" r:id="rId17"/>
    <p:sldId id="628" r:id="rId18"/>
    <p:sldId id="638" r:id="rId19"/>
    <p:sldId id="639" r:id="rId20"/>
    <p:sldId id="631" r:id="rId21"/>
    <p:sldId id="640" r:id="rId22"/>
    <p:sldId id="644" r:id="rId23"/>
    <p:sldId id="656" r:id="rId24"/>
    <p:sldId id="642" r:id="rId25"/>
    <p:sldId id="641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632" r:id="rId38"/>
    <p:sldId id="657" r:id="rId3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95" autoAdjust="0"/>
  </p:normalViewPr>
  <p:slideViewPr>
    <p:cSldViewPr>
      <p:cViewPr varScale="1">
        <p:scale>
          <a:sx n="96" d="100"/>
          <a:sy n="96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2 is frequently implausible!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hope to see when we run a TWFE – you can see why this is appealing (pre- and post-trend; tells you how long an effect sticks around, etc.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recent work on the problems of TWFE!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are both getting better and worse as we understand this issue more (it might be in OLS, and PSM? It might be fixable with GMM? This is a rapidly evolving field)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5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Weights kind of come out of nowhere – they don’t match cell sizes, and they aren’t even “weights” in a sense of the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two treated units – one early and one late. Notice that the effect looks the same (and positive) for both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in initial months around treatment for early group, we see positive increase, as expected; but if we look at dynamic treatment effects, then when late “turns on” it will look like early has gone down – what will the ES plot </a:t>
            </a:r>
            <a:r>
              <a:rPr lang="en-US"/>
              <a:t>look like here?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each comparison is a 2-by-2 cell, so only two time periods and one control group.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6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 to switch from t to l here. Why ell + 1 – reference group category. This is true even for our pre-trend coefficients.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 of 100 most cited 2015-2019 AER papers estimate TWFE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Largely comes from Section 3 of the JEL paper by two French authors whose names I really need to learn to pronounce (de </a:t>
            </a:r>
            <a:r>
              <a:rPr lang="en-US" dirty="0" err="1"/>
              <a:t>Chaisemartin</a:t>
            </a:r>
            <a:r>
              <a:rPr lang="en-US" dirty="0"/>
              <a:t> and </a:t>
            </a:r>
            <a:r>
              <a:rPr lang="en-US" dirty="0" err="1"/>
              <a:t>d'haultfoeuille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5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estimators here carefully construct comparisons between treatment and control groups that </a:t>
            </a:r>
            <a:r>
              <a:rPr lang="en-US" i="1" dirty="0"/>
              <a:t>don’t </a:t>
            </a:r>
            <a:r>
              <a:rPr lang="en-US" i="0" dirty="0"/>
              <a:t>have contamination (unlike TWFE).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9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here, no “forbidden comparisons” are made.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4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here, no “forbidden comparisons” are made.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4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Estimand</a:t>
            </a:r>
            <a:r>
              <a:rPr lang="en-US" dirty="0"/>
              <a:t> means: what parameter are we after (e.g., ATT, ATE, something else?) Has good code examples for all relevant estimators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9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do these three for now. Sun and Abraham is very similar to </a:t>
            </a:r>
            <a:r>
              <a:rPr lang="en-US" dirty="0" err="1"/>
              <a:t>csdid</a:t>
            </a:r>
            <a:r>
              <a:rPr lang="en-US" dirty="0"/>
              <a:t>. </a:t>
            </a:r>
            <a:r>
              <a:rPr lang="en-US" dirty="0" err="1"/>
              <a:t>Stackedev</a:t>
            </a:r>
            <a:r>
              <a:rPr lang="en-US" dirty="0"/>
              <a:t> (stacked did) is too transparent as to be inefficient, so less desirable – others have a direct model of counterfactual for untreated observations (PTA) that increases efficiency. Note: </a:t>
            </a:r>
            <a:r>
              <a:rPr lang="en-US" dirty="0" err="1"/>
              <a:t>did_imputation</a:t>
            </a:r>
            <a:r>
              <a:rPr lang="en-US" dirty="0"/>
              <a:t> and did2s are equivalent without covariates, but the did2s package works better/faster in R. synthetic did is newer and may have weaker parallel trends assumptions, but hasn’t really taken off yet.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4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3.1. Hint – this is basically just a </a:t>
            </a:r>
            <a:r>
              <a:rPr lang="en-US" dirty="0" err="1"/>
              <a:t>DiD</a:t>
            </a:r>
            <a:r>
              <a:rPr lang="en-US" dirty="0"/>
              <a:t>, with potentially multiple treated groups and staggered adoption. Shut down anything that looks like contamination.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1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bold 0 is a vector of t 0s, and we assume that these are two different groups (g \</a:t>
            </a:r>
            <a:r>
              <a:rPr lang="en-US" dirty="0" err="1"/>
              <a:t>neq</a:t>
            </a:r>
            <a:r>
              <a:rPr lang="en-US" dirty="0"/>
              <a:t> g’).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5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difference in </a:t>
            </a:r>
            <a:r>
              <a:rPr lang="en-US" dirty="0" err="1"/>
              <a:t>estimand</a:t>
            </a:r>
            <a:r>
              <a:rPr lang="en-US" dirty="0"/>
              <a:t> here – aggregate, period-specific treatment effect.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6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this depends on there being never-treated units; what if we don’t have them? Also side note – we need never-treated units in order to pin down year fixed effects.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F79E1B-2C51-4B9B-8EA4-26DE9E345A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739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also can use “conditional parallel trends”, so you can use controls that give you parallel trends (e.g., condition on fraction of college grads in a zip code in order to estimate impact of minimum wage). </a:t>
            </a:r>
          </a:p>
          <a:p>
            <a:r>
              <a:rPr lang="en-US" dirty="0"/>
              <a:t>Note 2: Sun and Abraham have a very similar approach, but also allow for using last-treated units as a control group if needed.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34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gonna</a:t>
            </a:r>
            <a:r>
              <a:rPr lang="en-US" dirty="0"/>
              <a:t> cover this one in depth – efficiency gains can also happen by using big data. Not doubly robust, but fast implementation using the package from Gardner, 2021 (did2s)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2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think carefully about what you’re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9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9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think carefully about your setting and implement that one. Good paper on placebo tests by Roth and </a:t>
            </a:r>
            <a:r>
              <a:rPr lang="en-US" dirty="0" err="1"/>
              <a:t>Rambachan</a:t>
            </a:r>
            <a:r>
              <a:rPr lang="en-US" dirty="0"/>
              <a:t> (2019).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3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it feels (and you might even be asked to) like you have to run every single one of these – don’t! If you can help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9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instead. And note: there are extensions if there are multiple treatments, or non-binary (discrete or continuous) treatments. Things get more complicated, of course. There is, of course, a way to put them all together, which I’ll show you just in case you’re referee asks for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7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ideas from Wooldridge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2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think carefully about your setting and implement that one. Good paper on placebo tests by Roth and </a:t>
            </a:r>
            <a:r>
              <a:rPr lang="en-US" dirty="0" err="1"/>
              <a:t>Rambachan</a:t>
            </a:r>
            <a:r>
              <a:rPr lang="en-US" dirty="0"/>
              <a:t> (2019).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is how to fix the problems without ditching a PTA – 5 is something completely different (?)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4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say synthetic control, but I like the plural – reminds me of the construction of the control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DiD</a:t>
            </a:r>
            <a:r>
              <a:rPr lang="en-US" dirty="0"/>
              <a:t> we talked about exploiting time. The tricky thing here is that with federalism, things happen slowly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policy looks different and is enacted at different times. But we want power, right! Want to generalize and have external validity as well? These are good reasons for stacking.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DID strategy – comparison and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jadnaqvi.github.io/DiD/docs/resour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sjadnaqvi.github.io/DiD/docs/code/06_twf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sjadnaqvi.github.io/DiD/docs/code/06_twf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11: New Developments in Staggered Adoption Designs</a:t>
            </a:r>
          </a:p>
          <a:p>
            <a:r>
              <a:rPr lang="en-US" sz="2400" dirty="0"/>
              <a:t>November 25,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Some estimation 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When can we say that TWFE = DID?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Parallel trends holds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TWFE is unbiased for the ATE only when treatment effects are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constant in both dimensions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14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AFF12-3406-0971-FE04-0D80D94B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066801"/>
            <a:ext cx="6400800" cy="52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TWFE: A Flurry of Problems (2021)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4B37B-EB76-4FD3-AB33-4C9D5DAF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1277"/>
            <a:ext cx="9144000" cy="5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TWFE: A Flurry of Problems (2022)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10077691" cy="514138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“Two-way fixed effects and differences-in-differences with heterogeneous treatment effects: A survey” (De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Chaisemartin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D'Haultfoeuille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“Econometrics strikes back: GMM and two-way fixed effects” (Pinzon)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“Estimation of Heterogeneous Treatment Effects Using Quantile Regression with Interactive Fixed Effects” (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Ruofan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Xu, Jiti Gao,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Tatsushi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Oka, &amp; Yoon–Jae Whang)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lang="en-US" sz="2400" dirty="0"/>
              <a:t>Interactions in Fixed Effects Regression Models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” (</a:t>
            </a:r>
            <a:r>
              <a:rPr lang="en-CA" sz="2400" dirty="0"/>
              <a:t>Marco </a:t>
            </a:r>
            <a:r>
              <a:rPr lang="en-CA" sz="2400" dirty="0" err="1"/>
              <a:t>Giesselmann</a:t>
            </a:r>
            <a:r>
              <a:rPr lang="en-CA" sz="2400" dirty="0"/>
              <a:t> &amp; Alexander W. Schmidt-</a:t>
            </a:r>
            <a:r>
              <a:rPr lang="en-CA" sz="2400" dirty="0" err="1"/>
              <a:t>Catran</a:t>
            </a:r>
            <a:r>
              <a:rPr lang="en-CA" sz="2400" dirty="0"/>
              <a:t>)</a:t>
            </a:r>
          </a:p>
          <a:p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“Contamination bias in linear regressions” (</a:t>
            </a:r>
            <a:r>
              <a:rPr lang="en-CA" sz="2400" dirty="0"/>
              <a:t>Paul Goldsmith-Pinkham, Peter Hull, &amp; Michal </a:t>
            </a:r>
            <a:r>
              <a:rPr lang="en-CA" sz="2400" dirty="0" err="1"/>
              <a:t>Kolesár</a:t>
            </a:r>
            <a:r>
              <a:rPr lang="en-CA" sz="2400" dirty="0"/>
              <a:t>)</a:t>
            </a:r>
            <a:endParaRPr lang="en-CA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 here: </a:t>
            </a:r>
            <a:r>
              <a:rPr lang="en-CA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https://asjadnaqvi.github.io/DiD/docs/resources</a:t>
            </a:r>
            <a:r>
              <a:rPr lang="en-CA" sz="28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2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Primary Problem: Weighting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Event studies are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pooling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DiDs</a:t>
                </a: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At their core, each individual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can be framed as a 2-by-2 comparison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TWFE takes each comparison and weights them</a:t>
                </a:r>
              </a:p>
              <a:p>
                <a:pPr marL="274320" lvl="1" indent="0">
                  <a:buNone/>
                </a:pP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𝒇𝒆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Primary Problem: Weighting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Event studies are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pooling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multiple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DiDs</a:t>
                </a: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At their core, each individual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can be framed as a 2-by-2 comparison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TWFE takes each comparison and weights them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𝒇𝒆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Problem: weights are not necessarily convex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aren’t proportional to size of cell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bias!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They need not even be positive!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for all cells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u="sn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could be negative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97675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32996EE-843A-42AC-ECA2-68100836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1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and Weighting 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54B08-6C20-944D-673F-31045BC0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1772"/>
            <a:ext cx="10058400" cy="49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and Weighting 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A6026-85A2-CB80-7574-808098D4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10972800" cy="52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Where do Negative Weights Come From?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0"/>
            <a:ext cx="97675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Goodman-Bacon (2021) shows that event studies conflate two types of two-period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DiDs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Comparing a switching group to an unswitched group (untreated)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Comparing a switching group to </a:t>
            </a:r>
            <a:r>
              <a:rPr lang="en-US" sz="2200" b="1" dirty="0">
                <a:solidFill>
                  <a:srgbClr val="C00000"/>
                </a:solidFill>
                <a:cs typeface="Times New Roman" panose="02020603050405020304" pitchFamily="18" charset="0"/>
              </a:rPr>
              <a:t>an already treated unswitched group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This is where the negative weights come from!</a:t>
            </a:r>
            <a:endParaRPr lang="en-US" sz="24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5A219E71-BE22-B9BE-478D-06B2BD17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105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1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Another Problem: Heterogeneous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u="sn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Sun and Abraham (2021)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show that even under parallel trends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,ℓ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ℓ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≠ℓ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 time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treatment periods in group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2400" b="1" baseline="300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sum: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weighted sum across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groups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with possibly &lt; 0 weights</a:t>
                </a:r>
              </a:p>
              <a:p>
                <a:pPr lvl="1"/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400" b="1" baseline="300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nd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sum: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weighted sum across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other treated periods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period contamination</a:t>
                </a:r>
              </a:p>
              <a:p>
                <a:pPr lvl="1"/>
                <a:endParaRPr lang="en-US" sz="2400" u="sng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Coefficients aren’t robust to heterogeneous treatment effects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7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Two Way Fixed Effects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Estimates </a:t>
            </a:r>
            <a:r>
              <a:rPr lang="en-US" sz="2400" b="1" dirty="0">
                <a:cs typeface="Times New Roman" panose="02020603050405020304" pitchFamily="18" charset="0"/>
              </a:rPr>
              <a:t>dynamic treatment effects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Lets us pool multiple treated units </a:t>
            </a:r>
            <a:r>
              <a:rPr lang="en-US" sz="2400" i="1" dirty="0">
                <a:cs typeface="Times New Roman" panose="02020603050405020304" pitchFamily="18" charset="0"/>
              </a:rPr>
              <a:t>potentially with differential timing of treatment </a:t>
            </a:r>
            <a:r>
              <a:rPr lang="en-US" sz="2400" dirty="0">
                <a:cs typeface="Times New Roman" panose="02020603050405020304" pitchFamily="18" charset="0"/>
              </a:rPr>
              <a:t>(staggered adoption)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Very commonly used!</a:t>
            </a:r>
          </a:p>
        </p:txBody>
      </p:sp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Alternatives to TWFE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796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Two main approaches: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0972800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Imputation estimators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Fits a TWFE regression in the sample of untreated observations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Uses that regression to predict the counterfactual outcome of treated observations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Most efficient estimation for large samples</a:t>
            </a:r>
          </a:p>
          <a:p>
            <a:pPr marL="548640" lvl="2" indent="0">
              <a:buNone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Two main approaches: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1353800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Imputation estimators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Fits a TWFE regression in the sample of untreated observations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Uses that regression to predict the counterfactual outcome of treated observations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Most efficient estimation for large samples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Doubly-robust estimators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Separate models predicting weights (across cells)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Attractive feature: unbiased </a:t>
            </a:r>
            <a:r>
              <a:rPr 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even if model is </a:t>
            </a:r>
            <a:r>
              <a:rPr lang="en-US" sz="2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misspecified</a:t>
            </a:r>
            <a:r>
              <a:rPr 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Also good if you need to condition on covariates for parallel pre-trends</a:t>
            </a:r>
          </a:p>
        </p:txBody>
      </p:sp>
    </p:spTree>
    <p:extLst>
      <p:ext uri="{BB962C8B-B14F-4D97-AF65-F5344CB8AC3E}">
        <p14:creationId xmlns:p14="http://schemas.microsoft.com/office/powerpoint/2010/main" val="35789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Two main approaches: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1049000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Imputation estimators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Fits a TWFE regression in the sample of untreated observations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Uses that regression to predict the counterfactual outcome of treated observations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Most efficient estimation for large samples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 Doubly-robust estimators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Separate models predicting weights (across cells)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Attractive feature: unbiased </a:t>
            </a:r>
            <a:r>
              <a:rPr 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even if model is </a:t>
            </a:r>
            <a:r>
              <a:rPr lang="en-US" sz="2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misspecified</a:t>
            </a:r>
            <a:r>
              <a:rPr 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Also good if you need to condition on covariates for parallel pre-trends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3.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Alternatives not covered here: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Randomized timing (Athey and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Imbens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2022; Roth and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Sant’Anna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2021)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Sequential treatment randomization (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Bojinov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et al., 2021)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Non-binary/multiple treatments (</a:t>
            </a:r>
            <a:r>
              <a:rPr lang="fr-F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 Chaisemartin and D’</a:t>
            </a:r>
            <a:r>
              <a:rPr lang="fr-FR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Haultfoeuille</a:t>
            </a:r>
            <a:r>
              <a:rPr lang="fr-F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, 202)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3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Estimators Everywhere!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0591799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did_multiplegt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csdid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did_imputation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eventsutdyinteract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stackedev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did2s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sdid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Important question to consider: what is our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estimand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?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 handy resource: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  <a:hlinkClick r:id="rId3"/>
              </a:rPr>
              <a:t>https://asjadnaqvi.github.io/DiD/docs/code/06_twfe/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8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Estimators Everywhere!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0591799" cy="5141388"/>
          </a:xfrm>
        </p:spPr>
        <p:txBody>
          <a:bodyPr>
            <a:no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did_multiplegt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fr-F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de Chaisemartin and D’</a:t>
            </a:r>
            <a:r>
              <a:rPr lang="fr-FR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Haultfoeuille</a:t>
            </a:r>
            <a:r>
              <a:rPr lang="fr-F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2020, Imai and Kim,  2021)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csdid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(Callaway and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Sant’Anna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2021)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did_imputation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Borusyak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et al., 2021; Liu et al., 2021; Gardner, 2021; Wooldridge 2021)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eventsutdyinteract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(Sun and Abraham, 2021)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stackedev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(Cunningham, 2021; Baker, 2021)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did2s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(Gardner, 2021)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sdid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000" b="0" i="0" dirty="0" err="1">
                <a:solidFill>
                  <a:srgbClr val="24292F"/>
                </a:solidFill>
                <a:effectLst/>
                <a:cs typeface="Times New Roman" panose="02020603050405020304" pitchFamily="18" charset="0"/>
              </a:rPr>
              <a:t>Arkhangelsky</a:t>
            </a:r>
            <a:r>
              <a:rPr lang="en-US" sz="2000" b="0" i="0" dirty="0">
                <a:solidFill>
                  <a:srgbClr val="24292F"/>
                </a:solidFill>
                <a:effectLst/>
                <a:cs typeface="Times New Roman" panose="02020603050405020304" pitchFamily="18" charset="0"/>
              </a:rPr>
              <a:t> et al, 2019)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Important question to consider: what is our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estimand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?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 handy resource: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  <a:hlinkClick r:id="rId3"/>
              </a:rPr>
              <a:t>https://asjadnaqvi.github.io/DiD/docs/code/06_twfe/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6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If you are willing to rule out dynamic effects…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8A2AA4-4F83-AF90-A2DF-3463A9BE5F94}"/>
              </a:ext>
            </a:extLst>
          </p:cNvPr>
          <p:cNvSpPr txBox="1">
            <a:spLocks/>
          </p:cNvSpPr>
          <p:nvPr/>
        </p:nvSpPr>
        <p:spPr>
          <a:xfrm>
            <a:off x="381000" y="2783412"/>
            <a:ext cx="10591799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/>
            <a:endParaRPr lang="en-US" sz="2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F46919E-EB07-9F35-015A-5A00A0F00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962232"/>
                <a:ext cx="10363199" cy="5217905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𝑫𝑰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estimator</a:t>
                </a: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fr-FR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de Chaisemartin and D’</a:t>
                </a:r>
                <a:r>
                  <a:rPr lang="fr-FR" sz="22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Haultfoeuille</a:t>
                </a:r>
                <a:r>
                  <a:rPr lang="fr-FR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2020, Imai and Kim,  2021)</a:t>
                </a:r>
              </a:p>
              <a:p>
                <a:pPr lvl="1"/>
                <a:r>
                  <a:rPr lang="fr-FR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Direct </a:t>
                </a:r>
                <a:r>
                  <a:rPr lang="fr-FR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comparison</a:t>
                </a:r>
                <a:r>
                  <a:rPr lang="fr-FR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of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outcome evolution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𝑢𝑛𝑡𝑟𝑒𝑎𝑡𝑒𝑑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𝑡𝑟𝑒𝑎𝑡𝑒𝑑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groups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Groups untreated at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fr-FR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Note: If you also have “switchers out” of treatment, can include these</a:t>
                </a:r>
              </a:p>
              <a:p>
                <a:r>
                  <a:rPr lang="en-US" sz="2400" dirty="0"/>
                  <a:t>Can test parallel trends assumptions with placebos</a:t>
                </a:r>
              </a:p>
              <a:p>
                <a:r>
                  <a:rPr lang="en-US" sz="2400" dirty="0"/>
                  <a:t>Estimated in R package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DIDmultiplegt</a:t>
                </a:r>
                <a:r>
                  <a:rPr lang="en-US" sz="2400" dirty="0"/>
                  <a:t> (Zhang and </a:t>
                </a:r>
                <a:r>
                  <a:rPr lang="fr-FR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de Chaisemartin 2020)</a:t>
                </a:r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F46919E-EB07-9F35-015A-5A00A0F00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62232"/>
                <a:ext cx="10363199" cy="5217905"/>
              </a:xfrm>
              <a:blipFill>
                <a:blip r:embed="rId3"/>
                <a:stretch>
                  <a:fillRect l="-412" t="-1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RStudio - RStudio">
            <a:extLst>
              <a:ext uri="{FF2B5EF4-FFF2-40B4-BE49-F238E27FC236}">
                <a16:creationId xmlns:a16="http://schemas.microsoft.com/office/drawing/2014/main" id="{DBA4E378-02CD-95EE-49E8-722DB7B8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3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…but we </a:t>
            </a:r>
            <a:r>
              <a:rPr lang="en-US" sz="3600" b="1" dirty="0">
                <a:cs typeface="Times New Roman" panose="02020603050405020304" pitchFamily="18" charset="0"/>
              </a:rPr>
              <a:t>want </a:t>
            </a:r>
            <a:r>
              <a:rPr lang="en-US" sz="3600" dirty="0">
                <a:cs typeface="Times New Roman" panose="02020603050405020304" pitchFamily="18" charset="0"/>
              </a:rPr>
              <a:t>dynamic effects!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treatment effects differ across periods, then we must modify parallel trends assumption: </a:t>
                </a:r>
              </a:p>
              <a:p>
                <a:pPr marL="274320" lvl="1" indent="0">
                  <a:buNone/>
                </a:pP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Before, we assumed parallel trends on the potential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we assume parallel trends on outcome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without ever being treated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Sometimes called the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“parallel pre-trends assumption”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This is the approach of Callaway and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Sant’Anna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2021; Sun and Abraham, 2021</a:t>
                </a:r>
              </a:p>
              <a:p>
                <a:pPr marL="274320" lvl="1" indent="0">
                  <a:buNone/>
                </a:pP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Callaway and </a:t>
            </a:r>
            <a:r>
              <a:rPr lang="en-US" sz="3600" dirty="0" err="1">
                <a:cs typeface="Times New Roman" panose="02020603050405020304" pitchFamily="18" charset="0"/>
              </a:rPr>
              <a:t>Sant’Anna</a:t>
            </a:r>
            <a:r>
              <a:rPr lang="en-US" sz="3600" dirty="0">
                <a:cs typeface="Times New Roman" panose="02020603050405020304" pitchFamily="18" charset="0"/>
              </a:rPr>
              <a:t> (2021)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Goal: recover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cohort-period-specific treatment effect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+ℓ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 cohort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that received treatment at a specific year (not relative)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Allow treatment effects to vary across periods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(now relative)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To do this,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aggregate treated units into cohorts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+ℓ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is a comparison of cohort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evolution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compared against never-treated units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57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Callaway and </a:t>
            </a:r>
            <a:r>
              <a:rPr lang="en-US" sz="3600" dirty="0" err="1">
                <a:cs typeface="Times New Roman" panose="02020603050405020304" pitchFamily="18" charset="0"/>
              </a:rPr>
              <a:t>Sant’Anna</a:t>
            </a:r>
            <a:r>
              <a:rPr lang="en-US" sz="3600" dirty="0">
                <a:cs typeface="Times New Roman" panose="02020603050405020304" pitchFamily="18" charset="0"/>
              </a:rPr>
              <a:t> (2021)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Goal: recover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cohort-period-specific treatment effect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+ℓ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 cohort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that received treatment at a specific year (not relative)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Allow treatment effects to vary across periods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(now relative)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To do this,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aggregate treated units into cohorts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+ℓ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is a comparison of cohort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evolution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compared against never-treated units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When there are no always-treated units, these are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equivalent to an ATT!</a:t>
                </a: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Two Way Fixed Effects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Estimates </a:t>
            </a:r>
            <a:r>
              <a:rPr lang="en-US" sz="2400" b="1" dirty="0">
                <a:cs typeface="Times New Roman" panose="02020603050405020304" pitchFamily="18" charset="0"/>
              </a:rPr>
              <a:t>dynamic treatment effects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Lets us pool multiple treated units </a:t>
            </a:r>
            <a:r>
              <a:rPr lang="en-US" sz="2400" i="1" dirty="0">
                <a:cs typeface="Times New Roman" panose="02020603050405020304" pitchFamily="18" charset="0"/>
              </a:rPr>
              <a:t>potentially with differential timing of treatment </a:t>
            </a:r>
            <a:r>
              <a:rPr lang="en-US" sz="2400" dirty="0">
                <a:cs typeface="Times New Roman" panose="02020603050405020304" pitchFamily="18" charset="0"/>
              </a:rPr>
              <a:t>(staggered adoption)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Very commonly used…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incorrectly!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956678FE-F2E6-30A9-5308-1E94806B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890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9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Callaway and </a:t>
            </a:r>
            <a:r>
              <a:rPr lang="en-US" sz="3600" dirty="0" err="1">
                <a:cs typeface="Times New Roman" panose="02020603050405020304" pitchFamily="18" charset="0"/>
              </a:rPr>
              <a:t>Sant’Anna</a:t>
            </a:r>
            <a:r>
              <a:rPr lang="en-US" sz="3600" dirty="0">
                <a:cs typeface="Times New Roman" panose="02020603050405020304" pitchFamily="18" charset="0"/>
              </a:rPr>
              <a:t> (2021)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Goal: recover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cohort-period-specific treatment effect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+ℓ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 cohort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that received treatment at a specific year (not relative)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Allow treatment effects to vary across periods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(now relative)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To do this,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aggregate treated units into cohorts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+ℓ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is a comparison of cohort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evolution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compared against never-treated units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When there are no always-treated units, these are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equivalent to an ATT!</a:t>
                </a:r>
              </a:p>
              <a:p>
                <a:pPr marL="274320" lvl="1" indent="0">
                  <a:buNone/>
                </a:pPr>
                <a:endParaRPr lang="en-US" sz="2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Can also use “not-yet-treated” units as controls, as long as: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+ℓ≤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last period where there is at least one not-treated unit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Useful when there’s no never-treated group (and similar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𝐷𝐼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May also increase precision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591799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AA3CBA7A-48AE-E5A9-184F-9AD7210D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6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Efficiency</a:t>
            </a:r>
            <a:r>
              <a:rPr lang="en-US" sz="3600" dirty="0">
                <a:cs typeface="Times New Roman" panose="02020603050405020304" pitchFamily="18" charset="0"/>
              </a:rPr>
              <a:t>: </a:t>
            </a:r>
            <a:r>
              <a:rPr lang="en-US" sz="3600" dirty="0" err="1">
                <a:cs typeface="Times New Roman" panose="02020603050405020304" pitchFamily="18" charset="0"/>
              </a:rPr>
              <a:t>Borusyak</a:t>
            </a:r>
            <a:r>
              <a:rPr lang="en-US" sz="3600" dirty="0">
                <a:cs typeface="Times New Roman" panose="02020603050405020304" pitchFamily="18" charset="0"/>
              </a:rPr>
              <a:t> et al., 2021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Callaway and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Sant’Anna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(2021) estimators are similar to others proposed by: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Sun and Abraham (2021) </a:t>
                </a:r>
              </a:p>
              <a:p>
                <a:pPr lvl="2"/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Borusyak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et al. (2021)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Liu et al. (2021)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Gardner (2021)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Wooldridge (2021) 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One potential advantage: higher precision (efficiency) around the truth </a:t>
                </a:r>
              </a:p>
              <a:p>
                <a:pPr lvl="1"/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Borusyak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et al. (2021) achieves this through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high-dimensional fixed effects: 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data has 50 groups, 10 time periods, and 100 treated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cells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Regression would have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158 fixed effects!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this approach returns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with the lowest possible(?) variance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May be more computationally intensive, especially with big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  <a:blipFill>
                <a:blip r:embed="rId3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9B9BE6C0-060A-BE19-C9FA-5F46E0B7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9" y="5435938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24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What’s the Difference?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Parallel Trends Assumptions differ: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lvl="2"/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Borusyak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et al. require PTA for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every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group +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every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pair of consecutive periods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Callaway and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Sant’Anna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impose a weaker assumption: </a:t>
                </a:r>
              </a:p>
              <a:p>
                <a:pPr lvl="3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Cohort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must be on same trend as never-treated groups only from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on</a:t>
                </a:r>
              </a:p>
              <a:p>
                <a:pPr lvl="3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Also allows for conditional PTA (covariates)</a:t>
                </a:r>
              </a:p>
              <a:p>
                <a:pPr lvl="2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  <a:blipFill>
                <a:blip r:embed="rId3"/>
                <a:stretch>
                  <a:fillRect t="-1661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19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What’s the Difference?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Parallel Trends Assumptions differ: </a:t>
                </a:r>
              </a:p>
              <a:p>
                <a:pPr lvl="2"/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Borusyak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et al. require PTA for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every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group +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every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pair of consecutive periods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Callaway and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Sant’Anna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impose a weaker assumption: </a:t>
                </a:r>
              </a:p>
              <a:p>
                <a:pPr lvl="3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Cohort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must be on same trend as never-treated groups only from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on</a:t>
                </a:r>
              </a:p>
              <a:p>
                <a:pPr lvl="1"/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Estimands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recovered differ: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Are you after the dynamic ATE for everyone? (hard to get)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Cohort-period-specific effects? ATTs? (Callaway and </a:t>
                </a:r>
                <a:r>
                  <a:rPr lang="en-US" sz="22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Sant’Anna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ATEs for individual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 cells? (</a:t>
                </a:r>
                <a:r>
                  <a:rPr lang="en-US" sz="22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Borusyak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et al.)? </a:t>
                </a:r>
              </a:p>
              <a:p>
                <a:pPr lvl="2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  <a:blipFill>
                <a:blip r:embed="rId3"/>
                <a:stretch>
                  <a:fillRect t="-1661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0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What’s the Difference?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Parallel Trends Assumptions differ: </a:t>
                </a:r>
              </a:p>
              <a:p>
                <a:pPr lvl="2"/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Borusyak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et al. require PTA for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every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group +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every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pair of consecutive periods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Callaway and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Sant’Anna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impose a weaker assumption: </a:t>
                </a:r>
              </a:p>
              <a:p>
                <a:pPr lvl="3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Cohort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must be on same trend as never-treated groups only from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on</a:t>
                </a:r>
              </a:p>
              <a:p>
                <a:pPr lvl="1"/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Estimands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recovered differ:</a:t>
                </a:r>
              </a:p>
              <a:p>
                <a:pPr lvl="1"/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if parallel trends do not hold </a:t>
                </a:r>
                <a:r>
                  <a:rPr lang="en-US" sz="2400" b="1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exactly? </a:t>
                </a:r>
              </a:p>
              <a:p>
                <a:pPr lvl="2"/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Both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estimators are biased! And not clear which one is the least biased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Roth (2021) notes that the farther you go back pre-treatment for comparison, the more your bias increases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this is bad for 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Borusyak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et al. (2021)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OTOH,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anticipation effects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may cause 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csdid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to be more biased</a:t>
                </a:r>
              </a:p>
              <a:p>
                <a:pPr lvl="2"/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10820400" cy="5141388"/>
              </a:xfrm>
              <a:blipFill>
                <a:blip r:embed="rId3"/>
                <a:stretch>
                  <a:fillRect t="-1661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4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 have to run them 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0820400" cy="5141388"/>
          </a:xfrm>
        </p:spPr>
        <p:txBody>
          <a:bodyPr>
            <a:noAutofit/>
          </a:bodyPr>
          <a:lstStyle/>
          <a:p>
            <a:pPr lvl="2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0DFB5-EF3F-920D-7C5B-811EDAC6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962232"/>
            <a:ext cx="5943600" cy="59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0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 have to run them 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0820400" cy="5141388"/>
          </a:xfrm>
        </p:spPr>
        <p:txBody>
          <a:bodyPr>
            <a:noAutofit/>
          </a:bodyPr>
          <a:lstStyle/>
          <a:p>
            <a:pPr lvl="2"/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8876-32B8-627A-5E50-C33347C2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928473"/>
            <a:ext cx="5943600" cy="6109799"/>
          </a:xfrm>
          <a:prstGeom prst="rect">
            <a:avLst/>
          </a:prstGeom>
        </p:spPr>
      </p:pic>
      <p:pic>
        <p:nvPicPr>
          <p:cNvPr id="7" name="Picture 2" descr="RStudio - RStudio">
            <a:extLst>
              <a:ext uri="{FF2B5EF4-FFF2-40B4-BE49-F238E27FC236}">
                <a16:creationId xmlns:a16="http://schemas.microsoft.com/office/drawing/2014/main" id="{1723B722-6D95-FB1E-FDB7-6A3A48D2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92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Are we thinking about this all wrong?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10549128" cy="1691640"/>
          </a:xfrm>
        </p:spPr>
        <p:txBody>
          <a:bodyPr>
            <a:normAutofit/>
          </a:bodyPr>
          <a:lstStyle/>
          <a:p>
            <a:r>
              <a:rPr lang="en-US" sz="4800" dirty="0" err="1"/>
              <a:t>Mundlak</a:t>
            </a:r>
            <a:r>
              <a:rPr lang="en-US" sz="4800" dirty="0"/>
              <a:t> Regressions and Nonlinear </a:t>
            </a:r>
            <a:r>
              <a:rPr lang="en-US" sz="4800" dirty="0" err="1"/>
              <a:t>DiD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7338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Wooldridge’s 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108204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blame may actually be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on us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for imposing a very restrictive idea of a dynamic treatment effect, and then expecting TWFE to recover it for us!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Cover two-way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mundlak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paper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Cover nonlinear DID paper if there’s time. </a:t>
            </a:r>
          </a:p>
        </p:txBody>
      </p:sp>
    </p:spTree>
    <p:extLst>
      <p:ext uri="{BB962C8B-B14F-4D97-AF65-F5344CB8AC3E}">
        <p14:creationId xmlns:p14="http://schemas.microsoft.com/office/powerpoint/2010/main" val="169978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Session 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TWFE with Staggered Adoption: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Contamination in TWFE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Goodman-Bacon Decomposition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Robust Estimators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Alternative Frameworks</a:t>
            </a:r>
          </a:p>
        </p:txBody>
      </p:sp>
    </p:spTree>
    <p:extLst>
      <p:ext uri="{BB962C8B-B14F-4D97-AF65-F5344CB8AC3E}">
        <p14:creationId xmlns:p14="http://schemas.microsoft.com/office/powerpoint/2010/main" val="204991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Contamination in TWFE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Remember: Quasi-Experimental Variation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73808-3380-FD77-247A-9E48B828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831EF-BFA8-DBB7-943C-37D63A2A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10058400" cy="51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Remember: Quasi-Experimental Variation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73808-3380-FD77-247A-9E48B828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9F634-587C-52DE-BBB8-B897DAC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52" y="905022"/>
            <a:ext cx="8229600" cy="5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D89E2-5A2B-6855-F0CE-E13C5FB22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143000"/>
            <a:ext cx="10058400" cy="5007012"/>
          </a:xfrm>
        </p:spPr>
      </p:pic>
    </p:spTree>
    <p:extLst>
      <p:ext uri="{BB962C8B-B14F-4D97-AF65-F5344CB8AC3E}">
        <p14:creationId xmlns:p14="http://schemas.microsoft.com/office/powerpoint/2010/main" val="264039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Some estimation 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When can we say that TWFE = DID? 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6410</TotalTime>
  <Words>2844</Words>
  <Application>Microsoft Office PowerPoint</Application>
  <PresentationFormat>Widescreen</PresentationFormat>
  <Paragraphs>288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Times New Roman</vt:lpstr>
      <vt:lpstr>Wingdings 2</vt:lpstr>
      <vt:lpstr>View</vt:lpstr>
      <vt:lpstr>Health Econometrics I </vt:lpstr>
      <vt:lpstr>Two Way Fixed Effects</vt:lpstr>
      <vt:lpstr>Two Way Fixed Effects</vt:lpstr>
      <vt:lpstr>Session Outline</vt:lpstr>
      <vt:lpstr>Contamination in TWFE</vt:lpstr>
      <vt:lpstr>Remember: Quasi-Experimental Variation</vt:lpstr>
      <vt:lpstr>Remember: Quasi-Experimental Variation</vt:lpstr>
      <vt:lpstr>The Strategy Behind Difference-in-Differences (DID)</vt:lpstr>
      <vt:lpstr>TWFE Regressions</vt:lpstr>
      <vt:lpstr>TWFE Regressions</vt:lpstr>
      <vt:lpstr>Dynamic Treatment Effects in TWFE</vt:lpstr>
      <vt:lpstr>TWFE: A Flurry of Problems (2021) </vt:lpstr>
      <vt:lpstr>TWFE: A Flurry of Problems (2022) </vt:lpstr>
      <vt:lpstr>Primary Problem: Weighting</vt:lpstr>
      <vt:lpstr>Primary Problem: Weighting</vt:lpstr>
      <vt:lpstr>TWFE and Weighting Problems</vt:lpstr>
      <vt:lpstr>TWFE and Weighting Problems</vt:lpstr>
      <vt:lpstr>Where do Negative Weights Come From?</vt:lpstr>
      <vt:lpstr>Another Problem: Heterogeneous Treatment Effects</vt:lpstr>
      <vt:lpstr>Alternatives to TWFE</vt:lpstr>
      <vt:lpstr>Two main approaches: </vt:lpstr>
      <vt:lpstr>Two main approaches: </vt:lpstr>
      <vt:lpstr>Two main approaches: </vt:lpstr>
      <vt:lpstr>Estimators Everywhere!</vt:lpstr>
      <vt:lpstr>Estimators Everywhere!</vt:lpstr>
      <vt:lpstr>If you are willing to rule out dynamic effects…</vt:lpstr>
      <vt:lpstr>…but we want dynamic effects!</vt:lpstr>
      <vt:lpstr>Callaway and Sant’Anna (2021)</vt:lpstr>
      <vt:lpstr>Callaway and Sant’Anna (2021)</vt:lpstr>
      <vt:lpstr>Callaway and Sant’Anna (2021)</vt:lpstr>
      <vt:lpstr>Increasing Efficiency: Borusyak et al., 2021</vt:lpstr>
      <vt:lpstr>So What’s the Difference? </vt:lpstr>
      <vt:lpstr>So What’s the Difference? </vt:lpstr>
      <vt:lpstr>So What’s the Difference? </vt:lpstr>
      <vt:lpstr>Do I have to run them all? </vt:lpstr>
      <vt:lpstr>Do I have to run them all? </vt:lpstr>
      <vt:lpstr>Are we thinking about this all wrong?</vt:lpstr>
      <vt:lpstr>Wooldridge’s 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544</cp:revision>
  <dcterms:created xsi:type="dcterms:W3CDTF">2011-01-10T00:42:42Z</dcterms:created>
  <dcterms:modified xsi:type="dcterms:W3CDTF">2022-08-17T15:26:41Z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