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50"/>
  </p:notesMasterIdLst>
  <p:sldIdLst>
    <p:sldId id="256" r:id="rId2"/>
    <p:sldId id="329" r:id="rId3"/>
    <p:sldId id="357" r:id="rId4"/>
    <p:sldId id="257" r:id="rId5"/>
    <p:sldId id="366" r:id="rId6"/>
    <p:sldId id="367" r:id="rId7"/>
    <p:sldId id="330" r:id="rId8"/>
    <p:sldId id="358" r:id="rId9"/>
    <p:sldId id="331" r:id="rId10"/>
    <p:sldId id="359" r:id="rId11"/>
    <p:sldId id="360" r:id="rId12"/>
    <p:sldId id="332" r:id="rId13"/>
    <p:sldId id="328" r:id="rId14"/>
    <p:sldId id="333" r:id="rId15"/>
    <p:sldId id="335" r:id="rId16"/>
    <p:sldId id="334" r:id="rId17"/>
    <p:sldId id="336" r:id="rId18"/>
    <p:sldId id="338" r:id="rId19"/>
    <p:sldId id="337" r:id="rId20"/>
    <p:sldId id="339" r:id="rId21"/>
    <p:sldId id="341" r:id="rId22"/>
    <p:sldId id="368" r:id="rId23"/>
    <p:sldId id="369" r:id="rId24"/>
    <p:sldId id="370" r:id="rId25"/>
    <p:sldId id="371" r:id="rId26"/>
    <p:sldId id="372" r:id="rId27"/>
    <p:sldId id="373" r:id="rId28"/>
    <p:sldId id="340" r:id="rId29"/>
    <p:sldId id="345" r:id="rId30"/>
    <p:sldId id="342" r:id="rId31"/>
    <p:sldId id="344" r:id="rId32"/>
    <p:sldId id="343" r:id="rId33"/>
    <p:sldId id="349" r:id="rId34"/>
    <p:sldId id="346" r:id="rId35"/>
    <p:sldId id="347" r:id="rId36"/>
    <p:sldId id="348" r:id="rId37"/>
    <p:sldId id="351" r:id="rId38"/>
    <p:sldId id="352" r:id="rId39"/>
    <p:sldId id="361" r:id="rId40"/>
    <p:sldId id="362" r:id="rId41"/>
    <p:sldId id="355" r:id="rId42"/>
    <p:sldId id="363" r:id="rId43"/>
    <p:sldId id="350" r:id="rId44"/>
    <p:sldId id="354" r:id="rId45"/>
    <p:sldId id="356" r:id="rId46"/>
    <p:sldId id="364" r:id="rId47"/>
    <p:sldId id="365" r:id="rId48"/>
    <p:sldId id="353" r:id="rId49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85322" autoAdjust="0"/>
  </p:normalViewPr>
  <p:slideViewPr>
    <p:cSldViewPr>
      <p:cViewPr varScale="1">
        <p:scale>
          <a:sx n="94" d="100"/>
          <a:sy n="94" d="100"/>
        </p:scale>
        <p:origin x="1194" y="9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911157-0FC2-4F06-8D61-FD647FE4E19D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F79E1B-2C51-4B9B-8EA4-26DE9E345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726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17550" y="1162050"/>
            <a:ext cx="5575300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7099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P(B|A) is the data you observe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5253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There’s a whole suite of methods built around Bayes’ rule; we probably won’t get into them much in this class unless there’s a lot of interest. Instead, we more implicitly rely on this assumption of how conditional probabilities inform both directions of the DAG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160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don’t be doing a ton of math, so we won’t be using the linearity of the expectation operator to derive proofs, etc. But it’s important to know what we’re talking about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0230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 is the thing we want to explain or predict; x is the thing we use to explain. Draw the DAG – note that we are using a simple </a:t>
            </a:r>
            <a:r>
              <a:rPr lang="en-US" dirty="0" err="1"/>
              <a:t>simple</a:t>
            </a:r>
            <a:r>
              <a:rPr lang="en-US" dirty="0"/>
              <a:t> DAG for now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1976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Deterministic relationships aren’t interesting – if I click the clicker and the slide advances every single time with no variation, I don’t need to do any causal inference.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8388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have some data: cookies eaten and happiness – what’s the simplest relationship?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1571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could make a very complicated relationship – is this interesting or policy relevant? Why or why not?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5225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instead you smooth it out a little bit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0054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Smooth until you get to simplest relationship – a 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6809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Simplest relationship is linear (the intercept looks like we’re adding complexity, but you’ll see why this is actually simpler – taking all randomness out). Talk about the hat as estimated value and ultimately, predicted values of happiness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9808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will serve as a joint coding introduction and math review.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9289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are the interpretations of beta_0 and beta_1?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6199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our DAG, epsilon should not have a line from or to x – the consequence is that there’s no other randomness left in the pathway between x and 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8668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We’ll go through these in more detail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5023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where you would use linear properties of expectations, etc.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56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Residual and error term are different – you don’t pin down or estimate the value of real randomness; you take it as given in the data and create the residual to be minimized. Go to R just for the model and the summary, then come back for next slide to talk about interpretation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20377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shouldn’t we predict outside the sample? Look at our figure here and talk about extrapolation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60317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 and 2 are very commonly conflated but they are </a:t>
            </a:r>
            <a:r>
              <a:rPr lang="en-US" b="1" dirty="0"/>
              <a:t>not </a:t>
            </a:r>
            <a:r>
              <a:rPr lang="en-US" b="0" dirty="0"/>
              <a:t>the same. SST is the total variation in outcome variable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56781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SSE is the fraction of the variation in y we capture in the regression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50592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SSR is what’s left over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73293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CA" i="0" dirty="0"/>
                  <a:t>Here are two examples</a:t>
                </a:r>
                <a:r>
                  <a:rPr lang="en-CA" i="0" baseline="0" dirty="0"/>
                  <a:t> where assumption </a:t>
                </a:r>
                <a:r>
                  <a:rPr lang="en-CA" sz="1200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𝐸(𝜖</a:t>
                </a:r>
                <a:r>
                  <a:rPr lang="en-US" sz="1200" b="0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/>
                    <a:ea typeface="Open Sans" panose="020B0606030504020204" pitchFamily="34" charset="0"/>
                    <a:cs typeface="Open Sans" panose="020B0606030504020204" pitchFamily="34" charset="0"/>
                  </a:rPr>
                  <a:t>|𝑥</a:t>
                </a:r>
                <a:r>
                  <a:rPr lang="en-US" sz="1200" b="0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)</a:t>
                </a:r>
                <a:r>
                  <a:rPr lang="en-CA" sz="1200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=0</a:t>
                </a:r>
                <a:r>
                  <a:rPr lang="en-US" sz="1200" dirty="0"/>
                  <a:t>, is violated.</a:t>
                </a:r>
              </a:p>
              <a:p>
                <a:endParaRPr lang="en-CA" i="0" baseline="0" dirty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CA" i="0" dirty="0"/>
                  <a:t>Effect of Addiction on health (confounding): </a:t>
                </a:r>
                <a:r>
                  <a:rPr lang="en-CA" i="0" dirty="0">
                    <a:latin typeface="+mn-lt"/>
                  </a:rPr>
                  <a:t>Here</a:t>
                </a:r>
                <a:r>
                  <a:rPr lang="en-US" b="0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CA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𝐸(𝜖</a:t>
                </a:r>
                <a:r>
                  <a:rPr lang="en-US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/>
                    <a:ea typeface="Open Sans" panose="020B0606030504020204" pitchFamily="34" charset="0"/>
                    <a:cs typeface="Open Sans" panose="020B0606030504020204" pitchFamily="34" charset="0"/>
                  </a:rPr>
                  <a:t>|𝑥</a:t>
                </a:r>
                <a:r>
                  <a:rPr lang="en-US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)</a:t>
                </a:r>
                <a:r>
                  <a:rPr lang="en-US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/>
                    <a:ea typeface="Open Sans" panose="020B0606030504020204" pitchFamily="34" charset="0"/>
                    <a:cs typeface="Open Sans" panose="020B0606030504020204" pitchFamily="34" charset="0"/>
                  </a:rPr>
                  <a:t>≠</a:t>
                </a:r>
                <a:r>
                  <a:rPr lang="en-CA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0</a:t>
                </a:r>
                <a:r>
                  <a:rPr lang="en-US" b="0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CA" i="0" dirty="0">
                    <a:latin typeface="+mn-lt"/>
                  </a:rPr>
                  <a:t>where there may be factors that are omitted that correlate with the included</a:t>
                </a:r>
                <a:r>
                  <a:rPr lang="en-CA" i="0" baseline="0" dirty="0">
                    <a:latin typeface="+mn-lt"/>
                  </a:rPr>
                  <a:t> explanatory variables.</a:t>
                </a:r>
                <a:endParaRPr lang="en-CA" i="0" dirty="0">
                  <a:latin typeface="+mn-lt"/>
                </a:endParaRPr>
              </a:p>
              <a:p>
                <a:endParaRPr lang="en-CA" dirty="0"/>
              </a:p>
              <a:p>
                <a:r>
                  <a:rPr lang="en-CA" dirty="0"/>
                  <a:t>Censored data: Treatment effectiveness, Number of physician</a:t>
                </a:r>
                <a:r>
                  <a:rPr lang="en-CA" baseline="0" dirty="0"/>
                  <a:t> v</a:t>
                </a:r>
                <a:r>
                  <a:rPr lang="en-CA" dirty="0"/>
                  <a:t>isits in claims data (sample selection):</a:t>
                </a:r>
                <a:r>
                  <a:rPr lang="en-CA" baseline="0" dirty="0"/>
                  <a:t> Wherein the observations on the explanatory variables may be correlated with the error term as a selection rule must be satisfied for observations to be observed. </a:t>
                </a:r>
                <a:endParaRPr lang="en-CA" dirty="0"/>
              </a:p>
              <a:p>
                <a:endParaRPr lang="en-CA" dirty="0"/>
              </a:p>
              <a:p>
                <a:endParaRPr lang="en-CA" dirty="0"/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0586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Apparently folders are going out of vogue – I will fight to save these till my dying breath! Urge you to start your shared projects using a structure like this (and </a:t>
            </a:r>
            <a:r>
              <a:rPr lang="en-US" dirty="0" err="1"/>
              <a:t>Github</a:t>
            </a:r>
            <a:r>
              <a:rPr lang="en-US" dirty="0"/>
              <a:t> and/or Dropbox and/or Overleaf and/or Trello – the dream team)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85971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key assumption is that we have isolated the causal pathway. In math, this is the mean independence assumption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42693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CA" i="0" dirty="0"/>
                  <a:t>Here are two examples</a:t>
                </a:r>
                <a:r>
                  <a:rPr lang="en-CA" i="0" baseline="0" dirty="0"/>
                  <a:t> where assumption </a:t>
                </a:r>
                <a14:m>
                  <m:oMath xmlns:m="http://schemas.openxmlformats.org/officeDocument/2006/math">
                    <m:r>
                      <a:rPr lang="en-CA" sz="120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𝐸</m:t>
                    </m:r>
                    <m:d>
                      <m:dPr>
                        <m:ctrlPr>
                          <a:rPr lang="en-CA" sz="12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dPr>
                      <m:e>
                        <m:r>
                          <a:rPr lang="en-CA" sz="12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𝜖</m:t>
                        </m:r>
                        <m:r>
                          <a:rPr lang="en-US" sz="1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|</m:t>
                        </m:r>
                        <m:r>
                          <a:rPr lang="en-US" sz="1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𝑥</m:t>
                        </m:r>
                      </m:e>
                    </m:d>
                    <m:r>
                      <a:rPr lang="en-CA" sz="12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=0</m:t>
                    </m:r>
                  </m:oMath>
                </a14:m>
                <a:r>
                  <a:rPr lang="en-US" sz="1200" dirty="0"/>
                  <a:t>, is violated.</a:t>
                </a:r>
              </a:p>
              <a:p>
                <a:endParaRPr lang="en-CA" i="0" baseline="0" dirty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CA" i="0" dirty="0"/>
                  <a:t>Effect of Addiction on health (confounding): </a:t>
                </a:r>
                <a:r>
                  <a:rPr lang="en-CA" i="0" dirty="0">
                    <a:latin typeface="+mn-lt"/>
                  </a:rPr>
                  <a:t>Here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 </m:t>
                    </m:r>
                    <m:r>
                      <a:rPr lang="en-CA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𝐸</m:t>
                    </m:r>
                    <m:d>
                      <m:dPr>
                        <m:ctrlPr>
                          <a:rPr lang="en-CA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dPr>
                      <m:e>
                        <m:r>
                          <a:rPr lang="en-CA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𝜖</m:t>
                        </m:r>
                        <m:r>
                          <a:rPr lang="en-US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|</m:t>
                        </m:r>
                        <m:r>
                          <a:rPr lang="en-US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𝑥</m:t>
                        </m:r>
                      </m:e>
                    </m:d>
                    <m:r>
                      <a:rPr lang="en-US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≠</m:t>
                    </m:r>
                    <m:r>
                      <a:rPr lang="en-CA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0</m:t>
                    </m:r>
                    <m:r>
                      <a:rPr lang="en-US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 </m:t>
                    </m:r>
                  </m:oMath>
                </a14:m>
                <a:r>
                  <a:rPr lang="en-CA" i="0" dirty="0">
                    <a:latin typeface="+mn-lt"/>
                  </a:rPr>
                  <a:t>where there may be factors that are omitted that correlate with the included</a:t>
                </a:r>
                <a:r>
                  <a:rPr lang="en-CA" i="0" baseline="0" dirty="0">
                    <a:latin typeface="+mn-lt"/>
                  </a:rPr>
                  <a:t> explanatory variables.</a:t>
                </a:r>
                <a:endParaRPr lang="en-CA" i="0" dirty="0">
                  <a:latin typeface="+mn-lt"/>
                </a:endParaRPr>
              </a:p>
              <a:p>
                <a:endParaRPr lang="en-CA" dirty="0"/>
              </a:p>
              <a:p>
                <a:r>
                  <a:rPr lang="en-CA" dirty="0"/>
                  <a:t>Censored data: Treatment effectiveness, Number of physician</a:t>
                </a:r>
                <a:r>
                  <a:rPr lang="en-CA" baseline="0" dirty="0"/>
                  <a:t> v</a:t>
                </a:r>
                <a:r>
                  <a:rPr lang="en-CA" dirty="0"/>
                  <a:t>isits in claims data (sample selection):</a:t>
                </a:r>
                <a:r>
                  <a:rPr lang="en-CA" baseline="0" dirty="0"/>
                  <a:t> Wherein the observations on the explanatory variables may be correlated with the error term as a selection rule must be satisfied for observations to be observed. </a:t>
                </a:r>
                <a:endParaRPr lang="en-CA" dirty="0"/>
              </a:p>
              <a:p>
                <a:endParaRPr lang="en-CA" dirty="0"/>
              </a:p>
              <a:p>
                <a:endParaRPr lang="en-CA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CA" i="0" dirty="0"/>
                  <a:t>Here are two examples</a:t>
                </a:r>
                <a:r>
                  <a:rPr lang="en-CA" i="0" baseline="0" dirty="0"/>
                  <a:t> where assumption </a:t>
                </a:r>
                <a:r>
                  <a:rPr lang="en-CA" sz="1200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𝐸(𝜖</a:t>
                </a:r>
                <a:r>
                  <a:rPr lang="en-US" sz="1200" b="0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/>
                    <a:ea typeface="Open Sans" panose="020B0606030504020204" pitchFamily="34" charset="0"/>
                    <a:cs typeface="Open Sans" panose="020B0606030504020204" pitchFamily="34" charset="0"/>
                  </a:rPr>
                  <a:t>|𝑥</a:t>
                </a:r>
                <a:r>
                  <a:rPr lang="en-US" sz="1200" b="0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)</a:t>
                </a:r>
                <a:r>
                  <a:rPr lang="en-CA" sz="1200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=0</a:t>
                </a:r>
                <a:r>
                  <a:rPr lang="en-US" sz="1200" dirty="0"/>
                  <a:t>, is violated.</a:t>
                </a:r>
              </a:p>
              <a:p>
                <a:endParaRPr lang="en-CA" i="0" baseline="0" dirty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CA" i="0" dirty="0"/>
                  <a:t>Effect of Addiction on health (confounding): </a:t>
                </a:r>
                <a:r>
                  <a:rPr lang="en-CA" i="0" dirty="0">
                    <a:latin typeface="+mn-lt"/>
                  </a:rPr>
                  <a:t>Here</a:t>
                </a:r>
                <a:r>
                  <a:rPr lang="en-US" b="0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CA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𝐸(𝜖</a:t>
                </a:r>
                <a:r>
                  <a:rPr lang="en-US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/>
                    <a:ea typeface="Open Sans" panose="020B0606030504020204" pitchFamily="34" charset="0"/>
                    <a:cs typeface="Open Sans" panose="020B0606030504020204" pitchFamily="34" charset="0"/>
                  </a:rPr>
                  <a:t>|𝑥</a:t>
                </a:r>
                <a:r>
                  <a:rPr lang="en-US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)</a:t>
                </a:r>
                <a:r>
                  <a:rPr lang="en-US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/>
                    <a:ea typeface="Open Sans" panose="020B0606030504020204" pitchFamily="34" charset="0"/>
                    <a:cs typeface="Open Sans" panose="020B0606030504020204" pitchFamily="34" charset="0"/>
                  </a:rPr>
                  <a:t>≠</a:t>
                </a:r>
                <a:r>
                  <a:rPr lang="en-CA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0</a:t>
                </a:r>
                <a:r>
                  <a:rPr lang="en-US" b="0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CA" i="0" dirty="0">
                    <a:latin typeface="+mn-lt"/>
                  </a:rPr>
                  <a:t>where there may be factors that are omitted that correlate with the included</a:t>
                </a:r>
                <a:r>
                  <a:rPr lang="en-CA" i="0" baseline="0" dirty="0">
                    <a:latin typeface="+mn-lt"/>
                  </a:rPr>
                  <a:t> explanatory variables.</a:t>
                </a:r>
                <a:endParaRPr lang="en-CA" i="0" dirty="0">
                  <a:latin typeface="+mn-lt"/>
                </a:endParaRPr>
              </a:p>
              <a:p>
                <a:endParaRPr lang="en-CA" dirty="0"/>
              </a:p>
              <a:p>
                <a:r>
                  <a:rPr lang="en-CA" dirty="0"/>
                  <a:t>Censored data: Treatment effectiveness, Number of physician</a:t>
                </a:r>
                <a:r>
                  <a:rPr lang="en-CA" baseline="0" dirty="0"/>
                  <a:t> v</a:t>
                </a:r>
                <a:r>
                  <a:rPr lang="en-CA" dirty="0"/>
                  <a:t>isits in claims data (sample selection):</a:t>
                </a:r>
                <a:r>
                  <a:rPr lang="en-CA" baseline="0" dirty="0"/>
                  <a:t> Wherein the observations on the explanatory variables may be correlated with the error term as a selection rule must be satisfied for observations to be observed. </a:t>
                </a:r>
                <a:endParaRPr lang="en-CA" dirty="0"/>
              </a:p>
              <a:p>
                <a:endParaRPr lang="en-CA" dirty="0"/>
              </a:p>
              <a:p>
                <a:endParaRPr lang="en-CA" dirty="0"/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7241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all seriousness your projects may go on for years, and then you’ll get requests for replication code pulls years after publication – you want to be able to explain your own reasoning years from now (and you want others to follow it as well)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9284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We’ll be light here – just want to lay a framework/common language for talking about the objects we’re after in causal inference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5542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are talking about probabilities because that’s what we’re after in causal inference – what is the probability of an association? We don’t deal with definitive things, the whole class is in the space of probabilities.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2085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tend to care more about conditional probabilities than we do joint ones (why? Because joint things are less policy relevant – harder to pin down, and because conditional probabilities have a clear DAG structure – draw on board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0968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Independence and DAGs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2339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– here chronic conditions are absorbing states -- you don’t get away from them. Hence, as you proceed into the future, your probability of getting a chronic condition is the same in each period, but your total probability is a different number (stocks versus flows). </a:t>
            </a:r>
            <a:r>
              <a:rPr lang="en-US" b="1" dirty="0"/>
              <a:t>Timing of inference/regression matters.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9093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972D05C-DCFB-4BB6-B49C-AC126BF3ED2C}" type="datetimeFigureOut">
              <a:rPr lang="en-US" smtClean="0"/>
              <a:pPr/>
              <a:t>8/19/2022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69412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8/19/2022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766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8/19/2022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804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8/19/2022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221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8/19/2022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6479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8/19/2022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844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8/19/2022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161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8/19/2022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16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8/19/2022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12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8/19/2022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882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8/19/2022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433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fld id="{0972D05C-DCFB-4BB6-B49C-AC126BF3ED2C}" type="datetimeFigureOut">
              <a:rPr lang="en-US" smtClean="0"/>
              <a:pPr/>
              <a:t>8/19/2022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fld id="{D55C3209-28DC-43DB-92C2-2AB8D1DA00B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244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Times New Roman" panose="02020603050405020304" pitchFamily="18" charset="0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Times New Roman" panose="02020603050405020304" pitchFamily="18" charset="0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Times New Roman" panose="02020603050405020304" pitchFamily="18" charset="0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Times New Roman" panose="02020603050405020304" pitchFamily="18" charset="0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Times New Roman" panose="02020603050405020304" pitchFamily="18" charset="0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7.png"/><Relationship Id="rId7" Type="http://schemas.openxmlformats.org/officeDocument/2006/relationships/image" Target="../media/image8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11" Type="http://schemas.openxmlformats.org/officeDocument/2006/relationships/image" Target="../media/image2.png"/><Relationship Id="rId5" Type="http://schemas.openxmlformats.org/officeDocument/2006/relationships/image" Target="../media/image60.png"/><Relationship Id="rId10" Type="http://schemas.openxmlformats.org/officeDocument/2006/relationships/image" Target="../media/image11.png"/><Relationship Id="rId4" Type="http://schemas.openxmlformats.org/officeDocument/2006/relationships/image" Target="../media/image50.png"/><Relationship Id="rId9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s://sophieehill.shinyapps.io/eyeball-regression/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1200" y="2209800"/>
            <a:ext cx="9525000" cy="1894362"/>
          </a:xfrm>
        </p:spPr>
        <p:txBody>
          <a:bodyPr>
            <a:normAutofit/>
          </a:bodyPr>
          <a:lstStyle/>
          <a:p>
            <a:r>
              <a:rPr lang="en-US" dirty="0"/>
              <a:t>Health Econometrics I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4191000"/>
            <a:ext cx="9296400" cy="1981200"/>
          </a:xfrm>
        </p:spPr>
        <p:txBody>
          <a:bodyPr>
            <a:noAutofit/>
          </a:bodyPr>
          <a:lstStyle/>
          <a:p>
            <a:r>
              <a:rPr lang="en-US" sz="2400" dirty="0"/>
              <a:t>Lecture 2: Reviews and Regression</a:t>
            </a:r>
          </a:p>
          <a:p>
            <a:r>
              <a:rPr lang="en-US" sz="2400" dirty="0"/>
              <a:t>September 16, 2022</a:t>
            </a:r>
          </a:p>
          <a:p>
            <a:endParaRPr lang="en-US" sz="2400" dirty="0"/>
          </a:p>
          <a:p>
            <a:r>
              <a:rPr lang="en-US" sz="2400" dirty="0"/>
              <a:t>HAD5744 </a:t>
            </a:r>
            <a:r>
              <a:rPr lang="en-US" sz="2400" dirty="0">
                <a:sym typeface="Symbol" panose="05050102010706020507" pitchFamily="18" charset="2"/>
              </a:rPr>
              <a:t> </a:t>
            </a:r>
            <a:r>
              <a:rPr lang="en-US" sz="2400" dirty="0"/>
              <a:t>Alex Hoagland, Ph.D.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7269480" cy="62484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Joint and Conditional Probabilities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200" y="1066800"/>
                <a:ext cx="10058400" cy="5410199"/>
              </a:xfrm>
            </p:spPr>
            <p:txBody>
              <a:bodyPr>
                <a:normAutofit/>
              </a:bodyPr>
              <a:lstStyle/>
              <a:p>
                <a:r>
                  <a:rPr lang="en-US" sz="2400" b="1" dirty="0">
                    <a:cs typeface="Times New Roman" panose="02020603050405020304" pitchFamily="18" charset="0"/>
                  </a:rPr>
                  <a:t>Joint probabilities </a:t>
                </a:r>
                <a:r>
                  <a:rPr lang="en-US" sz="2400" dirty="0">
                    <a:cs typeface="Times New Roman" panose="02020603050405020304" pitchFamily="18" charset="0"/>
                  </a:rPr>
                  <a:t>represent the probability of multiple events happening simultaneously: </a:t>
                </a: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e.g.,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∩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=.02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– develop both acute and chronic condition</a:t>
                </a: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Most easily seen in a </a:t>
                </a:r>
                <a:r>
                  <a:rPr lang="en-US" sz="2400" u="sng" dirty="0">
                    <a:cs typeface="Times New Roman" panose="02020603050405020304" pitchFamily="18" charset="0"/>
                  </a:rPr>
                  <a:t>Venn diagram</a:t>
                </a: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Joint probabilities are closely related to </a:t>
                </a:r>
                <a:r>
                  <a:rPr lang="en-US" sz="2400" b="1" dirty="0">
                    <a:cs typeface="Times New Roman" panose="02020603050405020304" pitchFamily="18" charset="0"/>
                  </a:rPr>
                  <a:t>conditional probabilities: </a:t>
                </a:r>
              </a:p>
              <a:p>
                <a:pPr marL="274320" lvl="1" indent="0">
                  <a:buNone/>
                </a:pPr>
                <a:endParaRPr lang="en-US" sz="2400" b="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27432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∩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</m:d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2400" b="0" dirty="0"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Once I know that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has happened, how do my beliefs that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will happen change? </a:t>
                </a:r>
              </a:p>
              <a:p>
                <a:pPr lvl="1"/>
                <a:endParaRPr lang="en-US" sz="2400" dirty="0">
                  <a:cs typeface="Times New Roman" panose="02020603050405020304" pitchFamily="18" charset="0"/>
                </a:endParaRP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200" y="1066800"/>
                <a:ext cx="10058400" cy="5410199"/>
              </a:xfrm>
              <a:blipFill>
                <a:blip r:embed="rId3"/>
                <a:stretch>
                  <a:fillRect l="-424" t="-12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68716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7269480" cy="62484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Joint and Conditional Probabilities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200" y="1066800"/>
                <a:ext cx="10058400" cy="5410199"/>
              </a:xfrm>
            </p:spPr>
            <p:txBody>
              <a:bodyPr>
                <a:noAutofit/>
              </a:bodyPr>
              <a:lstStyle/>
              <a:p>
                <a:r>
                  <a:rPr lang="en-US" sz="2400" b="1" dirty="0">
                    <a:cs typeface="Times New Roman" panose="02020603050405020304" pitchFamily="18" charset="0"/>
                  </a:rPr>
                  <a:t>Joint probabilities </a:t>
                </a:r>
                <a:r>
                  <a:rPr lang="en-US" sz="2400" dirty="0">
                    <a:cs typeface="Times New Roman" panose="02020603050405020304" pitchFamily="18" charset="0"/>
                  </a:rPr>
                  <a:t>represent the probability of multiple events happening: </a:t>
                </a: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e.g.,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∩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=.02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– develop both acute and chronic condition</a:t>
                </a: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Most easily seen in a </a:t>
                </a:r>
                <a:r>
                  <a:rPr lang="en-US" sz="2400" u="sng" dirty="0">
                    <a:cs typeface="Times New Roman" panose="02020603050405020304" pitchFamily="18" charset="0"/>
                  </a:rPr>
                  <a:t>Venn diagram</a:t>
                </a: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Joint probabilities are closely related to </a:t>
                </a:r>
                <a:r>
                  <a:rPr lang="en-US" sz="2400" b="1" dirty="0">
                    <a:cs typeface="Times New Roman" panose="02020603050405020304" pitchFamily="18" charset="0"/>
                  </a:rPr>
                  <a:t>conditional probabilities: </a:t>
                </a:r>
              </a:p>
              <a:p>
                <a:pPr marL="274320" lvl="1" indent="0">
                  <a:buNone/>
                </a:pPr>
                <a:endParaRPr lang="en-US" sz="2400" b="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27432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∩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</m:d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2400" b="0" dirty="0"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Once I know that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has happened, how do my beliefs that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will happen change? </a:t>
                </a: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Two events are </a:t>
                </a:r>
                <a:r>
                  <a:rPr lang="en-US" sz="2400" b="1" dirty="0">
                    <a:cs typeface="Times New Roman" panose="02020603050405020304" pitchFamily="18" charset="0"/>
                  </a:rPr>
                  <a:t>independent </a:t>
                </a:r>
                <a:r>
                  <a:rPr lang="en-US" sz="2400" dirty="0">
                    <a:cs typeface="Times New Roman" panose="02020603050405020304" pitchFamily="18" charset="0"/>
                  </a:rPr>
                  <a:t>if the incidence of one does not change probability of the other:</a:t>
                </a:r>
              </a:p>
              <a:p>
                <a:pPr marL="0" indent="0">
                  <a:buNone/>
                </a:pPr>
                <a:endParaRPr lang="en-US" sz="2400" b="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𝑎𝑛𝑑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𝐵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𝑎𝑟𝑒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𝑖𝑛𝑑𝑒𝑝𝑒𝑛𝑑𝑒𝑛𝑡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⇔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𝐵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cs typeface="Times New Roman" panose="02020603050405020304" pitchFamily="18" charset="0"/>
                </a:endParaRPr>
              </a:p>
              <a:p>
                <a:pPr lvl="1"/>
                <a:endParaRPr lang="en-US" sz="2400" dirty="0">
                  <a:cs typeface="Times New Roman" panose="02020603050405020304" pitchFamily="18" charset="0"/>
                </a:endParaRPr>
              </a:p>
              <a:p>
                <a:pPr lvl="1"/>
                <a:endParaRPr lang="en-US" sz="2400" dirty="0">
                  <a:cs typeface="Times New Roman" panose="02020603050405020304" pitchFamily="18" charset="0"/>
                </a:endParaRP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200" y="1066800"/>
                <a:ext cx="10058400" cy="5410199"/>
              </a:xfrm>
              <a:blipFill>
                <a:blip r:embed="rId3"/>
                <a:stretch>
                  <a:fillRect l="-424" t="-1240" b="-31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RStudio - RStudio">
            <a:extLst>
              <a:ext uri="{FF2B5EF4-FFF2-40B4-BE49-F238E27FC236}">
                <a16:creationId xmlns:a16="http://schemas.microsoft.com/office/drawing/2014/main" id="{F93BA624-D7C9-499B-9CFC-FF63D18B58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7400" y="5257800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94847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7269480" cy="62484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Events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200" y="1066800"/>
                <a:ext cx="10058400" cy="5410199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>
                    <a:cs typeface="Times New Roman" panose="02020603050405020304" pitchFamily="18" charset="0"/>
                  </a:rPr>
                  <a:t>Some random variables can be thought of as a </a:t>
                </a:r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process</a:t>
                </a:r>
                <a:r>
                  <a:rPr lang="en-US" sz="2400" dirty="0">
                    <a:cs typeface="Times New Roman" panose="02020603050405020304" pitchFamily="18" charset="0"/>
                  </a:rPr>
                  <a:t>:</a:t>
                </a:r>
              </a:p>
              <a:p>
                <a:pPr lvl="1"/>
                <a:endParaRPr lang="en-US" sz="2400" dirty="0">
                  <a:cs typeface="Times New Roman" panose="02020603050405020304" pitchFamily="18" charset="0"/>
                </a:endParaRPr>
              </a:p>
              <a:p>
                <a:pPr lvl="1"/>
                <a:endParaRPr lang="en-US" sz="2400" dirty="0"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400" dirty="0">
                  <a:cs typeface="Times New Roman" panose="02020603050405020304" pitchFamily="18" charset="0"/>
                </a:endParaRP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What is the </a:t>
                </a:r>
                <a:r>
                  <a:rPr lang="en-US" sz="2400" b="1" dirty="0">
                    <a:cs typeface="Times New Roman" panose="02020603050405020304" pitchFamily="18" charset="0"/>
                  </a:rPr>
                  <a:t>total probability </a:t>
                </a:r>
                <a:r>
                  <a:rPr lang="en-US" sz="2400" dirty="0">
                    <a:cs typeface="Times New Roman" panose="02020603050405020304" pitchFamily="18" charset="0"/>
                  </a:rPr>
                  <a:t>of developing a chronic condition?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𝐶h𝑟𝑜𝑛𝑖𝑐𝑎𝑙𝑙𝑦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𝑖𝑙𝑙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  <m:sup/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∪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200" y="1066800"/>
                <a:ext cx="10058400" cy="5410199"/>
              </a:xfrm>
              <a:blipFill>
                <a:blip r:embed="rId3"/>
                <a:stretch>
                  <a:fillRect l="-424" t="-12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FFEA8D3A-A64D-4F8D-B77E-CE5913459C25}"/>
              </a:ext>
            </a:extLst>
          </p:cNvPr>
          <p:cNvSpPr txBox="1"/>
          <p:nvPr/>
        </p:nvSpPr>
        <p:spPr>
          <a:xfrm>
            <a:off x="762000" y="2286000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Health state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65BEE2-81E7-4631-B385-A1249D8BCA2A}"/>
              </a:ext>
            </a:extLst>
          </p:cNvPr>
          <p:cNvSpPr txBox="1"/>
          <p:nvPr/>
        </p:nvSpPr>
        <p:spPr>
          <a:xfrm>
            <a:off x="3276600" y="3200400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Health state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E329D7F-90D7-4DE2-A893-D041AB13FB7A}"/>
                  </a:ext>
                </a:extLst>
              </p:cNvPr>
              <p:cNvSpPr txBox="1"/>
              <p:nvPr/>
            </p:nvSpPr>
            <p:spPr>
              <a:xfrm>
                <a:off x="3276600" y="1676400"/>
                <a:ext cx="17572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𝐶h𝑟𝑜𝑛𝑖𝑐𝑎𝑙𝑙𝑦</m:t>
                      </m:r>
                      <m:r>
                        <a:rPr lang="en-US" b="0" i="1" smtClean="0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𝐼𝑙𝑙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E329D7F-90D7-4DE2-A893-D041AB13FB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0" y="1676400"/>
                <a:ext cx="1757276" cy="369332"/>
              </a:xfrm>
              <a:prstGeom prst="rect">
                <a:avLst/>
              </a:prstGeom>
              <a:blipFill>
                <a:blip r:embed="rId4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7B37013-7EFF-4827-9FA3-72BD61F1736B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2472725" y="1981200"/>
            <a:ext cx="880075" cy="489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B081853-C528-454B-A7AB-16355A2EE0B2}"/>
              </a:ext>
            </a:extLst>
          </p:cNvPr>
          <p:cNvCxnSpPr>
            <a:endCxn id="5" idx="1"/>
          </p:cNvCxnSpPr>
          <p:nvPr/>
        </p:nvCxnSpPr>
        <p:spPr>
          <a:xfrm>
            <a:off x="2419826" y="2470666"/>
            <a:ext cx="856774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E48C025-479E-476F-BF68-697B47AE6005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4987325" y="2927866"/>
            <a:ext cx="803875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44D140D-E398-4414-8B5D-EBE619F5A882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4987325" y="3385066"/>
            <a:ext cx="731713" cy="513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C635B26-64EE-4625-8B73-BF7475C60D6B}"/>
                  </a:ext>
                </a:extLst>
              </p:cNvPr>
              <p:cNvSpPr txBox="1"/>
              <p:nvPr/>
            </p:nvSpPr>
            <p:spPr>
              <a:xfrm flipH="1">
                <a:off x="2641518" y="1824335"/>
                <a:ext cx="2709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C635B26-64EE-4625-8B73-BF7475C60D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641518" y="1824335"/>
                <a:ext cx="270988" cy="369332"/>
              </a:xfrm>
              <a:prstGeom prst="rect">
                <a:avLst/>
              </a:prstGeom>
              <a:blipFill>
                <a:blip r:embed="rId5"/>
                <a:stretch>
                  <a:fillRect r="-35556"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873DDF3-9CCA-4954-8458-861BDC378F2B}"/>
                  </a:ext>
                </a:extLst>
              </p:cNvPr>
              <p:cNvSpPr txBox="1"/>
              <p:nvPr/>
            </p:nvSpPr>
            <p:spPr>
              <a:xfrm flipH="1">
                <a:off x="5118274" y="2792470"/>
                <a:ext cx="2709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873DDF3-9CCA-4954-8458-861BDC378F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118274" y="2792470"/>
                <a:ext cx="270988" cy="369332"/>
              </a:xfrm>
              <a:prstGeom prst="rect">
                <a:avLst/>
              </a:prstGeom>
              <a:blipFill>
                <a:blip r:embed="rId6"/>
                <a:stretch>
                  <a:fillRect r="-36364"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AFA7FEE-16A7-4BBF-9163-DF85900CD713}"/>
                  </a:ext>
                </a:extLst>
              </p:cNvPr>
              <p:cNvSpPr txBox="1"/>
              <p:nvPr/>
            </p:nvSpPr>
            <p:spPr>
              <a:xfrm flipH="1">
                <a:off x="2577225" y="2885390"/>
                <a:ext cx="2709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AFA7FEE-16A7-4BBF-9163-DF85900CD7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577225" y="2885390"/>
                <a:ext cx="270988" cy="369332"/>
              </a:xfrm>
              <a:prstGeom prst="rect">
                <a:avLst/>
              </a:prstGeom>
              <a:blipFill>
                <a:blip r:embed="rId7"/>
                <a:stretch>
                  <a:fillRect r="-34091"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0D08E29-FD72-4E1A-83CF-41ACDD51E50F}"/>
                  </a:ext>
                </a:extLst>
              </p:cNvPr>
              <p:cNvSpPr txBox="1"/>
              <p:nvPr/>
            </p:nvSpPr>
            <p:spPr>
              <a:xfrm flipH="1">
                <a:off x="5020624" y="3621218"/>
                <a:ext cx="2709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0D08E29-FD72-4E1A-83CF-41ACDD51E5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020624" y="3621218"/>
                <a:ext cx="270988" cy="369332"/>
              </a:xfrm>
              <a:prstGeom prst="rect">
                <a:avLst/>
              </a:prstGeom>
              <a:blipFill>
                <a:blip r:embed="rId8"/>
                <a:stretch>
                  <a:fillRect r="-36364"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374F6CC-FA36-473C-82E3-C9AE2FF29AB4}"/>
                  </a:ext>
                </a:extLst>
              </p:cNvPr>
              <p:cNvSpPr txBox="1"/>
              <p:nvPr/>
            </p:nvSpPr>
            <p:spPr>
              <a:xfrm>
                <a:off x="5707993" y="2729775"/>
                <a:ext cx="17572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𝐶h𝑟𝑜𝑛𝑖𝑐𝑎𝑙𝑙𝑦</m:t>
                      </m:r>
                      <m:r>
                        <a:rPr lang="en-US" b="0" i="1" smtClean="0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𝐼𝑙𝑙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374F6CC-FA36-473C-82E3-C9AE2FF29A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7993" y="2729775"/>
                <a:ext cx="1757276" cy="369332"/>
              </a:xfrm>
              <a:prstGeom prst="rect">
                <a:avLst/>
              </a:prstGeom>
              <a:blipFill>
                <a:blip r:embed="rId9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2A063AB-0159-4A0C-9A25-84DA14F935C6}"/>
                  </a:ext>
                </a:extLst>
              </p:cNvPr>
              <p:cNvSpPr txBox="1"/>
              <p:nvPr/>
            </p:nvSpPr>
            <p:spPr>
              <a:xfrm>
                <a:off x="5791200" y="3685212"/>
                <a:ext cx="10847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𝐻𝑒𝑎𝑙𝑡h𝑦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2A063AB-0159-4A0C-9A25-84DA14F935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0" y="3685212"/>
                <a:ext cx="1084721" cy="369332"/>
              </a:xfrm>
              <a:prstGeom prst="rect">
                <a:avLst/>
              </a:prstGeom>
              <a:blipFill>
                <a:blip r:embed="rId10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Picture 2" descr="RStudio - RStudio">
            <a:extLst>
              <a:ext uri="{FF2B5EF4-FFF2-40B4-BE49-F238E27FC236}">
                <a16:creationId xmlns:a16="http://schemas.microsoft.com/office/drawing/2014/main" id="{0D6C3AC1-0374-33DD-F06D-F0D0AE727F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7400" y="5257800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82396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7269480" cy="62484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Bayes’ Rule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200" y="1066801"/>
                <a:ext cx="9601200" cy="514138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Given the occurrence of one event, how should we update our beliefs about subsequent events?</a:t>
                </a: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Suppose that I don’t know what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is, but I think that it is 0.05</a:t>
                </a: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Then I observe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 my household</a:t>
                </a: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What is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3,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𝑀𝐸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3,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𝑌𝑂𝑈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?</m:t>
                    </m:r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endParaRPr lang="en-US" sz="24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200" y="1066801"/>
                <a:ext cx="9601200" cy="5141388"/>
              </a:xfrm>
              <a:blipFill>
                <a:blip r:embed="rId2"/>
                <a:stretch>
                  <a:fillRect l="-444" t="-13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91098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7269480" cy="62484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Bayes’ Rule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200" y="1066801"/>
                <a:ext cx="10058400" cy="514138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Given the occurrence of one event, how should we update our beliefs about subsequent events</a:t>
                </a: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Suppose that I don’t know what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is, but I think that it is 0.05</a:t>
                </a: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Then I observe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 my household</a:t>
                </a: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What is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3,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𝑀𝐸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3,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𝑌𝑂𝑈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?</m:t>
                    </m:r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74320" lvl="1" indent="0">
                  <a:buNone/>
                </a:pPr>
                <a:endParaRPr lang="en-US" sz="2400" b="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b="1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Bayes’ Rule </a:t>
                </a:r>
                <a:r>
                  <a:rPr lang="en-US" sz="240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relates conditional probabilities based on observed events: </a:t>
                </a:r>
              </a:p>
              <a:p>
                <a:pPr marL="0" indent="0">
                  <a:buNone/>
                </a:pPr>
                <a:endParaRPr lang="en-US" sz="2400" b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27432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e>
                          </m:d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2400" b="0" dirty="0">
                  <a:cs typeface="Times New Roman" panose="02020603050405020304" pitchFamily="18" charset="0"/>
                </a:endParaRPr>
              </a:p>
              <a:p>
                <a:endParaRPr lang="en-US" sz="2400" dirty="0">
                  <a:cs typeface="Times New Roman" panose="02020603050405020304" pitchFamily="18" charset="0"/>
                </a:endParaRPr>
              </a:p>
              <a:p>
                <a:endParaRPr lang="en-US" sz="24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200" y="1066801"/>
                <a:ext cx="10058400" cy="5141388"/>
              </a:xfrm>
              <a:blipFill>
                <a:blip r:embed="rId2"/>
                <a:stretch>
                  <a:fillRect l="-424" t="-13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38399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7269480" cy="62484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Bayes’ Rule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200" y="1066801"/>
                <a:ext cx="9829800" cy="514138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Given the occurrence of one event, how should we update our beliefs about subsequent events</a:t>
                </a: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Suppose that I don’t know what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is, but I think that it is 0.05</a:t>
                </a: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Then I observe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 my household</a:t>
                </a: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What is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3,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𝑀𝐸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3,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𝑌𝑂𝑈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?</m:t>
                    </m:r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74320" lvl="1" indent="0">
                  <a:buNone/>
                </a:pPr>
                <a:endParaRPr lang="en-US" sz="2400" b="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b="1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Bayes’ Rule </a:t>
                </a:r>
                <a:r>
                  <a:rPr lang="en-US" sz="240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relates conditional probabilities based on observed events: </a:t>
                </a:r>
              </a:p>
              <a:p>
                <a:pPr marL="0" indent="0">
                  <a:buNone/>
                </a:pPr>
                <a:endParaRPr lang="en-US" sz="2400" b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27432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e>
                          </m:d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2400" b="0" dirty="0">
                  <a:cs typeface="Times New Roman" panose="02020603050405020304" pitchFamily="18" charset="0"/>
                </a:endParaRPr>
              </a:p>
              <a:p>
                <a:endParaRPr lang="en-US" sz="2400" dirty="0">
                  <a:cs typeface="Times New Roman" panose="02020603050405020304" pitchFamily="18" charset="0"/>
                </a:endParaRPr>
              </a:p>
              <a:p>
                <a:endParaRPr lang="en-US" sz="24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200" y="1066801"/>
                <a:ext cx="9829800" cy="5141388"/>
              </a:xfrm>
              <a:blipFill>
                <a:blip r:embed="rId3"/>
                <a:stretch>
                  <a:fillRect l="-434" t="-13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8D1350E5-65C3-4BB5-A8DF-98BFA58DD7A6}"/>
              </a:ext>
            </a:extLst>
          </p:cNvPr>
          <p:cNvSpPr txBox="1"/>
          <p:nvPr/>
        </p:nvSpPr>
        <p:spPr>
          <a:xfrm flipH="1">
            <a:off x="2438400" y="4724400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Posterior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88C5C4-6393-422B-BD42-04501FA178A1}"/>
              </a:ext>
            </a:extLst>
          </p:cNvPr>
          <p:cNvSpPr txBox="1"/>
          <p:nvPr/>
        </p:nvSpPr>
        <p:spPr>
          <a:xfrm flipH="1">
            <a:off x="5105400" y="5955268"/>
            <a:ext cx="228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Likelihood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0012C3-3DBA-4524-A5AE-F8C5C14B16BE}"/>
              </a:ext>
            </a:extLst>
          </p:cNvPr>
          <p:cNvSpPr txBox="1"/>
          <p:nvPr/>
        </p:nvSpPr>
        <p:spPr>
          <a:xfrm flipH="1">
            <a:off x="8305800" y="4431268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Prior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32E8C75-23D3-48A2-8A8A-3E791E41785A}"/>
              </a:ext>
            </a:extLst>
          </p:cNvPr>
          <p:cNvCxnSpPr>
            <a:cxnSpLocks/>
          </p:cNvCxnSpPr>
          <p:nvPr/>
        </p:nvCxnSpPr>
        <p:spPr>
          <a:xfrm>
            <a:off x="3733800" y="5181600"/>
            <a:ext cx="685800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25EBBAB-8C89-4208-BD6D-A7979D8599B6}"/>
              </a:ext>
            </a:extLst>
          </p:cNvPr>
          <p:cNvCxnSpPr>
            <a:cxnSpLocks/>
          </p:cNvCxnSpPr>
          <p:nvPr/>
        </p:nvCxnSpPr>
        <p:spPr>
          <a:xfrm flipV="1">
            <a:off x="5932581" y="5449802"/>
            <a:ext cx="315819" cy="505466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26CC2C0-2BC4-4C80-BEDA-390C2A04E569}"/>
              </a:ext>
            </a:extLst>
          </p:cNvPr>
          <p:cNvCxnSpPr>
            <a:cxnSpLocks/>
            <a:stCxn id="6" idx="3"/>
          </p:cNvCxnSpPr>
          <p:nvPr/>
        </p:nvCxnSpPr>
        <p:spPr>
          <a:xfrm flipH="1">
            <a:off x="7531959" y="4662101"/>
            <a:ext cx="773841" cy="73967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48312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7269480" cy="62484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Bayes’ Rule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200" y="1066801"/>
                <a:ext cx="9906000" cy="5141388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How should we update our beliefs about subsequent events?</a:t>
                </a: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Suppose that I don’t know what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is, but I think that it is 0.05</a:t>
                </a: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Then I observe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 my household</a:t>
                </a: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What is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3,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𝑀𝐸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3,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𝑌𝑂𝑈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?</m:t>
                    </m:r>
                  </m:oMath>
                </a14:m>
                <a:endParaRPr lang="en-US" sz="2400" b="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b="1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Bayes’ Rule </a:t>
                </a:r>
                <a:r>
                  <a:rPr lang="en-US" sz="240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relates conditional probabilities based on observed events: </a:t>
                </a:r>
              </a:p>
              <a:p>
                <a:endParaRPr lang="en-US" sz="500" b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27432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e>
                          </m:d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2400" b="0" dirty="0"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If I am “learning” about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by observing health states in my family:</a:t>
                </a:r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3,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𝑀𝐸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𝑌𝑂𝑈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𝑌𝑂𝑈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begChr m:val="|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𝑀𝐸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∗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𝑃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𝑀𝐸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𝑌𝑂𝑈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endParaRPr lang="en-US" sz="2400" b="0" dirty="0">
                  <a:cs typeface="Times New Roman" panose="02020603050405020304" pitchFamily="18" charset="0"/>
                </a:endParaRPr>
              </a:p>
              <a:p>
                <a:endParaRPr lang="en-US" sz="2400" dirty="0">
                  <a:cs typeface="Times New Roman" panose="02020603050405020304" pitchFamily="18" charset="0"/>
                </a:endParaRPr>
              </a:p>
              <a:p>
                <a:endParaRPr lang="en-US" sz="24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200" y="1066801"/>
                <a:ext cx="9906000" cy="5141388"/>
              </a:xfrm>
              <a:blipFill>
                <a:blip r:embed="rId3"/>
                <a:stretch>
                  <a:fillRect l="-431" t="-13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RStudio - RStudio">
            <a:extLst>
              <a:ext uri="{FF2B5EF4-FFF2-40B4-BE49-F238E27FC236}">
                <a16:creationId xmlns:a16="http://schemas.microsoft.com/office/drawing/2014/main" id="{349D2183-2730-4CF8-9463-346EEA041A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1200" y="5181600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71138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7269480" cy="62484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Expectations of Random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200" y="1066801"/>
                <a:ext cx="9829800" cy="514138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>
                    <a:cs typeface="Times New Roman" panose="02020603050405020304" pitchFamily="18" charset="0"/>
                  </a:rPr>
                  <a:t>A random variable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r>
                  <a:rPr lang="en-US" sz="2400" b="0" dirty="0">
                    <a:cs typeface="Times New Roman" panose="02020603050405020304" pitchFamily="18" charset="0"/>
                  </a:rPr>
                  <a:t> has an </a:t>
                </a:r>
                <a:r>
                  <a:rPr lang="en-US" sz="2400" b="1" dirty="0">
                    <a:cs typeface="Times New Roman" panose="02020603050405020304" pitchFamily="18" charset="0"/>
                  </a:rPr>
                  <a:t>expected value </a:t>
                </a:r>
                <a:r>
                  <a:rPr lang="en-US" sz="2400" dirty="0">
                    <a:cs typeface="Times New Roman" panose="02020603050405020304" pitchFamily="18" charset="0"/>
                  </a:rPr>
                  <a:t>based on its average output: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 …+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b="0" dirty="0"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Example: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 </m:t>
                    </m:r>
                    <m:r>
                      <m:rPr>
                        <m:lit/>
                      </m:rP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{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−1, 0, 1</m:t>
                    </m:r>
                    <m:r>
                      <m:rPr>
                        <m:lit/>
                      </m:rP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with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 </m:t>
                    </m:r>
                    <m:r>
                      <m:rPr>
                        <m:lit/>
                      </m:rP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{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.2, .5, .3</m:t>
                    </m:r>
                    <m:r>
                      <m:rPr>
                        <m:lit/>
                      </m:rP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, what is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𝔼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?</a:t>
                </a:r>
              </a:p>
              <a:p>
                <a:pPr lvl="1"/>
                <a:endParaRPr lang="en-US" sz="2400" dirty="0">
                  <a:cs typeface="Times New Roman" panose="02020603050405020304" pitchFamily="18" charset="0"/>
                </a:endParaRPr>
              </a:p>
              <a:p>
                <a:pPr lvl="1"/>
                <a:endParaRPr lang="en-US" sz="2400" dirty="0">
                  <a:cs typeface="Times New Roman" panose="02020603050405020304" pitchFamily="18" charset="0"/>
                </a:endParaRPr>
              </a:p>
              <a:p>
                <a:pPr marL="731520" lvl="1" indent="-457200">
                  <a:buFont typeface="+mj-lt"/>
                  <a:buAutoNum type="arabicPeriod"/>
                </a:pPr>
                <a:endParaRPr lang="en-US" sz="2400" dirty="0">
                  <a:cs typeface="Times New Roman" panose="02020603050405020304" pitchFamily="18" charset="0"/>
                </a:endParaRPr>
              </a:p>
              <a:p>
                <a:pPr marL="274320" lvl="1" indent="0">
                  <a:buNone/>
                </a:pPr>
                <a:endParaRPr lang="en-US" sz="2400" dirty="0">
                  <a:cs typeface="Times New Roman" panose="02020603050405020304" pitchFamily="18" charset="0"/>
                </a:endParaRPr>
              </a:p>
              <a:p>
                <a:endParaRPr lang="en-US" sz="24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200" y="1066801"/>
                <a:ext cx="9829800" cy="5141388"/>
              </a:xfrm>
              <a:blipFill>
                <a:blip r:embed="rId2"/>
                <a:stretch>
                  <a:fillRect l="-434" t="-13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29450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7269480" cy="62484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Expectations of Random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200" y="1066801"/>
                <a:ext cx="9982200" cy="514138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>
                    <a:cs typeface="Times New Roman" panose="02020603050405020304" pitchFamily="18" charset="0"/>
                  </a:rPr>
                  <a:t>A random variable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r>
                  <a:rPr lang="en-US" sz="2400" b="0" dirty="0">
                    <a:cs typeface="Times New Roman" panose="02020603050405020304" pitchFamily="18" charset="0"/>
                  </a:rPr>
                  <a:t> has an </a:t>
                </a:r>
                <a:r>
                  <a:rPr lang="en-US" sz="2400" b="1" dirty="0">
                    <a:cs typeface="Times New Roman" panose="02020603050405020304" pitchFamily="18" charset="0"/>
                  </a:rPr>
                  <a:t>expected value </a:t>
                </a:r>
                <a:r>
                  <a:rPr lang="en-US" sz="2400" dirty="0">
                    <a:cs typeface="Times New Roman" panose="02020603050405020304" pitchFamily="18" charset="0"/>
                  </a:rPr>
                  <a:t>based on its average output: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 …+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b="0" dirty="0"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Example: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 </m:t>
                    </m:r>
                    <m:r>
                      <m:rPr>
                        <m:lit/>
                      </m:rP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{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−1, 0, 1</m:t>
                    </m:r>
                    <m:r>
                      <m:rPr>
                        <m:lit/>
                      </m:rP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with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 </m:t>
                    </m:r>
                    <m:r>
                      <m:rPr>
                        <m:lit/>
                      </m:rP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{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.2, .5, .3</m:t>
                    </m:r>
                    <m:r>
                      <m:rPr>
                        <m:lit/>
                      </m:rP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, what is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𝔼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?</a:t>
                </a:r>
              </a:p>
              <a:p>
                <a:pPr lvl="1"/>
                <a:endParaRPr lang="en-US" sz="2400" dirty="0"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Properties of the expectation operator: </a:t>
                </a:r>
              </a:p>
              <a:p>
                <a:pPr marL="731520" lvl="1" indent="-457200">
                  <a:buFont typeface="+mj-lt"/>
                  <a:buAutoNum type="arabicPeriod"/>
                </a:pPr>
                <a:r>
                  <a:rPr lang="en-US" sz="2400" dirty="0">
                    <a:cs typeface="Times New Roman" panose="02020603050405020304" pitchFamily="18" charset="0"/>
                  </a:rPr>
                  <a:t>Expectation of a constant: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</m:oMath>
                </a14:m>
                <a:endParaRPr lang="en-US" sz="2400" dirty="0">
                  <a:cs typeface="Times New Roman" panose="02020603050405020304" pitchFamily="18" charset="0"/>
                </a:endParaRPr>
              </a:p>
              <a:p>
                <a:pPr marL="731520" lvl="1" indent="-457200">
                  <a:buFont typeface="+mj-lt"/>
                  <a:buAutoNum type="arabicPeriod"/>
                </a:pPr>
                <a:r>
                  <a:rPr lang="en-US" sz="2400" dirty="0">
                    <a:cs typeface="Times New Roman" panose="02020603050405020304" pitchFamily="18" charset="0"/>
                  </a:rPr>
                  <a:t>Expectation is a linear operator: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𝑎𝑋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𝑏𝑌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𝔼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𝑌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endParaRPr lang="en-US" sz="2400" dirty="0">
                  <a:cs typeface="Times New Roman" panose="02020603050405020304" pitchFamily="18" charset="0"/>
                </a:endParaRPr>
              </a:p>
              <a:p>
                <a:pPr marL="274320" lvl="1" indent="0">
                  <a:buNone/>
                </a:pPr>
                <a:endParaRPr lang="en-US" sz="2400" dirty="0">
                  <a:cs typeface="Times New Roman" panose="02020603050405020304" pitchFamily="18" charset="0"/>
                </a:endParaRPr>
              </a:p>
              <a:p>
                <a:endParaRPr lang="en-US" sz="24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200" y="1066801"/>
                <a:ext cx="9982200" cy="5141388"/>
              </a:xfrm>
              <a:blipFill>
                <a:blip r:embed="rId3"/>
                <a:stretch>
                  <a:fillRect l="-427" t="-13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54639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7269480" cy="62484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Variance of Random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200" y="1066801"/>
                <a:ext cx="9677400" cy="514138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>
                    <a:cs typeface="Times New Roman" panose="02020603050405020304" pitchFamily="18" charset="0"/>
                  </a:rPr>
                  <a:t>A random variable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r>
                  <a:rPr lang="en-US" sz="2400" b="0" dirty="0">
                    <a:cs typeface="Times New Roman" panose="02020603050405020304" pitchFamily="18" charset="0"/>
                  </a:rPr>
                  <a:t> has </a:t>
                </a:r>
                <a:r>
                  <a:rPr lang="en-US" sz="2400" dirty="0">
                    <a:cs typeface="Times New Roman" panose="02020603050405020304" pitchFamily="18" charset="0"/>
                  </a:rPr>
                  <a:t>a </a:t>
                </a:r>
                <a:r>
                  <a:rPr lang="en-US" sz="2400" b="1" dirty="0">
                    <a:cs typeface="Times New Roman" panose="02020603050405020304" pitchFamily="18" charset="0"/>
                  </a:rPr>
                  <a:t>variance </a:t>
                </a:r>
                <a:r>
                  <a:rPr lang="en-US" sz="2400" dirty="0">
                    <a:cs typeface="Times New Roman" panose="02020603050405020304" pitchFamily="18" charset="0"/>
                  </a:rPr>
                  <a:t>to describe how much “spread” there is from the average: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𝕍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𝔼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[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𝔼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]</m:t>
                          </m:r>
                        </m:e>
                        <m:sub/>
                      </m:sSub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𝔼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b="0" dirty="0"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Example: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 </m:t>
                    </m:r>
                    <m:r>
                      <m:rPr>
                        <m:lit/>
                      </m:rP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{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−1, 0, 1</m:t>
                    </m:r>
                    <m:r>
                      <m:rPr>
                        <m:lit/>
                      </m:rP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with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 </m:t>
                    </m:r>
                    <m:r>
                      <m:rPr>
                        <m:lit/>
                      </m:rP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{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.2, .5, .3</m:t>
                    </m:r>
                    <m:r>
                      <m:rPr>
                        <m:lit/>
                      </m:rP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, what is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𝕍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?</a:t>
                </a:r>
              </a:p>
              <a:p>
                <a:pPr lvl="1"/>
                <a:endParaRPr lang="en-US" sz="2400" dirty="0">
                  <a:cs typeface="Times New Roman" panose="02020603050405020304" pitchFamily="18" charset="0"/>
                </a:endParaRPr>
              </a:p>
              <a:p>
                <a:pPr lvl="1"/>
                <a:endParaRPr lang="en-US" sz="2400" dirty="0">
                  <a:cs typeface="Times New Roman" panose="02020603050405020304" pitchFamily="18" charset="0"/>
                </a:endParaRPr>
              </a:p>
              <a:p>
                <a:pPr marL="274320" lvl="1" indent="0">
                  <a:buNone/>
                </a:pPr>
                <a:endParaRPr lang="en-US" sz="2400" dirty="0">
                  <a:cs typeface="Times New Roman" panose="02020603050405020304" pitchFamily="18" charset="0"/>
                </a:endParaRPr>
              </a:p>
              <a:p>
                <a:endParaRPr lang="en-US" sz="24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200" y="1066801"/>
                <a:ext cx="9677400" cy="5141388"/>
              </a:xfrm>
              <a:blipFill>
                <a:blip r:embed="rId2"/>
                <a:stretch>
                  <a:fillRect l="-441" t="-13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7628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7269480" cy="624840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Last time: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066801"/>
            <a:ext cx="9753600" cy="514138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Econometrics as a tool to examine real-world relationships</a:t>
            </a:r>
          </a:p>
          <a:p>
            <a:r>
              <a:rPr lang="en-US" sz="2400" dirty="0">
                <a:cs typeface="Times New Roman" panose="02020603050405020304" pitchFamily="18" charset="0"/>
              </a:rPr>
              <a:t>Modeling requires thoughtful consideration of all variables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DAGs</a:t>
            </a:r>
          </a:p>
          <a:p>
            <a:pPr lvl="1"/>
            <a:r>
              <a:rPr lang="en-US" sz="2400" dirty="0">
                <a:cs typeface="Times New Roman" panose="02020603050405020304" pitchFamily="18" charset="0"/>
              </a:rPr>
              <a:t>Potential outcome frameworks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testing typically requires assumptions, goal of analysis is to test whether those assumptions are plausible and examine many possible DGPs</a:t>
            </a:r>
          </a:p>
          <a:p>
            <a:endParaRPr lang="en-US" sz="24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34471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7269480" cy="62484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Variance of Random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1" y="1066801"/>
                <a:ext cx="10363200" cy="5141388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>
                    <a:cs typeface="Times New Roman" panose="02020603050405020304" pitchFamily="18" charset="0"/>
                  </a:rPr>
                  <a:t>A random variable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r>
                  <a:rPr lang="en-US" sz="2400" b="0" dirty="0">
                    <a:cs typeface="Times New Roman" panose="02020603050405020304" pitchFamily="18" charset="0"/>
                  </a:rPr>
                  <a:t> has </a:t>
                </a:r>
                <a:r>
                  <a:rPr lang="en-US" sz="2400" dirty="0">
                    <a:cs typeface="Times New Roman" panose="02020603050405020304" pitchFamily="18" charset="0"/>
                  </a:rPr>
                  <a:t>a </a:t>
                </a:r>
                <a:r>
                  <a:rPr lang="en-US" sz="2400" b="1" dirty="0">
                    <a:cs typeface="Times New Roman" panose="02020603050405020304" pitchFamily="18" charset="0"/>
                  </a:rPr>
                  <a:t>variance </a:t>
                </a:r>
                <a:r>
                  <a:rPr lang="en-US" sz="2400" dirty="0">
                    <a:cs typeface="Times New Roman" panose="02020603050405020304" pitchFamily="18" charset="0"/>
                  </a:rPr>
                  <a:t>to describe how much “spread” there is from the average: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𝕍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𝔼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[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𝔼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]</m:t>
                          </m:r>
                        </m:e>
                        <m:sub/>
                      </m:sSub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𝔼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b="0" dirty="0"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Example: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 </m:t>
                    </m:r>
                    <m:r>
                      <m:rPr>
                        <m:lit/>
                      </m:rP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{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−1, 0, 1</m:t>
                    </m:r>
                    <m:r>
                      <m:rPr>
                        <m:lit/>
                      </m:rP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with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 </m:t>
                    </m:r>
                    <m:r>
                      <m:rPr>
                        <m:lit/>
                      </m:rP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{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.2, .5, .3</m:t>
                    </m:r>
                    <m:r>
                      <m:rPr>
                        <m:lit/>
                      </m:rP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, what is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𝕍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?</a:t>
                </a:r>
              </a:p>
              <a:p>
                <a:pPr lvl="1"/>
                <a:endParaRPr lang="en-US" sz="2400" dirty="0">
                  <a:cs typeface="Times New Roman" panose="02020603050405020304" pitchFamily="18" charset="0"/>
                </a:endParaRPr>
              </a:p>
              <a:p>
                <a:pPr lvl="1"/>
                <a:endParaRPr lang="en-US" sz="2400" dirty="0"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In practice, estimated as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</m:acc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</m:bar>
                              </m:e>
                            </m:d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sz="2400" dirty="0"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Properties of the variance operator: </a:t>
                </a:r>
              </a:p>
              <a:p>
                <a:pPr marL="731520" lvl="1" indent="-457200">
                  <a:buFont typeface="+mj-lt"/>
                  <a:buAutoNum type="arabicPeriod"/>
                </a:pPr>
                <a:r>
                  <a:rPr lang="en-US" sz="2400" dirty="0">
                    <a:cs typeface="Times New Roman" panose="02020603050405020304" pitchFamily="18" charset="0"/>
                  </a:rPr>
                  <a:t>Variance of a constant: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𝕍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endParaRPr lang="en-US" sz="2400" dirty="0">
                  <a:cs typeface="Times New Roman" panose="02020603050405020304" pitchFamily="18" charset="0"/>
                </a:endParaRPr>
              </a:p>
              <a:p>
                <a:pPr marL="731520" lvl="1" indent="-457200">
                  <a:buFont typeface="+mj-lt"/>
                  <a:buAutoNum type="arabicPeriod"/>
                </a:pPr>
                <a:r>
                  <a:rPr lang="en-US" sz="2400" dirty="0">
                    <a:cs typeface="Times New Roman" panose="02020603050405020304" pitchFamily="18" charset="0"/>
                  </a:rPr>
                  <a:t>Variance of a line: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𝕍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𝑎𝑋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𝕍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sz="2400" b="0" dirty="0">
                  <a:cs typeface="Times New Roman" panose="02020603050405020304" pitchFamily="18" charset="0"/>
                </a:endParaRPr>
              </a:p>
              <a:p>
                <a:pPr marL="731520" lvl="1" indent="-457200">
                  <a:buFont typeface="+mj-lt"/>
                  <a:buAutoNum type="arabicPeriod"/>
                </a:pPr>
                <a:r>
                  <a:rPr lang="en-US" sz="2400" dirty="0">
                    <a:cs typeface="Times New Roman" panose="02020603050405020304" pitchFamily="18" charset="0"/>
                  </a:rPr>
                  <a:t>Variance is </a:t>
                </a:r>
                <a:r>
                  <a:rPr lang="en-US" sz="2400" i="1" dirty="0">
                    <a:cs typeface="Times New Roman" panose="02020603050405020304" pitchFamily="18" charset="0"/>
                  </a:rPr>
                  <a:t>not </a:t>
                </a:r>
                <a:r>
                  <a:rPr lang="en-US" sz="2400" dirty="0">
                    <a:cs typeface="Times New Roman" panose="02020603050405020304" pitchFamily="18" charset="0"/>
                  </a:rPr>
                  <a:t>linear: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𝕍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𝑎𝑋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𝑏𝑌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𝕍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𝕍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+2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𝑎𝑏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∗</m:t>
                    </m:r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𝐶𝑜𝑣</m:t>
                    </m:r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𝑌</m:t>
                    </m:r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sz="2400" dirty="0">
                  <a:solidFill>
                    <a:srgbClr val="0070C0"/>
                  </a:solidFill>
                  <a:cs typeface="Times New Roman" panose="02020603050405020304" pitchFamily="18" charset="0"/>
                </a:endParaRPr>
              </a:p>
              <a:p>
                <a:pPr marL="274320" lvl="1" indent="0">
                  <a:buNone/>
                </a:pPr>
                <a:endParaRPr lang="en-US" sz="2400" dirty="0">
                  <a:cs typeface="Times New Roman" panose="02020603050405020304" pitchFamily="18" charset="0"/>
                </a:endParaRPr>
              </a:p>
              <a:p>
                <a:endParaRPr lang="en-US" sz="24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1" y="1066801"/>
                <a:ext cx="10363200" cy="5141388"/>
              </a:xfrm>
              <a:blipFill>
                <a:blip r:embed="rId2"/>
                <a:stretch>
                  <a:fillRect l="-471" t="-1305" b="-39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14972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59A64B-5C9A-4A9B-BA45-ADECED2E51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Regression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52D9252-3DD8-4D35-8070-32332FBE25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5259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7269480" cy="624840"/>
          </a:xfrm>
        </p:spPr>
        <p:txBody>
          <a:bodyPr>
            <a:normAutofit fontScale="90000"/>
          </a:bodyPr>
          <a:lstStyle/>
          <a:p>
            <a:r>
              <a:rPr lang="en-US" dirty="0">
                <a:cs typeface="Times New Roman" panose="02020603050405020304" pitchFamily="18" charset="0"/>
              </a:rPr>
              <a:t>Population Model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199" y="1066801"/>
                <a:ext cx="9753601" cy="514138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b="0" dirty="0">
                    <a:cs typeface="Times New Roman" panose="02020603050405020304" pitchFamily="18" charset="0"/>
                  </a:rPr>
                  <a:t>We have a set of </a:t>
                </a:r>
                <a:r>
                  <a:rPr lang="en-US" sz="2400" b="1" dirty="0">
                    <a:cs typeface="Times New Roman" panose="02020603050405020304" pitchFamily="18" charset="0"/>
                  </a:rPr>
                  <a:t>data </a:t>
                </a:r>
                <a:r>
                  <a:rPr lang="en-US" sz="2400" dirty="0">
                    <a:cs typeface="Times New Roman" panose="02020603050405020304" pitchFamily="18" charset="0"/>
                  </a:rPr>
                  <a:t>that we want to model:</a:t>
                </a: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is the dependent variable (outcome)</a:t>
                </a: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is the independent variable (treatment, demographics, etc.)</a:t>
                </a:r>
              </a:p>
              <a:p>
                <a:endParaRPr lang="en-US" sz="2400" dirty="0">
                  <a:cs typeface="Times New Roman" panose="02020603050405020304" pitchFamily="18" charset="0"/>
                </a:endParaRPr>
              </a:p>
              <a:p>
                <a:endParaRPr lang="en-US" sz="24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1066801"/>
                <a:ext cx="9753601" cy="5141388"/>
              </a:xfrm>
              <a:blipFill>
                <a:blip r:embed="rId3"/>
                <a:stretch>
                  <a:fillRect l="-938" t="-13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63260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7269480" cy="624840"/>
          </a:xfrm>
        </p:spPr>
        <p:txBody>
          <a:bodyPr>
            <a:normAutofit fontScale="90000"/>
          </a:bodyPr>
          <a:lstStyle/>
          <a:p>
            <a:r>
              <a:rPr lang="en-US" dirty="0">
                <a:cs typeface="Times New Roman" panose="02020603050405020304" pitchFamily="18" charset="0"/>
              </a:rPr>
              <a:t>Population Model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199" y="1066801"/>
                <a:ext cx="9753601" cy="514138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b="0" dirty="0">
                    <a:cs typeface="Times New Roman" panose="02020603050405020304" pitchFamily="18" charset="0"/>
                  </a:rPr>
                  <a:t>We have a set of </a:t>
                </a:r>
                <a:r>
                  <a:rPr lang="en-US" sz="2400" b="1" dirty="0">
                    <a:cs typeface="Times New Roman" panose="02020603050405020304" pitchFamily="18" charset="0"/>
                  </a:rPr>
                  <a:t>data </a:t>
                </a:r>
                <a:r>
                  <a:rPr lang="en-US" sz="2400" dirty="0">
                    <a:cs typeface="Times New Roman" panose="02020603050405020304" pitchFamily="18" charset="0"/>
                  </a:rPr>
                  <a:t>that we want to model:</a:t>
                </a: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is the dependent variable (outcome)</a:t>
                </a: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is the independent variable (treatment, demographics, etc.)</a:t>
                </a: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We don’t believe the relationship is </a:t>
                </a:r>
                <a:r>
                  <a:rPr lang="en-US" sz="2400" b="1" dirty="0">
                    <a:cs typeface="Times New Roman" panose="02020603050405020304" pitchFamily="18" charset="0"/>
                  </a:rPr>
                  <a:t>deterministic </a:t>
                </a:r>
                <a:r>
                  <a:rPr lang="en-US" sz="2400" dirty="0">
                    <a:cs typeface="Times New Roman" panose="02020603050405020304" pitchFamily="18" charset="0"/>
                  </a:rPr>
                  <a:t>(why would we care otherwise?) so we assume there is some randomness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𝜀</m:t>
                    </m:r>
                  </m:oMath>
                </a14:m>
                <a:endParaRPr lang="en-US" sz="2400" dirty="0"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What’s the simplest mathematical relationship between these two variables that could exist?</a:t>
                </a:r>
              </a:p>
              <a:p>
                <a:endParaRPr lang="en-US" sz="2400" dirty="0">
                  <a:cs typeface="Times New Roman" panose="02020603050405020304" pitchFamily="18" charset="0"/>
                </a:endParaRPr>
              </a:p>
              <a:p>
                <a:endParaRPr lang="en-US" sz="24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1066801"/>
                <a:ext cx="9753601" cy="5141388"/>
              </a:xfrm>
              <a:blipFill>
                <a:blip r:embed="rId3"/>
                <a:stretch>
                  <a:fillRect l="-938" t="-13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268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7269480" cy="624840"/>
          </a:xfrm>
        </p:spPr>
        <p:txBody>
          <a:bodyPr>
            <a:normAutofit fontScale="90000"/>
          </a:bodyPr>
          <a:lstStyle/>
          <a:p>
            <a:r>
              <a:rPr lang="en-US" dirty="0">
                <a:cs typeface="Times New Roman" panose="02020603050405020304" pitchFamily="18" charset="0"/>
              </a:rPr>
              <a:t>Population Model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10DB988-8E40-D738-13E8-6F1A57B0D5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15537" y="962232"/>
            <a:ext cx="10541475" cy="5362368"/>
          </a:xfrm>
        </p:spPr>
      </p:pic>
    </p:spTree>
    <p:extLst>
      <p:ext uri="{BB962C8B-B14F-4D97-AF65-F5344CB8AC3E}">
        <p14:creationId xmlns:p14="http://schemas.microsoft.com/office/powerpoint/2010/main" val="13767421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7269480" cy="624840"/>
          </a:xfrm>
        </p:spPr>
        <p:txBody>
          <a:bodyPr>
            <a:normAutofit fontScale="90000"/>
          </a:bodyPr>
          <a:lstStyle/>
          <a:p>
            <a:r>
              <a:rPr lang="en-US" dirty="0">
                <a:cs typeface="Times New Roman" panose="02020603050405020304" pitchFamily="18" charset="0"/>
              </a:rPr>
              <a:t>Population Model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10DB988-8E40-D738-13E8-6F1A57B0D5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15537" y="962232"/>
            <a:ext cx="10541475" cy="5362368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AE19422-D5A9-07E1-A9A3-5A52AC380D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403" y="962232"/>
            <a:ext cx="10499628" cy="536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9545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7269480" cy="624840"/>
          </a:xfrm>
        </p:spPr>
        <p:txBody>
          <a:bodyPr>
            <a:normAutofit fontScale="90000"/>
          </a:bodyPr>
          <a:lstStyle/>
          <a:p>
            <a:r>
              <a:rPr lang="en-US" dirty="0">
                <a:cs typeface="Times New Roman" panose="02020603050405020304" pitchFamily="18" charset="0"/>
              </a:rPr>
              <a:t>Population Model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10DB988-8E40-D738-13E8-6F1A57B0D5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15537" y="962232"/>
            <a:ext cx="10541475" cy="5362368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428D2AB-5CBE-A529-971A-E6255C80C9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" y="962232"/>
            <a:ext cx="10428169" cy="5286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031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7269480" cy="624840"/>
          </a:xfrm>
        </p:spPr>
        <p:txBody>
          <a:bodyPr>
            <a:normAutofit fontScale="90000"/>
          </a:bodyPr>
          <a:lstStyle/>
          <a:p>
            <a:r>
              <a:rPr lang="en-US" dirty="0">
                <a:cs typeface="Times New Roman" panose="02020603050405020304" pitchFamily="18" charset="0"/>
              </a:rPr>
              <a:t>Population Model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10DB988-8E40-D738-13E8-6F1A57B0D5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15537" y="962232"/>
            <a:ext cx="10541475" cy="5362368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1BF7466-8FF3-39D6-0E55-9A3DCCFD51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" y="1059214"/>
            <a:ext cx="10322659" cy="5189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5177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7269480" cy="624840"/>
          </a:xfrm>
        </p:spPr>
        <p:txBody>
          <a:bodyPr>
            <a:normAutofit fontScale="90000"/>
          </a:bodyPr>
          <a:lstStyle/>
          <a:p>
            <a:r>
              <a:rPr lang="en-US" dirty="0">
                <a:cs typeface="Times New Roman" panose="02020603050405020304" pitchFamily="18" charset="0"/>
              </a:rPr>
              <a:t>Population Model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199" y="1066801"/>
                <a:ext cx="9753601" cy="5141388"/>
              </a:xfrm>
            </p:spPr>
            <p:txBody>
              <a:bodyPr>
                <a:normAutofit/>
              </a:bodyPr>
              <a:lstStyle/>
              <a:p>
                <a:pPr marL="27432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𝑦</m:t>
                      </m:r>
                      <m:r>
                        <a:rPr lang="en-CA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bPr>
                        <m:e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0</m:t>
                          </m:r>
                        </m:sub>
                      </m:sSub>
                      <m:r>
                        <a:rPr lang="en-CA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bPr>
                        <m:e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CA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𝑥</m:t>
                      </m:r>
                      <m:r>
                        <a:rPr lang="en-CA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+</m:t>
                      </m:r>
                      <m:r>
                        <a:rPr lang="en-CA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𝜖</m:t>
                      </m:r>
                    </m:oMath>
                  </m:oMathPara>
                </a14:m>
                <a:endParaRPr lang="en-CA" sz="2400" dirty="0">
                  <a:solidFill>
                    <a:schemeClr val="tx1"/>
                  </a:solidFill>
                  <a:latin typeface="Open Sans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is the dependent variable (outcome)</a:t>
                </a: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is the independent variable (treatment, demographics, etc.)</a:t>
                </a: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𝜖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is a term to allow for random variation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not captured by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endParaRPr lang="en-US" sz="2400" b="0" dirty="0"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𝛽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’s are called </a:t>
                </a:r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coefficients</a:t>
                </a:r>
                <a:r>
                  <a:rPr lang="en-US" sz="2400" dirty="0">
                    <a:cs typeface="Times New Roman" panose="02020603050405020304" pitchFamily="18" charset="0"/>
                  </a:rPr>
                  <a:t>, and are the parameters of interest in the model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: intercept parameter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slope parameter</a:t>
                </a:r>
              </a:p>
              <a:p>
                <a:pPr marL="0" indent="0">
                  <a:buNone/>
                </a:pPr>
                <a:r>
                  <a:rPr lang="en-US" sz="2400" dirty="0">
                    <a:cs typeface="Times New Roman" panose="02020603050405020304" pitchFamily="18" charset="0"/>
                  </a:rPr>
                  <a:t>In our example, our goal is to recover: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Times New Roman" panose="02020603050405020304" pitchFamily="18" charset="0"/>
                            </a:rPr>
                            <m:t>h𝑎𝑝𝑝𝑖𝑛𝑒𝑠𝑠</m:t>
                          </m:r>
                        </m:e>
                      </m:acc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𝑐𝑜𝑜𝑘𝑖𝑒𝑠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𝜀</m:t>
                      </m:r>
                    </m:oMath>
                  </m:oMathPara>
                </a14:m>
                <a:endParaRPr lang="en-US" sz="2400" b="0" dirty="0">
                  <a:solidFill>
                    <a:schemeClr val="tx1"/>
                  </a:solidFill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1066801"/>
                <a:ext cx="9753601" cy="5141388"/>
              </a:xfrm>
              <a:blipFill>
                <a:blip r:embed="rId3"/>
                <a:stretch>
                  <a:fillRect l="-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1514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7269480" cy="624840"/>
          </a:xfrm>
        </p:spPr>
        <p:txBody>
          <a:bodyPr>
            <a:normAutofit fontScale="90000"/>
          </a:bodyPr>
          <a:lstStyle/>
          <a:p>
            <a:r>
              <a:rPr lang="en-US" dirty="0">
                <a:cs typeface="Times New Roman" panose="02020603050405020304" pitchFamily="18" charset="0"/>
              </a:rPr>
              <a:t>Population Model: Assumptions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199" y="1066801"/>
                <a:ext cx="9405791" cy="5141388"/>
              </a:xfrm>
            </p:spPr>
            <p:txBody>
              <a:bodyPr>
                <a:normAutofit/>
              </a:bodyPr>
              <a:lstStyle/>
              <a:p>
                <a:pPr marL="27432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𝑦</m:t>
                      </m:r>
                      <m:r>
                        <a:rPr lang="en-CA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CA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bPr>
                        <m:e>
                          <m:r>
                            <a:rPr lang="en-CA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0</m:t>
                          </m:r>
                        </m:sub>
                      </m:sSub>
                      <m:r>
                        <a:rPr lang="en-CA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CA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bPr>
                        <m:e>
                          <m:r>
                            <a:rPr lang="en-CA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CA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𝑥</m:t>
                      </m:r>
                      <m:r>
                        <a:rPr lang="en-CA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+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𝜀</m:t>
                      </m:r>
                    </m:oMath>
                  </m:oMathPara>
                </a14:m>
                <a:endParaRPr lang="en-CA" sz="2000" dirty="0">
                  <a:solidFill>
                    <a:schemeClr val="tx1"/>
                  </a:solidFill>
                  <a:latin typeface="Open Sans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200" b="1" dirty="0">
                    <a:cs typeface="Times New Roman" panose="02020603050405020304" pitchFamily="18" charset="0"/>
                  </a:rPr>
                  <a:t>Assumptions: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200" b="0" dirty="0">
                    <a:cs typeface="Times New Roman" panose="02020603050405020304" pitchFamily="18" charset="0"/>
                  </a:rPr>
                  <a:t>Mean zero error: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𝜀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sz="2200" dirty="0">
                    <a:cs typeface="Times New Roman" panose="02020603050405020304" pitchFamily="18" charset="0"/>
                  </a:rPr>
                  <a:t>. This is </a:t>
                </a:r>
                <a:r>
                  <a:rPr lang="en-US" sz="2200" i="1" dirty="0">
                    <a:cs typeface="Times New Roman" panose="02020603050405020304" pitchFamily="18" charset="0"/>
                  </a:rPr>
                  <a:t>without loss of generality, given intercept.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200" dirty="0">
                    <a:cs typeface="Times New Roman" panose="02020603050405020304" pitchFamily="18" charset="0"/>
                  </a:rPr>
                  <a:t>Mean independence: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𝜀</m:t>
                        </m:r>
                      </m:e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𝜀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 0</m:t>
                    </m:r>
                  </m:oMath>
                </a14:m>
                <a:r>
                  <a:rPr lang="en-US" sz="2200" dirty="0">
                    <a:cs typeface="Times New Roman" panose="02020603050405020304" pitchFamily="18" charset="0"/>
                  </a:rPr>
                  <a:t> for all values of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US" sz="2200" dirty="0">
                    <a:cs typeface="Times New Roman" panose="02020603050405020304" pitchFamily="18" charset="0"/>
                  </a:rPr>
                  <a:t>. </a:t>
                </a:r>
              </a:p>
              <a:p>
                <a:pPr lvl="1"/>
                <a:r>
                  <a:rPr lang="en-US" sz="2000" dirty="0">
                    <a:cs typeface="Times New Roman" panose="02020603050405020304" pitchFamily="18" charset="0"/>
                  </a:rPr>
                  <a:t>This is often a </a:t>
                </a:r>
                <a:r>
                  <a:rPr lang="en-US" sz="2000" b="1" dirty="0">
                    <a:cs typeface="Times New Roman" panose="02020603050405020304" pitchFamily="18" charset="0"/>
                  </a:rPr>
                  <a:t>critical assumption. </a:t>
                </a:r>
              </a:p>
              <a:p>
                <a:pPr lvl="1"/>
                <a:r>
                  <a:rPr lang="en-US" sz="2000" dirty="0">
                    <a:cs typeface="Times New Roman" panose="02020603050405020304" pitchFamily="18" charset="0"/>
                  </a:rPr>
                  <a:t>What does this mean in terms of our DAG framework? </a:t>
                </a:r>
              </a:p>
              <a:p>
                <a:pPr lvl="1"/>
                <a:r>
                  <a:rPr lang="en-US" sz="2000" dirty="0">
                    <a:cs typeface="Times New Roman" panose="02020603050405020304" pitchFamily="18" charset="0"/>
                  </a:rPr>
                  <a:t>Consequence: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⇒</m:t>
                    </m:r>
                  </m:oMath>
                </a14:m>
                <a:r>
                  <a:rPr lang="en-US" sz="2000" dirty="0">
                    <a:cs typeface="Times New Roman" panose="02020603050405020304" pitchFamily="18" charset="0"/>
                  </a:rPr>
                  <a:t> </a:t>
                </a:r>
                <a:r>
                  <a:rPr lang="en-US" sz="2000" b="1" dirty="0">
                    <a:cs typeface="Times New Roman" panose="02020603050405020304" pitchFamily="18" charset="0"/>
                  </a:rPr>
                  <a:t>causal framework!</a:t>
                </a:r>
                <a:r>
                  <a:rPr lang="en-US" sz="2000" dirty="0">
                    <a:cs typeface="Times New Roman" panose="02020603050405020304" pitchFamily="18" charset="0"/>
                  </a:rPr>
                  <a:t> 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sz="2200" dirty="0">
                  <a:cs typeface="Times New Roman" panose="02020603050405020304" pitchFamily="18" charset="0"/>
                </a:endParaRPr>
              </a:p>
              <a:p>
                <a:endParaRPr lang="en-US" sz="20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1066801"/>
                <a:ext cx="9405791" cy="5141388"/>
              </a:xfrm>
              <a:blipFill>
                <a:blip r:embed="rId3"/>
                <a:stretch>
                  <a:fillRect l="-843" r="-11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81819370-FD8A-4F38-9778-62321EED8BF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96"/>
          <a:stretch/>
        </p:blipFill>
        <p:spPr>
          <a:xfrm>
            <a:off x="556233" y="962232"/>
            <a:ext cx="10068757" cy="5597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065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7269480" cy="624840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Last time:</a:t>
            </a:r>
            <a:endParaRPr lang="en-US" sz="36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066801"/>
            <a:ext cx="9753600" cy="514138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Econometrics as a tool to examine real-world relationships</a:t>
            </a:r>
          </a:p>
          <a:p>
            <a:r>
              <a:rPr lang="en-US" sz="2400" dirty="0">
                <a:cs typeface="Times New Roman" panose="02020603050405020304" pitchFamily="18" charset="0"/>
              </a:rPr>
              <a:t>Modeling requires thoughtful consideration of all variables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DAGs</a:t>
            </a:r>
          </a:p>
          <a:p>
            <a:pPr lvl="1"/>
            <a:r>
              <a:rPr lang="en-US" sz="2400" dirty="0">
                <a:cs typeface="Times New Roman" panose="02020603050405020304" pitchFamily="18" charset="0"/>
              </a:rPr>
              <a:t>Potential outcome frameworks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testing typically requires assumptions, goal of analysis is to test whether those assumptions are plausible and examine many possible DGPs</a:t>
            </a:r>
          </a:p>
          <a:p>
            <a:endParaRPr lang="en-US" sz="2400" dirty="0">
              <a:cs typeface="Times New Roman" panose="02020603050405020304" pitchFamily="18" charset="0"/>
            </a:endParaRPr>
          </a:p>
          <a:p>
            <a:r>
              <a:rPr lang="en-US" sz="2400" dirty="0">
                <a:cs typeface="Times New Roman" panose="02020603050405020304" pitchFamily="18" charset="0"/>
              </a:rPr>
              <a:t>Review of some probability facts</a:t>
            </a:r>
          </a:p>
          <a:p>
            <a:r>
              <a:rPr lang="en-US" sz="2400" dirty="0">
                <a:cs typeface="Times New Roman" panose="02020603050405020304" pitchFamily="18" charset="0"/>
              </a:rPr>
              <a:t>Review of coding best practices</a:t>
            </a:r>
          </a:p>
          <a:p>
            <a:r>
              <a:rPr lang="en-US" sz="2400" dirty="0">
                <a:cs typeface="Times New Roman" panose="02020603050405020304" pitchFamily="18" charset="0"/>
              </a:rPr>
              <a:t>Introduction to OLS regression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406560D-4DB1-46F7-AACB-59231F198015}"/>
              </a:ext>
            </a:extLst>
          </p:cNvPr>
          <p:cNvSpPr txBox="1">
            <a:spLocks/>
          </p:cNvSpPr>
          <p:nvPr/>
        </p:nvSpPr>
        <p:spPr>
          <a:xfrm>
            <a:off x="609600" y="3733800"/>
            <a:ext cx="7269480" cy="62484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</a:rPr>
              <a:t>This time:</a:t>
            </a:r>
          </a:p>
        </p:txBody>
      </p:sp>
    </p:spTree>
    <p:extLst>
      <p:ext uri="{BB962C8B-B14F-4D97-AF65-F5344CB8AC3E}">
        <p14:creationId xmlns:p14="http://schemas.microsoft.com/office/powerpoint/2010/main" val="37466538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7269480" cy="624840"/>
          </a:xfrm>
        </p:spPr>
        <p:txBody>
          <a:bodyPr>
            <a:normAutofit fontScale="90000"/>
          </a:bodyPr>
          <a:lstStyle/>
          <a:p>
            <a:r>
              <a:rPr lang="en-US" dirty="0">
                <a:cs typeface="Times New Roman" panose="02020603050405020304" pitchFamily="18" charset="0"/>
              </a:rPr>
              <a:t>Population Model: Assumptions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2000" y="1066800"/>
                <a:ext cx="10286999" cy="5141388"/>
              </a:xfrm>
            </p:spPr>
            <p:txBody>
              <a:bodyPr>
                <a:normAutofit/>
              </a:bodyPr>
              <a:lstStyle/>
              <a:p>
                <a:pPr marL="27432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𝑦</m:t>
                      </m:r>
                      <m:r>
                        <a:rPr lang="en-CA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CA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bPr>
                        <m:e>
                          <m:r>
                            <a:rPr lang="en-CA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0</m:t>
                          </m:r>
                        </m:sub>
                      </m:sSub>
                      <m:r>
                        <a:rPr lang="en-CA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CA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bPr>
                        <m:e>
                          <m:r>
                            <a:rPr lang="en-CA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CA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𝑥</m:t>
                      </m:r>
                      <m:r>
                        <a:rPr lang="en-CA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𝜀</m:t>
                      </m:r>
                    </m:oMath>
                  </m:oMathPara>
                </a14:m>
                <a:endParaRPr lang="en-CA" sz="2400" dirty="0">
                  <a:solidFill>
                    <a:schemeClr val="tx1"/>
                  </a:solidFill>
                  <a:latin typeface="Open Sans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b="1" dirty="0">
                    <a:cs typeface="Times New Roman" panose="02020603050405020304" pitchFamily="18" charset="0"/>
                  </a:rPr>
                  <a:t>Assumptions: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b="0" dirty="0">
                    <a:cs typeface="Times New Roman" panose="02020603050405020304" pitchFamily="18" charset="0"/>
                  </a:rPr>
                  <a:t>Mean zero error: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𝜀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. This is </a:t>
                </a:r>
                <a:r>
                  <a:rPr lang="en-US" sz="2400" i="1" dirty="0">
                    <a:cs typeface="Times New Roman" panose="02020603050405020304" pitchFamily="18" charset="0"/>
                  </a:rPr>
                  <a:t>without loss of generality, given intercept. 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sz="2400" dirty="0">
                  <a:cs typeface="Times New Roman" panose="02020603050405020304" pitchFamily="18" charset="0"/>
                </a:endParaRPr>
              </a:p>
              <a:p>
                <a:endParaRPr lang="en-US" sz="24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0" y="1066800"/>
                <a:ext cx="10286999" cy="5141388"/>
              </a:xfrm>
              <a:blipFill>
                <a:blip r:embed="rId2"/>
                <a:stretch>
                  <a:fillRect l="-889" r="-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68978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7269480" cy="624840"/>
          </a:xfrm>
        </p:spPr>
        <p:txBody>
          <a:bodyPr>
            <a:normAutofit fontScale="90000"/>
          </a:bodyPr>
          <a:lstStyle/>
          <a:p>
            <a:r>
              <a:rPr lang="en-US" dirty="0">
                <a:cs typeface="Times New Roman" panose="02020603050405020304" pitchFamily="18" charset="0"/>
              </a:rPr>
              <a:t>Population Model: Assumptions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2000" y="1066801"/>
                <a:ext cx="10286999" cy="5141388"/>
              </a:xfrm>
            </p:spPr>
            <p:txBody>
              <a:bodyPr>
                <a:normAutofit/>
              </a:bodyPr>
              <a:lstStyle/>
              <a:p>
                <a:pPr marL="27432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𝑦</m:t>
                      </m:r>
                      <m:r>
                        <a:rPr lang="en-CA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CA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bPr>
                        <m:e>
                          <m:r>
                            <a:rPr lang="en-CA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0</m:t>
                          </m:r>
                        </m:sub>
                      </m:sSub>
                      <m:r>
                        <a:rPr lang="en-CA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CA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bPr>
                        <m:e>
                          <m:r>
                            <a:rPr lang="en-CA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CA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𝑥</m:t>
                      </m:r>
                      <m:r>
                        <a:rPr lang="en-CA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𝜀</m:t>
                      </m:r>
                    </m:oMath>
                  </m:oMathPara>
                </a14:m>
                <a:endParaRPr lang="en-CA" sz="2400" dirty="0">
                  <a:solidFill>
                    <a:schemeClr val="tx1"/>
                  </a:solidFill>
                  <a:latin typeface="Open Sans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b="1" dirty="0">
                    <a:cs typeface="Times New Roman" panose="02020603050405020304" pitchFamily="18" charset="0"/>
                  </a:rPr>
                  <a:t>Assumptions: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b="0" dirty="0">
                    <a:cs typeface="Times New Roman" panose="02020603050405020304" pitchFamily="18" charset="0"/>
                  </a:rPr>
                  <a:t>Mean zero error: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𝜀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. This is </a:t>
                </a:r>
                <a:r>
                  <a:rPr lang="en-US" sz="2400" i="1" dirty="0">
                    <a:cs typeface="Times New Roman" panose="02020603050405020304" pitchFamily="18" charset="0"/>
                  </a:rPr>
                  <a:t>without loss of generality, given intercept.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>
                    <a:cs typeface="Times New Roman" panose="02020603050405020304" pitchFamily="18" charset="0"/>
                  </a:rPr>
                  <a:t>Mean independence: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𝜀</m:t>
                        </m:r>
                      </m: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𝜀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 0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for all values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. </a:t>
                </a: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This is often a </a:t>
                </a:r>
                <a:r>
                  <a:rPr lang="en-US" sz="2400" b="1" dirty="0">
                    <a:cs typeface="Times New Roman" panose="02020603050405020304" pitchFamily="18" charset="0"/>
                  </a:rPr>
                  <a:t>critical assumption. </a:t>
                </a: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What does this mean in terms of our DAG framework? 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sz="2400" dirty="0">
                  <a:cs typeface="Times New Roman" panose="02020603050405020304" pitchFamily="18" charset="0"/>
                </a:endParaRPr>
              </a:p>
              <a:p>
                <a:endParaRPr lang="en-US" sz="24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0" y="1066801"/>
                <a:ext cx="10286999" cy="5141388"/>
              </a:xfrm>
              <a:blipFill>
                <a:blip r:embed="rId2"/>
                <a:stretch>
                  <a:fillRect l="-889" r="-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89055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7269480" cy="624840"/>
          </a:xfrm>
        </p:spPr>
        <p:txBody>
          <a:bodyPr>
            <a:normAutofit fontScale="90000"/>
          </a:bodyPr>
          <a:lstStyle/>
          <a:p>
            <a:r>
              <a:rPr lang="en-US" dirty="0">
                <a:cs typeface="Times New Roman" panose="02020603050405020304" pitchFamily="18" charset="0"/>
              </a:rPr>
              <a:t>Population Model: Assumptions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066800"/>
                <a:ext cx="10515599" cy="5486399"/>
              </a:xfrm>
            </p:spPr>
            <p:txBody>
              <a:bodyPr>
                <a:normAutofit/>
              </a:bodyPr>
              <a:lstStyle/>
              <a:p>
                <a:pPr marL="27432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𝑦</m:t>
                      </m:r>
                      <m:r>
                        <a:rPr lang="en-CA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CA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bPr>
                        <m:e>
                          <m:r>
                            <a:rPr lang="en-CA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0</m:t>
                          </m:r>
                        </m:sub>
                      </m:sSub>
                      <m:r>
                        <a:rPr lang="en-CA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CA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bPr>
                        <m:e>
                          <m:r>
                            <a:rPr lang="en-CA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CA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𝑥</m:t>
                      </m:r>
                      <m:r>
                        <a:rPr lang="en-CA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𝜀</m:t>
                      </m:r>
                    </m:oMath>
                  </m:oMathPara>
                </a14:m>
                <a:endParaRPr lang="en-CA" sz="2400" dirty="0">
                  <a:solidFill>
                    <a:schemeClr val="tx1"/>
                  </a:solidFill>
                  <a:latin typeface="Open Sans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b="1" dirty="0">
                    <a:cs typeface="Times New Roman" panose="02020603050405020304" pitchFamily="18" charset="0"/>
                  </a:rPr>
                  <a:t>Assumptions: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b="0" dirty="0">
                    <a:cs typeface="Times New Roman" panose="02020603050405020304" pitchFamily="18" charset="0"/>
                  </a:rPr>
                  <a:t>Mean zero error: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𝜀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. This is </a:t>
                </a:r>
                <a:r>
                  <a:rPr lang="en-US" sz="2400" i="1" dirty="0">
                    <a:cs typeface="Times New Roman" panose="02020603050405020304" pitchFamily="18" charset="0"/>
                  </a:rPr>
                  <a:t>without loss of generality, given intercept.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>
                    <a:cs typeface="Times New Roman" panose="02020603050405020304" pitchFamily="18" charset="0"/>
                  </a:rPr>
                  <a:t>Mean independence: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𝜀</m:t>
                        </m:r>
                      </m: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𝜀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 0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for all values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. </a:t>
                </a: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This is often a </a:t>
                </a:r>
                <a:r>
                  <a:rPr lang="en-US" sz="2400" b="1" dirty="0">
                    <a:cs typeface="Times New Roman" panose="02020603050405020304" pitchFamily="18" charset="0"/>
                  </a:rPr>
                  <a:t>critical assumption. </a:t>
                </a: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What does this mean in terms of our DAG framework? </a:t>
                </a: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Consequence: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⇒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</a:t>
                </a:r>
                <a:r>
                  <a:rPr lang="en-US" sz="2400" b="1" dirty="0">
                    <a:cs typeface="Times New Roman" panose="02020603050405020304" pitchFamily="18" charset="0"/>
                  </a:rPr>
                  <a:t>causal framework!</a:t>
                </a:r>
                <a:r>
                  <a:rPr lang="en-US" sz="2400" dirty="0">
                    <a:cs typeface="Times New Roman" panose="02020603050405020304" pitchFamily="18" charset="0"/>
                  </a:rPr>
                  <a:t> </a:t>
                </a:r>
              </a:p>
              <a:p>
                <a:pPr marL="457200" indent="-457200">
                  <a:buFont typeface="+mj-lt"/>
                  <a:buAutoNum type="arabicPeriod" startAt="3"/>
                </a:pPr>
                <a:endParaRPr lang="en-US" sz="2400" dirty="0"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+mj-lt"/>
                  <a:buAutoNum type="arabicPeriod" startAt="3"/>
                </a:pPr>
                <a:endParaRPr lang="en-US" sz="2400" dirty="0">
                  <a:cs typeface="Times New Roman" panose="02020603050405020304" pitchFamily="18" charset="0"/>
                </a:endParaRPr>
              </a:p>
              <a:p>
                <a:endParaRPr lang="en-US" sz="24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066800"/>
                <a:ext cx="10515599" cy="5486399"/>
              </a:xfrm>
              <a:blipFill>
                <a:blip r:embed="rId3"/>
                <a:stretch>
                  <a:fillRect l="-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40408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7269480" cy="624840"/>
          </a:xfrm>
        </p:spPr>
        <p:txBody>
          <a:bodyPr>
            <a:normAutofit fontScale="90000"/>
          </a:bodyPr>
          <a:lstStyle/>
          <a:p>
            <a:r>
              <a:rPr lang="en-US" dirty="0">
                <a:cs typeface="Times New Roman" panose="02020603050405020304" pitchFamily="18" charset="0"/>
              </a:rPr>
              <a:t>Population Model: Assumptions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990600"/>
                <a:ext cx="10210801" cy="5486399"/>
              </a:xfrm>
            </p:spPr>
            <p:txBody>
              <a:bodyPr>
                <a:noAutofit/>
              </a:bodyPr>
              <a:lstStyle/>
              <a:p>
                <a:pPr marL="27432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𝑦</m:t>
                      </m:r>
                      <m:r>
                        <a:rPr lang="en-CA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CA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bPr>
                        <m:e>
                          <m:r>
                            <a:rPr lang="en-CA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0</m:t>
                          </m:r>
                        </m:sub>
                      </m:sSub>
                      <m:r>
                        <a:rPr lang="en-CA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CA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bPr>
                        <m:e>
                          <m:r>
                            <a:rPr lang="en-CA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CA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𝑥</m:t>
                      </m:r>
                      <m:r>
                        <a:rPr lang="en-CA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𝜀</m:t>
                      </m:r>
                    </m:oMath>
                  </m:oMathPara>
                </a14:m>
                <a:endParaRPr lang="en-CA" sz="2400" dirty="0">
                  <a:solidFill>
                    <a:schemeClr val="tx1"/>
                  </a:solidFill>
                  <a:latin typeface="Open Sans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b="1" dirty="0">
                    <a:cs typeface="Times New Roman" panose="02020603050405020304" pitchFamily="18" charset="0"/>
                  </a:rPr>
                  <a:t>Assumptions: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b="0" dirty="0">
                    <a:cs typeface="Times New Roman" panose="02020603050405020304" pitchFamily="18" charset="0"/>
                  </a:rPr>
                  <a:t>Mean zero error: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𝜀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. This is </a:t>
                </a:r>
                <a:r>
                  <a:rPr lang="en-US" sz="2400" i="1" dirty="0">
                    <a:cs typeface="Times New Roman" panose="02020603050405020304" pitchFamily="18" charset="0"/>
                  </a:rPr>
                  <a:t>without loss of generality, given intercept.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>
                    <a:cs typeface="Times New Roman" panose="02020603050405020304" pitchFamily="18" charset="0"/>
                  </a:rPr>
                  <a:t>Mean independence: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𝜀</m:t>
                        </m:r>
                      </m: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𝜀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 0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for all values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. </a:t>
                </a: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This is often a </a:t>
                </a:r>
                <a:r>
                  <a:rPr lang="en-US" sz="2400" b="1" dirty="0">
                    <a:cs typeface="Times New Roman" panose="02020603050405020304" pitchFamily="18" charset="0"/>
                  </a:rPr>
                  <a:t>critical assumption. </a:t>
                </a:r>
              </a:p>
              <a:p>
                <a:pPr marL="0" indent="0">
                  <a:buNone/>
                </a:pPr>
                <a:r>
                  <a:rPr lang="en-US" sz="2400" b="1" dirty="0">
                    <a:cs typeface="Times New Roman" panose="02020603050405020304" pitchFamily="18" charset="0"/>
                  </a:rPr>
                  <a:t>Additional useful assumptions</a:t>
                </a:r>
              </a:p>
              <a:p>
                <a:pPr marL="457200" indent="-457200">
                  <a:spcBef>
                    <a:spcPts val="1200"/>
                  </a:spcBef>
                  <a:spcAft>
                    <a:spcPts val="0"/>
                  </a:spcAft>
                  <a:buFont typeface="+mj-lt"/>
                  <a:buAutoNum type="arabicPeriod" startAt="3"/>
                </a:pPr>
                <a:r>
                  <a:rPr lang="en-US" sz="2400" dirty="0">
                    <a:cs typeface="Times New Roman" panose="02020603050405020304" pitchFamily="18" charset="0"/>
                  </a:rPr>
                  <a:t>Correct specification (similar to DAGs)</a:t>
                </a:r>
              </a:p>
              <a:p>
                <a:pPr marL="457200" indent="-457200">
                  <a:spcBef>
                    <a:spcPts val="1200"/>
                  </a:spcBef>
                  <a:spcAft>
                    <a:spcPts val="0"/>
                  </a:spcAft>
                  <a:buFont typeface="+mj-lt"/>
                  <a:buAutoNum type="arabicPeriod" startAt="3"/>
                </a:pPr>
                <a:r>
                  <a:rPr lang="en-US" sz="2400" dirty="0">
                    <a:cs typeface="Times New Roman" panose="02020603050405020304" pitchFamily="18" charset="0"/>
                  </a:rPr>
                  <a:t>Homoskedasticity: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𝕍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𝜀</m:t>
                        </m:r>
                      </m: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, a constant</a:t>
                </a:r>
              </a:p>
              <a:p>
                <a:pPr marL="457200" indent="-457200">
                  <a:spcBef>
                    <a:spcPts val="1200"/>
                  </a:spcBef>
                  <a:spcAft>
                    <a:spcPts val="0"/>
                  </a:spcAft>
                  <a:buFont typeface="+mj-lt"/>
                  <a:buAutoNum type="arabicPeriod" startAt="3"/>
                </a:pPr>
                <a:r>
                  <a:rPr lang="en-US" sz="2400" dirty="0">
                    <a:cs typeface="Times New Roman" panose="02020603050405020304" pitchFamily="18" charset="0"/>
                  </a:rPr>
                  <a:t>No serial correlation: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𝐶𝑜𝑣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endParaRPr lang="en-US" sz="2400" b="0" dirty="0">
                  <a:cs typeface="Times New Roman" panose="02020603050405020304" pitchFamily="18" charset="0"/>
                </a:endParaRPr>
              </a:p>
              <a:p>
                <a:pPr marL="457200" indent="-457200">
                  <a:spcBef>
                    <a:spcPts val="1200"/>
                  </a:spcBef>
                  <a:spcAft>
                    <a:spcPts val="0"/>
                  </a:spcAft>
                  <a:buFont typeface="+mj-lt"/>
                  <a:buAutoNum type="arabicPeriod" startAt="3"/>
                </a:pPr>
                <a:r>
                  <a:rPr lang="en-US" sz="2400" dirty="0">
                    <a:cs typeface="Times New Roman" panose="02020603050405020304" pitchFamily="18" charset="0"/>
                  </a:rPr>
                  <a:t>Distributional assumptions (Even less common/necessary):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∼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(0,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sz="2400" dirty="0"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+mj-lt"/>
                  <a:buAutoNum type="arabicPeriod" startAt="3"/>
                </a:pPr>
                <a:endParaRPr lang="en-US" sz="2400" dirty="0"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+mj-lt"/>
                  <a:buAutoNum type="arabicPeriod" startAt="3"/>
                </a:pPr>
                <a:endParaRPr lang="en-US" sz="2400" dirty="0">
                  <a:cs typeface="Times New Roman" panose="02020603050405020304" pitchFamily="18" charset="0"/>
                </a:endParaRPr>
              </a:p>
              <a:p>
                <a:endParaRPr lang="en-US" sz="24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990600"/>
                <a:ext cx="10210801" cy="5486399"/>
              </a:xfrm>
              <a:blipFill>
                <a:blip r:embed="rId3"/>
                <a:stretch>
                  <a:fillRect l="-955" r="-7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51787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7269480" cy="62484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Estimating a Regression: </a:t>
            </a:r>
            <a:r>
              <a:rPr lang="en-US" dirty="0">
                <a:cs typeface="Times New Roman" panose="02020603050405020304" pitchFamily="18" charset="0"/>
              </a:rPr>
              <a:t>Intuition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199" y="1066801"/>
                <a:ext cx="9405791" cy="5141388"/>
              </a:xfrm>
            </p:spPr>
            <p:txBody>
              <a:bodyPr>
                <a:normAutofit/>
              </a:bodyPr>
              <a:lstStyle/>
              <a:p>
                <a:pPr marL="27432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𝑦</m:t>
                      </m:r>
                      <m:r>
                        <a:rPr lang="en-CA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CA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bPr>
                        <m:e>
                          <m:r>
                            <a:rPr lang="en-CA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0</m:t>
                          </m:r>
                        </m:sub>
                      </m:sSub>
                      <m:r>
                        <a:rPr lang="en-CA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CA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bPr>
                        <m:e>
                          <m:r>
                            <a:rPr lang="en-CA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CA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𝑥</m:t>
                      </m:r>
                      <m:r>
                        <a:rPr lang="en-CA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𝜀</m:t>
                      </m:r>
                    </m:oMath>
                  </m:oMathPara>
                </a14:m>
                <a:endParaRPr lang="en-CA" sz="2400" dirty="0">
                  <a:solidFill>
                    <a:schemeClr val="tx1"/>
                  </a:solidFill>
                  <a:latin typeface="Open Sans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cs typeface="Times New Roman" panose="02020603050405020304" pitchFamily="18" charset="0"/>
                  </a:rPr>
                  <a:t>Our two main assumptions give a system of equations used to solve for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: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b="0" dirty="0">
                    <a:cs typeface="Times New Roman" panose="02020603050405020304" pitchFamily="18" charset="0"/>
                  </a:rPr>
                  <a:t>Mean zero error: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endParaRPr lang="en-US" sz="2400" i="1" dirty="0"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>
                    <a:cs typeface="Times New Roman" panose="02020603050405020304" pitchFamily="18" charset="0"/>
                  </a:rPr>
                  <a:t>Mean independence: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𝜀</m:t>
                        </m:r>
                      </m: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endParaRPr lang="en-US" sz="2400" b="0" dirty="0"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cs typeface="Times New Roman" panose="02020603050405020304" pitchFamily="18" charset="0"/>
                  </a:rPr>
                  <a:t>You can solve this system for the desired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400" dirty="0"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See SC for a mathematical derivation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1066801"/>
                <a:ext cx="9405791" cy="5141388"/>
              </a:xfrm>
              <a:blipFill>
                <a:blip r:embed="rId3"/>
                <a:stretch>
                  <a:fillRect l="-9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77626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7269480" cy="62484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Estimating a Regression: </a:t>
            </a:r>
            <a:r>
              <a:rPr lang="en-US" dirty="0">
                <a:cs typeface="Times New Roman" panose="02020603050405020304" pitchFamily="18" charset="0"/>
              </a:rPr>
              <a:t>Intuition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199" y="1066801"/>
                <a:ext cx="9753601" cy="5141388"/>
              </a:xfrm>
            </p:spPr>
            <p:txBody>
              <a:bodyPr>
                <a:normAutofit/>
              </a:bodyPr>
              <a:lstStyle/>
              <a:p>
                <a:pPr marL="27432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𝑦</m:t>
                      </m:r>
                      <m:r>
                        <a:rPr lang="en-CA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CA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bPr>
                        <m:e>
                          <m:r>
                            <a:rPr lang="en-CA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0</m:t>
                          </m:r>
                        </m:sub>
                      </m:sSub>
                      <m:r>
                        <a:rPr lang="en-CA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CA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bPr>
                        <m:e>
                          <m:r>
                            <a:rPr lang="en-CA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CA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𝑥</m:t>
                      </m:r>
                      <m:r>
                        <a:rPr lang="en-CA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𝜀</m:t>
                      </m:r>
                    </m:oMath>
                  </m:oMathPara>
                </a14:m>
                <a:endParaRPr lang="en-CA" sz="2400" dirty="0">
                  <a:solidFill>
                    <a:schemeClr val="tx1"/>
                  </a:solidFill>
                  <a:latin typeface="Open Sans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cs typeface="Times New Roman" panose="02020603050405020304" pitchFamily="18" charset="0"/>
                  </a:rPr>
                  <a:t>Our two assumptions give us a system of equations used to solve for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</m:acc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:</m:t>
                    </m:r>
                  </m:oMath>
                </a14:m>
                <a:endParaRPr lang="en-US" sz="2400" dirty="0"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b="0" dirty="0">
                    <a:cs typeface="Times New Roman" panose="02020603050405020304" pitchFamily="18" charset="0"/>
                  </a:rPr>
                  <a:t>Mean zero error: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endParaRPr lang="en-US" sz="2400" i="1" dirty="0"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>
                    <a:cs typeface="Times New Roman" panose="02020603050405020304" pitchFamily="18" charset="0"/>
                  </a:rPr>
                  <a:t>Mean independence: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𝜀</m:t>
                        </m:r>
                      </m: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endParaRPr lang="en-US" sz="2400" b="0" dirty="0"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400" b="1" dirty="0">
                    <a:cs typeface="Times New Roman" panose="02020603050405020304" pitchFamily="18" charset="0"/>
                  </a:rPr>
                  <a:t>Intuitively, what is happening here? </a:t>
                </a: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Let’s play a regression game: </a:t>
                </a:r>
              </a:p>
              <a:p>
                <a:pPr marL="274320" lvl="1" indent="0">
                  <a:buNone/>
                </a:pPr>
                <a:r>
                  <a:rPr lang="en-US" sz="2200" dirty="0">
                    <a:cs typeface="Times New Roman" panose="02020603050405020304" pitchFamily="18" charset="0"/>
                    <a:hlinkClick r:id="rId2"/>
                  </a:rPr>
                  <a:t>https://sophieehill.shinyapps.io/eyeball-regression/</a:t>
                </a:r>
                <a:r>
                  <a:rPr lang="en-US" sz="2200" dirty="0"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1066801"/>
                <a:ext cx="9753601" cy="5141388"/>
              </a:xfrm>
              <a:blipFill>
                <a:blip r:embed="rId3"/>
                <a:stretch>
                  <a:fillRect l="-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12394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8991600" cy="62484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Ordinary Least Squares (OLS)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199" y="1066801"/>
                <a:ext cx="9405791" cy="5141388"/>
              </a:xfrm>
            </p:spPr>
            <p:txBody>
              <a:bodyPr>
                <a:noAutofit/>
              </a:bodyPr>
              <a:lstStyle/>
              <a:p>
                <a:pPr marL="27432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𝑦</m:t>
                      </m:r>
                      <m:r>
                        <a:rPr lang="en-CA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CA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bPr>
                        <m:e>
                          <m:r>
                            <a:rPr lang="en-CA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0</m:t>
                          </m:r>
                        </m:sub>
                      </m:sSub>
                      <m:r>
                        <a:rPr lang="en-CA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CA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bPr>
                        <m:e>
                          <m:r>
                            <a:rPr lang="en-CA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CA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𝑥</m:t>
                      </m:r>
                      <m:r>
                        <a:rPr lang="en-CA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𝜀</m:t>
                      </m:r>
                    </m:oMath>
                  </m:oMathPara>
                </a14:m>
                <a:endParaRPr lang="en-US" sz="2400" b="0" dirty="0">
                  <a:solidFill>
                    <a:schemeClr val="tx1"/>
                  </a:solidFill>
                  <a:latin typeface="Open Sans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CA" sz="2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Open Sans" panose="020B0606030504020204" pitchFamily="34" charset="0"/>
                    <a:cs typeface="Times New Roman" panose="02020603050405020304" pitchFamily="18" charset="0"/>
                  </a:rPr>
                  <a:t>Definition: </a:t>
                </a:r>
                <a:r>
                  <a:rPr 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Open Sans" panose="020B0606030504020204" pitchFamily="34" charset="0"/>
                    <a:cs typeface="Times New Roman" panose="02020603050405020304" pitchFamily="18" charset="0"/>
                  </a:rPr>
                  <a:t>Th</a:t>
                </a:r>
                <a:r>
                  <a:rPr lang="en-CA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Open Sans" panose="020B0606030504020204" pitchFamily="34" charset="0"/>
                    <a:cs typeface="Times New Roman" panose="02020603050405020304" pitchFamily="18" charset="0"/>
                  </a:rPr>
                  <a:t>e sum of squared errors (SSE):</a:t>
                </a:r>
                <a:endParaRPr lang="en-CA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Open Sans" panose="020B060603050402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1" i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𝐒𝐒𝐄</m:t>
                      </m:r>
                      <m:r>
                        <a:rPr lang="en-CA" sz="2400" b="1" i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CA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CA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𝒊</m:t>
                          </m:r>
                          <m:r>
                            <a:rPr lang="en-CA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=</m:t>
                          </m:r>
                          <m:r>
                            <a:rPr lang="en-CA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𝟏</m:t>
                          </m:r>
                        </m:sub>
                        <m:sup>
                          <m:r>
                            <a:rPr lang="en-CA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𝑵</m:t>
                          </m:r>
                        </m:sup>
                        <m:e>
                          <m:sSup>
                            <m:sSupPr>
                              <m:ctrlPr>
                                <a:rPr lang="en-CA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CA" sz="2400" b="1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CA" sz="2400" b="1" i="1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Open Sans" panose="020B0606030504020204" pitchFamily="34" charset="0"/>
                                          <a:cs typeface="Open Sans" panose="020B0606030504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Open Sans" panose="020B0606030504020204" pitchFamily="34" charset="0"/>
                                          <a:cs typeface="Open Sans" panose="020B0606030504020204" pitchFamily="34" charset="0"/>
                                        </a:rPr>
                                        <m:t>𝜺</m:t>
                                      </m:r>
                                    </m:e>
                                    <m:sub>
                                      <m:r>
                                        <a:rPr lang="en-CA" sz="2400" b="1" i="1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Open Sans" panose="020B0606030504020204" pitchFamily="34" charset="0"/>
                                          <a:cs typeface="Open Sans" panose="020B0606030504020204" pitchFamily="34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  <m:sup>
                              <m:r>
                                <a:rPr lang="en-CA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𝟐</m:t>
                              </m:r>
                            </m:sup>
                          </m:sSup>
                        </m:e>
                      </m:nary>
                      <m:r>
                        <a:rPr lang="en-CA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CA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CA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𝒊</m:t>
                          </m:r>
                          <m:r>
                            <a:rPr lang="en-CA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=</m:t>
                          </m:r>
                          <m:r>
                            <a:rPr lang="en-CA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𝟏</m:t>
                          </m:r>
                        </m:sub>
                        <m:sup>
                          <m:r>
                            <a:rPr lang="en-CA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𝑵</m:t>
                          </m:r>
                        </m:sup>
                        <m:e>
                          <m:sSup>
                            <m:sSupPr>
                              <m:ctrlPr>
                                <a:rPr lang="en-CA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CA" sz="2400" b="1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CA" sz="2400" b="1" i="1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Open Sans" panose="020B0606030504020204" pitchFamily="34" charset="0"/>
                                          <a:cs typeface="Open Sans" panose="020B0606030504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sz="2400" b="1" i="1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Open Sans" panose="020B0606030504020204" pitchFamily="34" charset="0"/>
                                          <a:cs typeface="Open Sans" panose="020B0606030504020204" pitchFamily="34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CA" sz="2400" b="1" i="1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Open Sans" panose="020B0606030504020204" pitchFamily="34" charset="0"/>
                                          <a:cs typeface="Open Sans" panose="020B0606030504020204" pitchFamily="34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r>
                                    <a:rPr lang="en-CA" sz="2400" b="1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  <m:t> 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CA" sz="2400" b="1" i="1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Open Sans" panose="020B0606030504020204" pitchFamily="34" charset="0"/>
                                          <a:cs typeface="Open Sans" panose="020B0606030504020204" pitchFamily="34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CA" sz="2400" b="1" i="1" smtClean="0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Open Sans" panose="020B0606030504020204" pitchFamily="34" charset="0"/>
                                              <a:cs typeface="Open Sans" panose="020B0606030504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CA" sz="2400" b="1" i="1" smtClean="0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Open Sans" panose="020B0606030504020204" pitchFamily="34" charset="0"/>
                                              <a:cs typeface="Open Sans" panose="020B0606030504020204" pitchFamily="34" charset="0"/>
                                            </a:rPr>
                                            <m:t>𝒚</m:t>
                                          </m:r>
                                        </m:e>
                                        <m:sub>
                                          <m:r>
                                            <a:rPr lang="en-CA" sz="2400" b="1" i="1" smtClean="0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Open Sans" panose="020B0606030504020204" pitchFamily="34" charset="0"/>
                                              <a:cs typeface="Open Sans" panose="020B0606030504020204" pitchFamily="34" charset="0"/>
                                            </a:rPr>
                                            <m:t>𝒊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CA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𝟐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CA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Open Sans" panose="020B060603050402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CA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Open Sans" panose="020B0606030504020204" pitchFamily="34" charset="0"/>
                    <a:cs typeface="Times New Roman" panose="02020603050405020304" pitchFamily="18" charset="0"/>
                  </a:rPr>
                  <a:t>Implicit cost function for errors in estimation </a:t>
                </a:r>
              </a:p>
              <a:p>
                <a:pPr>
                  <a:lnSpc>
                    <a:spcPct val="120000"/>
                  </a:lnSpc>
                </a:pPr>
                <a:r>
                  <a:rPr lang="en-CA" sz="2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Open Sans" panose="020B0606030504020204" pitchFamily="34" charset="0"/>
                    <a:cs typeface="Times New Roman" panose="02020603050405020304" pitchFamily="18" charset="0"/>
                  </a:rPr>
                  <a:t>OLS returns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Times New Roman" panose="02020603050405020304" pitchFamily="18" charset="0"/>
                          </a:rPr>
                          <m:t>𝜷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Times New Roman" panose="020206030504050203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Times New Roman" panose="02020603050405020304" pitchFamily="18" charset="0"/>
                          </a:rPr>
                          <m:t>𝜷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CA" sz="2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Open Sans" panose="020B0606030504020204" pitchFamily="34" charset="0"/>
                    <a:cs typeface="Times New Roman" panose="02020603050405020304" pitchFamily="18" charset="0"/>
                  </a:rPr>
                  <a:t> that minimize this value given all observed data!</a:t>
                </a:r>
              </a:p>
              <a:p>
                <a:pPr>
                  <a:lnSpc>
                    <a:spcPct val="120000"/>
                  </a:lnSpc>
                </a:pPr>
                <a:r>
                  <a:rPr lang="en-CA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Open Sans" panose="020B0606030504020204" pitchFamily="34" charset="0"/>
                    <a:cs typeface="Times New Roman" panose="02020603050405020304" pitchFamily="18" charset="0"/>
                  </a:rPr>
                  <a:t>Sidenote: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Times New Roman" panose="02020603050405020304" pitchFamily="18" charset="0"/>
                          </a:rPr>
                          <m:t>𝜀</m:t>
                        </m:r>
                      </m:e>
                    </m:acc>
                  </m:oMath>
                </a14:m>
                <a:r>
                  <a:rPr lang="en-CA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Open Sans" panose="020B0606030504020204" pitchFamily="34" charset="0"/>
                    <a:cs typeface="Times New Roman" panose="02020603050405020304" pitchFamily="18" charset="0"/>
                  </a:rPr>
                  <a:t> is called a </a:t>
                </a:r>
                <a:r>
                  <a:rPr lang="en-CA" sz="24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Open Sans" panose="020B0606030504020204" pitchFamily="34" charset="0"/>
                    <a:cs typeface="Times New Roman" panose="02020603050405020304" pitchFamily="18" charset="0"/>
                  </a:rPr>
                  <a:t>residual </a:t>
                </a:r>
                <a:r>
                  <a:rPr lang="en-CA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Open Sans" panose="020B0606030504020204" pitchFamily="34" charset="0"/>
                    <a:cs typeface="Times New Roman" panose="02020603050405020304" pitchFamily="18" charset="0"/>
                  </a:rPr>
                  <a:t>(importantly different from an </a:t>
                </a:r>
                <a:r>
                  <a:rPr lang="en-CA" sz="2400" u="sng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Open Sans" panose="020B0606030504020204" pitchFamily="34" charset="0"/>
                    <a:cs typeface="Times New Roman" panose="02020603050405020304" pitchFamily="18" charset="0"/>
                  </a:rPr>
                  <a:t>error term</a:t>
                </a:r>
                <a:r>
                  <a:rPr lang="en-CA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Open Sans" panose="020B0606030504020204" pitchFamily="34" charset="0"/>
                    <a:cs typeface="Times New Roman" panose="02020603050405020304" pitchFamily="18" charset="0"/>
                  </a:rPr>
                  <a:t>) 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CA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Open Sans" panose="020B0606030504020204" pitchFamily="34" charset="0"/>
                    <a:cs typeface="Times New Roman" panose="02020603050405020304" pitchFamily="18" charset="0"/>
                  </a:rPr>
                  <a:t>The predicted regression equation is then given by: 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sz="24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en-US" sz="2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en-US" sz="24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sz="2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Times New Roman" panose="02020603050405020304" pitchFamily="18" charset="0"/>
                        </a:rPr>
                        <m:t>𝑥</m:t>
                      </m:r>
                    </m:oMath>
                  </m:oMathPara>
                </a14:m>
                <a:endParaRPr lang="en-CA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Open Sans" panose="020B0606030504020204" pitchFamily="34" charset="0"/>
                  <a:cs typeface="Times New Roman" panose="02020603050405020304" pitchFamily="18" charset="0"/>
                </a:endParaRPr>
              </a:p>
              <a:p>
                <a:pPr marL="274320" lvl="1" indent="0">
                  <a:buNone/>
                </a:pPr>
                <a:endParaRPr lang="en-CA" sz="2400" dirty="0">
                  <a:solidFill>
                    <a:schemeClr val="tx1"/>
                  </a:solidFill>
                  <a:latin typeface="Open Sans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1066801"/>
                <a:ext cx="9405791" cy="5141388"/>
              </a:xfrm>
              <a:blipFill>
                <a:blip r:embed="rId3"/>
                <a:stretch>
                  <a:fillRect l="-972" r="-1102" b="-33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RStudio - RStudio">
            <a:extLst>
              <a:ext uri="{FF2B5EF4-FFF2-40B4-BE49-F238E27FC236}">
                <a16:creationId xmlns:a16="http://schemas.microsoft.com/office/drawing/2014/main" id="{398F35C1-6DA2-41D1-AEEF-F1DB45D84E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1200" y="5334000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24584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8991600" cy="62484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Interpreting the Results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199" y="1066801"/>
                <a:ext cx="9405791" cy="5141388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400" i="1"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sz="24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en-US" sz="24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en-US" sz="24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sz="24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Times New Roman" panose="02020603050405020304" pitchFamily="18" charset="0"/>
                        </a:rPr>
                        <m:t>𝑥</m:t>
                      </m:r>
                    </m:oMath>
                  </m:oMathPara>
                </a14:m>
                <a:endParaRPr lang="en-CA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Open Sans" panose="020B060603050402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CA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Open Sans" panose="020B0606030504020204" pitchFamily="34" charset="0"/>
                    <a:cs typeface="Times New Roman" panose="02020603050405020304" pitchFamily="18" charset="0"/>
                  </a:rPr>
                  <a:t>In the code example,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en-US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Times New Roman" panose="02020603050405020304" pitchFamily="18" charset="0"/>
                      </a:rPr>
                      <m:t>=−.07</m:t>
                    </m:r>
                  </m:oMath>
                </a14:m>
                <a:r>
                  <a:rPr lang="en-CA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Open Sans" panose="020B0606030504020204" pitchFamily="34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CA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Open Sans" panose="020B0606030504020204" pitchFamily="34" charset="0"/>
                    <a:cs typeface="Times New Roman" panose="02020603050405020304" pitchFamily="18" charset="0"/>
                  </a:rPr>
                  <a:t>5.7. 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CA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Open Sans" panose="020B0606030504020204" pitchFamily="34" charset="0"/>
                    <a:cs typeface="Times New Roman" panose="02020603050405020304" pitchFamily="18" charset="0"/>
                  </a:rPr>
                  <a:t>What do these mean? </a:t>
                </a:r>
              </a:p>
              <a:p>
                <a:pPr>
                  <a:lnSpc>
                    <a:spcPct val="120000"/>
                  </a:lnSpc>
                </a:pPr>
                <a:r>
                  <a:rPr lang="en-CA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Open Sans" panose="020B0606030504020204" pitchFamily="34" charset="0"/>
                    <a:cs typeface="Times New Roman" panose="02020603050405020304" pitchFamily="18" charset="0"/>
                  </a:rPr>
                  <a:t>Can use the values for prediction, given: 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CA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Open Sans" panose="020B0606030504020204" pitchFamily="34" charset="0"/>
                    <a:cs typeface="Times New Roman" panose="02020603050405020304" pitchFamily="18" charset="0"/>
                  </a:rPr>
                  <a:t>Any value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endParaRPr lang="en-CA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Open Sans" panose="020B0606030504020204" pitchFamily="34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20000"/>
                  </a:lnSpc>
                </a:pPr>
                <a:r>
                  <a:rPr lang="en-CA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Open Sans" panose="020B0606030504020204" pitchFamily="34" charset="0"/>
                    <a:cs typeface="Times New Roman" panose="02020603050405020304" pitchFamily="18" charset="0"/>
                  </a:rPr>
                  <a:t>Any change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Times New Roman" panose="02020603050405020304" pitchFamily="18" charset="0"/>
                      </a:rPr>
                      <m:t>Δ</m:t>
                    </m:r>
                    <m:r>
                      <a:rPr lang="en-US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endParaRPr lang="en-CA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Open Sans" panose="020B0606030504020204" pitchFamily="34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20000"/>
                  </a:lnSpc>
                </a:pPr>
                <a:r>
                  <a:rPr lang="en-CA" sz="2400" b="1" dirty="0">
                    <a:solidFill>
                      <a:schemeClr val="accent2">
                        <a:lumMod val="75000"/>
                      </a:schemeClr>
                    </a:solidFill>
                    <a:ea typeface="Open Sans" panose="020B0606030504020204" pitchFamily="34" charset="0"/>
                    <a:cs typeface="Times New Roman" panose="02020603050405020304" pitchFamily="18" charset="0"/>
                  </a:rPr>
                  <a:t>Question:</a:t>
                </a:r>
                <a:r>
                  <a:rPr lang="en-CA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Open Sans" panose="020B0606030504020204" pitchFamily="34" charset="0"/>
                    <a:cs typeface="Times New Roman" panose="02020603050405020304" pitchFamily="18" charset="0"/>
                  </a:rPr>
                  <a:t> what do we think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acc>
                    <m:r>
                      <a:rPr lang="en-US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Times New Roman" panose="02020603050405020304" pitchFamily="18" charset="0"/>
                      </a:rPr>
                      <m:t>(</m:t>
                    </m:r>
                    <m:acc>
                      <m:accPr>
                        <m:chr m:val="̅"/>
                        <m:ctrlPr>
                          <a:rPr lang="en-US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acc>
                    <m:r>
                      <a:rPr lang="en-US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CA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Open Sans" panose="020B0606030504020204" pitchFamily="34" charset="0"/>
                    <a:cs typeface="Times New Roman" panose="02020603050405020304" pitchFamily="18" charset="0"/>
                  </a:rPr>
                  <a:t> would be?</a:t>
                </a:r>
              </a:p>
              <a:p>
                <a:pPr>
                  <a:lnSpc>
                    <a:spcPct val="120000"/>
                  </a:lnSpc>
                </a:pPr>
                <a:r>
                  <a:rPr lang="en-CA" sz="2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Open Sans" panose="020B0606030504020204" pitchFamily="34" charset="0"/>
                    <a:cs typeface="Times New Roman" panose="02020603050405020304" pitchFamily="18" charset="0"/>
                  </a:rPr>
                  <a:t>Where is prediction useful?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CA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Open Sans" panose="020B0606030504020204" pitchFamily="34" charset="0"/>
                    <a:cs typeface="Times New Roman" panose="02020603050405020304" pitchFamily="18" charset="0"/>
                  </a:rPr>
                  <a:t>Lots of observed data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Times New Roman" panose="02020603050405020304" pitchFamily="18" charset="0"/>
                      </a:rPr>
                      <m:t>⇒</m:t>
                    </m:r>
                  </m:oMath>
                </a14:m>
                <a:r>
                  <a:rPr lang="en-CA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Open Sans" panose="020B0606030504020204" pitchFamily="34" charset="0"/>
                    <a:cs typeface="Times New Roman" panose="02020603050405020304" pitchFamily="18" charset="0"/>
                  </a:rPr>
                  <a:t> lots of predictive power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CA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Open Sans" panose="020B0606030504020204" pitchFamily="34" charset="0"/>
                    <a:cs typeface="Times New Roman" panose="02020603050405020304" pitchFamily="18" charset="0"/>
                  </a:rPr>
                  <a:t>Never predict outside the sample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1066801"/>
                <a:ext cx="9405791" cy="5141388"/>
              </a:xfrm>
              <a:blipFill>
                <a:blip r:embed="rId3"/>
                <a:stretch>
                  <a:fillRect l="-454" b="-106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RStudio - RStudio">
            <a:extLst>
              <a:ext uri="{FF2B5EF4-FFF2-40B4-BE49-F238E27FC236}">
                <a16:creationId xmlns:a16="http://schemas.microsoft.com/office/drawing/2014/main" id="{7BB2B84D-FD5A-AC78-DAF7-7F7D7AA5FD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1200" y="5334000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28912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8991600" cy="62484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Goodness of Fit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1" y="1066800"/>
                <a:ext cx="10363200" cy="5486399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400" i="1"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sz="24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en-US" sz="24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en-US" sz="24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sz="24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Times New Roman" panose="02020603050405020304" pitchFamily="18" charset="0"/>
                        </a:rPr>
                        <m:t>𝑥</m:t>
                      </m:r>
                    </m:oMath>
                  </m:oMathPara>
                </a14:m>
                <a:endParaRPr lang="en-CA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Open Sans" panose="020B060603050402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Open Sans" panose="020B0606030504020204" pitchFamily="34" charset="0"/>
                    <a:cs typeface="Times New Roman" panose="02020603050405020304" pitchFamily="18" charset="0"/>
                  </a:rPr>
                  <a:t>There are </a:t>
                </a:r>
                <a:r>
                  <a:rPr lang="en-US" sz="2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Open Sans" panose="020B0606030504020204" pitchFamily="34" charset="0"/>
                    <a:cs typeface="Times New Roman" panose="02020603050405020304" pitchFamily="18" charset="0"/>
                  </a:rPr>
                  <a:t>two separate things </a:t>
                </a:r>
                <a:r>
                  <a:rPr 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Open Sans" panose="020B0606030504020204" pitchFamily="34" charset="0"/>
                    <a:cs typeface="Times New Roman" panose="02020603050405020304" pitchFamily="18" charset="0"/>
                  </a:rPr>
                  <a:t>we care about when we run a regression: </a:t>
                </a:r>
              </a:p>
              <a:p>
                <a:pPr marL="731520" lvl="1" indent="-457200">
                  <a:lnSpc>
                    <a:spcPct val="120000"/>
                  </a:lnSpc>
                  <a:buAutoNum type="arabicPeriod"/>
                </a:pPr>
                <a:r>
                  <a:rPr 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Open Sans" panose="020B0606030504020204" pitchFamily="34" charset="0"/>
                    <a:cs typeface="Times New Roman" panose="02020603050405020304" pitchFamily="18" charset="0"/>
                  </a:rPr>
                  <a:t>Is the model fitting the data? </a:t>
                </a:r>
              </a:p>
              <a:p>
                <a:pPr marL="731520" lvl="1" indent="-457200">
                  <a:lnSpc>
                    <a:spcPct val="120000"/>
                  </a:lnSpc>
                  <a:buAutoNum type="arabicPeriod"/>
                </a:pPr>
                <a:r>
                  <a:rPr 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Open Sans" panose="020B0606030504020204" pitchFamily="34" charset="0"/>
                    <a:cs typeface="Times New Roman" panose="02020603050405020304" pitchFamily="18" charset="0"/>
                  </a:rPr>
                  <a:t>Is the model capturing a causal parameter we care about?</a:t>
                </a:r>
              </a:p>
              <a:p>
                <a:pPr marL="274320" lvl="1" indent="0">
                  <a:lnSpc>
                    <a:spcPct val="120000"/>
                  </a:lnSpc>
                  <a:buNone/>
                </a:pPr>
                <a:r>
                  <a:rPr 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Open Sans" panose="020B0606030504020204" pitchFamily="34" charset="0"/>
                    <a:cs typeface="Times New Roman" panose="02020603050405020304" pitchFamily="18" charset="0"/>
                  </a:rPr>
                  <a:t>To check on 1, we use </a:t>
                </a:r>
                <a:r>
                  <a:rPr lang="en-US" sz="2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Open Sans" panose="020B0606030504020204" pitchFamily="34" charset="0"/>
                    <a:cs typeface="Times New Roman" panose="02020603050405020304" pitchFamily="18" charset="0"/>
                  </a:rPr>
                  <a:t>goodness of fit measures: 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  <a:ea typeface="Open Sans" panose="020B0606030504020204" pitchFamily="34" charset="0"/>
                    <a:cs typeface="Times New Roman" panose="02020603050405020304" pitchFamily="18" charset="0"/>
                  </a:rPr>
                  <a:t>SST (Sum of Squares Total) </a:t>
                </a:r>
                <a:endParaRPr lang="en-US" sz="2400" b="0" i="1" dirty="0">
                  <a:solidFill>
                    <a:schemeClr val="accent2">
                      <a:lumMod val="75000"/>
                    </a:schemeClr>
                  </a:solidFill>
                  <a:latin typeface="Cambria Math" panose="02040503050406030204" pitchFamily="18" charset="0"/>
                  <a:ea typeface="Open Sans" panose="020B0606030504020204" pitchFamily="34" charset="0"/>
                  <a:cs typeface="Times New Roman" panose="02020603050405020304" pitchFamily="18" charset="0"/>
                </a:endParaRPr>
              </a:p>
              <a:p>
                <a:pPr marL="274320" lvl="1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Times New Roman" panose="02020603050405020304" pitchFamily="18" charset="0"/>
                        </a:rPr>
                        <m:t>𝑆𝑆𝑇</m:t>
                      </m:r>
                      <m:r>
                        <a:rPr lang="en-US" sz="2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sz="24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e>
                          </m:d>
                        </m:sub>
                        <m:sup>
                          <m:r>
                            <a:rPr lang="en-US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Open Sans" panose="020B060603050402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Open Sans" panose="020B060603050402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Open Sans" panose="020B0606030504020204" pitchFamily="34" charset="0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Open Sans" panose="020B0606030504020204" pitchFamily="34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Open Sans" panose="020B0606030504020204" pitchFamily="34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sz="2400" b="0" i="1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Open Sans" panose="020B060603050402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Open Sans" panose="020B0606030504020204" pitchFamily="34" charset="0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Open Sans" panose="020B060603050402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1" y="1066800"/>
                <a:ext cx="10363200" cy="5486399"/>
              </a:xfrm>
              <a:blipFill>
                <a:blip r:embed="rId3"/>
                <a:stretch>
                  <a:fillRect l="-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86312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8991600" cy="62484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Goodness of Fit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1" y="1066800"/>
                <a:ext cx="10363200" cy="5486399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400" i="1"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sz="24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en-US" sz="24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en-US" sz="24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sz="24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Times New Roman" panose="02020603050405020304" pitchFamily="18" charset="0"/>
                        </a:rPr>
                        <m:t>𝑥</m:t>
                      </m:r>
                    </m:oMath>
                  </m:oMathPara>
                </a14:m>
                <a:endParaRPr lang="en-CA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Open Sans" panose="020B060603050402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Open Sans" panose="020B0606030504020204" pitchFamily="34" charset="0"/>
                    <a:cs typeface="Times New Roman" panose="02020603050405020304" pitchFamily="18" charset="0"/>
                  </a:rPr>
                  <a:t>There are </a:t>
                </a:r>
                <a:r>
                  <a:rPr lang="en-US" sz="2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Open Sans" panose="020B0606030504020204" pitchFamily="34" charset="0"/>
                    <a:cs typeface="Times New Roman" panose="02020603050405020304" pitchFamily="18" charset="0"/>
                  </a:rPr>
                  <a:t>two separate things </a:t>
                </a:r>
                <a:r>
                  <a:rPr 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Open Sans" panose="020B0606030504020204" pitchFamily="34" charset="0"/>
                    <a:cs typeface="Times New Roman" panose="02020603050405020304" pitchFamily="18" charset="0"/>
                  </a:rPr>
                  <a:t>we care about when we run a regression: </a:t>
                </a:r>
              </a:p>
              <a:p>
                <a:pPr marL="731520" lvl="1" indent="-457200">
                  <a:lnSpc>
                    <a:spcPct val="120000"/>
                  </a:lnSpc>
                  <a:buAutoNum type="arabicPeriod"/>
                </a:pPr>
                <a:r>
                  <a:rPr 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Open Sans" panose="020B0606030504020204" pitchFamily="34" charset="0"/>
                    <a:cs typeface="Times New Roman" panose="02020603050405020304" pitchFamily="18" charset="0"/>
                  </a:rPr>
                  <a:t>Is the model fitting the data? </a:t>
                </a:r>
              </a:p>
              <a:p>
                <a:pPr marL="731520" lvl="1" indent="-457200">
                  <a:lnSpc>
                    <a:spcPct val="120000"/>
                  </a:lnSpc>
                  <a:buAutoNum type="arabicPeriod"/>
                </a:pPr>
                <a:r>
                  <a:rPr 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Open Sans" panose="020B0606030504020204" pitchFamily="34" charset="0"/>
                    <a:cs typeface="Times New Roman" panose="02020603050405020304" pitchFamily="18" charset="0"/>
                  </a:rPr>
                  <a:t>Is the model capturing a causal parameter we care about?</a:t>
                </a:r>
              </a:p>
              <a:p>
                <a:pPr marL="274320" lvl="1" indent="0">
                  <a:lnSpc>
                    <a:spcPct val="120000"/>
                  </a:lnSpc>
                  <a:buNone/>
                </a:pPr>
                <a:r>
                  <a:rPr 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Open Sans" panose="020B0606030504020204" pitchFamily="34" charset="0"/>
                    <a:cs typeface="Times New Roman" panose="02020603050405020304" pitchFamily="18" charset="0"/>
                  </a:rPr>
                  <a:t>To check on 1, we use </a:t>
                </a:r>
                <a:r>
                  <a:rPr lang="en-US" sz="2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Open Sans" panose="020B0606030504020204" pitchFamily="34" charset="0"/>
                    <a:cs typeface="Times New Roman" panose="02020603050405020304" pitchFamily="18" charset="0"/>
                  </a:rPr>
                  <a:t>goodness of fit measures: 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sz="2400" dirty="0">
                    <a:solidFill>
                      <a:schemeClr val="accent5">
                        <a:lumMod val="75000"/>
                      </a:schemeClr>
                    </a:solidFill>
                    <a:ea typeface="Open Sans" panose="020B0606030504020204" pitchFamily="34" charset="0"/>
                    <a:cs typeface="Times New Roman" panose="02020603050405020304" pitchFamily="18" charset="0"/>
                  </a:rPr>
                  <a:t>SSE (Sum of Squares Explained) </a:t>
                </a:r>
                <a:endParaRPr lang="en-US" sz="2400" b="0" i="1" dirty="0">
                  <a:solidFill>
                    <a:schemeClr val="accent5">
                      <a:lumMod val="75000"/>
                    </a:schemeClr>
                  </a:solidFill>
                  <a:latin typeface="Cambria Math" panose="02040503050406030204" pitchFamily="18" charset="0"/>
                  <a:ea typeface="Open Sans" panose="020B0606030504020204" pitchFamily="34" charset="0"/>
                  <a:cs typeface="Times New Roman" panose="02020603050405020304" pitchFamily="18" charset="0"/>
                </a:endParaRPr>
              </a:p>
              <a:p>
                <a:pPr marL="274320" lvl="1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Times New Roman" panose="02020603050405020304" pitchFamily="18" charset="0"/>
                        </a:rPr>
                        <m:t>𝑆𝑆𝐸</m:t>
                      </m:r>
                      <m:r>
                        <a:rPr lang="en-US" sz="2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sz="2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e>
                          </m:d>
                        </m:sub>
                        <m:sup>
                          <m:r>
                            <a:rPr lang="en-US" sz="24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Open Sans" panose="020B060603050402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Open Sans" panose="020B060603050402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2400" b="0" i="1" smtClean="0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Open Sans" panose="020B0606030504020204" pitchFamily="34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400" b="0" i="1" smtClean="0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Open Sans" panose="020B060603050402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24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Open Sans" panose="020B0606030504020204" pitchFamily="34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Open Sans" panose="020B0606030504020204" pitchFamily="34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sz="24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Open Sans" panose="020B060603050402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Open Sans" panose="020B0606030504020204" pitchFamily="34" charset="0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sz="2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Open Sans" panose="020B0606030504020204" pitchFamily="34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20000"/>
                  </a:lnSpc>
                </a:pPr>
                <a:endPara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Open Sans" panose="020B060603050402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1" y="1066800"/>
                <a:ext cx="10363200" cy="5486399"/>
              </a:xfrm>
              <a:blipFill>
                <a:blip r:embed="rId3"/>
                <a:stretch>
                  <a:fillRect l="-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4777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9601200" cy="62484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Prelude: Some Coding Organization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066801"/>
            <a:ext cx="8520684" cy="5141388"/>
          </a:xfrm>
        </p:spPr>
        <p:txBody>
          <a:bodyPr>
            <a:no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file structure</a:t>
            </a:r>
          </a:p>
          <a:p>
            <a:endParaRPr lang="en-US" sz="2200" dirty="0"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2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template</a:t>
            </a:r>
          </a:p>
          <a:p>
            <a:pPr lvl="1"/>
            <a:r>
              <a:rPr lang="en-US" sz="2200" dirty="0">
                <a:cs typeface="Times New Roman" panose="02020603050405020304" pitchFamily="18" charset="0"/>
              </a:rPr>
              <a:t>Headers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Comment, comment, comment!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1E4066-6E02-48CA-8A39-B2151A67AA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08"/>
          <a:stretch/>
        </p:blipFill>
        <p:spPr>
          <a:xfrm>
            <a:off x="1295400" y="1524000"/>
            <a:ext cx="7985918" cy="3124200"/>
          </a:xfrm>
          <a:prstGeom prst="rect">
            <a:avLst/>
          </a:prstGeom>
        </p:spPr>
      </p:pic>
      <p:pic>
        <p:nvPicPr>
          <p:cNvPr id="6" name="Picture 2" descr="RStudio - RStudio">
            <a:extLst>
              <a:ext uri="{FF2B5EF4-FFF2-40B4-BE49-F238E27FC236}">
                <a16:creationId xmlns:a16="http://schemas.microsoft.com/office/drawing/2014/main" id="{59FB3826-1290-26A4-BD72-3C5A2C188D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7400" y="5257800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8991600" cy="62484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Goodness of Fit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1" y="1066800"/>
                <a:ext cx="10363200" cy="5486399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400" i="1"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sz="24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en-US" sz="24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en-US" sz="24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sz="24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Times New Roman" panose="02020603050405020304" pitchFamily="18" charset="0"/>
                        </a:rPr>
                        <m:t>𝑥</m:t>
                      </m:r>
                    </m:oMath>
                  </m:oMathPara>
                </a14:m>
                <a:endParaRPr lang="en-CA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Open Sans" panose="020B060603050402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Open Sans" panose="020B0606030504020204" pitchFamily="34" charset="0"/>
                    <a:cs typeface="Times New Roman" panose="02020603050405020304" pitchFamily="18" charset="0"/>
                  </a:rPr>
                  <a:t>There are </a:t>
                </a:r>
                <a:r>
                  <a:rPr lang="en-US" sz="2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Open Sans" panose="020B0606030504020204" pitchFamily="34" charset="0"/>
                    <a:cs typeface="Times New Roman" panose="02020603050405020304" pitchFamily="18" charset="0"/>
                  </a:rPr>
                  <a:t>two separate things </a:t>
                </a:r>
                <a:r>
                  <a:rPr 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Open Sans" panose="020B0606030504020204" pitchFamily="34" charset="0"/>
                    <a:cs typeface="Times New Roman" panose="02020603050405020304" pitchFamily="18" charset="0"/>
                  </a:rPr>
                  <a:t>we care about when we run a regression: </a:t>
                </a:r>
              </a:p>
              <a:p>
                <a:pPr marL="731520" lvl="1" indent="-457200">
                  <a:lnSpc>
                    <a:spcPct val="120000"/>
                  </a:lnSpc>
                  <a:buAutoNum type="arabicPeriod"/>
                </a:pPr>
                <a:r>
                  <a:rPr 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Open Sans" panose="020B0606030504020204" pitchFamily="34" charset="0"/>
                    <a:cs typeface="Times New Roman" panose="02020603050405020304" pitchFamily="18" charset="0"/>
                  </a:rPr>
                  <a:t>Is the model fitting the data? </a:t>
                </a:r>
              </a:p>
              <a:p>
                <a:pPr marL="731520" lvl="1" indent="-457200">
                  <a:lnSpc>
                    <a:spcPct val="120000"/>
                  </a:lnSpc>
                  <a:buAutoNum type="arabicPeriod"/>
                </a:pPr>
                <a:r>
                  <a:rPr 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Open Sans" panose="020B0606030504020204" pitchFamily="34" charset="0"/>
                    <a:cs typeface="Times New Roman" panose="02020603050405020304" pitchFamily="18" charset="0"/>
                  </a:rPr>
                  <a:t>Is the model capturing a causal parameter we care about?</a:t>
                </a:r>
              </a:p>
              <a:p>
                <a:pPr marL="274320" lvl="1" indent="0">
                  <a:lnSpc>
                    <a:spcPct val="120000"/>
                  </a:lnSpc>
                  <a:buNone/>
                </a:pPr>
                <a:r>
                  <a:rPr 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Open Sans" panose="020B0606030504020204" pitchFamily="34" charset="0"/>
                    <a:cs typeface="Times New Roman" panose="02020603050405020304" pitchFamily="18" charset="0"/>
                  </a:rPr>
                  <a:t>To check on 1, we use </a:t>
                </a:r>
                <a:r>
                  <a:rPr lang="en-US" sz="2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Open Sans" panose="020B0606030504020204" pitchFamily="34" charset="0"/>
                    <a:cs typeface="Times New Roman" panose="02020603050405020304" pitchFamily="18" charset="0"/>
                  </a:rPr>
                  <a:t>goodness of fit measures: </a:t>
                </a:r>
                <a:endPara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Open Sans" panose="020B0606030504020204" pitchFamily="34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20000"/>
                  </a:lnSpc>
                </a:pPr>
                <a:r>
                  <a:rPr lang="en-US" sz="2400" dirty="0">
                    <a:solidFill>
                      <a:schemeClr val="accent3">
                        <a:lumMod val="75000"/>
                      </a:schemeClr>
                    </a:solidFill>
                    <a:ea typeface="Open Sans" panose="020B0606030504020204" pitchFamily="34" charset="0"/>
                    <a:cs typeface="Times New Roman" panose="02020603050405020304" pitchFamily="18" charset="0"/>
                  </a:rPr>
                  <a:t>SSR (Sum of Squared Residuals) </a:t>
                </a:r>
                <a:endParaRPr lang="en-US" sz="2400" b="0" i="1" dirty="0">
                  <a:solidFill>
                    <a:schemeClr val="accent3">
                      <a:lumMod val="75000"/>
                    </a:schemeClr>
                  </a:solidFill>
                  <a:latin typeface="Cambria Math" panose="02040503050406030204" pitchFamily="18" charset="0"/>
                  <a:ea typeface="Open Sans" panose="020B0606030504020204" pitchFamily="34" charset="0"/>
                  <a:cs typeface="Times New Roman" panose="02020603050405020304" pitchFamily="18" charset="0"/>
                </a:endParaRPr>
              </a:p>
              <a:p>
                <a:pPr marL="274320" lvl="1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Times New Roman" panose="02020603050405020304" pitchFamily="18" charset="0"/>
                        </a:rPr>
                        <m:t>𝑆𝑆𝑅</m:t>
                      </m:r>
                      <m:r>
                        <a:rPr lang="en-US" sz="2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sz="2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e>
                          </m:d>
                        </m:sub>
                        <m:sup>
                          <m:r>
                            <a:rPr lang="en-US" sz="24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Open Sans" panose="020B060603050402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400" b="0" i="1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Open Sans" panose="020B060603050402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Open Sans" panose="020B0606030504020204" pitchFamily="34" charset="0"/>
                                          <a:cs typeface="Times New Roman" panose="02020603050405020304" pitchFamily="18" charset="0"/>
                                        </a:rPr>
                                        <m:t>𝑢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Open Sans" panose="020B0606030504020204" pitchFamily="34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2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Open Sans" panose="020B060603050402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1" y="1066800"/>
                <a:ext cx="10363200" cy="5486399"/>
              </a:xfrm>
              <a:blipFill>
                <a:blip r:embed="rId3"/>
                <a:stretch>
                  <a:fillRect l="-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31751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8991600" cy="62484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Goodness of Fit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1" y="1066800"/>
                <a:ext cx="10363200" cy="5486399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400" i="1"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sz="24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en-US" sz="24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en-US" sz="24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sz="24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Times New Roman" panose="02020603050405020304" pitchFamily="18" charset="0"/>
                        </a:rPr>
                        <m:t>𝑥</m:t>
                      </m:r>
                    </m:oMath>
                  </m:oMathPara>
                </a14:m>
                <a:endParaRPr lang="en-CA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Open Sans" panose="020B060603050402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Open Sans" panose="020B0606030504020204" pitchFamily="34" charset="0"/>
                    <a:cs typeface="Times New Roman" panose="02020603050405020304" pitchFamily="18" charset="0"/>
                  </a:rPr>
                  <a:t>There are </a:t>
                </a:r>
                <a:r>
                  <a:rPr lang="en-US" sz="2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Open Sans" panose="020B0606030504020204" pitchFamily="34" charset="0"/>
                    <a:cs typeface="Times New Roman" panose="02020603050405020304" pitchFamily="18" charset="0"/>
                  </a:rPr>
                  <a:t>two separate things </a:t>
                </a:r>
                <a:r>
                  <a:rPr 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Open Sans" panose="020B0606030504020204" pitchFamily="34" charset="0"/>
                    <a:cs typeface="Times New Roman" panose="02020603050405020304" pitchFamily="18" charset="0"/>
                  </a:rPr>
                  <a:t>we care about when we run a regression: </a:t>
                </a:r>
              </a:p>
              <a:p>
                <a:pPr marL="731520" lvl="1" indent="-457200">
                  <a:lnSpc>
                    <a:spcPct val="120000"/>
                  </a:lnSpc>
                  <a:buAutoNum type="arabicPeriod"/>
                </a:pPr>
                <a:r>
                  <a:rPr 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Open Sans" panose="020B0606030504020204" pitchFamily="34" charset="0"/>
                    <a:cs typeface="Times New Roman" panose="02020603050405020304" pitchFamily="18" charset="0"/>
                  </a:rPr>
                  <a:t>Is the model fitting the data? </a:t>
                </a:r>
              </a:p>
              <a:p>
                <a:pPr marL="731520" lvl="1" indent="-457200">
                  <a:lnSpc>
                    <a:spcPct val="120000"/>
                  </a:lnSpc>
                  <a:buAutoNum type="arabicPeriod"/>
                </a:pPr>
                <a:r>
                  <a:rPr 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Open Sans" panose="020B0606030504020204" pitchFamily="34" charset="0"/>
                    <a:cs typeface="Times New Roman" panose="02020603050405020304" pitchFamily="18" charset="0"/>
                  </a:rPr>
                  <a:t>Is the model capturing a causal parameter we care about?</a:t>
                </a:r>
              </a:p>
              <a:p>
                <a:pPr marL="274320" lvl="1" indent="0">
                  <a:lnSpc>
                    <a:spcPct val="120000"/>
                  </a:lnSpc>
                  <a:buNone/>
                </a:pPr>
                <a:r>
                  <a:rPr 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Open Sans" panose="020B0606030504020204" pitchFamily="34" charset="0"/>
                    <a:cs typeface="Times New Roman" panose="02020603050405020304" pitchFamily="18" charset="0"/>
                  </a:rPr>
                  <a:t>To check on 1, we use </a:t>
                </a:r>
                <a:r>
                  <a:rPr lang="en-US" sz="2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Open Sans" panose="020B0606030504020204" pitchFamily="34" charset="0"/>
                    <a:cs typeface="Times New Roman" panose="02020603050405020304" pitchFamily="18" charset="0"/>
                  </a:rPr>
                  <a:t>goodness of fit measures: 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Open Sans" panose="020B0606030504020204" pitchFamily="34" charset="0"/>
                    <a:cs typeface="Times New Roman" panose="02020603050405020304" pitchFamily="18" charset="0"/>
                  </a:rPr>
                  <a:t>Then, we define the </a:t>
                </a:r>
                <a:r>
                  <a:rPr lang="en-US" sz="2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Open Sans" panose="020B0606030504020204" pitchFamily="34" charset="0"/>
                    <a:cs typeface="Times New Roman" panose="02020603050405020304" pitchFamily="18" charset="0"/>
                  </a:rPr>
                  <a:t>fraction of SST explained by our regression: </a:t>
                </a:r>
              </a:p>
              <a:p>
                <a:pPr marL="274320" lvl="1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Times New Roman" panose="02020603050405020304" pitchFamily="18" charset="0"/>
                            </a:rPr>
                            <m:t>𝑆𝑆𝐸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Times New Roman" panose="02020603050405020304" pitchFamily="18" charset="0"/>
                            </a:rPr>
                            <m:t>𝑆𝑆𝑇</m:t>
                          </m:r>
                        </m:den>
                      </m:f>
                      <m:r>
                        <a:rPr lang="en-US" sz="2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Times New Roman" panose="020206030504050203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Times New Roman" panose="02020603050405020304" pitchFamily="18" charset="0"/>
                            </a:rPr>
                            <m:t>𝑆𝑆𝑅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Times New Roman" panose="02020603050405020304" pitchFamily="18" charset="0"/>
                            </a:rPr>
                            <m:t>𝑆𝑆𝑇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Open Sans" panose="020B060603050402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1" y="1066800"/>
                <a:ext cx="10363200" cy="5486399"/>
              </a:xfrm>
              <a:blipFill>
                <a:blip r:embed="rId2"/>
                <a:stretch>
                  <a:fillRect l="-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RStudio - RStudio">
            <a:extLst>
              <a:ext uri="{FF2B5EF4-FFF2-40B4-BE49-F238E27FC236}">
                <a16:creationId xmlns:a16="http://schemas.microsoft.com/office/drawing/2014/main" id="{9AF5D326-B853-4CCC-9480-C3ABE27092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1200" y="5181600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279468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8991600" cy="62484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Goodness of Fit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1" y="1066800"/>
                <a:ext cx="10363200" cy="5486399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400" i="1"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sz="24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en-US" sz="24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en-US" sz="24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sz="24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Times New Roman" panose="02020603050405020304" pitchFamily="18" charset="0"/>
                        </a:rPr>
                        <m:t>𝑥</m:t>
                      </m:r>
                    </m:oMath>
                  </m:oMathPara>
                </a14:m>
                <a:endParaRPr lang="en-CA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Open Sans" panose="020B060603050402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Open Sans" panose="020B0606030504020204" pitchFamily="34" charset="0"/>
                    <a:cs typeface="Times New Roman" panose="02020603050405020304" pitchFamily="18" charset="0"/>
                  </a:rPr>
                  <a:t>There are </a:t>
                </a:r>
                <a:r>
                  <a:rPr lang="en-US" sz="2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Open Sans" panose="020B0606030504020204" pitchFamily="34" charset="0"/>
                    <a:cs typeface="Times New Roman" panose="02020603050405020304" pitchFamily="18" charset="0"/>
                  </a:rPr>
                  <a:t>two separate things </a:t>
                </a:r>
                <a:r>
                  <a:rPr 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Open Sans" panose="020B0606030504020204" pitchFamily="34" charset="0"/>
                    <a:cs typeface="Times New Roman" panose="02020603050405020304" pitchFamily="18" charset="0"/>
                  </a:rPr>
                  <a:t>we care about when we run a regression: </a:t>
                </a:r>
              </a:p>
              <a:p>
                <a:pPr marL="731520" lvl="1" indent="-457200">
                  <a:lnSpc>
                    <a:spcPct val="120000"/>
                  </a:lnSpc>
                  <a:buAutoNum type="arabicPeriod"/>
                </a:pPr>
                <a:r>
                  <a:rPr 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Open Sans" panose="020B0606030504020204" pitchFamily="34" charset="0"/>
                    <a:cs typeface="Times New Roman" panose="02020603050405020304" pitchFamily="18" charset="0"/>
                  </a:rPr>
                  <a:t>Is the model fitting the data? </a:t>
                </a:r>
              </a:p>
              <a:p>
                <a:pPr marL="731520" lvl="1" indent="-457200">
                  <a:lnSpc>
                    <a:spcPct val="120000"/>
                  </a:lnSpc>
                  <a:buAutoNum type="arabicPeriod"/>
                </a:pPr>
                <a:r>
                  <a:rPr 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Open Sans" panose="020B0606030504020204" pitchFamily="34" charset="0"/>
                    <a:cs typeface="Times New Roman" panose="02020603050405020304" pitchFamily="18" charset="0"/>
                  </a:rPr>
                  <a:t>Is the model capturing a causal parameter we care about?</a:t>
                </a:r>
              </a:p>
              <a:p>
                <a:pPr marL="274320" lvl="1" indent="0">
                  <a:lnSpc>
                    <a:spcPct val="120000"/>
                  </a:lnSpc>
                  <a:buNone/>
                </a:pPr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  <a:ea typeface="Open Sans" panose="020B0606030504020204" pitchFamily="34" charset="0"/>
                    <a:cs typeface="Times New Roman" panose="02020603050405020304" pitchFamily="18" charset="0"/>
                  </a:rPr>
                  <a:t>Some notes 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Times New Roman" panose="02020603050405020304" pitchFamily="18" charset="0"/>
                          </a:rPr>
                          <m:t>𝑹</m:t>
                        </m:r>
                      </m:e>
                      <m:sup>
                        <m:r>
                          <a:rPr lang="en-US" sz="2400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Times New Roman" panose="020206030504050203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  <a:ea typeface="Open Sans" panose="020B0606030504020204" pitchFamily="34" charset="0"/>
                    <a:cs typeface="Times New Roman" panose="02020603050405020304" pitchFamily="18" charset="0"/>
                  </a:rPr>
                  <a:t>:</a:t>
                </a:r>
                <a:endParaRPr 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Open Sans" panose="020B0606030504020204" pitchFamily="34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20000"/>
                  </a:lnSpc>
                </a:pPr>
                <a:r>
                  <a:rPr 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Open Sans" panose="020B0606030504020204" pitchFamily="34" charset="0"/>
                    <a:cs typeface="Times New Roman" panose="02020603050405020304" pitchFamily="18" charset="0"/>
                  </a:rPr>
                  <a:t>Always ranges between 0 and 1 (0 = no relationship; 1 = perfect line)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Open Sans" panose="020B0606030504020204" pitchFamily="34" charset="0"/>
                    <a:cs typeface="Times New Roman" panose="02020603050405020304" pitchFamily="18" charset="0"/>
                  </a:rPr>
                  <a:t>Related to the correlation between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Open Sans" panose="020B0606030504020204" pitchFamily="34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Times New Roman" panose="02020603050405020304" pitchFamily="18" charset="0"/>
                      </a:rPr>
                      <m:t>𝑦</m:t>
                    </m:r>
                  </m:oMath>
                </a14:m>
                <a:r>
                  <a:rPr 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Open Sans" panose="020B0606030504020204" pitchFamily="34" charset="0"/>
                    <a:cs typeface="Times New Roman" panose="02020603050405020304" pitchFamily="18" charset="0"/>
                  </a:rPr>
                  <a:t> – hence, </a:t>
                </a:r>
                <a:r>
                  <a:rPr lang="en-US" sz="24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Open Sans" panose="020B0606030504020204" pitchFamily="34" charset="0"/>
                    <a:cs typeface="Times New Roman" panose="02020603050405020304" pitchFamily="18" charset="0"/>
                  </a:rPr>
                  <a:t>not </a:t>
                </a:r>
                <a:r>
                  <a:rPr 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Open Sans" panose="020B0606030504020204" pitchFamily="34" charset="0"/>
                    <a:cs typeface="Times New Roman" panose="02020603050405020304" pitchFamily="18" charset="0"/>
                  </a:rPr>
                  <a:t>indicative of causality!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Open Sans" panose="020B0606030504020204" pitchFamily="34" charset="0"/>
                    <a:cs typeface="Times New Roman" panose="02020603050405020304" pitchFamily="18" charset="0"/>
                  </a:rPr>
                  <a:t>Even low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Open Sans" panose="020B0606030504020204" pitchFamily="34" charset="0"/>
                    <a:cs typeface="Times New Roman" panose="02020603050405020304" pitchFamily="18" charset="0"/>
                  </a:rPr>
                  <a:t> models can have strong causal interpretations – be clear on what your research goal is!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1" y="1066800"/>
                <a:ext cx="10363200" cy="5486399"/>
              </a:xfrm>
              <a:blipFill>
                <a:blip r:embed="rId2"/>
                <a:stretch>
                  <a:fillRect l="-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381829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10549128" cy="4041648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Goal: 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are we </a:t>
            </a:r>
            <a:r>
              <a:rPr lang="en-US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regging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274320" lvl="1" indent="0">
              <a:buNone/>
            </a:pPr>
            <a:endParaRPr lang="en-CA" sz="2000" dirty="0">
              <a:solidFill>
                <a:schemeClr val="tx1"/>
              </a:solidFill>
              <a:latin typeface="Open Sans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488842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8991600" cy="62484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Unbiasedness: Estimating Causal POI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199" y="1066801"/>
                <a:ext cx="9753601" cy="5141388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400" i="1"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sz="24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en-US" sz="24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en-US" sz="24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sz="24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Times New Roman" panose="02020603050405020304" pitchFamily="18" charset="0"/>
                        </a:rPr>
                        <m:t>𝑥</m:t>
                      </m:r>
                    </m:oMath>
                  </m:oMathPara>
                </a14:m>
                <a:endParaRPr lang="en-CA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Open Sans" panose="020B060603050402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Open Sans" panose="020B0606030504020204" pitchFamily="34" charset="0"/>
                    <a:cs typeface="Times New Roman" panose="02020603050405020304" pitchFamily="18" charset="0"/>
                  </a:rPr>
                  <a:t>Suppose that we have a correctly identified model,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CA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Open Sans" panose="020B0606030504020204" pitchFamily="34" charset="0"/>
                    <a:cs typeface="Times New Roman" panose="02020603050405020304" pitchFamily="18" charset="0"/>
                  </a:rPr>
                  <a:t> is a true causal parameter of interest (POI)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CA" sz="2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Open Sans" panose="020B0606030504020204" pitchFamily="34" charset="0"/>
                    <a:cs typeface="Times New Roman" panose="02020603050405020304" pitchFamily="18" charset="0"/>
                  </a:rPr>
                  <a:t>How do we know the regression gives us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Times New Roman" panose="02020603050405020304" pitchFamily="18" charset="0"/>
                          </a:rPr>
                          <m:t>𝜷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  <m:r>
                      <a:rPr lang="en-US" sz="2400" b="1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Times New Roman" panose="02020603050405020304" pitchFamily="18" charset="0"/>
                      </a:rPr>
                      <m:t>?</m:t>
                    </m:r>
                  </m:oMath>
                </a14:m>
                <a:endParaRPr 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Open Sans" panose="020B060603050402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CA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Open Sans" panose="020B0606030504020204" pitchFamily="34" charset="0"/>
                    <a:cs typeface="Times New Roman" panose="02020603050405020304" pitchFamily="18" charset="0"/>
                  </a:rPr>
                  <a:t>Different sets of data will generate different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Open Sans" panose="020B060603050402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CA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Open Sans" panose="020B0606030504020204" pitchFamily="34" charset="0"/>
                    <a:cs typeface="Times New Roman" panose="02020603050405020304" pitchFamily="18" charset="0"/>
                  </a:rPr>
                  <a:t>We want our regression to give us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CA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Open Sans" panose="020B0606030504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CA" sz="2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Open Sans" panose="020B0606030504020204" pitchFamily="34" charset="0"/>
                    <a:cs typeface="Times New Roman" panose="02020603050405020304" pitchFamily="18" charset="0"/>
                  </a:rPr>
                  <a:t>on average</a:t>
                </a:r>
              </a:p>
              <a:p>
                <a:pPr>
                  <a:lnSpc>
                    <a:spcPct val="120000"/>
                  </a:lnSpc>
                </a:pPr>
                <a:r>
                  <a:rPr lang="en-CA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Open Sans" panose="020B0606030504020204" pitchFamily="34" charset="0"/>
                    <a:cs typeface="Times New Roman" panose="02020603050405020304" pitchFamily="18" charset="0"/>
                  </a:rPr>
                  <a:t>In math, what do we need to assume in order 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Times New Roman" panose="020206030504050203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Open Sans" panose="020B060603050402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Open Sans" panose="020B0606030504020204" pitchFamily="34" charset="0"/>
                                    <a:cs typeface="Times New Roman" panose="020206030504050203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Open Sans" panose="020B060603050402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  <m:r>
                          <a:rPr lang="en-US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CA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Open Sans" panose="020B0606030504020204" pitchFamily="34" charset="0"/>
                    <a:cs typeface="Times New Roman" panose="02020603050405020304" pitchFamily="18" charset="0"/>
                  </a:rPr>
                  <a:t>?</a:t>
                </a:r>
              </a:p>
              <a:p>
                <a:pPr>
                  <a:lnSpc>
                    <a:spcPct val="120000"/>
                  </a:lnSpc>
                </a:pPr>
                <a:endParaRPr lang="en-CA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Open Sans" panose="020B060603050402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1066801"/>
                <a:ext cx="9753601" cy="5141388"/>
              </a:xfrm>
              <a:blipFill>
                <a:blip r:embed="rId2"/>
                <a:stretch>
                  <a:fillRect l="-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35430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8991600" cy="62484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Unbiasedness: Estimating Causal POI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199" y="1066801"/>
                <a:ext cx="9753601" cy="5141388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400" i="1"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sz="24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en-US" sz="24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en-US" sz="24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sz="24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Times New Roman" panose="02020603050405020304" pitchFamily="18" charset="0"/>
                        </a:rPr>
                        <m:t>𝑥</m:t>
                      </m:r>
                    </m:oMath>
                  </m:oMathPara>
                </a14:m>
                <a:endParaRPr lang="en-CA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Open Sans" panose="020B060603050402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Open Sans" panose="020B0606030504020204" pitchFamily="34" charset="0"/>
                    <a:cs typeface="Times New Roman" panose="02020603050405020304" pitchFamily="18" charset="0"/>
                  </a:rPr>
                  <a:t>Suppose that we have a correctly identified model,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CA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Open Sans" panose="020B0606030504020204" pitchFamily="34" charset="0"/>
                    <a:cs typeface="Times New Roman" panose="02020603050405020304" pitchFamily="18" charset="0"/>
                  </a:rPr>
                  <a:t> is a true causal parameter of interest (POI)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CA" sz="2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Open Sans" panose="020B0606030504020204" pitchFamily="34" charset="0"/>
                    <a:cs typeface="Times New Roman" panose="02020603050405020304" pitchFamily="18" charset="0"/>
                  </a:rPr>
                  <a:t>How do we know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Times New Roman" panose="020206030504050203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24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24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400" b="1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Open Sans" panose="020B060603050402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Open Sans" panose="020B0606030504020204" pitchFamily="34" charset="0"/>
                                    <a:cs typeface="Times New Roman" panose="02020603050405020304" pitchFamily="18" charset="0"/>
                                  </a:rPr>
                                  <m:t>𝜷</m:t>
                                </m:r>
                              </m:e>
                              <m:sub>
                                <m:r>
                                  <a:rPr lang="en-US" sz="2400" b="1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Open Sans" panose="020B0606030504020204" pitchFamily="34" charset="0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</m:sub>
                            </m:sSub>
                          </m:e>
                        </m:acc>
                        <m:r>
                          <a:rPr lang="en-US" sz="24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d>
                    <m:r>
                      <a:rPr lang="en-US" sz="2400" b="1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Times New Roman" panose="02020603050405020304" pitchFamily="18" charset="0"/>
                          </a:rPr>
                          <m:t>𝜷</m:t>
                        </m:r>
                      </m:e>
                      <m:sub>
                        <m:r>
                          <a:rPr lang="en-US" sz="24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  <m:r>
                      <a:rPr lang="en-US" sz="2400" b="1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Times New Roman" panose="02020603050405020304" pitchFamily="18" charset="0"/>
                      </a:rPr>
                      <m:t>?</m:t>
                    </m:r>
                  </m:oMath>
                </a14:m>
                <a:endParaRPr 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Open Sans" panose="020B060603050402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CA" sz="2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Open Sans" panose="020B0606030504020204" pitchFamily="34" charset="0"/>
                    <a:cs typeface="Times New Roman" panose="02020603050405020304" pitchFamily="18" charset="0"/>
                  </a:rPr>
                  <a:t>Data Assumptions: </a:t>
                </a:r>
              </a:p>
              <a:p>
                <a:pPr marL="617220" lvl="1" indent="-342900">
                  <a:lnSpc>
                    <a:spcPct val="100000"/>
                  </a:lnSpc>
                  <a:buFont typeface="+mj-lt"/>
                  <a:buAutoNum type="arabicPeriod"/>
                </a:pPr>
                <a:r>
                  <a:rPr lang="en-CA" sz="2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Open Sans" panose="020B0606030504020204" pitchFamily="34" charset="0"/>
                    <a:cs typeface="Times New Roman" panose="02020603050405020304" pitchFamily="18" charset="0"/>
                  </a:rPr>
                  <a:t>Correct Specification. </a:t>
                </a:r>
                <a:r>
                  <a:rPr lang="en-CA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Open Sans" panose="020B0606030504020204" pitchFamily="34" charset="0"/>
                    <a:cs typeface="Times New Roman" panose="02020603050405020304" pitchFamily="18" charset="0"/>
                  </a:rPr>
                  <a:t>Model is correctly specified as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acc>
                    <m:r>
                      <a:rPr lang="en-US" sz="2400" i="1"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en-US" sz="24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Times New Roman" panose="02020603050405020304" pitchFamily="18" charset="0"/>
                      </a:rPr>
                      <m:t>+</m:t>
                    </m:r>
                    <m:acc>
                      <m:accPr>
                        <m:chr m:val="̂"/>
                        <m:ctrlPr>
                          <a:rPr lang="en-US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sz="24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endParaRPr lang="en-CA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Open Sans" panose="020B0606030504020204" pitchFamily="34" charset="0"/>
                  <a:cs typeface="Times New Roman" panose="02020603050405020304" pitchFamily="18" charset="0"/>
                </a:endParaRPr>
              </a:p>
              <a:p>
                <a:pPr marL="617220" lvl="1" indent="-342900">
                  <a:lnSpc>
                    <a:spcPct val="100000"/>
                  </a:lnSpc>
                  <a:buFont typeface="+mj-lt"/>
                  <a:buAutoNum type="arabicPeriod"/>
                </a:pPr>
                <a:r>
                  <a:rPr lang="en-CA" sz="2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Open Sans" panose="020B0606030504020204" pitchFamily="34" charset="0"/>
                    <a:cs typeface="Times New Roman" panose="02020603050405020304" pitchFamily="18" charset="0"/>
                  </a:rPr>
                  <a:t>Random Sampling. </a:t>
                </a:r>
                <a:r>
                  <a:rPr lang="en-CA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Open Sans" panose="020B0606030504020204" pitchFamily="34" charset="0"/>
                    <a:cs typeface="Times New Roman" panose="02020603050405020304" pitchFamily="18" charset="0"/>
                  </a:rPr>
                  <a:t>Random sampling of data</a:t>
                </a:r>
              </a:p>
              <a:p>
                <a:pPr marL="617220" lvl="1" indent="-342900">
                  <a:lnSpc>
                    <a:spcPct val="100000"/>
                  </a:lnSpc>
                  <a:buFont typeface="+mj-lt"/>
                  <a:buAutoNum type="arabicPeriod"/>
                </a:pPr>
                <a:r>
                  <a:rPr lang="en-CA" sz="2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Open Sans" panose="020B0606030504020204" pitchFamily="34" charset="0"/>
                    <a:cs typeface="Times New Roman" panose="02020603050405020304" pitchFamily="18" charset="0"/>
                  </a:rPr>
                  <a:t>Sample Variation. </a:t>
                </a:r>
                <a:r>
                  <a:rPr lang="en-CA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Open Sans" panose="020B0606030504020204" pitchFamily="34" charset="0"/>
                    <a:cs typeface="Times New Roman" panose="02020603050405020304" pitchFamily="18" charset="0"/>
                  </a:rPr>
                  <a:t>Sample variation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CA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Open Sans" panose="020B060603050402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1066801"/>
                <a:ext cx="9753601" cy="5141388"/>
              </a:xfrm>
              <a:blipFill>
                <a:blip r:embed="rId2"/>
                <a:stretch>
                  <a:fillRect l="-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910781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8991600" cy="62484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Unbiasedness: Estimating Causal POI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199" y="1066801"/>
                <a:ext cx="9753601" cy="5141388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400" i="1"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sz="24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en-US" sz="24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en-US" sz="24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sz="24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Times New Roman" panose="02020603050405020304" pitchFamily="18" charset="0"/>
                        </a:rPr>
                        <m:t>𝑥</m:t>
                      </m:r>
                    </m:oMath>
                  </m:oMathPara>
                </a14:m>
                <a:endParaRPr lang="en-CA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Open Sans" panose="020B060603050402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Open Sans" panose="020B0606030504020204" pitchFamily="34" charset="0"/>
                    <a:cs typeface="Times New Roman" panose="02020603050405020304" pitchFamily="18" charset="0"/>
                  </a:rPr>
                  <a:t>Suppose that we have a correctly identified model,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CA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Open Sans" panose="020B0606030504020204" pitchFamily="34" charset="0"/>
                    <a:cs typeface="Times New Roman" panose="02020603050405020304" pitchFamily="18" charset="0"/>
                  </a:rPr>
                  <a:t> is a true causal parameter of interest (POI)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CA" sz="2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Open Sans" panose="020B0606030504020204" pitchFamily="34" charset="0"/>
                    <a:cs typeface="Times New Roman" panose="02020603050405020304" pitchFamily="18" charset="0"/>
                  </a:rPr>
                  <a:t>How do we know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Times New Roman" panose="020206030504050203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24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24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400" b="1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Open Sans" panose="020B060603050402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Open Sans" panose="020B0606030504020204" pitchFamily="34" charset="0"/>
                                    <a:cs typeface="Times New Roman" panose="02020603050405020304" pitchFamily="18" charset="0"/>
                                  </a:rPr>
                                  <m:t>𝜷</m:t>
                                </m:r>
                              </m:e>
                              <m:sub>
                                <m:r>
                                  <a:rPr lang="en-US" sz="2400" b="1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Open Sans" panose="020B0606030504020204" pitchFamily="34" charset="0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</m:sub>
                            </m:sSub>
                          </m:e>
                        </m:acc>
                        <m:r>
                          <a:rPr lang="en-US" sz="24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d>
                    <m:r>
                      <a:rPr lang="en-US" sz="2400" b="1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Times New Roman" panose="02020603050405020304" pitchFamily="18" charset="0"/>
                          </a:rPr>
                          <m:t>𝜷</m:t>
                        </m:r>
                      </m:e>
                      <m:sub>
                        <m:r>
                          <a:rPr lang="en-US" sz="24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  <m:r>
                      <a:rPr lang="en-US" sz="2400" b="1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Times New Roman" panose="02020603050405020304" pitchFamily="18" charset="0"/>
                      </a:rPr>
                      <m:t>?</m:t>
                    </m:r>
                  </m:oMath>
                </a14:m>
                <a:endParaRPr 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Open Sans" panose="020B060603050402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CA" sz="2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Open Sans" panose="020B0606030504020204" pitchFamily="34" charset="0"/>
                    <a:cs typeface="Times New Roman" panose="02020603050405020304" pitchFamily="18" charset="0"/>
                  </a:rPr>
                  <a:t>Data Assumptions: </a:t>
                </a:r>
              </a:p>
              <a:p>
                <a:pPr marL="617220" lvl="1" indent="-342900">
                  <a:lnSpc>
                    <a:spcPct val="100000"/>
                  </a:lnSpc>
                  <a:buFont typeface="+mj-lt"/>
                  <a:buAutoNum type="arabicPeriod"/>
                </a:pPr>
                <a:r>
                  <a:rPr lang="en-CA" sz="2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Open Sans" panose="020B0606030504020204" pitchFamily="34" charset="0"/>
                    <a:cs typeface="Times New Roman" panose="02020603050405020304" pitchFamily="18" charset="0"/>
                  </a:rPr>
                  <a:t>Correct Specification. </a:t>
                </a:r>
                <a:r>
                  <a:rPr lang="en-CA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Open Sans" panose="020B0606030504020204" pitchFamily="34" charset="0"/>
                    <a:cs typeface="Times New Roman" panose="02020603050405020304" pitchFamily="18" charset="0"/>
                  </a:rPr>
                  <a:t>Model is correctly specified as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acc>
                    <m:r>
                      <a:rPr lang="en-US" sz="2400" i="1"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en-US" sz="24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Times New Roman" panose="02020603050405020304" pitchFamily="18" charset="0"/>
                      </a:rPr>
                      <m:t>+</m:t>
                    </m:r>
                    <m:acc>
                      <m:accPr>
                        <m:chr m:val="̂"/>
                        <m:ctrlPr>
                          <a:rPr lang="en-US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sz="24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endParaRPr lang="en-CA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Open Sans" panose="020B0606030504020204" pitchFamily="34" charset="0"/>
                  <a:cs typeface="Times New Roman" panose="02020603050405020304" pitchFamily="18" charset="0"/>
                </a:endParaRPr>
              </a:p>
              <a:p>
                <a:pPr marL="617220" lvl="1" indent="-342900">
                  <a:lnSpc>
                    <a:spcPct val="100000"/>
                  </a:lnSpc>
                  <a:buFont typeface="+mj-lt"/>
                  <a:buAutoNum type="arabicPeriod"/>
                </a:pPr>
                <a:r>
                  <a:rPr lang="en-CA" sz="2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Open Sans" panose="020B0606030504020204" pitchFamily="34" charset="0"/>
                    <a:cs typeface="Times New Roman" panose="02020603050405020304" pitchFamily="18" charset="0"/>
                  </a:rPr>
                  <a:t>Random Sampling. </a:t>
                </a:r>
                <a:r>
                  <a:rPr lang="en-CA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Open Sans" panose="020B0606030504020204" pitchFamily="34" charset="0"/>
                    <a:cs typeface="Times New Roman" panose="02020603050405020304" pitchFamily="18" charset="0"/>
                  </a:rPr>
                  <a:t>Random sampling of data</a:t>
                </a:r>
              </a:p>
              <a:p>
                <a:pPr marL="617220" lvl="1" indent="-342900">
                  <a:lnSpc>
                    <a:spcPct val="100000"/>
                  </a:lnSpc>
                  <a:buFont typeface="+mj-lt"/>
                  <a:buAutoNum type="arabicPeriod"/>
                </a:pPr>
                <a:r>
                  <a:rPr lang="en-CA" sz="2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Open Sans" panose="020B0606030504020204" pitchFamily="34" charset="0"/>
                    <a:cs typeface="Times New Roman" panose="02020603050405020304" pitchFamily="18" charset="0"/>
                  </a:rPr>
                  <a:t>Sample Variation. </a:t>
                </a:r>
                <a:r>
                  <a:rPr lang="en-CA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Open Sans" panose="020B0606030504020204" pitchFamily="34" charset="0"/>
                    <a:cs typeface="Times New Roman" panose="02020603050405020304" pitchFamily="18" charset="0"/>
                  </a:rPr>
                  <a:t>Sample variation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CA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Open Sans" panose="020B060603050402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CA" sz="2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Open Sans" panose="020B0606030504020204" pitchFamily="34" charset="0"/>
                    <a:cs typeface="Times New Roman" panose="02020603050405020304" pitchFamily="18" charset="0"/>
                  </a:rPr>
                  <a:t>Key Assumption: Mean Independence.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Times New Roman" panose="020206030504050203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24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Times New Roman" panose="02020603050405020304" pitchFamily="18" charset="0"/>
                          </a:rPr>
                          <m:t>𝜀</m:t>
                        </m:r>
                      </m:e>
                      <m:e>
                        <m:r>
                          <a:rPr lang="en-US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Times New Roman" panose="020206030504050203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24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Times New Roman" panose="02020603050405020304" pitchFamily="18" charset="0"/>
                          </a:rPr>
                          <m:t>𝜀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endParaRPr lang="en-CA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Open Sans" panose="020B060603050402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1066801"/>
                <a:ext cx="9753601" cy="5141388"/>
              </a:xfrm>
              <a:blipFill>
                <a:blip r:embed="rId3"/>
                <a:stretch>
                  <a:fillRect l="-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660466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8991600" cy="62484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Unbiasedness: Estimating Causal POI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199" y="1066801"/>
                <a:ext cx="9753601" cy="5141388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400" i="1"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sz="24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en-US" sz="24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en-US" sz="24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sz="24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Times New Roman" panose="02020603050405020304" pitchFamily="18" charset="0"/>
                        </a:rPr>
                        <m:t>𝑥</m:t>
                      </m:r>
                    </m:oMath>
                  </m:oMathPara>
                </a14:m>
                <a:endParaRPr lang="en-CA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Open Sans" panose="020B060603050402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Open Sans" panose="020B0606030504020204" pitchFamily="34" charset="0"/>
                    <a:cs typeface="Times New Roman" panose="02020603050405020304" pitchFamily="18" charset="0"/>
                  </a:rPr>
                  <a:t>Suppose that we have a correctly identified model,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CA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Open Sans" panose="020B0606030504020204" pitchFamily="34" charset="0"/>
                    <a:cs typeface="Times New Roman" panose="02020603050405020304" pitchFamily="18" charset="0"/>
                  </a:rPr>
                  <a:t> is a true causal parameter of interest (POI)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CA" sz="2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Open Sans" panose="020B0606030504020204" pitchFamily="34" charset="0"/>
                    <a:cs typeface="Times New Roman" panose="02020603050405020304" pitchFamily="18" charset="0"/>
                  </a:rPr>
                  <a:t>How do we know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Times New Roman" panose="020206030504050203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24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24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400" b="1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Open Sans" panose="020B060603050402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Open Sans" panose="020B0606030504020204" pitchFamily="34" charset="0"/>
                                    <a:cs typeface="Times New Roman" panose="02020603050405020304" pitchFamily="18" charset="0"/>
                                  </a:rPr>
                                  <m:t>𝜷</m:t>
                                </m:r>
                              </m:e>
                              <m:sub>
                                <m:r>
                                  <a:rPr lang="en-US" sz="2400" b="1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Open Sans" panose="020B0606030504020204" pitchFamily="34" charset="0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</m:sub>
                            </m:sSub>
                          </m:e>
                        </m:acc>
                        <m:r>
                          <a:rPr lang="en-US" sz="24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d>
                    <m:r>
                      <a:rPr lang="en-US" sz="2400" b="1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Times New Roman" panose="02020603050405020304" pitchFamily="18" charset="0"/>
                          </a:rPr>
                          <m:t>𝜷</m:t>
                        </m:r>
                      </m:e>
                      <m:sub>
                        <m:r>
                          <a:rPr lang="en-US" sz="24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  <m:r>
                      <a:rPr lang="en-US" sz="2400" b="1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Times New Roman" panose="02020603050405020304" pitchFamily="18" charset="0"/>
                      </a:rPr>
                      <m:t>?</m:t>
                    </m:r>
                  </m:oMath>
                </a14:m>
                <a:endParaRPr 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Open Sans" panose="020B060603050402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CA" sz="2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Open Sans" panose="020B0606030504020204" pitchFamily="34" charset="0"/>
                    <a:cs typeface="Times New Roman" panose="02020603050405020304" pitchFamily="18" charset="0"/>
                  </a:rPr>
                  <a:t>Data Assumptions: </a:t>
                </a:r>
              </a:p>
              <a:p>
                <a:pPr marL="617220" lvl="1" indent="-342900">
                  <a:lnSpc>
                    <a:spcPct val="100000"/>
                  </a:lnSpc>
                  <a:buFont typeface="+mj-lt"/>
                  <a:buAutoNum type="arabicPeriod"/>
                </a:pPr>
                <a:r>
                  <a:rPr lang="en-CA" sz="2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Open Sans" panose="020B0606030504020204" pitchFamily="34" charset="0"/>
                    <a:cs typeface="Times New Roman" panose="02020603050405020304" pitchFamily="18" charset="0"/>
                  </a:rPr>
                  <a:t>Correct Specification. </a:t>
                </a:r>
                <a:r>
                  <a:rPr lang="en-CA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Open Sans" panose="020B0606030504020204" pitchFamily="34" charset="0"/>
                    <a:cs typeface="Times New Roman" panose="02020603050405020304" pitchFamily="18" charset="0"/>
                  </a:rPr>
                  <a:t>Model is correctly specified as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acc>
                    <m:r>
                      <a:rPr lang="en-US" sz="2400" i="1"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en-US" sz="24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Times New Roman" panose="02020603050405020304" pitchFamily="18" charset="0"/>
                      </a:rPr>
                      <m:t>+</m:t>
                    </m:r>
                    <m:acc>
                      <m:accPr>
                        <m:chr m:val="̂"/>
                        <m:ctrlPr>
                          <a:rPr lang="en-US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sz="24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endParaRPr lang="en-CA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Open Sans" panose="020B0606030504020204" pitchFamily="34" charset="0"/>
                  <a:cs typeface="Times New Roman" panose="02020603050405020304" pitchFamily="18" charset="0"/>
                </a:endParaRPr>
              </a:p>
              <a:p>
                <a:pPr marL="617220" lvl="1" indent="-342900">
                  <a:lnSpc>
                    <a:spcPct val="100000"/>
                  </a:lnSpc>
                  <a:buFont typeface="+mj-lt"/>
                  <a:buAutoNum type="arabicPeriod"/>
                </a:pPr>
                <a:r>
                  <a:rPr lang="en-CA" sz="2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Open Sans" panose="020B0606030504020204" pitchFamily="34" charset="0"/>
                    <a:cs typeface="Times New Roman" panose="02020603050405020304" pitchFamily="18" charset="0"/>
                  </a:rPr>
                  <a:t>Random Sampling. </a:t>
                </a:r>
                <a:r>
                  <a:rPr lang="en-CA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Open Sans" panose="020B0606030504020204" pitchFamily="34" charset="0"/>
                    <a:cs typeface="Times New Roman" panose="02020603050405020304" pitchFamily="18" charset="0"/>
                  </a:rPr>
                  <a:t>Random sampling of data</a:t>
                </a:r>
              </a:p>
              <a:p>
                <a:pPr marL="617220" lvl="1" indent="-342900">
                  <a:lnSpc>
                    <a:spcPct val="100000"/>
                  </a:lnSpc>
                  <a:buFont typeface="+mj-lt"/>
                  <a:buAutoNum type="arabicPeriod"/>
                </a:pPr>
                <a:r>
                  <a:rPr lang="en-CA" sz="2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Open Sans" panose="020B0606030504020204" pitchFamily="34" charset="0"/>
                    <a:cs typeface="Times New Roman" panose="02020603050405020304" pitchFamily="18" charset="0"/>
                  </a:rPr>
                  <a:t>Sample Variation. </a:t>
                </a:r>
                <a:r>
                  <a:rPr lang="en-CA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Open Sans" panose="020B0606030504020204" pitchFamily="34" charset="0"/>
                    <a:cs typeface="Times New Roman" panose="02020603050405020304" pitchFamily="18" charset="0"/>
                  </a:rPr>
                  <a:t>Sample variation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CA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Open Sans" panose="020B060603050402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CA" sz="2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Open Sans" panose="020B0606030504020204" pitchFamily="34" charset="0"/>
                    <a:cs typeface="Times New Roman" panose="02020603050405020304" pitchFamily="18" charset="0"/>
                  </a:rPr>
                  <a:t>Key Assumption: Mean Independence.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Times New Roman" panose="020206030504050203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24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Times New Roman" panose="02020603050405020304" pitchFamily="18" charset="0"/>
                          </a:rPr>
                          <m:t>𝜀</m:t>
                        </m:r>
                      </m:e>
                      <m:e>
                        <m:r>
                          <a:rPr lang="en-US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Times New Roman" panose="020206030504050203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24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Times New Roman" panose="02020603050405020304" pitchFamily="18" charset="0"/>
                          </a:rPr>
                          <m:t>𝜀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endParaRPr lang="en-CA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Open Sans" panose="020B060603050402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CA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Open Sans" panose="020B0606030504020204" pitchFamily="34" charset="0"/>
                    <a:cs typeface="Times New Roman" panose="02020603050405020304" pitchFamily="18" charset="0"/>
                  </a:rPr>
                  <a:t>Then we can say that our regression parameters are </a:t>
                </a:r>
                <a:r>
                  <a:rPr lang="en-CA" sz="2400" b="1" dirty="0">
                    <a:solidFill>
                      <a:schemeClr val="accent2">
                        <a:lumMod val="75000"/>
                      </a:schemeClr>
                    </a:solidFill>
                    <a:ea typeface="Open Sans" panose="020B0606030504020204" pitchFamily="34" charset="0"/>
                    <a:cs typeface="Times New Roman" panose="02020603050405020304" pitchFamily="18" charset="0"/>
                  </a:rPr>
                  <a:t>unbiased</a:t>
                </a:r>
                <a:endParaRPr lang="en-CA" sz="2400" dirty="0">
                  <a:solidFill>
                    <a:schemeClr val="accent2">
                      <a:lumMod val="75000"/>
                    </a:schemeClr>
                  </a:solidFill>
                  <a:ea typeface="Open Sans" panose="020B060603050402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CA" sz="2400" b="1" dirty="0">
                    <a:solidFill>
                      <a:schemeClr val="accent2">
                        <a:lumMod val="75000"/>
                      </a:schemeClr>
                    </a:solidFill>
                    <a:ea typeface="Open Sans" panose="020B0606030504020204" pitchFamily="34" charset="0"/>
                    <a:cs typeface="Times New Roman" panose="02020603050405020304" pitchFamily="18" charset="0"/>
                  </a:rPr>
                  <a:t>Can we see this in toy data (Monte Carlo simulation)?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1066801"/>
                <a:ext cx="9753601" cy="5141388"/>
              </a:xfrm>
              <a:blipFill>
                <a:blip r:embed="rId2"/>
                <a:stretch>
                  <a:fillRect l="-938" b="-126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RStudio - RStudio">
            <a:extLst>
              <a:ext uri="{FF2B5EF4-FFF2-40B4-BE49-F238E27FC236}">
                <a16:creationId xmlns:a16="http://schemas.microsoft.com/office/drawing/2014/main" id="{9AF5D326-B853-4CCC-9480-C3ABE27092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1200" y="5181600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038442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might the OLS assumptions be violated?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274320" lvl="1" indent="0">
              <a:buNone/>
            </a:pPr>
            <a:endParaRPr lang="en-CA" sz="2000" dirty="0">
              <a:solidFill>
                <a:schemeClr val="tx1"/>
              </a:solidFill>
              <a:latin typeface="Open Sans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66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9601200" cy="62484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Prelude: Some Coding Organization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066801"/>
            <a:ext cx="8520684" cy="5141388"/>
          </a:xfrm>
        </p:spPr>
        <p:txBody>
          <a:bodyPr>
            <a:no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Comments are your friend!</a:t>
            </a:r>
          </a:p>
          <a:p>
            <a:endParaRPr lang="en-US" sz="2200" dirty="0"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2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D6841CF-441B-821C-6EFE-7A798E0AF6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707" y="1524000"/>
            <a:ext cx="4680000" cy="3987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B420987-4E4C-E816-724E-440FD352A9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3000" y="1905000"/>
            <a:ext cx="5753903" cy="198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779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59A64B-5C9A-4A9B-BA45-ADECED2E51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Probability/Math Review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52D9252-3DD8-4D35-8070-32332FBE25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033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7269480" cy="62484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Probability Review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200" y="1066800"/>
                <a:ext cx="9601200" cy="5410199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random process is one whose outcome is not the same every time</a:t>
                </a: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A random variable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has a </a:t>
                </a: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sample space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possible outcomes</a:t>
                </a: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Discrete: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{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or </a:t>
                </a:r>
                <a:r>
                  <a:rPr lang="en-US" sz="2400" dirty="0">
                    <a:cs typeface="Times New Roman" panose="02020603050405020304" pitchFamily="18" charset="0"/>
                  </a:rPr>
                  <a:t>C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ontinuous</m:t>
                    </m:r>
                    <m:r>
                      <a:rPr lang="en-US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f>
                      <m:fPr>
                        <m:ctrlPr>
                          <a:rPr lang="en-US" sz="240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0" dirty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/>
                    </m:f>
                    <m:r>
                      <a:rPr lang="en-US" sz="2400" i="0" dirty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̅"/>
                        <m:ctrlPr>
                          <a:rPr lang="en-US" sz="24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b="1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Example</a:t>
                </a:r>
                <a:r>
                  <a:rPr lang="en-US" sz="2400" dirty="0">
                    <a:cs typeface="Times New Roman" panose="02020603050405020304" pitchFamily="18" charset="0"/>
                  </a:rPr>
                  <a:t>: 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be your health state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 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healthy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acute condition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chronic condition</a:t>
                </a:r>
              </a:p>
              <a:p>
                <a:pPr lvl="1"/>
                <a:endParaRPr lang="en-US" sz="2400" dirty="0">
                  <a:cs typeface="Times New Roman" panose="02020603050405020304" pitchFamily="18" charset="0"/>
                </a:endParaRPr>
              </a:p>
              <a:p>
                <a:pPr lvl="1"/>
                <a:endParaRPr lang="en-US" sz="2400" dirty="0">
                  <a:cs typeface="Times New Roman" panose="02020603050405020304" pitchFamily="18" charset="0"/>
                </a:endParaRP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200" y="1066800"/>
                <a:ext cx="9601200" cy="5410199"/>
              </a:xfrm>
              <a:blipFill>
                <a:blip r:embed="rId3"/>
                <a:stretch>
                  <a:fillRect l="-444" t="-12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1878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7269480" cy="62484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Probability Review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200" y="1066800"/>
                <a:ext cx="9601200" cy="5410199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random process is one whose outcome is not the same every time</a:t>
                </a: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A random variable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has a </a:t>
                </a: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sample space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possible outcomes</a:t>
                </a:r>
              </a:p>
              <a:p>
                <a:r>
                  <a:rPr lang="en-US" sz="2400" b="1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Example</a:t>
                </a:r>
                <a:r>
                  <a:rPr lang="en-US" sz="2400" dirty="0">
                    <a:cs typeface="Times New Roman" panose="02020603050405020304" pitchFamily="18" charset="0"/>
                  </a:rPr>
                  <a:t>: 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be your health state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 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healthy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acute condition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chronic condition</a:t>
                </a: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A </a:t>
                </a:r>
                <a:r>
                  <a:rPr lang="en-US" sz="2400" b="1" dirty="0">
                    <a:cs typeface="Times New Roman" panose="02020603050405020304" pitchFamily="18" charset="0"/>
                  </a:rPr>
                  <a:t>probability </a:t>
                </a:r>
                <a:r>
                  <a:rPr lang="en-US" sz="2400" dirty="0">
                    <a:cs typeface="Times New Roman" panose="02020603050405020304" pitchFamily="18" charset="0"/>
                  </a:rPr>
                  <a:t>expresses the likelihood of an outcome as a fraction of all possible outcomes: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=0.75</m:t>
                    </m:r>
                  </m:oMath>
                </a14:m>
                <a:endParaRPr lang="en-US" sz="2400" dirty="0"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=0.2</m:t>
                    </m:r>
                  </m:oMath>
                </a14:m>
                <a:endParaRPr lang="en-US" sz="2400" dirty="0"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=0.05</m:t>
                    </m:r>
                  </m:oMath>
                </a14:m>
                <a:endParaRPr lang="en-US" sz="2400" dirty="0"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Probabilities </a:t>
                </a:r>
                <a:r>
                  <a:rPr lang="en-US" sz="2400" b="1" dirty="0">
                    <a:cs typeface="Times New Roman" panose="02020603050405020304" pitchFamily="18" charset="0"/>
                  </a:rPr>
                  <a:t>must sum to 1</a:t>
                </a:r>
                <a:endParaRPr lang="en-US" sz="2400" dirty="0">
                  <a:cs typeface="Times New Roman" panose="02020603050405020304" pitchFamily="18" charset="0"/>
                </a:endParaRPr>
              </a:p>
              <a:p>
                <a:pPr lvl="1"/>
                <a:endParaRPr lang="en-US" sz="2400" dirty="0">
                  <a:cs typeface="Times New Roman" panose="02020603050405020304" pitchFamily="18" charset="0"/>
                </a:endParaRPr>
              </a:p>
              <a:p>
                <a:pPr lvl="1"/>
                <a:endParaRPr lang="en-US" sz="2400" dirty="0">
                  <a:cs typeface="Times New Roman" panose="02020603050405020304" pitchFamily="18" charset="0"/>
                </a:endParaRP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200" y="1066800"/>
                <a:ext cx="9601200" cy="5410199"/>
              </a:xfrm>
              <a:blipFill>
                <a:blip r:embed="rId2"/>
                <a:stretch>
                  <a:fillRect l="-444" t="-1240" b="-29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7215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7269480" cy="62484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Joint and Conditional Probabilities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200" y="1066800"/>
                <a:ext cx="10058400" cy="5410199"/>
              </a:xfrm>
            </p:spPr>
            <p:txBody>
              <a:bodyPr>
                <a:normAutofit/>
              </a:bodyPr>
              <a:lstStyle/>
              <a:p>
                <a:r>
                  <a:rPr lang="en-US" sz="2400" b="1" dirty="0">
                    <a:cs typeface="Times New Roman" panose="02020603050405020304" pitchFamily="18" charset="0"/>
                  </a:rPr>
                  <a:t>Joint probabilities </a:t>
                </a:r>
                <a:r>
                  <a:rPr lang="en-US" sz="2400" dirty="0">
                    <a:cs typeface="Times New Roman" panose="02020603050405020304" pitchFamily="18" charset="0"/>
                  </a:rPr>
                  <a:t>represent the probability of multiple events happening simultaneously: </a:t>
                </a: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e.g.,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∩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=.02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– develop both acute and chronic condition</a:t>
                </a: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Most easily seen in a </a:t>
                </a:r>
                <a:r>
                  <a:rPr lang="en-US" sz="2400" u="sng" dirty="0">
                    <a:cs typeface="Times New Roman" panose="02020603050405020304" pitchFamily="18" charset="0"/>
                  </a:rPr>
                  <a:t>Venn diagram</a:t>
                </a:r>
              </a:p>
              <a:p>
                <a:pPr lvl="1"/>
                <a:endParaRPr lang="en-US" sz="2400" dirty="0">
                  <a:cs typeface="Times New Roman" panose="02020603050405020304" pitchFamily="18" charset="0"/>
                </a:endParaRP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200" y="1066800"/>
                <a:ext cx="10058400" cy="5410199"/>
              </a:xfrm>
              <a:blipFill>
                <a:blip r:embed="rId2"/>
                <a:stretch>
                  <a:fillRect l="-424" t="-12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3518535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1315</TotalTime>
  <Words>3590</Words>
  <Application>Microsoft Office PowerPoint</Application>
  <PresentationFormat>Widescreen</PresentationFormat>
  <Paragraphs>427</Paragraphs>
  <Slides>48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6" baseType="lpstr">
      <vt:lpstr>Arial</vt:lpstr>
      <vt:lpstr>Calibri</vt:lpstr>
      <vt:lpstr>Cambria Math</vt:lpstr>
      <vt:lpstr>Century Schoolbook</vt:lpstr>
      <vt:lpstr>Open Sans</vt:lpstr>
      <vt:lpstr>Times New Roman</vt:lpstr>
      <vt:lpstr>Wingdings 2</vt:lpstr>
      <vt:lpstr>View</vt:lpstr>
      <vt:lpstr>Health Econometrics I </vt:lpstr>
      <vt:lpstr>Last time:</vt:lpstr>
      <vt:lpstr>Last time:</vt:lpstr>
      <vt:lpstr>Prelude: Some Coding Organization</vt:lpstr>
      <vt:lpstr>Prelude: Some Coding Organization</vt:lpstr>
      <vt:lpstr>Probability/Math Review</vt:lpstr>
      <vt:lpstr>Probability Review</vt:lpstr>
      <vt:lpstr>Probability Review</vt:lpstr>
      <vt:lpstr>Joint and Conditional Probabilities</vt:lpstr>
      <vt:lpstr>Joint and Conditional Probabilities</vt:lpstr>
      <vt:lpstr>Joint and Conditional Probabilities</vt:lpstr>
      <vt:lpstr>Multiple Events</vt:lpstr>
      <vt:lpstr>Bayes’ Rule</vt:lpstr>
      <vt:lpstr>Bayes’ Rule</vt:lpstr>
      <vt:lpstr>Bayes’ Rule</vt:lpstr>
      <vt:lpstr>Bayes’ Rule</vt:lpstr>
      <vt:lpstr>Expectations of Random Variables</vt:lpstr>
      <vt:lpstr>Expectations of Random Variables</vt:lpstr>
      <vt:lpstr>Variance of Random Variables</vt:lpstr>
      <vt:lpstr>Variance of Random Variables</vt:lpstr>
      <vt:lpstr>Regression</vt:lpstr>
      <vt:lpstr>Population Model </vt:lpstr>
      <vt:lpstr>Population Model </vt:lpstr>
      <vt:lpstr>Population Model </vt:lpstr>
      <vt:lpstr>Population Model </vt:lpstr>
      <vt:lpstr>Population Model </vt:lpstr>
      <vt:lpstr>Population Model </vt:lpstr>
      <vt:lpstr>Population Model </vt:lpstr>
      <vt:lpstr>Population Model: Assumptions</vt:lpstr>
      <vt:lpstr>Population Model: Assumptions</vt:lpstr>
      <vt:lpstr>Population Model: Assumptions</vt:lpstr>
      <vt:lpstr>Population Model: Assumptions</vt:lpstr>
      <vt:lpstr>Population Model: Assumptions</vt:lpstr>
      <vt:lpstr>Estimating a Regression: Intuition</vt:lpstr>
      <vt:lpstr>Estimating a Regression: Intuition</vt:lpstr>
      <vt:lpstr>Ordinary Least Squares (OLS) </vt:lpstr>
      <vt:lpstr>Interpreting the Results</vt:lpstr>
      <vt:lpstr>Goodness of Fit</vt:lpstr>
      <vt:lpstr>Goodness of Fit</vt:lpstr>
      <vt:lpstr>Goodness of Fit</vt:lpstr>
      <vt:lpstr>Goodness of Fit</vt:lpstr>
      <vt:lpstr>Goodness of Fit</vt:lpstr>
      <vt:lpstr>Goal: Why are we regging?</vt:lpstr>
      <vt:lpstr>Unbiasedness: Estimating Causal POI</vt:lpstr>
      <vt:lpstr>Unbiasedness: Estimating Causal POI</vt:lpstr>
      <vt:lpstr>Unbiasedness: Estimating Causal POI</vt:lpstr>
      <vt:lpstr>Unbiasedness: Estimating Causal POI</vt:lpstr>
      <vt:lpstr>When might the OLS assumptions be violated?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Econometrics I:</dc:title>
  <dc:creator>Audrey Laporte</dc:creator>
  <cp:lastModifiedBy>Alexander Hoagland</cp:lastModifiedBy>
  <cp:revision>79</cp:revision>
  <dcterms:created xsi:type="dcterms:W3CDTF">2011-01-10T00:42:42Z</dcterms:created>
  <dcterms:modified xsi:type="dcterms:W3CDTF">2022-08-19T14:18:36Z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34a106e-6316-442c-ad35-738afd673d2b_Enabled">
    <vt:lpwstr>True</vt:lpwstr>
  </property>
  <property fmtid="{D5CDD505-2E9C-101B-9397-08002B2CF9AE}" pid="3" name="MSIP_Label_034a106e-6316-442c-ad35-738afd673d2b_SiteId">
    <vt:lpwstr>cddc1229-ac2a-4b97-b78a-0e5cacb5865c</vt:lpwstr>
  </property>
  <property fmtid="{D5CDD505-2E9C-101B-9397-08002B2CF9AE}" pid="4" name="MSIP_Label_034a106e-6316-442c-ad35-738afd673d2b_Owner">
    <vt:lpwstr>Eric.Nauenberg@ontario.ca</vt:lpwstr>
  </property>
  <property fmtid="{D5CDD505-2E9C-101B-9397-08002B2CF9AE}" pid="5" name="MSIP_Label_034a106e-6316-442c-ad35-738afd673d2b_SetDate">
    <vt:lpwstr>2020-08-28T20:23:07.5369310Z</vt:lpwstr>
  </property>
  <property fmtid="{D5CDD505-2E9C-101B-9397-08002B2CF9AE}" pid="6" name="MSIP_Label_034a106e-6316-442c-ad35-738afd673d2b_Name">
    <vt:lpwstr>OPS - Unclassified Information</vt:lpwstr>
  </property>
  <property fmtid="{D5CDD505-2E9C-101B-9397-08002B2CF9AE}" pid="7" name="MSIP_Label_034a106e-6316-442c-ad35-738afd673d2b_Application">
    <vt:lpwstr>Microsoft Azure Information Protection</vt:lpwstr>
  </property>
  <property fmtid="{D5CDD505-2E9C-101B-9397-08002B2CF9AE}" pid="8" name="MSIP_Label_034a106e-6316-442c-ad35-738afd673d2b_ActionId">
    <vt:lpwstr>e0d92f5a-28a2-4725-917b-84a82b221364</vt:lpwstr>
  </property>
  <property fmtid="{D5CDD505-2E9C-101B-9397-08002B2CF9AE}" pid="9" name="MSIP_Label_034a106e-6316-442c-ad35-738afd673d2b_Extended_MSFT_Method">
    <vt:lpwstr>Automatic</vt:lpwstr>
  </property>
  <property fmtid="{D5CDD505-2E9C-101B-9397-08002B2CF9AE}" pid="10" name="Sensitivity">
    <vt:lpwstr>OPS - Unclassified Information</vt:lpwstr>
  </property>
</Properties>
</file>