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5"/>
  </p:notesMasterIdLst>
  <p:sldIdLst>
    <p:sldId id="256" r:id="rId2"/>
    <p:sldId id="629" r:id="rId3"/>
    <p:sldId id="679" r:id="rId4"/>
    <p:sldId id="398" r:id="rId5"/>
    <p:sldId id="682" r:id="rId6"/>
    <p:sldId id="699" r:id="rId7"/>
    <p:sldId id="700" r:id="rId8"/>
    <p:sldId id="701" r:id="rId9"/>
    <p:sldId id="702" r:id="rId10"/>
    <p:sldId id="703" r:id="rId11"/>
    <p:sldId id="704" r:id="rId12"/>
    <p:sldId id="707" r:id="rId13"/>
    <p:sldId id="706" r:id="rId14"/>
    <p:sldId id="705" r:id="rId15"/>
    <p:sldId id="672" r:id="rId16"/>
    <p:sldId id="676" r:id="rId17"/>
    <p:sldId id="717" r:id="rId18"/>
    <p:sldId id="677" r:id="rId19"/>
    <p:sldId id="718" r:id="rId20"/>
    <p:sldId id="708" r:id="rId21"/>
    <p:sldId id="709" r:id="rId22"/>
    <p:sldId id="712" r:id="rId23"/>
    <p:sldId id="713" r:id="rId24"/>
    <p:sldId id="714" r:id="rId25"/>
    <p:sldId id="715" r:id="rId26"/>
    <p:sldId id="716" r:id="rId27"/>
    <p:sldId id="675" r:id="rId28"/>
    <p:sldId id="683" r:id="rId29"/>
    <p:sldId id="684" r:id="rId30"/>
    <p:sldId id="685" r:id="rId31"/>
    <p:sldId id="686" r:id="rId32"/>
    <p:sldId id="687" r:id="rId33"/>
    <p:sldId id="688" r:id="rId34"/>
    <p:sldId id="690" r:id="rId35"/>
    <p:sldId id="689" r:id="rId36"/>
    <p:sldId id="694" r:id="rId37"/>
    <p:sldId id="691" r:id="rId38"/>
    <p:sldId id="695" r:id="rId39"/>
    <p:sldId id="692" r:id="rId40"/>
    <p:sldId id="696" r:id="rId41"/>
    <p:sldId id="697" r:id="rId42"/>
    <p:sldId id="693" r:id="rId43"/>
    <p:sldId id="673" r:id="rId44"/>
    <p:sldId id="681" r:id="rId45"/>
    <p:sldId id="719" r:id="rId46"/>
    <p:sldId id="720" r:id="rId47"/>
    <p:sldId id="721" r:id="rId48"/>
    <p:sldId id="722" r:id="rId49"/>
    <p:sldId id="680" r:id="rId50"/>
    <p:sldId id="698" r:id="rId51"/>
    <p:sldId id="723" r:id="rId52"/>
    <p:sldId id="671" r:id="rId53"/>
    <p:sldId id="678" r:id="rId5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95" autoAdjust="0"/>
  </p:normalViewPr>
  <p:slideViewPr>
    <p:cSldViewPr>
      <p:cViewPr varScale="1">
        <p:scale>
          <a:sx n="96" d="100"/>
          <a:sy n="96" d="100"/>
        </p:scale>
        <p:origin x="1152"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8/19/2022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include people with an old dx (e.g., depression) who filled a prescription, visited a GP, or went to the hospital for an unrelated issue – is that what we want to capture? The authors answer yes (because we care about flare-ups), but you could also reasonably argue that no, we only care about new onset (or some flareups, but which?)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60507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DAG – are we really getting the causal impact of infection to long covid? Maybe, but we haven’t closed back door, nor do we know that these </a:t>
            </a:r>
            <a:r>
              <a:rPr lang="en-US" dirty="0" err="1"/>
              <a:t>dx’s</a:t>
            </a:r>
            <a:r>
              <a:rPr lang="en-US" dirty="0"/>
              <a:t> are long covid (e.g., do we care about insomnia as a problem? Do we care about flare ups)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78651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still matching only to the fully healthy group. But there are 80 million patients, surely we can pick a better match than that?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99288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matching not to the people with no health event, but to people with influenza (or broken bone, etc.). Differences are much smaller! You have to go to the online appendix to even find this! That already says something about the messaging of this article (plus the fact that curves are different, axis are shrunk, etc.). What is the takeaway? </a:t>
            </a:r>
            <a:r>
              <a:rPr lang="en-US" b="0" i="0" dirty="0">
                <a:solidFill>
                  <a:srgbClr val="0F1419"/>
                </a:solidFill>
                <a:effectLst/>
                <a:latin typeface="TwitterChirp"/>
              </a:rPr>
              <a:t>About 8% of the control cohorts had any new diagnosis of any of the issues assessed in this paper, compared to around 13% of the people infected with COVID-19.</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837175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dirty="0">
                <a:solidFill>
                  <a:schemeClr val="accent2">
                    <a:lumMod val="75000"/>
                  </a:schemeClr>
                </a:solidFill>
              </a:rPr>
              <a:t>They all are! For different things. </a:t>
            </a:r>
            <a:r>
              <a:rPr lang="en-CA" sz="1200" b="0" dirty="0">
                <a:solidFill>
                  <a:schemeClr val="accent2">
                    <a:lumMod val="75000"/>
                  </a:schemeClr>
                </a:solidFill>
              </a:rPr>
              <a:t>What’s your policy context? What’s the threshold for economic significance (even 5% is not trivial)? </a:t>
            </a:r>
          </a:p>
          <a:p>
            <a:endParaRPr lang="en-CA" sz="1200" b="0" dirty="0">
              <a:solidFill>
                <a:schemeClr val="accent2">
                  <a:lumMod val="75000"/>
                </a:schemeClr>
              </a:solidFill>
            </a:endParaRPr>
          </a:p>
          <a:p>
            <a:r>
              <a:rPr lang="en-CA" sz="1200" b="0" dirty="0">
                <a:solidFill>
                  <a:schemeClr val="accent2">
                    <a:lumMod val="75000"/>
                  </a:schemeClr>
                </a:solidFill>
              </a:rPr>
              <a:t>These are all things you need to think carefully about and be honest about in a paper. Why is your headline figure what it is? Why did you bury that figure in an online appendix? How will other researchers interpret your results when they cite you? How will the media cite you? Is that what you want?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78127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we’re after a causal pathway, </a:t>
            </a:r>
            <a:r>
              <a:rPr lang="en-US" dirty="0" err="1"/>
              <a:t>asolid</a:t>
            </a:r>
            <a:r>
              <a:rPr lang="en-US" dirty="0"/>
              <a:t> set of descriptive stats (or better, a </a:t>
            </a:r>
            <a:r>
              <a:rPr lang="en-US" dirty="0" err="1"/>
              <a:t>singl</a:t>
            </a:r>
            <a:r>
              <a:rPr lang="en-US" dirty="0"/>
              <a:t>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457100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66314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5996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999925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670954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592333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084540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55189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part 3 for sure, maybe also part 2?</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635693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762163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4204612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276173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Now if I need to adjust the </a:t>
            </a:r>
            <a:r>
              <a:rPr lang="en-US" dirty="0"/>
              <a:t>constructor()</a:t>
            </a:r>
            <a:r>
              <a:rPr lang="en-US" b="0" i="0" dirty="0">
                <a:solidFill>
                  <a:srgbClr val="000000"/>
                </a:solidFill>
                <a:effectLst/>
                <a:latin typeface="Fira Sans" panose="020B0503050000020004" pitchFamily="34" charset="0"/>
              </a:rPr>
              <a:t> function, I only have to modify one line of code instead of three. This approach also minimizes typos in copy-pasting lines that are largely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742899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153148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74010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817714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3207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23490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to remember from this course – what is your </a:t>
            </a:r>
            <a:r>
              <a:rPr lang="en-US" dirty="0" err="1"/>
              <a:t>estimand</a:t>
            </a:r>
            <a:r>
              <a:rPr lang="en-US" dirty="0"/>
              <a:t>, and is it useful? How? We need to be good stewards of our data and research, and talk </a:t>
            </a:r>
            <a:r>
              <a:rPr lang="en-US" i="1" dirty="0"/>
              <a:t>accurately </a:t>
            </a:r>
            <a:r>
              <a:rPr lang="en-US" i="0" dirty="0"/>
              <a:t>about how our research designs give us causal pathways.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958121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594493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631490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study from the Lancet -- </a:t>
            </a:r>
            <a:r>
              <a:rPr lang="en-US" b="0" i="0" dirty="0">
                <a:solidFill>
                  <a:srgbClr val="0F1419"/>
                </a:solidFill>
                <a:effectLst/>
                <a:latin typeface="TwitterChirp"/>
              </a:rPr>
              <a:t>A key point about long COVID (and really, all chronic disease) is to remember that the number of people who have the condition is VERY dependent on how we define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Fight the power!</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8662328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carefully about how your results are going into the world. What are the assumptions? Limitations? External validity? What biases are you perhaps missing?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33585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is BIG – already cited 890 times with an </a:t>
            </a:r>
            <a:r>
              <a:rPr lang="en-US" dirty="0" err="1"/>
              <a:t>altmetric</a:t>
            </a:r>
            <a:r>
              <a:rPr lang="en-US" dirty="0"/>
              <a:t> score of 13.8k. Also included a control group of non-infected, close to 80 million patients. This is </a:t>
            </a:r>
            <a:r>
              <a:rPr lang="en-US" b="1" dirty="0"/>
              <a:t>big data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0026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let’s start </a:t>
            </a:r>
            <a:r>
              <a:rPr lang="en-US" dirty="0" err="1"/>
              <a:t>thinkin</a:t>
            </a:r>
            <a:r>
              <a:rPr lang="en-US" dirty="0"/>
              <a:t> about threats to causality – what are some of the big things to watch out for when you hear matching? (selection on </a:t>
            </a:r>
            <a:r>
              <a:rPr lang="en-US" dirty="0" err="1"/>
              <a:t>unobservables</a:t>
            </a:r>
            <a:r>
              <a:rPr lang="en-US" dirty="0"/>
              <a:t>, type of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65658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or why not?  A lot of people said yes! Even a JAMA article citing this study said that this is true! But it’s not! (Not yet – haven’t dealt with *new* diagnoses, for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03944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effects tell us? Are they economically significant? Are they statistically significant? They sure look bad! But what issues are there? (Publication </a:t>
            </a:r>
            <a:r>
              <a:rPr lang="en-US" dirty="0" err="1"/>
              <a:t>bais</a:t>
            </a:r>
            <a:r>
              <a:rPr lang="en-US" dirty="0"/>
              <a:t>; they’re only showing us 6 here. Plus look at y-axes. And what is the control group here?)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34191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8/19/2022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8/19/2022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12: Topics in Research Design</a:t>
            </a:r>
          </a:p>
          <a:p>
            <a:r>
              <a:rPr lang="en-US" sz="2400" dirty="0"/>
              <a:t>December 2,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pic>
        <p:nvPicPr>
          <p:cNvPr id="2050" name="Picture 2" descr="Image">
            <a:extLst>
              <a:ext uri="{FF2B5EF4-FFF2-40B4-BE49-F238E27FC236}">
                <a16:creationId xmlns:a16="http://schemas.microsoft.com/office/drawing/2014/main" id="{A930BD20-80CC-741A-5BB6-677C012562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89911"/>
            <a:ext cx="7162800" cy="5540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86D911F-9E38-8CCF-64D3-5216B3C56CB7}"/>
                  </a:ext>
                </a:extLst>
              </p:cNvPr>
              <p:cNvSpPr txBox="1"/>
              <p:nvPr/>
            </p:nvSpPr>
            <p:spPr>
              <a:xfrm>
                <a:off x="7543800" y="962232"/>
                <a:ext cx="3505200" cy="3046988"/>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But this conflates: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Exacerbations of existing disease</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diagnoses</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Look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CA" sz="2400" dirty="0">
                    <a:latin typeface="Times New Roman" panose="02020603050405020304" pitchFamily="18" charset="0"/>
                    <a:cs typeface="Times New Roman" panose="02020603050405020304" pitchFamily="18" charset="0"/>
                  </a:rPr>
                  <a:t>-axes: almost all of the effect is from mental health conditions!</a:t>
                </a:r>
              </a:p>
            </p:txBody>
          </p:sp>
        </mc:Choice>
        <mc:Fallback>
          <p:sp>
            <p:nvSpPr>
              <p:cNvPr id="3" name="TextBox 2">
                <a:extLst>
                  <a:ext uri="{FF2B5EF4-FFF2-40B4-BE49-F238E27FC236}">
                    <a16:creationId xmlns:a16="http://schemas.microsoft.com/office/drawing/2014/main" id="{B86D911F-9E38-8CCF-64D3-5216B3C56CB7}"/>
                  </a:ext>
                </a:extLst>
              </p:cNvPr>
              <p:cNvSpPr txBox="1">
                <a:spLocks noRot="1" noChangeAspect="1" noMove="1" noResize="1" noEditPoints="1" noAdjustHandles="1" noChangeArrowheads="1" noChangeShapeType="1" noTextEdit="1"/>
              </p:cNvSpPr>
              <p:nvPr/>
            </p:nvSpPr>
            <p:spPr>
              <a:xfrm>
                <a:off x="7543800" y="962232"/>
                <a:ext cx="3505200" cy="3046988"/>
              </a:xfrm>
              <a:prstGeom prst="rect">
                <a:avLst/>
              </a:prstGeom>
              <a:blipFill>
                <a:blip r:embed="rId4"/>
                <a:stretch>
                  <a:fillRect l="-2783" t="-1600" b="-3600"/>
                </a:stretch>
              </a:blipFill>
            </p:spPr>
            <p:txBody>
              <a:bodyPr/>
              <a:lstStyle/>
              <a:p>
                <a:r>
                  <a:rPr lang="en-CA">
                    <a:noFill/>
                  </a:rPr>
                  <a:t> </a:t>
                </a:r>
              </a:p>
            </p:txBody>
          </p:sp>
        </mc:Fallback>
      </mc:AlternateContent>
      <p:sp>
        <p:nvSpPr>
          <p:cNvPr id="4" name="Oval 3">
            <a:extLst>
              <a:ext uri="{FF2B5EF4-FFF2-40B4-BE49-F238E27FC236}">
                <a16:creationId xmlns:a16="http://schemas.microsoft.com/office/drawing/2014/main" id="{595EA88D-C6C3-A998-B136-4441DAB820E4}"/>
              </a:ext>
            </a:extLst>
          </p:cNvPr>
          <p:cNvSpPr/>
          <p:nvPr/>
        </p:nvSpPr>
        <p:spPr>
          <a:xfrm>
            <a:off x="4876800" y="3398460"/>
            <a:ext cx="2895600" cy="2362200"/>
          </a:xfrm>
          <a:prstGeom prst="ellipse">
            <a:avLst/>
          </a:pr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671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639416" y="962232"/>
            <a:ext cx="9217816" cy="5217905"/>
          </a:xfrm>
        </p:spPr>
        <p:txBody>
          <a:bodyPr>
            <a:normAutofit/>
          </a:bodyPr>
          <a:lstStyle/>
          <a:p>
            <a:pPr marL="0" indent="0">
              <a:buNone/>
            </a:pPr>
            <a:r>
              <a:rPr lang="en-CA" sz="2400" dirty="0"/>
              <a:t>What’s the DAG here? </a:t>
            </a:r>
          </a:p>
          <a:p>
            <a:endParaRPr lang="en-CA" sz="2400" dirty="0"/>
          </a:p>
          <a:p>
            <a:endParaRPr lang="en-CA" sz="2400" dirty="0"/>
          </a:p>
          <a:p>
            <a:endParaRPr lang="en-CA" sz="2400" dirty="0"/>
          </a:p>
          <a:p>
            <a:endParaRPr lang="en-CA" sz="2400" dirty="0"/>
          </a:p>
          <a:p>
            <a:r>
              <a:rPr lang="en-CA" sz="2400" dirty="0"/>
              <a:t>If we limit to </a:t>
            </a:r>
          </a:p>
          <a:p>
            <a:endParaRPr lang="en-CA" sz="2400" dirty="0"/>
          </a:p>
          <a:p>
            <a:endParaRPr lang="en-CA" sz="2400" dirty="0"/>
          </a:p>
        </p:txBody>
      </p:sp>
      <p:pic>
        <p:nvPicPr>
          <p:cNvPr id="6" name="Picture 5">
            <a:extLst>
              <a:ext uri="{FF2B5EF4-FFF2-40B4-BE49-F238E27FC236}">
                <a16:creationId xmlns:a16="http://schemas.microsoft.com/office/drawing/2014/main" id="{ADB57108-E5C2-52E7-B52E-28BE5ED79654}"/>
              </a:ext>
            </a:extLst>
          </p:cNvPr>
          <p:cNvPicPr>
            <a:picLocks noChangeAspect="1"/>
          </p:cNvPicPr>
          <p:nvPr/>
        </p:nvPicPr>
        <p:blipFill>
          <a:blip r:embed="rId3"/>
          <a:stretch>
            <a:fillRect/>
          </a:stretch>
        </p:blipFill>
        <p:spPr>
          <a:xfrm>
            <a:off x="726083" y="1371600"/>
            <a:ext cx="10322917" cy="3272560"/>
          </a:xfrm>
          <a:prstGeom prst="rect">
            <a:avLst/>
          </a:prstGeom>
        </p:spPr>
      </p:pic>
    </p:spTree>
    <p:extLst>
      <p:ext uri="{BB962C8B-B14F-4D97-AF65-F5344CB8AC3E}">
        <p14:creationId xmlns:p14="http://schemas.microsoft.com/office/powerpoint/2010/main" val="303110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639416" y="962232"/>
                <a:ext cx="9217816" cy="5217905"/>
              </a:xfrm>
            </p:spPr>
            <p:txBody>
              <a:bodyPr>
                <a:normAutofit/>
              </a:bodyPr>
              <a:lstStyle/>
              <a:p>
                <a:pPr marL="0" indent="0">
                  <a:buNone/>
                </a:pPr>
                <a:r>
                  <a:rPr lang="en-CA" sz="2400" dirty="0"/>
                  <a:t>What’s the DAG here? </a:t>
                </a:r>
              </a:p>
              <a:p>
                <a:endParaRPr lang="en-CA" sz="2400" dirty="0"/>
              </a:p>
              <a:p>
                <a:endParaRPr lang="en-CA" sz="2400" dirty="0"/>
              </a:p>
              <a:p>
                <a:endParaRPr lang="en-CA" sz="2400" dirty="0"/>
              </a:p>
              <a:p>
                <a:endParaRPr lang="en-CA" sz="2400" dirty="0"/>
              </a:p>
              <a:p>
                <a:r>
                  <a:rPr lang="en-CA" sz="2400" dirty="0"/>
                  <a:t>If we limit to </a:t>
                </a:r>
              </a:p>
              <a:p>
                <a:endParaRPr lang="en-CA" sz="2400" dirty="0"/>
              </a:p>
              <a:p>
                <a:r>
                  <a:rPr lang="en-CA" sz="2400" dirty="0"/>
                  <a:t>If we limit to new diagnoses only, </a:t>
                </a:r>
                <a14:m>
                  <m:oMath xmlns:m="http://schemas.openxmlformats.org/officeDocument/2006/math">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𝑛𝑒𝑤</m:t>
                        </m:r>
                        <m:r>
                          <a:rPr lang="en-CA" sz="2400" b="0" i="1" smtClean="0">
                            <a:latin typeface="Cambria Math" panose="02040503050406030204" pitchFamily="18" charset="0"/>
                          </a:rPr>
                          <m:t> </m:t>
                        </m:r>
                        <m:r>
                          <a:rPr lang="en-CA" sz="2400" b="0" i="1" smtClean="0">
                            <a:latin typeface="Cambria Math" panose="02040503050406030204" pitchFamily="18" charset="0"/>
                          </a:rPr>
                          <m:t>𝑑𝑥</m:t>
                        </m:r>
                      </m:e>
                      <m:e>
                        <m:r>
                          <a:rPr lang="en-CA" sz="2400" b="0" i="1" smtClean="0">
                            <a:latin typeface="Cambria Math" panose="02040503050406030204" pitchFamily="18" charset="0"/>
                          </a:rPr>
                          <m:t>𝑖𝑛𝑓𝑒𝑐𝑡𝑖𝑜𝑛</m:t>
                        </m:r>
                      </m:e>
                    </m:d>
                    <m:r>
                      <a:rPr lang="en-CA" sz="2400" b="0" i="1" smtClean="0">
                        <a:latin typeface="Cambria Math" panose="02040503050406030204" pitchFamily="18" charset="0"/>
                      </a:rPr>
                      <m:t>=13%</m:t>
                    </m:r>
                  </m:oMath>
                </a14:m>
                <a:endParaRPr lang="en-CA" sz="2400" dirty="0"/>
              </a:p>
              <a:p>
                <a:r>
                  <a:rPr lang="en-CA" sz="2400" dirty="0"/>
                  <a:t>But who’s the right control here?</a:t>
                </a:r>
              </a:p>
              <a:p>
                <a:endParaRPr lang="en-CA" sz="2400" dirty="0"/>
              </a:p>
            </p:txBody>
          </p:sp>
        </mc:Choice>
        <mc:Fallback>
          <p:sp>
            <p:nvSpPr>
              <p:cNvPr id="4" name="Content Placeholder 3">
                <a:extLst>
                  <a:ext uri="{FF2B5EF4-FFF2-40B4-BE49-F238E27FC236}">
                    <a16:creationId xmlns:a16="http://schemas.microsoft.com/office/drawing/2014/main" id="{6CFFBE84-BB1B-1B55-C3E4-6C830970DFBA}"/>
                  </a:ext>
                </a:extLst>
              </p:cNvPr>
              <p:cNvSpPr>
                <a:spLocks noGrp="1" noRot="1" noChangeAspect="1" noMove="1" noResize="1" noEditPoints="1" noAdjustHandles="1" noChangeArrowheads="1" noChangeShapeType="1" noTextEdit="1"/>
              </p:cNvSpPr>
              <p:nvPr>
                <p:ph idx="1"/>
              </p:nvPr>
            </p:nvSpPr>
            <p:spPr>
              <a:xfrm>
                <a:off x="639416" y="962232"/>
                <a:ext cx="9217816" cy="5217905"/>
              </a:xfrm>
              <a:blipFill>
                <a:blip r:embed="rId3"/>
                <a:stretch>
                  <a:fillRect l="-1058" t="-128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B57108-E5C2-52E7-B52E-28BE5ED79654}"/>
              </a:ext>
            </a:extLst>
          </p:cNvPr>
          <p:cNvPicPr>
            <a:picLocks noChangeAspect="1"/>
          </p:cNvPicPr>
          <p:nvPr/>
        </p:nvPicPr>
        <p:blipFill>
          <a:blip r:embed="rId4"/>
          <a:stretch>
            <a:fillRect/>
          </a:stretch>
        </p:blipFill>
        <p:spPr>
          <a:xfrm>
            <a:off x="726083" y="1371600"/>
            <a:ext cx="10322917" cy="3272560"/>
          </a:xfrm>
          <a:prstGeom prst="rect">
            <a:avLst/>
          </a:prstGeom>
        </p:spPr>
      </p:pic>
    </p:spTree>
    <p:extLst>
      <p:ext uri="{BB962C8B-B14F-4D97-AF65-F5344CB8AC3E}">
        <p14:creationId xmlns:p14="http://schemas.microsoft.com/office/powerpoint/2010/main" val="69722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if you compared to comparable illnesses?</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5619D98-67EC-EF46-F8F6-AFD1E13FE285}"/>
              </a:ext>
            </a:extLst>
          </p:cNvPr>
          <p:cNvSpPr>
            <a:spLocks noGrp="1"/>
          </p:cNvSpPr>
          <p:nvPr>
            <p:ph idx="1"/>
          </p:nvPr>
        </p:nvSpPr>
        <p:spPr/>
        <p:txBody>
          <a:bodyPr/>
          <a:lstStyle/>
          <a:p>
            <a:endParaRPr lang="en-CA" dirty="0"/>
          </a:p>
        </p:txBody>
      </p:sp>
      <p:pic>
        <p:nvPicPr>
          <p:cNvPr id="7" name="Picture 6">
            <a:extLst>
              <a:ext uri="{FF2B5EF4-FFF2-40B4-BE49-F238E27FC236}">
                <a16:creationId xmlns:a16="http://schemas.microsoft.com/office/drawing/2014/main" id="{512F228A-DC7B-1DA9-88D3-F4214BC9FD68}"/>
              </a:ext>
            </a:extLst>
          </p:cNvPr>
          <p:cNvPicPr>
            <a:picLocks noChangeAspect="1"/>
          </p:cNvPicPr>
          <p:nvPr/>
        </p:nvPicPr>
        <p:blipFill>
          <a:blip r:embed="rId3"/>
          <a:stretch>
            <a:fillRect/>
          </a:stretch>
        </p:blipFill>
        <p:spPr>
          <a:xfrm>
            <a:off x="228600" y="962232"/>
            <a:ext cx="8406951" cy="566385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4362973-1D1F-2DDF-C319-0E939056DA2C}"/>
                  </a:ext>
                </a:extLst>
              </p:cNvPr>
              <p:cNvSpPr txBox="1"/>
              <p:nvPr/>
            </p:nvSpPr>
            <p:spPr>
              <a:xfrm>
                <a:off x="8458200" y="962232"/>
                <a:ext cx="2590800"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𝐷𝑋</m:t>
                        </m:r>
                      </m:e>
                      <m:e>
                        <m:r>
                          <a:rPr lang="en-CA" sz="2400" b="0" i="1" smtClean="0">
                            <a:latin typeface="Cambria Math" panose="02040503050406030204" pitchFamily="18" charset="0"/>
                            <a:cs typeface="Times New Roman" panose="02020603050405020304" pitchFamily="18" charset="0"/>
                          </a:rPr>
                          <m:t>𝐼</m:t>
                        </m:r>
                      </m:e>
                    </m:d>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5%</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20% of the infections were hospitalized in this sample!</a:t>
                </a:r>
              </a:p>
            </p:txBody>
          </p:sp>
        </mc:Choice>
        <mc:Fallback>
          <p:sp>
            <p:nvSpPr>
              <p:cNvPr id="8" name="TextBox 7">
                <a:extLst>
                  <a:ext uri="{FF2B5EF4-FFF2-40B4-BE49-F238E27FC236}">
                    <a16:creationId xmlns:a16="http://schemas.microsoft.com/office/drawing/2014/main" id="{C4362973-1D1F-2DDF-C319-0E939056DA2C}"/>
                  </a:ext>
                </a:extLst>
              </p:cNvPr>
              <p:cNvSpPr txBox="1">
                <a:spLocks noRot="1" noChangeAspect="1" noMove="1" noResize="1" noEditPoints="1" noAdjustHandles="1" noChangeArrowheads="1" noChangeShapeType="1" noTextEdit="1"/>
              </p:cNvSpPr>
              <p:nvPr/>
            </p:nvSpPr>
            <p:spPr>
              <a:xfrm>
                <a:off x="8458200" y="962232"/>
                <a:ext cx="2590800" cy="2308324"/>
              </a:xfrm>
              <a:prstGeom prst="rect">
                <a:avLst/>
              </a:prstGeom>
              <a:blipFill>
                <a:blip r:embed="rId4"/>
                <a:stretch>
                  <a:fillRect l="-3294" t="-2111" b="-5013"/>
                </a:stretch>
              </a:blipFill>
            </p:spPr>
            <p:txBody>
              <a:bodyPr/>
              <a:lstStyle/>
              <a:p>
                <a:r>
                  <a:rPr lang="en-CA">
                    <a:noFill/>
                  </a:rPr>
                  <a:t> </a:t>
                </a:r>
              </a:p>
            </p:txBody>
          </p:sp>
        </mc:Fallback>
      </mc:AlternateContent>
    </p:spTree>
    <p:extLst>
      <p:ext uri="{BB962C8B-B14F-4D97-AF65-F5344CB8AC3E}">
        <p14:creationId xmlns:p14="http://schemas.microsoft.com/office/powerpoint/2010/main" val="269595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762000" y="962232"/>
                <a:ext cx="10287000" cy="5217905"/>
              </a:xfrm>
            </p:spPr>
            <p:txBody>
              <a:bodyPr>
                <a:normAutofit/>
              </a:bodyPr>
              <a:lstStyle/>
              <a:p>
                <a:pPr marL="0" indent="0">
                  <a:buNone/>
                </a:pPr>
                <a:r>
                  <a:rPr lang="en-CA" sz="2400" dirty="0"/>
                  <a:t>This doesn’t mean estimates aren’t useful. They just </a:t>
                </a:r>
                <a:r>
                  <a:rPr lang="en-CA" sz="2400" b="1" dirty="0"/>
                  <a:t>measure different things:</a:t>
                </a:r>
              </a:p>
              <a:p>
                <a:r>
                  <a:rPr lang="en-CA" sz="2400" dirty="0"/>
                  <a:t>We have </a:t>
                </a:r>
                <a14:m>
                  <m:oMath xmlns:m="http://schemas.openxmlformats.org/officeDocument/2006/math">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𝐴𝑛𝑦</m:t>
                        </m:r>
                        <m:r>
                          <a:rPr lang="en-CA" sz="2400" b="0" i="1" smtClean="0">
                            <a:latin typeface="Cambria Math" panose="02040503050406030204" pitchFamily="18" charset="0"/>
                          </a:rPr>
                          <m:t> </m:t>
                        </m:r>
                        <m:r>
                          <a:rPr lang="en-CA" sz="2400" b="0" i="1" smtClean="0">
                            <a:latin typeface="Cambria Math" panose="02040503050406030204" pitchFamily="18" charset="0"/>
                          </a:rPr>
                          <m:t>𝐷𝑖𝑎𝑔𝑛𝑜𝑠𝑖𝑠</m:t>
                        </m:r>
                      </m:e>
                      <m:e>
                        <m:r>
                          <a:rPr lang="en-CA" sz="2400" b="0" i="1" smtClean="0">
                            <a:latin typeface="Cambria Math" panose="02040503050406030204" pitchFamily="18" charset="0"/>
                          </a:rPr>
                          <m:t>𝐼𝑛𝑓𝑒𝑐𝑡𝑖𝑜𝑛</m:t>
                        </m:r>
                      </m:e>
                    </m:d>
                    <m:r>
                      <a:rPr lang="en-CA" sz="2400" b="0" i="1" smtClean="0">
                        <a:latin typeface="Cambria Math" panose="02040503050406030204" pitchFamily="18" charset="0"/>
                      </a:rPr>
                      <m:t> </m:t>
                    </m:r>
                  </m:oMath>
                </a14:m>
                <a:r>
                  <a:rPr lang="en-CA" sz="2400" dirty="0"/>
                  <a:t>compared to fully healthy group</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𝑁𝑒𝑤</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fully healthy group</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𝐴𝑛𝑦</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various related health events</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𝑁𝑒𝑤</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various related health events</a:t>
                </a:r>
              </a:p>
              <a:p>
                <a:pPr marL="0" indent="0">
                  <a:buNone/>
                </a:pPr>
                <a:r>
                  <a:rPr lang="en-CA" sz="2400" b="1" dirty="0">
                    <a:solidFill>
                      <a:schemeClr val="accent2">
                        <a:lumMod val="75000"/>
                      </a:schemeClr>
                    </a:solidFill>
                  </a:rPr>
                  <a:t>So which one is right? </a:t>
                </a:r>
              </a:p>
              <a:p>
                <a:pPr marL="0" indent="0">
                  <a:buNone/>
                </a:pPr>
                <a:endParaRPr lang="en-CA" sz="2400" b="1" dirty="0">
                  <a:solidFill>
                    <a:schemeClr val="accent2">
                      <a:lumMod val="75000"/>
                    </a:schemeClr>
                  </a:solidFill>
                </a:endParaRPr>
              </a:p>
              <a:p>
                <a:endParaRPr lang="en-CA" sz="2400" dirty="0"/>
              </a:p>
            </p:txBody>
          </p:sp>
        </mc:Choice>
        <mc:Fallback>
          <p:sp>
            <p:nvSpPr>
              <p:cNvPr id="4" name="Content Placeholder 3">
                <a:extLst>
                  <a:ext uri="{FF2B5EF4-FFF2-40B4-BE49-F238E27FC236}">
                    <a16:creationId xmlns:a16="http://schemas.microsoft.com/office/drawing/2014/main" id="{6CFFBE84-BB1B-1B55-C3E4-6C830970DFBA}"/>
                  </a:ext>
                </a:extLst>
              </p:cNvPr>
              <p:cNvSpPr>
                <a:spLocks noGrp="1" noRot="1" noChangeAspect="1" noMove="1" noResize="1" noEditPoints="1" noAdjustHandles="1" noChangeArrowheads="1" noChangeShapeType="1" noTextEdit="1"/>
              </p:cNvSpPr>
              <p:nvPr>
                <p:ph idx="1"/>
              </p:nvPr>
            </p:nvSpPr>
            <p:spPr>
              <a:xfrm>
                <a:off x="762000" y="962232"/>
                <a:ext cx="10287000" cy="5217905"/>
              </a:xfrm>
              <a:blipFill>
                <a:blip r:embed="rId3"/>
                <a:stretch>
                  <a:fillRect l="-889" t="-1285"/>
                </a:stretch>
              </a:blipFill>
            </p:spPr>
            <p:txBody>
              <a:bodyPr/>
              <a:lstStyle/>
              <a:p>
                <a:r>
                  <a:rPr lang="en-CA">
                    <a:noFill/>
                  </a:rPr>
                  <a:t> </a:t>
                </a:r>
              </a:p>
            </p:txBody>
          </p:sp>
        </mc:Fallback>
      </mc:AlternateContent>
    </p:spTree>
    <p:extLst>
      <p:ext uri="{BB962C8B-B14F-4D97-AF65-F5344CB8AC3E}">
        <p14:creationId xmlns:p14="http://schemas.microsoft.com/office/powerpoint/2010/main" val="127810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a:blip r:embed="rId3"/>
          <a:stretch>
            <a:fillRect/>
          </a:stretch>
        </p:blipFill>
        <p:spPr>
          <a:xfrm>
            <a:off x="381000" y="1176023"/>
            <a:ext cx="10459910" cy="4505954"/>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6028899"/>
            <a:ext cx="9405791" cy="416989"/>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762000" y="962232"/>
            <a:ext cx="7200000" cy="5066667"/>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Approaches either rest on you having a DAG (model-based) or a good source of exogenous variation (design-based) </a:t>
            </a:r>
          </a:p>
          <a:p>
            <a:r>
              <a:rPr lang="en-US" sz="2400" dirty="0">
                <a:cs typeface="Times New Roman" panose="02020603050405020304" pitchFamily="18" charset="0"/>
              </a:rPr>
              <a:t>Examples of model-based: matching, controlling, IPW</a:t>
            </a:r>
          </a:p>
          <a:p>
            <a:pPr lvl="1"/>
            <a:r>
              <a:rPr lang="en-US" sz="2200" dirty="0">
                <a:cs typeface="Times New Roman" panose="02020603050405020304" pitchFamily="18" charset="0"/>
              </a:rPr>
              <a:t>Requires a</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big assumption</a:t>
            </a:r>
            <a:r>
              <a:rPr lang="en-US" sz="2200" dirty="0">
                <a:cs typeface="Times New Roman" panose="02020603050405020304" pitchFamily="18" charset="0"/>
              </a:rPr>
              <a:t> about your DAG (and selection on </a:t>
            </a:r>
            <a:r>
              <a:rPr lang="en-US" sz="2200" dirty="0" err="1">
                <a:cs typeface="Times New Roman" panose="02020603050405020304" pitchFamily="18" charset="0"/>
              </a:rPr>
              <a:t>unobservables</a:t>
            </a:r>
            <a:r>
              <a:rPr lang="en-US" sz="2200" dirty="0">
                <a:cs typeface="Times New Roman" panose="02020603050405020304" pitchFamily="18" charset="0"/>
              </a:rPr>
              <a:t>)</a:t>
            </a:r>
          </a:p>
          <a:p>
            <a:r>
              <a:rPr lang="en-US" sz="2400" dirty="0">
                <a:cs typeface="Times New Roman" panose="02020603050405020304" pitchFamily="18" charset="0"/>
              </a:rPr>
              <a:t>Examples of design-based: RCT, DID, IV</a:t>
            </a:r>
          </a:p>
          <a:p>
            <a:pPr lvl="1"/>
            <a:r>
              <a:rPr lang="en-US" sz="2200" dirty="0">
                <a:cs typeface="Times New Roman" panose="02020603050405020304" pitchFamily="18" charset="0"/>
              </a:rPr>
              <a:t>Need a </a:t>
            </a:r>
            <a:r>
              <a:rPr lang="en-US" sz="2200" b="1" dirty="0">
                <a:solidFill>
                  <a:schemeClr val="accent2">
                    <a:lumMod val="75000"/>
                  </a:schemeClr>
                </a:solidFill>
                <a:cs typeface="Times New Roman" panose="02020603050405020304" pitchFamily="18" charset="0"/>
              </a:rPr>
              <a:t>specific</a:t>
            </a:r>
            <a:r>
              <a:rPr lang="en-US" sz="2200" dirty="0">
                <a:cs typeface="Times New Roman" panose="02020603050405020304" pitchFamily="18" charset="0"/>
              </a:rPr>
              <a:t> set of data and </a:t>
            </a:r>
            <a:r>
              <a:rPr lang="en-US" sz="2200" b="1" dirty="0">
                <a:solidFill>
                  <a:schemeClr val="accent2">
                    <a:lumMod val="75000"/>
                  </a:schemeClr>
                </a:solidFill>
                <a:cs typeface="Times New Roman" panose="02020603050405020304" pitchFamily="18" charset="0"/>
              </a:rPr>
              <a:t>circumstances</a:t>
            </a:r>
            <a:r>
              <a:rPr lang="en-US" sz="2200" dirty="0">
                <a:cs typeface="Times New Roman" panose="02020603050405020304" pitchFamily="18" charset="0"/>
              </a:rPr>
              <a:t> (policy change, instrument)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Approaches either rest on you having a DAG (model-based) or a good source of exogenous variation (design-based) </a:t>
            </a:r>
          </a:p>
          <a:p>
            <a:r>
              <a:rPr lang="en-US" sz="2400" dirty="0">
                <a:cs typeface="Times New Roman" panose="02020603050405020304" pitchFamily="18" charset="0"/>
              </a:rPr>
              <a:t>Examples of model-based: matching, controlling, IPW</a:t>
            </a:r>
          </a:p>
          <a:p>
            <a:pPr lvl="1"/>
            <a:r>
              <a:rPr lang="en-US" sz="2200" dirty="0">
                <a:cs typeface="Times New Roman" panose="02020603050405020304" pitchFamily="18" charset="0"/>
              </a:rPr>
              <a:t>Requires a</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big assumption</a:t>
            </a:r>
            <a:r>
              <a:rPr lang="en-US" sz="2200" dirty="0">
                <a:cs typeface="Times New Roman" panose="02020603050405020304" pitchFamily="18" charset="0"/>
              </a:rPr>
              <a:t> about your DAG (and selection on </a:t>
            </a:r>
            <a:r>
              <a:rPr lang="en-US" sz="2200" dirty="0" err="1">
                <a:cs typeface="Times New Roman" panose="02020603050405020304" pitchFamily="18" charset="0"/>
              </a:rPr>
              <a:t>unobservables</a:t>
            </a:r>
            <a:r>
              <a:rPr lang="en-US" sz="2200" dirty="0">
                <a:cs typeface="Times New Roman" panose="02020603050405020304" pitchFamily="18" charset="0"/>
              </a:rPr>
              <a:t>)</a:t>
            </a:r>
          </a:p>
          <a:p>
            <a:r>
              <a:rPr lang="en-US" sz="2400" dirty="0">
                <a:cs typeface="Times New Roman" panose="02020603050405020304" pitchFamily="18" charset="0"/>
              </a:rPr>
              <a:t>Examples of design-based: RCT, DID, IV</a:t>
            </a:r>
          </a:p>
          <a:p>
            <a:pPr lvl="1"/>
            <a:r>
              <a:rPr lang="en-US" sz="2200" dirty="0">
                <a:cs typeface="Times New Roman" panose="02020603050405020304" pitchFamily="18" charset="0"/>
              </a:rPr>
              <a:t>Need a </a:t>
            </a:r>
            <a:r>
              <a:rPr lang="en-US" sz="2200" b="1" dirty="0">
                <a:solidFill>
                  <a:schemeClr val="accent2">
                    <a:lumMod val="75000"/>
                  </a:schemeClr>
                </a:solidFill>
                <a:cs typeface="Times New Roman" panose="02020603050405020304" pitchFamily="18" charset="0"/>
              </a:rPr>
              <a:t>specific</a:t>
            </a:r>
            <a:r>
              <a:rPr lang="en-US" sz="2200" dirty="0">
                <a:cs typeface="Times New Roman" panose="02020603050405020304" pitchFamily="18" charset="0"/>
              </a:rPr>
              <a:t> set of data and </a:t>
            </a:r>
            <a:r>
              <a:rPr lang="en-US" sz="2200" b="1" dirty="0">
                <a:solidFill>
                  <a:schemeClr val="accent2">
                    <a:lumMod val="75000"/>
                  </a:schemeClr>
                </a:solidFill>
                <a:cs typeface="Times New Roman" panose="02020603050405020304" pitchFamily="18" charset="0"/>
              </a:rPr>
              <a:t>circumstances</a:t>
            </a:r>
            <a:r>
              <a:rPr lang="en-US" sz="2200" dirty="0">
                <a:cs typeface="Times New Roman" panose="02020603050405020304" pitchFamily="18" charset="0"/>
              </a:rPr>
              <a:t> (policy change, instrument)</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Important key:</a:t>
            </a:r>
            <a:r>
              <a:rPr lang="en-US" sz="2200" b="1" dirty="0">
                <a:solidFill>
                  <a:schemeClr val="accent3">
                    <a:lumMod val="75000"/>
                  </a:schemeClr>
                </a:solidFill>
                <a:cs typeface="Times New Roman" panose="02020603050405020304" pitchFamily="18" charset="0"/>
              </a:rPr>
              <a:t> think about what variation you have</a:t>
            </a:r>
            <a:r>
              <a:rPr lang="en-US" sz="2200" dirty="0">
                <a:cs typeface="Times New Roman" panose="02020603050405020304" pitchFamily="18" charset="0"/>
              </a:rPr>
              <a:t> </a:t>
            </a:r>
          </a:p>
          <a:p>
            <a:pPr lvl="1"/>
            <a:r>
              <a:rPr lang="en-US" sz="2200" dirty="0">
                <a:cs typeface="Times New Roman" panose="02020603050405020304" pitchFamily="18" charset="0"/>
              </a:rPr>
              <a:t>Variation across units? </a:t>
            </a:r>
          </a:p>
          <a:p>
            <a:pPr lvl="1"/>
            <a:r>
              <a:rPr lang="en-US" sz="2200" dirty="0">
                <a:cs typeface="Times New Roman" panose="02020603050405020304" pitchFamily="18" charset="0"/>
              </a:rPr>
              <a:t>Across time? </a:t>
            </a:r>
          </a:p>
          <a:p>
            <a:pPr lvl="1"/>
            <a:r>
              <a:rPr lang="en-US" sz="2200" dirty="0">
                <a:cs typeface="Times New Roman" panose="02020603050405020304" pitchFamily="18" charset="0"/>
              </a:rPr>
              <a:t>Policy changes</a:t>
            </a:r>
          </a:p>
          <a:p>
            <a:pPr lvl="1"/>
            <a:r>
              <a:rPr lang="en-US" sz="2200" dirty="0">
                <a:cs typeface="Times New Roman" panose="02020603050405020304" pitchFamily="18" charset="0"/>
              </a:rPr>
              <a:t>Weird policy rules?</a:t>
            </a:r>
          </a:p>
          <a:p>
            <a:pPr lvl="1"/>
            <a:r>
              <a:rPr lang="en-US" sz="2200" dirty="0">
                <a:cs typeface="Times New Roman" panose="02020603050405020304" pitchFamily="18" charset="0"/>
              </a:rPr>
              <a:t>Instruments?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r>
              <a:rPr lang="en-US" sz="2800" b="1" dirty="0">
                <a:solidFill>
                  <a:schemeClr val="accent3">
                    <a:lumMod val="50000"/>
                  </a:schemeClr>
                </a:solidFill>
                <a:cs typeface="Times New Roman" panose="02020603050405020304" pitchFamily="18" charset="0"/>
              </a:rPr>
              <a:t>Are we estimating what we want to be estimating? </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How to pick a research design</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Organizing your research project</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Communicating your results</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CA">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402811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2401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271530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240385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227519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85221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37816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15219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9794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852139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593494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609129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of Abstraction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070178-1954-E794-CD60-53ED8B361DC0}"/>
              </a:ext>
            </a:extLst>
          </p:cNvPr>
          <p:cNvPicPr>
            <a:picLocks noGrp="1" noChangeAspect="1"/>
          </p:cNvPicPr>
          <p:nvPr>
            <p:ph idx="1"/>
          </p:nvPr>
        </p:nvPicPr>
        <p:blipFill>
          <a:blip r:embed="rId3"/>
          <a:stretch>
            <a:fillRect/>
          </a:stretch>
        </p:blipFill>
        <p:spPr>
          <a:xfrm>
            <a:off x="152400" y="1419205"/>
            <a:ext cx="10972800" cy="4019589"/>
          </a:xfrm>
        </p:spPr>
      </p:pic>
    </p:spTree>
    <p:extLst>
      <p:ext uri="{BB962C8B-B14F-4D97-AF65-F5344CB8AC3E}">
        <p14:creationId xmlns:p14="http://schemas.microsoft.com/office/powerpoint/2010/main" val="314368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702174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Comment Your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pic>
        <p:nvPicPr>
          <p:cNvPr id="7" name="Picture 6">
            <a:extLst>
              <a:ext uri="{FF2B5EF4-FFF2-40B4-BE49-F238E27FC236}">
                <a16:creationId xmlns:a16="http://schemas.microsoft.com/office/drawing/2014/main" id="{5D119F18-6256-7ACA-7D40-B58D5A963989}"/>
              </a:ext>
            </a:extLst>
          </p:cNvPr>
          <p:cNvPicPr>
            <a:picLocks noChangeAspect="1"/>
          </p:cNvPicPr>
          <p:nvPr/>
        </p:nvPicPr>
        <p:blipFill>
          <a:blip r:embed="rId3"/>
          <a:stretch>
            <a:fillRect/>
          </a:stretch>
        </p:blipFill>
        <p:spPr>
          <a:xfrm>
            <a:off x="457200" y="1066801"/>
            <a:ext cx="6400800" cy="4112388"/>
          </a:xfrm>
          <a:prstGeom prst="rect">
            <a:avLst/>
          </a:prstGeom>
        </p:spPr>
      </p:pic>
      <p:pic>
        <p:nvPicPr>
          <p:cNvPr id="5" name="Picture 4">
            <a:extLst>
              <a:ext uri="{FF2B5EF4-FFF2-40B4-BE49-F238E27FC236}">
                <a16:creationId xmlns:a16="http://schemas.microsoft.com/office/drawing/2014/main" id="{D8C63BF2-C913-C3E6-FAAB-C53AD2AEBE84}"/>
              </a:ext>
            </a:extLst>
          </p:cNvPr>
          <p:cNvPicPr>
            <a:picLocks noChangeAspect="1"/>
          </p:cNvPicPr>
          <p:nvPr/>
        </p:nvPicPr>
        <p:blipFill rotWithShape="1">
          <a:blip r:embed="rId4"/>
          <a:srcRect l="8321" r="9130"/>
          <a:stretch/>
        </p:blipFill>
        <p:spPr>
          <a:xfrm>
            <a:off x="6824808" y="2298173"/>
            <a:ext cx="4528992" cy="4424516"/>
          </a:xfrm>
          <a:prstGeom prst="rect">
            <a:avLst/>
          </a:prstGeom>
        </p:spPr>
      </p:pic>
    </p:spTree>
    <p:extLst>
      <p:ext uri="{BB962C8B-B14F-4D97-AF65-F5344CB8AC3E}">
        <p14:creationId xmlns:p14="http://schemas.microsoft.com/office/powerpoint/2010/main" val="145569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902438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43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89008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are we Estimating?</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600016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464017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1163752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b="1" dirty="0">
              <a:solidFill>
                <a:schemeClr val="accent3">
                  <a:lumMod val="50000"/>
                </a:schemeClr>
              </a:solidFill>
              <a:cs typeface="Times New Roman" panose="02020603050405020304" pitchFamily="18" charset="0"/>
            </a:endParaRPr>
          </a:p>
        </p:txBody>
      </p:sp>
      <p:pic>
        <p:nvPicPr>
          <p:cNvPr id="1026" name="Picture 2" descr="Image">
            <a:extLst>
              <a:ext uri="{FF2B5EF4-FFF2-40B4-BE49-F238E27FC236}">
                <a16:creationId xmlns:a16="http://schemas.microsoft.com/office/drawing/2014/main" id="{DE282BD3-F205-38C4-ED0E-6586AA185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61" y="1066801"/>
            <a:ext cx="10308890" cy="522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14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Concluding Thoughts</a:t>
            </a:r>
          </a:p>
        </p:txBody>
      </p:sp>
      <p:sp>
        <p:nvSpPr>
          <p:cNvPr id="3" name="Content Placeholder 2"/>
          <p:cNvSpPr>
            <a:spLocks noGrp="1"/>
          </p:cNvSpPr>
          <p:nvPr>
            <p:ph idx="1"/>
          </p:nvPr>
        </p:nvSpPr>
        <p:spPr>
          <a:xfrm>
            <a:off x="228600" y="1066800"/>
            <a:ext cx="10820400" cy="5141388"/>
          </a:xfrm>
        </p:spPr>
        <p:txBody>
          <a:bodyPr>
            <a:noAutofit/>
          </a:bodyPr>
          <a:lstStyle/>
          <a:p>
            <a:pPr lvl="1"/>
            <a:r>
              <a:rPr lang="en-US" sz="2400" dirty="0">
                <a:solidFill>
                  <a:schemeClr val="tx1"/>
                </a:solidFill>
                <a:cs typeface="Times New Roman" panose="02020603050405020304" pitchFamily="18" charset="0"/>
              </a:rPr>
              <a:t>Don’t be afraid of causal inference!</a:t>
            </a:r>
          </a:p>
          <a:p>
            <a:pPr lvl="2"/>
            <a:r>
              <a:rPr lang="en-US" sz="2200" dirty="0">
                <a:solidFill>
                  <a:schemeClr val="tx1"/>
                </a:solidFill>
                <a:cs typeface="Times New Roman" panose="02020603050405020304" pitchFamily="18" charset="0"/>
              </a:rPr>
              <a:t>In particular, don’t go back to saying everything you study is “associations” </a:t>
            </a:r>
          </a:p>
        </p:txBody>
      </p:sp>
      <p:pic>
        <p:nvPicPr>
          <p:cNvPr id="5" name="Picture 4">
            <a:extLst>
              <a:ext uri="{FF2B5EF4-FFF2-40B4-BE49-F238E27FC236}">
                <a16:creationId xmlns:a16="http://schemas.microsoft.com/office/drawing/2014/main" id="{957E1847-EC37-7FF2-DD99-891F70A357E5}"/>
              </a:ext>
            </a:extLst>
          </p:cNvPr>
          <p:cNvPicPr>
            <a:picLocks noChangeAspect="1"/>
          </p:cNvPicPr>
          <p:nvPr/>
        </p:nvPicPr>
        <p:blipFill>
          <a:blip r:embed="rId3"/>
          <a:stretch>
            <a:fillRect/>
          </a:stretch>
        </p:blipFill>
        <p:spPr>
          <a:xfrm>
            <a:off x="2038800" y="2008724"/>
            <a:ext cx="7200000" cy="4304032"/>
          </a:xfrm>
          <a:prstGeom prst="rect">
            <a:avLst/>
          </a:prstGeom>
        </p:spPr>
      </p:pic>
    </p:spTree>
    <p:extLst>
      <p:ext uri="{BB962C8B-B14F-4D97-AF65-F5344CB8AC3E}">
        <p14:creationId xmlns:p14="http://schemas.microsoft.com/office/powerpoint/2010/main" val="456332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a:latin typeface="Times New Roman" panose="02020603050405020304" pitchFamily="18" charset="0"/>
                <a:cs typeface="Times New Roman" panose="02020603050405020304" pitchFamily="18" charset="0"/>
              </a:rPr>
              <a:t>Concluding Thoughts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10820400" cy="5141388"/>
          </a:xfrm>
        </p:spPr>
        <p:txBody>
          <a:bodyPr>
            <a:noAutofit/>
          </a:bodyPr>
          <a:lstStyle/>
          <a:p>
            <a:pPr lvl="1"/>
            <a:r>
              <a:rPr lang="en-US" sz="2400" dirty="0">
                <a:solidFill>
                  <a:schemeClr val="tx1"/>
                </a:solidFill>
                <a:cs typeface="Times New Roman" panose="02020603050405020304" pitchFamily="18" charset="0"/>
              </a:rPr>
              <a:t>Don’t be afraid of causal inference!</a:t>
            </a:r>
          </a:p>
          <a:p>
            <a:pPr lvl="2"/>
            <a:r>
              <a:rPr lang="en-US" sz="2200" dirty="0">
                <a:solidFill>
                  <a:schemeClr val="tx1"/>
                </a:solidFill>
                <a:cs typeface="Times New Roman" panose="02020603050405020304" pitchFamily="18" charset="0"/>
              </a:rPr>
              <a:t>In particular, don’t go back to saying everything you study is “associations”</a:t>
            </a:r>
          </a:p>
          <a:p>
            <a:pPr lvl="1"/>
            <a:r>
              <a:rPr lang="en-US" sz="2400" dirty="0">
                <a:solidFill>
                  <a:schemeClr val="tx1"/>
                </a:solidFill>
                <a:cs typeface="Times New Roman" panose="02020603050405020304" pitchFamily="18" charset="0"/>
              </a:rPr>
              <a:t>And don’t be afraid of R!</a:t>
            </a:r>
          </a:p>
          <a:p>
            <a:pPr lvl="1"/>
            <a:r>
              <a:rPr lang="en-US" sz="2400" dirty="0">
                <a:solidFill>
                  <a:schemeClr val="tx1"/>
                </a:solidFill>
                <a:cs typeface="Times New Roman" panose="02020603050405020304" pitchFamily="18" charset="0"/>
              </a:rPr>
              <a:t>Think carefully about your research setting</a:t>
            </a:r>
          </a:p>
          <a:p>
            <a:pPr lvl="1"/>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546A9F51-396C-706D-FD71-C790E0A5D8FB}"/>
              </a:ext>
            </a:extLst>
          </p:cNvPr>
          <p:cNvPicPr>
            <a:picLocks noChangeAspect="1"/>
          </p:cNvPicPr>
          <p:nvPr/>
        </p:nvPicPr>
        <p:blipFill>
          <a:blip r:embed="rId3"/>
          <a:stretch>
            <a:fillRect/>
          </a:stretch>
        </p:blipFill>
        <p:spPr>
          <a:xfrm>
            <a:off x="761319" y="2667000"/>
            <a:ext cx="9754961" cy="4077269"/>
          </a:xfrm>
          <a:prstGeom prst="rect">
            <a:avLst/>
          </a:prstGeom>
        </p:spPr>
      </p:pic>
    </p:spTree>
    <p:extLst>
      <p:ext uri="{BB962C8B-B14F-4D97-AF65-F5344CB8AC3E}">
        <p14:creationId xmlns:p14="http://schemas.microsoft.com/office/powerpoint/2010/main" val="388282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lvl="1"/>
            <a:r>
              <a:rPr lang="en-US" sz="2200" dirty="0">
                <a:cs typeface="Times New Roman" panose="02020603050405020304" pitchFamily="18" charset="0"/>
              </a:rPr>
              <a:t>Intracranial </a:t>
            </a:r>
            <a:r>
              <a:rPr lang="en-US" sz="2200" dirty="0" err="1">
                <a:cs typeface="Times New Roman" panose="02020603050405020304" pitchFamily="18" charset="0"/>
              </a:rPr>
              <a:t>haemorrhage</a:t>
            </a:r>
            <a:endParaRPr lang="en-US" sz="2200" dirty="0">
              <a:cs typeface="Times New Roman" panose="02020603050405020304" pitchFamily="18" charset="0"/>
            </a:endParaRPr>
          </a:p>
          <a:p>
            <a:pPr lvl="1"/>
            <a:r>
              <a:rPr lang="en-US" sz="2200" dirty="0" err="1">
                <a:cs typeface="Times New Roman" panose="02020603050405020304" pitchFamily="18" charset="0"/>
              </a:rPr>
              <a:t>Ischaemic</a:t>
            </a:r>
            <a:r>
              <a:rPr lang="en-US" sz="2200" dirty="0">
                <a:cs typeface="Times New Roman" panose="02020603050405020304" pitchFamily="18" charset="0"/>
              </a:rPr>
              <a:t> stroke</a:t>
            </a:r>
          </a:p>
          <a:p>
            <a:pPr lvl="1"/>
            <a:r>
              <a:rPr lang="en-US" sz="2200" dirty="0">
                <a:cs typeface="Times New Roman" panose="02020603050405020304" pitchFamily="18" charset="0"/>
              </a:rPr>
              <a:t>Parkinsonism</a:t>
            </a:r>
          </a:p>
          <a:p>
            <a:pPr lvl="1"/>
            <a:r>
              <a:rPr lang="en-US" sz="2200" dirty="0">
                <a:cs typeface="Times New Roman" panose="02020603050405020304" pitchFamily="18" charset="0"/>
              </a:rPr>
              <a:t>Guillain-Barré syndrome </a:t>
            </a:r>
          </a:p>
          <a:p>
            <a:pPr lvl="1"/>
            <a:r>
              <a:rPr lang="en-US" sz="2200" dirty="0">
                <a:cs typeface="Times New Roman" panose="02020603050405020304" pitchFamily="18" charset="0"/>
              </a:rPr>
              <a:t>Dementia</a:t>
            </a:r>
          </a:p>
          <a:p>
            <a:pPr lvl="1"/>
            <a:r>
              <a:rPr lang="en-US" sz="2200" dirty="0">
                <a:cs typeface="Times New Roman" panose="02020603050405020304" pitchFamily="18" charset="0"/>
              </a:rPr>
              <a:t>Psychotic, mood, and anxiety disorders</a:t>
            </a:r>
          </a:p>
          <a:p>
            <a:pPr lvl="1"/>
            <a:r>
              <a:rPr lang="en-US" sz="2200" dirty="0">
                <a:cs typeface="Times New Roman" panose="02020603050405020304" pitchFamily="18" charset="0"/>
              </a:rPr>
              <a:t>Substance use disorder</a:t>
            </a:r>
          </a:p>
          <a:p>
            <a:pPr lvl="1"/>
            <a:r>
              <a:rPr lang="en-US" sz="2200" dirty="0">
                <a:cs typeface="Times New Roman" panose="02020603050405020304" pitchFamily="18" charset="0"/>
              </a:rPr>
              <a:t>Etc. </a:t>
            </a:r>
            <a:endParaRPr lang="en-US" sz="2400" dirty="0">
              <a:cs typeface="Times New Roman" panose="02020603050405020304" pitchFamily="18" charset="0"/>
            </a:endParaRPr>
          </a:p>
        </p:txBody>
      </p:sp>
    </p:spTree>
    <p:extLst>
      <p:ext uri="{BB962C8B-B14F-4D97-AF65-F5344CB8AC3E}">
        <p14:creationId xmlns:p14="http://schemas.microsoft.com/office/powerpoint/2010/main" val="60314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marL="457200" indent="-457200">
              <a:buFont typeface="+mj-lt"/>
              <a:buAutoNum type="arabicPeriod"/>
            </a:pPr>
            <a:r>
              <a:rPr lang="en-US" sz="2400" dirty="0">
                <a:cs typeface="Times New Roman" panose="02020603050405020304" pitchFamily="18" charset="0"/>
              </a:rPr>
              <a:t>Matching study between cohorts </a:t>
            </a:r>
          </a:p>
        </p:txBody>
      </p:sp>
    </p:spTree>
    <p:extLst>
      <p:ext uri="{BB962C8B-B14F-4D97-AF65-F5344CB8AC3E}">
        <p14:creationId xmlns:p14="http://schemas.microsoft.com/office/powerpoint/2010/main" val="34208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marL="457200" indent="-457200">
                  <a:buFont typeface="+mj-lt"/>
                  <a:buAutoNum type="arabicPeriod"/>
                </a:pPr>
                <a:r>
                  <a:rPr lang="en-US" sz="2400" dirty="0">
                    <a:cs typeface="Times New Roman" panose="02020603050405020304" pitchFamily="18" charset="0"/>
                  </a:rPr>
                  <a:t>Matching study between cohorts </a:t>
                </a:r>
              </a:p>
              <a:p>
                <a:pPr marL="457200" indent="-457200">
                  <a:buFont typeface="+mj-lt"/>
                  <a:buAutoNum type="arabicPeriod"/>
                </a:pPr>
                <a:r>
                  <a:rPr lang="en-US" sz="2400" dirty="0">
                    <a:cs typeface="Times New Roman" panose="02020603050405020304" pitchFamily="18" charset="0"/>
                  </a:rPr>
                  <a:t>Main findings: 34% of people with COVID had at least one symptom</a:t>
                </a:r>
              </a:p>
              <a:p>
                <a:pPr lvl="1"/>
                <a:r>
                  <a:rPr lang="en-US" sz="2200" dirty="0">
                    <a:cs typeface="Times New Roman" panose="02020603050405020304" pitchFamily="18" charset="0"/>
                  </a:rPr>
                  <a:t>So what is this probability? Is it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𝑃</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𝑙𝑜𝑛𝑔</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𝐶𝑂𝑉𝐼𝐷</m:t>
                        </m:r>
                      </m:e>
                      <m:e>
                        <m:r>
                          <a:rPr lang="en-CA" sz="2200" b="0" i="1" smtClean="0">
                            <a:latin typeface="Cambria Math" panose="02040503050406030204" pitchFamily="18" charset="0"/>
                            <a:cs typeface="Times New Roman" panose="02020603050405020304" pitchFamily="18" charset="0"/>
                          </a:rPr>
                          <m:t>𝐶𝑂𝑉𝐼𝐷</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𝑖𝑛𝑓𝑒𝑐𝑡𝑖𝑜𝑛</m:t>
                        </m:r>
                      </m:e>
                    </m:d>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CA">
                    <a:noFill/>
                  </a:rPr>
                  <a:t> </a:t>
                </a:r>
              </a:p>
            </p:txBody>
          </p:sp>
        </mc:Fallback>
      </mc:AlternateContent>
    </p:spTree>
    <p:extLst>
      <p:ext uri="{BB962C8B-B14F-4D97-AF65-F5344CB8AC3E}">
        <p14:creationId xmlns:p14="http://schemas.microsoft.com/office/powerpoint/2010/main" val="333173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pic>
        <p:nvPicPr>
          <p:cNvPr id="2050" name="Picture 2" descr="Image">
            <a:extLst>
              <a:ext uri="{FF2B5EF4-FFF2-40B4-BE49-F238E27FC236}">
                <a16:creationId xmlns:a16="http://schemas.microsoft.com/office/drawing/2014/main" id="{A930BD20-80CC-741A-5BB6-677C012562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89911"/>
            <a:ext cx="7162800" cy="554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9729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6723</TotalTime>
  <Words>3274</Words>
  <Application>Microsoft Office PowerPoint</Application>
  <PresentationFormat>Widescreen</PresentationFormat>
  <Paragraphs>357</Paragraphs>
  <Slides>53</Slides>
  <Notes>53</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 Math</vt:lpstr>
      <vt:lpstr>Century Schoolbook</vt:lpstr>
      <vt:lpstr>Fira Sans</vt:lpstr>
      <vt:lpstr>Times New Roman</vt:lpstr>
      <vt:lpstr>TwitterChirp</vt:lpstr>
      <vt:lpstr>Wingdings 2</vt:lpstr>
      <vt:lpstr>View</vt:lpstr>
      <vt:lpstr>Health Econometrics I </vt:lpstr>
      <vt:lpstr>Session Outline</vt:lpstr>
      <vt:lpstr>Framework: Everything is a Remix </vt:lpstr>
      <vt:lpstr>What are we Estimating?</vt:lpstr>
      <vt:lpstr>Example: What is Long COVID? </vt:lpstr>
      <vt:lpstr>Example: What is Long COVID? </vt:lpstr>
      <vt:lpstr>Example: What is Long COVID? </vt:lpstr>
      <vt:lpstr>Example: What is Long COVID? </vt:lpstr>
      <vt:lpstr>Example: What is Long COVID? </vt:lpstr>
      <vt:lpstr>Example: What is Long COVID? </vt:lpstr>
      <vt:lpstr>Example: What is Long COVID? </vt:lpstr>
      <vt:lpstr>Example: What is Long COVID? </vt:lpstr>
      <vt:lpstr>What if you compared to comparable illnesses?</vt:lpstr>
      <vt:lpstr>Example: What is Long COVID? </vt:lpstr>
      <vt:lpstr>Selecting a Research Design</vt:lpstr>
      <vt:lpstr>How do you pick a method? </vt:lpstr>
      <vt:lpstr>How do you pick a method? </vt:lpstr>
      <vt:lpstr>Model vs. Design-based Approaches</vt:lpstr>
      <vt:lpstr>Model vs. Design-based Approaches</vt:lpstr>
      <vt:lpstr>Relying on Theoretical Frameworks</vt:lpstr>
      <vt:lpstr>Choosing an Empirical Strategy</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Example of Abstraction</vt:lpstr>
      <vt:lpstr>Principles of Clean Code</vt:lpstr>
      <vt:lpstr>Principles of Clean Code: Comment Your Code!</vt:lpstr>
      <vt:lpstr>Principles of Clean Code</vt:lpstr>
      <vt:lpstr>Principles of Clean Code: Task Management Software</vt:lpstr>
      <vt:lpstr>Principles of Clean Code</vt:lpstr>
      <vt:lpstr>Unit Testing </vt:lpstr>
      <vt:lpstr>Unit Testing </vt:lpstr>
      <vt:lpstr>Principles of Clean Code</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lpstr>Concluding Thoughts</vt:lpstr>
      <vt:lpstr>Concluding 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566</cp:revision>
  <dcterms:created xsi:type="dcterms:W3CDTF">2011-01-10T00:42:42Z</dcterms:created>
  <dcterms:modified xsi:type="dcterms:W3CDTF">2022-08-19T17:19:56Z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