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8"/>
  </p:notesMasterIdLst>
  <p:sldIdLst>
    <p:sldId id="256" r:id="rId2"/>
    <p:sldId id="397" r:id="rId3"/>
    <p:sldId id="461" r:id="rId4"/>
    <p:sldId id="420" r:id="rId5"/>
    <p:sldId id="466" r:id="rId6"/>
    <p:sldId id="459" r:id="rId7"/>
    <p:sldId id="422" r:id="rId8"/>
    <p:sldId id="467" r:id="rId9"/>
    <p:sldId id="468" r:id="rId10"/>
    <p:sldId id="469" r:id="rId11"/>
    <p:sldId id="470" r:id="rId12"/>
    <p:sldId id="471" r:id="rId13"/>
    <p:sldId id="472" r:id="rId14"/>
    <p:sldId id="473" r:id="rId15"/>
    <p:sldId id="423" r:id="rId16"/>
    <p:sldId id="398" r:id="rId17"/>
    <p:sldId id="419" r:id="rId18"/>
    <p:sldId id="427" r:id="rId19"/>
    <p:sldId id="428" r:id="rId20"/>
    <p:sldId id="474" r:id="rId21"/>
    <p:sldId id="443" r:id="rId22"/>
    <p:sldId id="462" r:id="rId23"/>
    <p:sldId id="424" r:id="rId24"/>
    <p:sldId id="429" r:id="rId25"/>
    <p:sldId id="460" r:id="rId26"/>
    <p:sldId id="430" r:id="rId27"/>
    <p:sldId id="431" r:id="rId28"/>
    <p:sldId id="432" r:id="rId29"/>
    <p:sldId id="425" r:id="rId30"/>
    <p:sldId id="433" r:id="rId31"/>
    <p:sldId id="434" r:id="rId32"/>
    <p:sldId id="435" r:id="rId33"/>
    <p:sldId id="436" r:id="rId34"/>
    <p:sldId id="437" r:id="rId35"/>
    <p:sldId id="446" r:id="rId36"/>
    <p:sldId id="447" r:id="rId37"/>
    <p:sldId id="438" r:id="rId38"/>
    <p:sldId id="449" r:id="rId39"/>
    <p:sldId id="451" r:id="rId40"/>
    <p:sldId id="452" r:id="rId41"/>
    <p:sldId id="453" r:id="rId42"/>
    <p:sldId id="448" r:id="rId43"/>
    <p:sldId id="475" r:id="rId44"/>
    <p:sldId id="476" r:id="rId45"/>
    <p:sldId id="455" r:id="rId46"/>
    <p:sldId id="456" r:id="rId47"/>
    <p:sldId id="426" r:id="rId48"/>
    <p:sldId id="439" r:id="rId49"/>
    <p:sldId id="441" r:id="rId50"/>
    <p:sldId id="463" r:id="rId51"/>
    <p:sldId id="464" r:id="rId52"/>
    <p:sldId id="444" r:id="rId53"/>
    <p:sldId id="478" r:id="rId54"/>
    <p:sldId id="477" r:id="rId55"/>
    <p:sldId id="445" r:id="rId56"/>
    <p:sldId id="465" r:id="rId5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416" autoAdjust="0"/>
  </p:normalViewPr>
  <p:slideViewPr>
    <p:cSldViewPr>
      <p:cViewPr varScale="1">
        <p:scale>
          <a:sx n="59" d="100"/>
          <a:sy n="59" d="100"/>
        </p:scale>
        <p:origin x="940"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8/23/2022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good, but make sure you know what is happening under the hood! If you can code up your own estimator, do. Otherwise, cite your packages!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on next slide, erase the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something about the 2D_i-1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05641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Fix </a:t>
            </a:r>
            <a:r>
              <a:rPr lang="en-CA" dirty="0" err="1"/>
              <a:t>Ses</a:t>
            </a:r>
            <a:r>
              <a:rPr lang="en-CA" dirty="0"/>
              <a:t> to deal with preprocessing data. Not totally sure where we stand on using PS as a control variable; generally okay but you shouldn’t have to if your randomization is good.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6749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184533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21404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70362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2189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are trying to simulate an RCT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01561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Reducing model </a:t>
            </a:r>
            <a:r>
              <a:rPr lang="en-CA" dirty="0" err="1"/>
              <a:t>depdence</a:t>
            </a:r>
            <a:r>
              <a:rPr lang="en-CA" dirty="0"/>
              <a:t>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8/23/2022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8/23/2022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 Type="http://schemas.openxmlformats.org/officeDocument/2006/relationships/notesSlide" Target="../notesSlides/notesSlide25.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5" Type="http://schemas.openxmlformats.org/officeDocument/2006/relationships/image" Target="../media/image19.png"/><Relationship Id="rId15" Type="http://schemas.openxmlformats.org/officeDocument/2006/relationships/image" Target="../media/image2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Matching Methods</a:t>
            </a:r>
          </a:p>
          <a:p>
            <a:r>
              <a:rPr lang="en-US" sz="2400" dirty="0"/>
              <a:t>October 7,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expenditures?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74A0C79-0C76-426C-B5D8-C00B08B62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expenses?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Multivariate OLS and Specification Issues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pPr marL="731520" lvl="1" indent="-457200">
              <a:buFont typeface="+mj-lt"/>
              <a:buAutoNum type="arabicPeriod"/>
            </a:pPr>
            <a:r>
              <a:rPr lang="en-US" sz="2400" dirty="0">
                <a:cs typeface="Times New Roman" panose="02020603050405020304" pitchFamily="18" charset="0"/>
              </a:rPr>
              <a:t>Bootstrapping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200" dirty="0">
                <a:cs typeface="Times New Roman" panose="02020603050405020304" pitchFamily="18" charset="0"/>
              </a:rPr>
              <a:t>Calculate difference in means</a:t>
            </a:r>
          </a:p>
          <a:p>
            <a:pPr lvl="1"/>
            <a:r>
              <a:rPr lang="en-US" sz="22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 using weights in (3)</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 using weights in (3)</a:t>
            </a:r>
          </a:p>
          <a:p>
            <a:pPr marL="274320" lvl="1" indent="0">
              <a:buNone/>
            </a:pPr>
            <a:endParaRPr lang="en-US" sz="2400" dirty="0">
              <a:cs typeface="Times New Roman" panose="02020603050405020304" pitchFamily="18" charset="0"/>
            </a:endParaRP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558"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558"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DE0E091-D6A3-6FB4-D96A-19B1D51F8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0"/>
                <a:ext cx="10058401"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0"/>
                <a:ext cx="10058401"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104394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661"/>
                </a:stretch>
              </a:blipFill>
            </p:spPr>
            <p:txBody>
              <a:bodyPr/>
              <a:lstStyle/>
              <a:p>
                <a:r>
                  <a:rPr lang="en-US">
                    <a:noFill/>
                  </a:rPr>
                  <a:t> </a:t>
                </a:r>
              </a:p>
            </p:txBody>
          </p:sp>
        </mc:Fallback>
      </mc:AlternateContent>
    </p:spTree>
    <p:extLst>
      <p:ext uri="{BB962C8B-B14F-4D97-AF65-F5344CB8AC3E}">
        <p14:creationId xmlns:p14="http://schemas.microsoft.com/office/powerpoint/2010/main" val="4245680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10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10287000"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200" dirty="0">
                    <a:cs typeface="Times New Roman" panose="02020603050405020304" pitchFamily="18" charset="0"/>
                  </a:rPr>
                  <a:t>Use a nonlinear method (logit, </a:t>
                </a:r>
                <a:r>
                  <a:rPr lang="en-US" sz="2200" dirty="0" err="1">
                    <a:cs typeface="Times New Roman" panose="02020603050405020304" pitchFamily="18" charset="0"/>
                  </a:rPr>
                  <a:t>probit</a:t>
                </a:r>
                <a:r>
                  <a:rPr lang="en-US" sz="2200" dirty="0">
                    <a:cs typeface="Times New Roman" panose="02020603050405020304" pitchFamily="18" charset="0"/>
                  </a:rPr>
                  <a:t>, etc.)</a:t>
                </a:r>
              </a:p>
              <a:p>
                <a:pPr lvl="2"/>
                <a:r>
                  <a:rPr lang="en-US" sz="2200" dirty="0">
                    <a:cs typeface="Times New Roman" panose="02020603050405020304" pitchFamily="18" charset="0"/>
                  </a:rPr>
                  <a:t>This “first stage” regression predicts </a:t>
                </a:r>
                <a14:m>
                  <m:oMath xmlns:m="http://schemas.openxmlformats.org/officeDocument/2006/math">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not </a:t>
                </a:r>
                <a14:m>
                  <m:oMath xmlns:m="http://schemas.openxmlformats.org/officeDocument/2006/math">
                    <m:acc>
                      <m:accPr>
                        <m:chr m:val="̂"/>
                        <m:ctrlPr>
                          <a:rPr lang="en-CA" sz="2200" b="0" i="1" smtClean="0">
                            <a:latin typeface="Cambria Math" panose="02040503050406030204" pitchFamily="18" charset="0"/>
                            <a:cs typeface="Times New Roman" panose="02020603050405020304" pitchFamily="18" charset="0"/>
                          </a:rPr>
                        </m:ctrlPr>
                      </m:accPr>
                      <m:e>
                        <m:r>
                          <a:rPr lang="en-CA" sz="2200" b="0" i="1" smtClean="0">
                            <a:latin typeface="Cambria Math" panose="02040503050406030204" pitchFamily="18" charset="0"/>
                            <a:cs typeface="Times New Roman" panose="02020603050405020304" pitchFamily="18" charset="0"/>
                          </a:rPr>
                          <m:t>𝛽</m:t>
                        </m:r>
                      </m:e>
                    </m:acc>
                  </m:oMath>
                </a14:m>
                <a:endParaRPr lang="en-US" sz="2200" dirty="0">
                  <a:cs typeface="Times New Roman" panose="02020603050405020304" pitchFamily="18" charset="0"/>
                </a:endParaRPr>
              </a:p>
              <a:p>
                <a:pPr lvl="2"/>
                <a:r>
                  <a:rPr lang="en-US" sz="2200" dirty="0">
                    <a:cs typeface="Times New Roman" panose="02020603050405020304" pitchFamily="18" charset="0"/>
                  </a:rPr>
                  <a:t>This is the propensity score: </a:t>
                </a:r>
                <a14:m>
                  <m:oMath xmlns:m="http://schemas.openxmlformats.org/officeDocument/2006/math">
                    <m:r>
                      <m:rPr>
                        <m:sty m:val="p"/>
                      </m:rPr>
                      <a:rPr lang="en-CA" sz="2200" b="0" i="0" smtClean="0">
                        <a:latin typeface="Cambria Math" panose="02040503050406030204" pitchFamily="18" charset="0"/>
                        <a:cs typeface="Times New Roman" panose="02020603050405020304" pitchFamily="18" charset="0"/>
                      </a:rPr>
                      <m:t>Pr</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𝐷</m:t>
                    </m:r>
                    <m:r>
                      <a:rPr lang="en-CA" sz="2200" b="0" i="1" smtClean="0">
                        <a:latin typeface="Cambria Math" panose="02040503050406030204" pitchFamily="18" charset="0"/>
                        <a:cs typeface="Times New Roman" panose="02020603050405020304" pitchFamily="18" charset="0"/>
                      </a:rPr>
                      <m:t>=1|</m:t>
                    </m:r>
                    <m:r>
                      <a:rPr lang="en-CA" sz="2200" b="0" i="1" smtClean="0">
                        <a:latin typeface="Cambria Math" panose="02040503050406030204" pitchFamily="18" charset="0"/>
                        <a:cs typeface="Times New Roman" panose="02020603050405020304" pitchFamily="18" charset="0"/>
                      </a:rPr>
                      <m:t>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10287000" cy="5141388"/>
              </a:xfrm>
              <a:blipFill>
                <a:blip r:embed="rId3"/>
                <a:stretch>
                  <a:fillRect t="-1661"/>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23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472928" cy="4041648"/>
          </a:xfrm>
        </p:spPr>
        <p:txBody>
          <a:bodyPr/>
          <a:lstStyle/>
          <a:p>
            <a:r>
              <a:rPr lang="en-US" dirty="0"/>
              <a:t>Matching in Practice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652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marL="274320" lvl="1" indent="0">
              <a:buNone/>
            </a:pPr>
            <a:r>
              <a:rPr lang="en-US" sz="2400" b="1" u="sng" dirty="0">
                <a:solidFill>
                  <a:schemeClr val="accent2">
                    <a:lumMod val="75000"/>
                  </a:schemeClr>
                </a:solidFill>
                <a:cs typeface="Times New Roman" panose="02020603050405020304" pitchFamily="18" charset="0"/>
              </a:rPr>
              <a:t>Compare differences in means! </a:t>
            </a:r>
          </a:p>
          <a:p>
            <a:pPr marL="274320" lvl="1" indent="0">
              <a:buNone/>
            </a:pPr>
            <a:endParaRPr lang="en-US" sz="2400" b="1" u="sng" dirty="0">
              <a:solidFill>
                <a:schemeClr val="accent2">
                  <a:lumMod val="75000"/>
                </a:schemeClr>
              </a:solidFill>
              <a:cs typeface="Times New Roman" panose="02020603050405020304" pitchFamily="18" charset="0"/>
            </a:endParaRPr>
          </a:p>
          <a:p>
            <a:pPr lvl="1"/>
            <a:r>
              <a:rPr lang="en-US" sz="2400" dirty="0">
                <a:cs typeface="Times New Roman" panose="02020603050405020304" pitchFamily="18" charset="0"/>
              </a:rPr>
              <a:t>You should fix your standard errors </a:t>
            </a:r>
          </a:p>
          <a:p>
            <a:pPr lvl="1"/>
            <a:r>
              <a:rPr lang="en-US" sz="2400" dirty="0">
                <a:cs typeface="Times New Roman" panose="02020603050405020304" pitchFamily="18" charset="0"/>
              </a:rPr>
              <a:t>Matching can also be </a:t>
            </a:r>
            <a:r>
              <a:rPr lang="en-US" sz="2400" b="1" dirty="0">
                <a:cs typeface="Times New Roman" panose="02020603050405020304" pitchFamily="18" charset="0"/>
              </a:rPr>
              <a:t>combined with regression approaches </a:t>
            </a:r>
          </a:p>
          <a:p>
            <a:pPr lvl="2"/>
            <a:r>
              <a:rPr lang="en-US" sz="2400" dirty="0">
                <a:cs typeface="Times New Roman" panose="02020603050405020304" pitchFamily="18" charset="0"/>
              </a:rPr>
              <a:t>Capture specific functional forms between treatment and outcome</a:t>
            </a:r>
          </a:p>
          <a:p>
            <a:pPr lvl="2"/>
            <a:r>
              <a:rPr lang="en-US" sz="2400" dirty="0">
                <a:cs typeface="Times New Roman" panose="02020603050405020304" pitchFamily="18" charset="0"/>
              </a:rPr>
              <a:t>E.g., interactions between treatment and other covariates</a:t>
            </a:r>
          </a:p>
          <a:p>
            <a:pPr lvl="2"/>
            <a:r>
              <a:rPr lang="en-US" sz="2400" dirty="0">
                <a:cs typeface="Times New Roman" panose="02020603050405020304" pitchFamily="18" charset="0"/>
              </a:rPr>
              <a:t>If you have a matched sample or weights, you can do regression with that sample (or using those weights)</a:t>
            </a:r>
          </a:p>
          <a:p>
            <a:pPr lvl="2"/>
            <a:r>
              <a:rPr lang="en-US" sz="2400" dirty="0">
                <a:cs typeface="Times New Roman" panose="02020603050405020304" pitchFamily="18" charset="0"/>
              </a:rPr>
              <a:t>You can also </a:t>
            </a:r>
            <a:r>
              <a:rPr lang="en-US" sz="2400" b="1" dirty="0">
                <a:cs typeface="Times New Roman" panose="02020603050405020304" pitchFamily="18" charset="0"/>
              </a:rPr>
              <a:t>add the propensity score </a:t>
            </a:r>
            <a:r>
              <a:rPr lang="en-US" sz="2400" dirty="0">
                <a:cs typeface="Times New Roman" panose="02020603050405020304" pitchFamily="18" charset="0"/>
              </a:rPr>
              <a:t>as a control variable</a:t>
            </a:r>
          </a:p>
        </p:txBody>
      </p:sp>
      <p:pic>
        <p:nvPicPr>
          <p:cNvPr id="4" name="Picture 2" descr="RStudio - RStudio">
            <a:extLst>
              <a:ext uri="{FF2B5EF4-FFF2-40B4-BE49-F238E27FC236}">
                <a16:creationId xmlns:a16="http://schemas.microsoft.com/office/drawing/2014/main" id="{339CD3FA-C885-6CB7-0959-36B3AFE67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272204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486909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0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Economists tend to be more skeptical of </a:t>
            </a:r>
            <a:r>
              <a:rPr lang="en-US" sz="2400" b="1" dirty="0">
                <a:cs typeface="Times New Roman" panose="02020603050405020304" pitchFamily="18" charset="0"/>
              </a:rPr>
              <a:t>all</a:t>
            </a:r>
            <a:r>
              <a:rPr lang="en-US" sz="2400" dirty="0">
                <a:cs typeface="Times New Roman" panose="02020603050405020304" pitchFamily="18" charset="0"/>
              </a:rPr>
              <a:t> matching methods</a:t>
            </a:r>
          </a:p>
          <a:p>
            <a:pPr lvl="2"/>
            <a:r>
              <a:rPr lang="en-US" sz="2200" dirty="0">
                <a:cs typeface="Times New Roman" panose="02020603050405020304" pitchFamily="18" charset="0"/>
              </a:rPr>
              <a:t>Highly sensitive to both variables included and analysis sample used </a:t>
            </a:r>
            <a:r>
              <a:rPr lang="en-US" sz="2200" b="0" i="0" dirty="0">
                <a:solidFill>
                  <a:srgbClr val="373A3C"/>
                </a:solidFill>
                <a:effectLst/>
                <a:cs typeface="Times New Roman" panose="02020603050405020304" pitchFamily="18" charset="0"/>
              </a:rPr>
              <a:t>(</a:t>
            </a:r>
            <a:r>
              <a:rPr lang="en-US" sz="2200" b="0" i="0" u="none" strike="noStrike" dirty="0">
                <a:solidFill>
                  <a:srgbClr val="00B7FF"/>
                </a:solidFill>
                <a:effectLst/>
                <a:cs typeface="Times New Roman" panose="02020603050405020304" pitchFamily="18" charset="0"/>
                <a:hlinkClick r:id="rId3"/>
              </a:rPr>
              <a:t>Smith and Todd 2001</a:t>
            </a:r>
            <a:r>
              <a:rPr lang="en-US" sz="2200" b="0" i="0" dirty="0">
                <a:solidFill>
                  <a:srgbClr val="373A3C"/>
                </a:solidFill>
                <a:effectLst/>
                <a:cs typeface="Times New Roman" panose="02020603050405020304" pitchFamily="18" charset="0"/>
              </a:rPr>
              <a:t>, </a:t>
            </a:r>
            <a:r>
              <a:rPr lang="en-US" sz="2200" b="0" i="0" u="none" strike="noStrike" dirty="0">
                <a:solidFill>
                  <a:srgbClr val="00B7FF"/>
                </a:solidFill>
                <a:effectLst/>
                <a:cs typeface="Times New Roman" panose="02020603050405020304" pitchFamily="18" charset="0"/>
                <a:hlinkClick r:id="rId4"/>
              </a:rPr>
              <a:t>2005</a:t>
            </a:r>
            <a:r>
              <a:rPr lang="en-US" sz="2200" b="0" i="0" u="none" strike="noStrike" dirty="0">
                <a:solidFill>
                  <a:schemeClr val="tx1"/>
                </a:solidFill>
                <a:effectLst/>
                <a:cs typeface="Times New Roman" panose="02020603050405020304" pitchFamily="18" charset="0"/>
              </a:rPr>
              <a:t>)</a:t>
            </a:r>
          </a:p>
          <a:p>
            <a:pPr lvl="2"/>
            <a:r>
              <a:rPr lang="en-US" sz="2200" dirty="0">
                <a:solidFill>
                  <a:schemeClr val="tx1"/>
                </a:solidFill>
                <a:cs typeface="Times New Roman" panose="02020603050405020304" pitchFamily="18" charset="0"/>
              </a:rPr>
              <a:t>Matching methods are also </a:t>
            </a:r>
            <a:r>
              <a:rPr lang="en-US" sz="2200" b="1" dirty="0">
                <a:solidFill>
                  <a:srgbClr val="FF0000"/>
                </a:solidFill>
                <a:cs typeface="Times New Roman" panose="02020603050405020304" pitchFamily="18" charset="0"/>
              </a:rPr>
              <a:t>highly sensitive to omitted variable bias</a:t>
            </a:r>
            <a:endParaRPr lang="en-US" sz="2200" dirty="0">
              <a:solidFill>
                <a:srgbClr val="FF0000"/>
              </a:solidFill>
              <a:cs typeface="Times New Roman" panose="02020603050405020304" pitchFamily="18" charset="0"/>
            </a:endParaRPr>
          </a:p>
          <a:p>
            <a:pPr lvl="2"/>
            <a:r>
              <a:rPr lang="en-US" sz="2200" i="0" dirty="0">
                <a:solidFill>
                  <a:schemeClr val="tx1"/>
                </a:solidFill>
                <a:effectLst/>
                <a:cs typeface="Times New Roman" panose="02020603050405020304" pitchFamily="18" charset="0"/>
              </a:rPr>
              <a:t>We’re still shook</a:t>
            </a:r>
            <a:r>
              <a:rPr lang="en-US" sz="2200" dirty="0">
                <a:solidFill>
                  <a:schemeClr val="tx1"/>
                </a:solidFill>
                <a:cs typeface="Times New Roman" panose="02020603050405020304" pitchFamily="18" charset="0"/>
              </a:rPr>
              <a:t> from the PSM </a:t>
            </a:r>
            <a:r>
              <a:rPr lang="en-US" sz="2200" dirty="0" err="1">
                <a:solidFill>
                  <a:schemeClr val="tx1"/>
                </a:solidFill>
                <a:cs typeface="Times New Roman" panose="02020603050405020304" pitchFamily="18" charset="0"/>
              </a:rPr>
              <a:t>debaucle</a:t>
            </a:r>
            <a:endParaRPr lang="en-US" sz="2200" dirty="0">
              <a:solidFill>
                <a:schemeClr val="tx1"/>
              </a:solidFill>
              <a:cs typeface="Times New Roman" panose="02020603050405020304" pitchFamily="18" charset="0"/>
            </a:endParaRPr>
          </a:p>
          <a:p>
            <a:pPr lvl="2"/>
            <a:r>
              <a:rPr lang="en-US" sz="2200" i="0" dirty="0">
                <a:solidFill>
                  <a:schemeClr val="tx1"/>
                </a:solidFill>
                <a:effectLst/>
                <a:cs typeface="Times New Roman" panose="02020603050405020304" pitchFamily="18" charset="0"/>
              </a:rPr>
              <a:t>You may be throwing away data </a:t>
            </a:r>
            <a:r>
              <a:rPr lang="en-US" sz="2200" i="1" dirty="0">
                <a:solidFill>
                  <a:schemeClr val="tx1"/>
                </a:solidFill>
                <a:effectLst/>
                <a:cs typeface="Times New Roman" panose="02020603050405020304" pitchFamily="18" charset="0"/>
              </a:rPr>
              <a:t>and stil</a:t>
            </a:r>
            <a:r>
              <a:rPr lang="en-US" sz="2200" i="1" dirty="0">
                <a:solidFill>
                  <a:schemeClr val="tx1"/>
                </a:solidFill>
                <a:cs typeface="Times New Roman" panose="02020603050405020304" pitchFamily="18" charset="0"/>
              </a:rPr>
              <a:t>l </a:t>
            </a:r>
            <a:r>
              <a:rPr lang="en-US" sz="2200" dirty="0">
                <a:solidFill>
                  <a:schemeClr val="tx1"/>
                </a:solidFill>
                <a:cs typeface="Times New Roman" panose="02020603050405020304" pitchFamily="18" charset="0"/>
              </a:rPr>
              <a:t>left with biased estimates </a:t>
            </a:r>
            <a:r>
              <a:rPr lang="en-US" sz="2200">
                <a:solidFill>
                  <a:schemeClr val="tx1"/>
                </a:solidFill>
                <a:cs typeface="Times New Roman" panose="02020603050405020304" pitchFamily="18" charset="0"/>
              </a:rPr>
              <a:t>if imbalance remains</a:t>
            </a:r>
            <a:endParaRPr lang="en-US" sz="22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176860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77306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3333814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 (new Hull paper)</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 (new Hull paper)</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Conditional Independence Assumption</a:t>
                </a:r>
                <a:r>
                  <a:rPr lang="en-US" sz="2400" dirty="0">
                    <a:cs typeface="Times New Roman" panose="02020603050405020304" pitchFamily="18" charset="0"/>
                  </a:rPr>
                  <a:t>: treatment is </a:t>
                </a:r>
                <a:r>
                  <a:rPr lang="en-US" sz="2400" dirty="0">
                    <a:solidFill>
                      <a:schemeClr val="accent2">
                        <a:lumMod val="75000"/>
                      </a:schemeClr>
                    </a:solidFill>
                    <a:cs typeface="Times New Roman" panose="02020603050405020304" pitchFamily="18" charset="0"/>
                  </a:rPr>
                  <a:t>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85514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7613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4815</TotalTime>
  <Words>2960</Words>
  <Application>Microsoft Office PowerPoint</Application>
  <PresentationFormat>Widescreen</PresentationFormat>
  <Paragraphs>376</Paragraphs>
  <Slides>56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Century Schoolbook</vt:lpstr>
      <vt:lpstr>Times New Roman</vt:lpstr>
      <vt:lpstr>Wingdings 2</vt:lpstr>
      <vt:lpstr>View</vt:lpstr>
      <vt:lpstr>Health Econometrics I </vt:lpstr>
      <vt:lpstr>Last Time: Multivariate OLS and Specification Issues </vt:lpstr>
      <vt:lpstr>Causal Inference: Satisfying the Backdoor Criterion</vt:lpstr>
      <vt:lpstr>Causal Inference: Satisfying the Backdoor Criterion</vt:lpstr>
      <vt:lpstr>Causal Inference: Satisfying the Backdoor Criterion</vt:lpstr>
      <vt:lpstr>Causal Inference: Satisfying the Backdoor Criterion</vt:lpstr>
      <vt:lpstr>Analyzing a (truly) random experiment</vt:lpstr>
      <vt:lpstr>Today: Matching</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Today: Matching</vt:lpstr>
      <vt:lpstr>Matching in Concept</vt:lpstr>
      <vt:lpstr>What do we want to do with matching?</vt:lpstr>
      <vt:lpstr>What do we want to do with matching?</vt:lpstr>
      <vt:lpstr>Step 1: Preprocessing (matching) data</vt:lpstr>
      <vt:lpstr>Step 2: Estimation</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Approximate Matching: Propensity Score Matching</vt:lpstr>
      <vt:lpstr>Propensity Score Matching</vt:lpstr>
      <vt:lpstr>Propensity Score Matching: Identification Problems</vt:lpstr>
      <vt:lpstr>Alternative: Weighting Matched Observations</vt:lpstr>
      <vt:lpstr>A Note on Weighting Matched Observations</vt:lpstr>
      <vt:lpstr>Matching in Practice</vt:lpstr>
      <vt:lpstr>What do you do after you’ve matched?</vt:lpstr>
      <vt:lpstr>Some Matching Best Practices</vt:lpstr>
      <vt:lpstr>Some Matching Best Practices</vt:lpstr>
      <vt:lpstr>Some Matching Best Practices</vt:lpstr>
      <vt:lpstr>Other Caveats</vt:lpstr>
      <vt:lpstr>Matching Estimators with Omitted Covariates</vt:lpstr>
      <vt:lpstr>Matching Estimators with Omitted Covariates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121</cp:revision>
  <dcterms:created xsi:type="dcterms:W3CDTF">2011-01-10T00:42:42Z</dcterms:created>
  <dcterms:modified xsi:type="dcterms:W3CDTF">2022-08-23T20:33:04Z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