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7"/>
  </p:notesMasterIdLst>
  <p:sldIdLst>
    <p:sldId id="256" r:id="rId2"/>
    <p:sldId id="520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398" r:id="rId12"/>
    <p:sldId id="595" r:id="rId13"/>
    <p:sldId id="619" r:id="rId14"/>
    <p:sldId id="521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20" r:id="rId23"/>
    <p:sldId id="603" r:id="rId24"/>
    <p:sldId id="606" r:id="rId25"/>
    <p:sldId id="607" r:id="rId26"/>
    <p:sldId id="608" r:id="rId27"/>
    <p:sldId id="604" r:id="rId28"/>
    <p:sldId id="610" r:id="rId29"/>
    <p:sldId id="609" r:id="rId30"/>
    <p:sldId id="605" r:id="rId31"/>
    <p:sldId id="522" r:id="rId32"/>
    <p:sldId id="611" r:id="rId33"/>
    <p:sldId id="612" r:id="rId34"/>
    <p:sldId id="613" r:id="rId35"/>
    <p:sldId id="621" r:id="rId36"/>
    <p:sldId id="622" r:id="rId37"/>
    <p:sldId id="623" r:id="rId38"/>
    <p:sldId id="624" r:id="rId39"/>
    <p:sldId id="528" r:id="rId40"/>
    <p:sldId id="614" r:id="rId41"/>
    <p:sldId id="615" r:id="rId42"/>
    <p:sldId id="616" r:id="rId43"/>
    <p:sldId id="617" r:id="rId44"/>
    <p:sldId id="618" r:id="rId45"/>
    <p:sldId id="586" r:id="rId4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5" autoAdjust="0"/>
  </p:normalViewPr>
  <p:slideViewPr>
    <p:cSldViewPr>
      <p:cViewPr varScale="1">
        <p:scale>
          <a:sx n="55" d="100"/>
          <a:sy n="55" d="100"/>
        </p:scale>
        <p:origin x="109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 panose="02020603050405020304" pitchFamily="18" charset="0"/>
              </a:rPr>
              <a:t>That’s it! You’ll talk more about panel data next semester.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paper by Kessler and Roth (2014) on organ donation.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Alvin Roth, the second author on that paper, is pretty well-known for talking about organ donation, as economists go. Won an econ Nobel for it, in fact! In CA, active choice means you had to check a yes or no box (rather than the no box being checked for you by default).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8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 the effect was?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2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missing that organ donation rates are dropping for </a:t>
            </a:r>
            <a:r>
              <a:rPr lang="en-US" i="1" dirty="0"/>
              <a:t>all </a:t>
            </a:r>
            <a:r>
              <a:rPr lang="en-US" i="0" dirty="0"/>
              <a:t>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6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8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the trend in the control group is perfectly flat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8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 effect: small drop in donation rates.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DID effect of -2.2 percentage points of the active-choice phrasing on organ donor rates. Not great! But notice there wasn’t much of a time effect to delete here in the first place.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Focusing only on these three for today. Also will include an extension of ordered that highlights choices between competing options.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delta can identify an ATT (we’ll circle back to this in a second). But it needs something to be true: what? We need differences pre and post to cancel out across treated and control units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4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Our goal is to use variation in control group to represent all non-treatment changes in the treated group – hence, the variations need to match! You will have to defend the parallel trends assumption in your story, not by a statistical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6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Simple table of how DID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No treatment effect in the control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8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4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0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can also be tested statistically – let’s talk about how to design the regression (two separate time trends – an interaction term!)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subscripts here. Why is beta_3 a difference in differences? Because of the FWL! We have “</a:t>
            </a:r>
            <a:r>
              <a:rPr lang="en-US" dirty="0" err="1"/>
              <a:t>partialled</a:t>
            </a:r>
            <a:r>
              <a:rPr lang="en-US" dirty="0"/>
              <a:t> out” group and time-specific effects, and are left looking at variation across time/units for the demeaned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7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justify your parallel trends in the space you want to perform the regression (e.g., logs or levels)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7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effects will get more in-depth treatment next semester, and we will return to TWFE later in the lecture/semester as well. For now, just think of them as a suite of dummy variables for all groups/time periods.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using 1 this whole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2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7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0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SC’s DID chapter talks more about bootstrapping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9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sample size: Donald and Lang (2007) RESTUD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7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Placebo in every direction! We’ll talk about this in the next lecture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0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Repeated </a:t>
            </a:r>
            <a:r>
              <a:rPr lang="en-US" dirty="0"/>
              <a:t>cross-sections are multiple years of data with different people (e.g., survey waves). Example: MEPS and deductibles (which increase over time in the US); can we use this data to say something about the effect of ACA on plan choice if underlying menu of plans is changing from year to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7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Note that these are also called event studies.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– that’s okay! The intuition for #2 comes from the group fixed effect --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“no treatment last period, no treatment this period” is the same amount of within-group variation in treatment as “treatment last period, treatment this period.” But #2 is still okay </a:t>
            </a:r>
            <a:r>
              <a:rPr lang="en-US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treatment effects are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we’re going to add a second dimension –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41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#3 is called the problem of “heterogeneous treatment effects”. Happy to spend time on these estimators at end of semester if there’s demand.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add in something about DDD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Nick HK also calls these “event studies” and has a whole chapter on them, but that’s not how we’re going to use the terminology here (nor will we focus on those; biostats calls them “statistical process control”)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there are two open back doors!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is the “differences” and step 2 is the “difference” of those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sarahwerth2024/CategoricalBook/multinomial-logit-regression-r.html#running-a-mlr-in-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9: Difference-in-Differences </a:t>
            </a:r>
          </a:p>
          <a:p>
            <a:r>
              <a:rPr lang="en-US" sz="2400" dirty="0"/>
              <a:t>November 4,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Quick intro to panel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Simple DID (2x2)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Generalized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Event-Studies / Two-Way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5702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Panel Data?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200" dirty="0">
                    <a:cs typeface="Times New Roman" panose="02020603050405020304" pitchFamily="18" charset="0"/>
                  </a:rPr>
                  <a:t>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6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What is Panel Data?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200" dirty="0">
                    <a:cs typeface="Times New Roman" panose="02020603050405020304" pitchFamily="18" charset="0"/>
                  </a:rPr>
                  <a:t>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But with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new assumptions</a:t>
                </a:r>
                <a:r>
                  <a:rPr lang="en-US" sz="2200" dirty="0">
                    <a:cs typeface="Times New Roman" panose="02020603050405020304" pitchFamily="18" charset="0"/>
                  </a:rPr>
                  <a:t>, we can continue to make causal claims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  <a:blipFill>
                <a:blip r:embed="rId3"/>
                <a:stretch>
                  <a:fillRect l="-609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D62C74-93B1-CD5F-E543-7F05B483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Difference-in-Differences:</a:t>
            </a:r>
            <a:br>
              <a:rPr lang="en-US" dirty="0"/>
            </a:br>
            <a:r>
              <a:rPr lang="en-US" dirty="0"/>
              <a:t>2-by-2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Let’s talk about organ donation!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In U.S. and Canada, you have to register to be an organ donor (not default)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As a result, organ donation rates are lower than other countries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In 2012, California switched to an “active choice” model. 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Main question: </a:t>
            </a:r>
            <a:r>
              <a:rPr lang="en-US" sz="2000" b="1" dirty="0">
                <a:cs typeface="Times New Roman" panose="02020603050405020304" pitchFamily="18" charset="0"/>
              </a:rPr>
              <a:t>how did the policy affect donation rates?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D870C-9AFC-0AA1-41F6-41395B04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3EA1C-B3EE-3AB5-CD70-08BC5840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05" y="1023602"/>
            <a:ext cx="726858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  <a:endParaRPr lang="en-US" sz="2000" b="1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is happening in other states?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is happening in other states?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47CC-AC82-E87E-332A-3D3DEAEB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6144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6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A handy resource: </a:t>
                </a:r>
                <a:r>
                  <a:rPr lang="en-US" sz="2400" dirty="0">
                    <a:cs typeface="Times New Roman" panose="02020603050405020304" pitchFamily="18" charset="0"/>
                    <a:hlinkClick r:id="rId3"/>
                  </a:rPr>
                  <a:t>https://bookdown.org/sarahwerth2024/CategoricalBook/multinomial-logit-regression-r.html#running-a-mlr-in-r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4"/>
                <a:stretch>
                  <a:fillRect l="-454" t="-1305" b="-54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is happening in other states?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F67D-CB90-8831-91C1-AF9309CA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62" y="2109273"/>
            <a:ext cx="608732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What is happening in other states?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83019-132E-9B12-7A1B-BB5F77F2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114036"/>
            <a:ext cx="652553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What could be wrong with the interrupted time series picture? 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What is happening in other states?</a:t>
                </a: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2x2 DID estimator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treated group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untreated/control group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1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1800" b="1" dirty="0">
                <a:cs typeface="Times New Roman" panose="02020603050405020304" pitchFamily="18" charset="0"/>
              </a:rPr>
              <a:t>parallel trends </a:t>
            </a:r>
            <a:r>
              <a:rPr lang="en-US" sz="18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                and the untreated group would have stayed the same across periods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Of course, this is completely unobservable (it’s a </a:t>
            </a:r>
            <a:r>
              <a:rPr lang="en-US" sz="2000" i="1" dirty="0">
                <a:cs typeface="Times New Roman" panose="02020603050405020304" pitchFamily="18" charset="0"/>
              </a:rPr>
              <a:t>potential outcome</a:t>
            </a:r>
            <a:r>
              <a:rPr lang="en-US" sz="2000" dirty="0"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57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1800" b="1" dirty="0">
                <a:cs typeface="Times New Roman" panose="02020603050405020304" pitchFamily="18" charset="0"/>
              </a:rPr>
              <a:t>parallel trends </a:t>
            </a:r>
            <a:r>
              <a:rPr lang="en-US" sz="18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                and the untreated group would have stayed the same across periods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Parallel trends helps separate out variation: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48568"/>
              </p:ext>
            </p:extLst>
          </p:nvPr>
        </p:nvGraphicFramePr>
        <p:xfrm>
          <a:off x="1447800" y="3810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5027087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4419600" y="548640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Treatment effect + Changes in Treated Group</a:t>
            </a:r>
          </a:p>
        </p:txBody>
      </p:sp>
    </p:spTree>
    <p:extLst>
      <p:ext uri="{BB962C8B-B14F-4D97-AF65-F5344CB8AC3E}">
        <p14:creationId xmlns:p14="http://schemas.microsoft.com/office/powerpoint/2010/main" val="218165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1800" b="1" dirty="0">
                <a:cs typeface="Times New Roman" panose="02020603050405020304" pitchFamily="18" charset="0"/>
              </a:rPr>
              <a:t>parallel trends </a:t>
            </a:r>
            <a:r>
              <a:rPr lang="en-US" sz="18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                and the untreated group would have stayed the same across periods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Parallel trends helps separate out variation: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18814"/>
              </p:ext>
            </p:extLst>
          </p:nvPr>
        </p:nvGraphicFramePr>
        <p:xfrm>
          <a:off x="1447800" y="450746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5724555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4419600" y="6183868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Treatment effect + Changes in Treated Group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615162D6-8775-5849-B28C-F1535925C27A}"/>
              </a:ext>
            </a:extLst>
          </p:cNvPr>
          <p:cNvSpPr/>
          <p:nvPr/>
        </p:nvSpPr>
        <p:spPr>
          <a:xfrm>
            <a:off x="4373287" y="3983344"/>
            <a:ext cx="2865713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B80A9-975D-0780-0D4D-36FA97B835B3}"/>
              </a:ext>
            </a:extLst>
          </p:cNvPr>
          <p:cNvSpPr txBox="1"/>
          <p:nvPr/>
        </p:nvSpPr>
        <p:spPr>
          <a:xfrm>
            <a:off x="4383226" y="3637495"/>
            <a:ext cx="50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315048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1800" b="1" dirty="0">
                <a:cs typeface="Times New Roman" panose="02020603050405020304" pitchFamily="18" charset="0"/>
              </a:rPr>
              <a:t>parallel trends </a:t>
            </a:r>
            <a:r>
              <a:rPr lang="en-US" sz="18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                and the untreated group would have stayed the same across periods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Parallel trends helps separate out variation: 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577521"/>
                  </p:ext>
                </p:extLst>
              </p:nvPr>
            </p:nvGraphicFramePr>
            <p:xfrm>
              <a:off x="1371600" y="3810000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630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577521"/>
                  </p:ext>
                </p:extLst>
              </p:nvPr>
            </p:nvGraphicFramePr>
            <p:xfrm>
              <a:off x="1371600" y="3810000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01" t="-306557" r="-12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1705234" y="5791199"/>
            <a:ext cx="843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Treatment effect + Changes in Treated Group – Changes in Untreated Group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1339E79-B264-8FF3-0AC0-D6D2B1AF3E8D}"/>
              </a:ext>
            </a:extLst>
          </p:cNvPr>
          <p:cNvSpPr/>
          <p:nvPr/>
        </p:nvSpPr>
        <p:spPr>
          <a:xfrm>
            <a:off x="6629400" y="5288280"/>
            <a:ext cx="381000" cy="502919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66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Similar trajectories for dependent variable before treatment</a:t>
            </a: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8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Similar trajectories for dependent variable before treatment</a:t>
            </a:r>
            <a:endParaRPr lang="en-US" sz="22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3C4-AD3C-E1EC-8DC0-2E74D4E3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19400"/>
            <a:ext cx="7750723" cy="36000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2EAB0927-EDFE-66D5-3F31-5DBC1C98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Estimation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In a 2-by-2 case, the intuition leads straight to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𝐺𝑟𝑜𝑢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𝑮𝒓𝒐𝒖𝒑</m:t>
                              </m:r>
                              <m:r>
                                <a:rPr lang="en-CA" sz="2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CA" sz="2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𝑻𝒊𝒎𝒆</m:t>
                              </m:r>
                            </m:e>
                          </m:d>
                        </m:e>
                        <m:sub>
                          <m:r>
                            <a:rPr lang="en-CA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 coefficient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What do the others tell us?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9EDCB0C5-F560-3E02-7232-BD92286C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2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3808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Placebo tests – pick a fake treatment date, if you keep getting significance you probably have a violation of the PTA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When doing this, use only the pre-treatment data (don’t want real ATTs in there)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Because of parallel trends, you have to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think carefully </a:t>
                </a:r>
                <a:r>
                  <a:rPr lang="en-US" sz="2200" dirty="0">
                    <a:cs typeface="Times New Roman" panose="02020603050405020304" pitchFamily="18" charset="0"/>
                  </a:rPr>
                  <a:t>about how your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measured: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Parallel trends isn’t just an assumption about causality, it’s an assumption about the size of a gap remaining constant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means something different depending on how you measure that gap.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If parallel trends holds for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then it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does not </a:t>
                </a:r>
                <a:r>
                  <a:rPr lang="en-US" sz="2200" dirty="0">
                    <a:cs typeface="Times New Roman" panose="02020603050405020304" pitchFamily="18" charset="0"/>
                  </a:rPr>
                  <a:t>hold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and vice versa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There are resources to combine this with IV. See Hoagland (2022) and Hull et al., XXX for a discussion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Generalized </a:t>
            </a:r>
            <a:br>
              <a:rPr lang="en-US" dirty="0"/>
            </a:br>
            <a:r>
              <a:rPr lang="en-US" dirty="0"/>
              <a:t>Differences-in-Differences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2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2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 can exploit the fact that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and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0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84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6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2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2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 can exploit the fact that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and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0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Then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all time- and group-varying covariates </a:t>
                </a:r>
                <a:r>
                  <a:rPr lang="en-US" sz="2200" dirty="0">
                    <a:cs typeface="Times New Roman" panose="02020603050405020304" pitchFamily="18" charset="0"/>
                  </a:rPr>
                  <a:t>are absorbed in these effects!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Note that this means only control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you might include are group-time varying. What does this mean in practice?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84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2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Results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We are interested in a policy’s </a:t>
            </a:r>
            <a:r>
              <a:rPr lang="en-US" sz="2200" b="1" dirty="0">
                <a:cs typeface="Times New Roman" panose="02020603050405020304" pitchFamily="18" charset="0"/>
              </a:rPr>
              <a:t>treatment effect</a:t>
            </a:r>
            <a:r>
              <a:rPr lang="en-US" sz="2200" dirty="0">
                <a:cs typeface="Times New Roman" panose="02020603050405020304" pitchFamily="18" charset="0"/>
              </a:rPr>
              <a:t>—is that what we’re getting?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Our DAG shows us that we are getting an </a:t>
            </a:r>
            <a:r>
              <a:rPr lang="en-US" sz="2200" u="sng" dirty="0">
                <a:cs typeface="Times New Roman" panose="02020603050405020304" pitchFamily="18" charset="0"/>
              </a:rPr>
              <a:t>ATT: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We isolated differences in variation </a:t>
            </a:r>
            <a:r>
              <a:rPr lang="en-US" sz="2200" i="1" dirty="0">
                <a:cs typeface="Times New Roman" panose="02020603050405020304" pitchFamily="18" charset="0"/>
              </a:rPr>
              <a:t>specifically for </a:t>
            </a:r>
            <a:r>
              <a:rPr lang="en-US" sz="2200" dirty="0">
                <a:cs typeface="Times New Roman" panose="02020603050405020304" pitchFamily="18" charset="0"/>
              </a:rPr>
              <a:t>the group being treated</a:t>
            </a:r>
          </a:p>
          <a:p>
            <a:pPr lvl="1"/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EF35C-D572-D70B-EBDD-08BF7DBE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956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6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Generally, standard errors need to correct for </a:t>
            </a:r>
            <a:r>
              <a:rPr lang="en-US" sz="2200" b="1" dirty="0">
                <a:cs typeface="Times New Roman" panose="02020603050405020304" pitchFamily="18" charset="0"/>
              </a:rPr>
              <a:t>within-unit time variation</a:t>
            </a:r>
            <a:endParaRPr lang="en-US" sz="2200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This includes both “clustering” and serial correlation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Usually, you can cluster your standard errors within-unit.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If you’re really worried, do a </a:t>
            </a:r>
            <a:r>
              <a:rPr lang="en-US" sz="2200" b="1" dirty="0">
                <a:cs typeface="Times New Roman" panose="02020603050405020304" pitchFamily="18" charset="0"/>
              </a:rPr>
              <a:t>block bootstrap</a:t>
            </a:r>
          </a:p>
          <a:p>
            <a:pPr marL="274320" lvl="1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5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 may have a “big data” set with many individuals, but DID aggregates to unit/time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)?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7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 may have a “big data” set with many individuals, but DID aggregates to unit/time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66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 may have a “big data” set with many individuals, but DID aggregates to unit/time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If you’re stuck working with repeated cross-sections: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Check for compositional changes across periods (balance)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can lead to a type of OVB – is the treatment really exogenous in your data?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 b="-3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84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Event Studies / </a:t>
            </a:r>
            <a:br>
              <a:rPr lang="en-US" dirty="0"/>
            </a:br>
            <a:r>
              <a:rPr lang="en-US" dirty="0"/>
              <a:t>Two-way Fixed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2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b="1" dirty="0">
                <a:cs typeface="Times New Roman" panose="02020603050405020304" pitchFamily="18" charset="0"/>
              </a:rPr>
              <a:t>Time variation</a:t>
            </a:r>
            <a:r>
              <a:rPr lang="en-US" sz="2200" dirty="0">
                <a:cs typeface="Times New Roman" panose="02020603050405020304" pitchFamily="18" charset="0"/>
              </a:rPr>
              <a:t>: how a particular event changed the trajectory </a:t>
            </a:r>
            <a:r>
              <a:rPr lang="en-US" sz="2200" i="1" dirty="0">
                <a:cs typeface="Times New Roman" panose="02020603050405020304" pitchFamily="18" charset="0"/>
              </a:rPr>
              <a:t>within a unit of observation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This requires a notion of </a:t>
            </a:r>
            <a:r>
              <a:rPr lang="en-US" sz="2400" b="1" dirty="0">
                <a:cs typeface="Times New Roman" panose="02020603050405020304" pitchFamily="18" charset="0"/>
              </a:rPr>
              <a:t>panel data</a:t>
            </a:r>
            <a:r>
              <a:rPr lang="en-US" sz="2400" dirty="0">
                <a:cs typeface="Times New Roman" panose="02020603050405020304" pitchFamily="18" charset="0"/>
              </a:rPr>
              <a:t> (repeated observations w/in a unit)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Difference-in-differences</a:t>
            </a:r>
            <a:r>
              <a:rPr lang="en-US" sz="2400" dirty="0">
                <a:cs typeface="Times New Roman" panose="02020603050405020304" pitchFamily="18" charset="0"/>
              </a:rPr>
              <a:t> is a method to exploit both types of variation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70717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In the 2x2 case, we had a clear before/after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But do we really expect policy to have the same effects: 	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One month after implementation?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One year after implementation?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Ten years after implementation? 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In some settings, we want to recover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how treatment effect varies with time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This is a dynamic treatment effect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We can do this (kind of) with difference-in-differences!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We can estimate period-specific effects in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recentered time series: 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000" dirty="0">
                    <a:cs typeface="Times New Roman" panose="02020603050405020304" pitchFamily="18" charset="0"/>
                  </a:rPr>
                  <a:t>Recenter time variable so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𝑃𝑒𝑟𝑖𝑜𝑑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𝑖𝑚𝑝𝑙𝑒𝑚𝑒𝑛𝑡𝑎𝑡𝑖𝑜𝑛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000" dirty="0"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 …, −1, 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000" dirty="0">
                    <a:cs typeface="Times New Roman" panose="02020603050405020304" pitchFamily="18" charset="0"/>
                  </a:rPr>
                  <a:t>Run a TWFE specification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𝑇𝑟𝑒𝑎𝑡𝑒𝑑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is replaced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389" t="-1068" b="-1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189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Some estimation 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Dummy variable trap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leave out one dummy (usually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changes the interpretation of our results (do you remember how?)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Estimates will be less precise (can you see why?)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 should we expect about our results?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Before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  <a:endParaRPr lang="en-US" sz="22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843" b="-8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200" dirty="0">
                <a:cs typeface="Times New Roman" panose="02020603050405020304" pitchFamily="18" charset="0"/>
              </a:rPr>
              <a:t>What do we </a:t>
            </a:r>
            <a:r>
              <a:rPr lang="en-US" sz="2200" i="1" dirty="0">
                <a:cs typeface="Times New Roman" panose="02020603050405020304" pitchFamily="18" charset="0"/>
              </a:rPr>
              <a:t>hope </a:t>
            </a:r>
            <a:r>
              <a:rPr lang="en-US" sz="2200" dirty="0">
                <a:cs typeface="Times New Roman" panose="02020603050405020304" pitchFamily="18" charset="0"/>
              </a:rPr>
              <a:t>to find an a TWFE plot?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6A1D-DF14-3C88-8B26-04D4995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7315200" cy="5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2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000" b="1" dirty="0">
                <a:cs typeface="Times New Roman" panose="02020603050405020304" pitchFamily="18" charset="0"/>
              </a:rPr>
              <a:t>staggered adoption</a:t>
            </a:r>
            <a:r>
              <a:rPr lang="en-US" sz="20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endParaRPr lang="en-US" sz="2200" dirty="0"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309" y="1066800"/>
            <a:ext cx="9405791" cy="5141388"/>
          </a:xfrm>
        </p:spPr>
        <p:txBody>
          <a:bodyPr>
            <a:noAutofit/>
          </a:bodyPr>
          <a:lstStyle/>
          <a:p>
            <a:pPr lvl="1"/>
            <a:r>
              <a:rPr lang="en-US" sz="22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2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0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000" b="1" dirty="0">
                <a:cs typeface="Times New Roman" panose="02020603050405020304" pitchFamily="18" charset="0"/>
              </a:rPr>
              <a:t>staggered adoption</a:t>
            </a:r>
            <a:r>
              <a:rPr lang="en-US" sz="20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This “contamination” ends up assigning sometimes </a:t>
            </a:r>
            <a:r>
              <a:rPr lang="en-US" sz="2200" b="1" dirty="0">
                <a:cs typeface="Times New Roman" panose="02020603050405020304" pitchFamily="18" charset="0"/>
              </a:rPr>
              <a:t>negative weights </a:t>
            </a:r>
            <a:r>
              <a:rPr lang="en-US" sz="2200" dirty="0">
                <a:cs typeface="Times New Roman" panose="02020603050405020304" pitchFamily="18" charset="0"/>
              </a:rPr>
              <a:t>to some of the DIDs in your estimation – what does a negative weight mean? </a:t>
            </a:r>
          </a:p>
          <a:p>
            <a:pPr marL="274320" lvl="1" indent="0">
              <a:buNone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good news: there are LOTS of new estimators you can use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200" dirty="0">
                <a:cs typeface="Times New Roman" panose="02020603050405020304" pitchFamily="18" charset="0"/>
              </a:rPr>
              <a:t>There are </a:t>
            </a:r>
            <a:r>
              <a:rPr lang="en-US" sz="2200" b="1" dirty="0">
                <a:cs typeface="Times New Roman" panose="02020603050405020304" pitchFamily="18" charset="0"/>
              </a:rPr>
              <a:t>so many </a:t>
            </a:r>
            <a:r>
              <a:rPr lang="en-US" sz="2200" dirty="0">
                <a:cs typeface="Times New Roman" panose="02020603050405020304" pitchFamily="18" charset="0"/>
              </a:rPr>
              <a:t>quasi-experiments to explore!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Especially in places (e.g., U.S. or Canada) with decentralized policies and good data collection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DID is a classic tool in the policy evaluation toolkit (possibly </a:t>
            </a:r>
            <a:r>
              <a:rPr lang="en-US" sz="2200" i="1" dirty="0">
                <a:cs typeface="Times New Roman" panose="02020603050405020304" pitchFamily="18" charset="0"/>
              </a:rPr>
              <a:t>the </a:t>
            </a:r>
            <a:r>
              <a:rPr lang="en-US" sz="2200" dirty="0">
                <a:cs typeface="Times New Roman" panose="02020603050405020304" pitchFamily="18" charset="0"/>
              </a:rPr>
              <a:t>tool)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Its assumptions aren’t too strong: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Parallel trends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Homogeneous treatment effects (in at least one dimension)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Can puts lots of bells and whistles on it, but need to be careful about contamination across multiple specifications. 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Next time: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Can we build our own control group? (</a:t>
            </a:r>
            <a:r>
              <a:rPr lang="en-US" sz="2200" b="1" dirty="0">
                <a:cs typeface="Times New Roman" panose="02020603050405020304" pitchFamily="18" charset="0"/>
              </a:rPr>
              <a:t>Synthetic controls</a:t>
            </a:r>
            <a:r>
              <a:rPr lang="en-US" sz="22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Can we get a handle on heterogeneous treatment effects? (</a:t>
            </a:r>
            <a:r>
              <a:rPr lang="en-US" sz="2200" b="1" dirty="0">
                <a:cs typeface="Times New Roman" panose="02020603050405020304" pitchFamily="18" charset="0"/>
              </a:rPr>
              <a:t>Quantile regression</a:t>
            </a:r>
            <a:r>
              <a:rPr lang="en-US" sz="2200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67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open back-door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you can’t close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design.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2EA6BE-A1F8-842B-6A24-E3792E4C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52366"/>
            <a:ext cx="65255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can’t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desig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22F15B-ED9B-6946-9D22-62966118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66801"/>
            <a:ext cx="7315200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But wait, shouldn’t this make things worse?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cs typeface="Times New Roman" panose="02020603050405020304" pitchFamily="18" charset="0"/>
                  </a:rPr>
                  <a:t>DID gets around this by bringing in new variation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Actually, we can now close both back doors: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Isolate the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within variation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both the treated group and untreated group. This closes the back door through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𝐺𝑟𝑜𝑢𝑝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Compare the within variation in the treated group to the within variation in the untreated group. Since both are affected by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the second back door is closed!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778" b="-73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2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r>
              <a:rPr lang="en-CA" sz="2200" dirty="0">
                <a:cs typeface="Times New Roman" panose="02020603050405020304" pitchFamily="18" charset="0"/>
              </a:rPr>
              <a:t>The basic nugget of intuition is simple: </a:t>
            </a:r>
          </a:p>
          <a:p>
            <a:pPr lvl="1"/>
            <a:r>
              <a:rPr lang="en-CA" sz="22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How much </a:t>
            </a:r>
            <a:r>
              <a:rPr lang="en-CA" sz="2200" i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more/less </a:t>
            </a:r>
            <a:r>
              <a:rPr lang="en-CA" sz="22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did the policy change the treated group’s trajectory compared to a control group’s similarly timed trajectory?</a:t>
            </a:r>
            <a:endParaRPr lang="en-US" sz="2200" u="sng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75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5766</TotalTime>
  <Words>3618</Words>
  <Application>Microsoft Office PowerPoint</Application>
  <PresentationFormat>Widescreen</PresentationFormat>
  <Paragraphs>388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Cambria Math</vt:lpstr>
      <vt:lpstr>Century Schoolbook</vt:lpstr>
      <vt:lpstr>Source Sans Pro</vt:lpstr>
      <vt:lpstr>Times New Roman</vt:lpstr>
      <vt:lpstr>Wingdings 2</vt:lpstr>
      <vt:lpstr>View</vt:lpstr>
      <vt:lpstr>Health Econometrics I </vt:lpstr>
      <vt:lpstr>Last Time: Limited Dependent Variables</vt:lpstr>
      <vt:lpstr>This Time: Policy Evaluation Exploiting Time</vt:lpstr>
      <vt:lpstr>This Time: Policy Evaluation Exploiting Time</vt:lpstr>
      <vt:lpstr>Policy Evaluation Exploiting Time</vt:lpstr>
      <vt:lpstr>Policy Evaluation Exploiting Time</vt:lpstr>
      <vt:lpstr>The Strategy Behind Difference-in-Differences (DID)</vt:lpstr>
      <vt:lpstr>The Strategy Behind Difference-in-Differences (DID)</vt:lpstr>
      <vt:lpstr>The Strategy Behind Difference-in-Differences (DID)</vt:lpstr>
      <vt:lpstr>Outline</vt:lpstr>
      <vt:lpstr>Panel Data</vt:lpstr>
      <vt:lpstr>What is Panel Data?</vt:lpstr>
      <vt:lpstr>What is Panel Data?</vt:lpstr>
      <vt:lpstr>Difference-in-Differences: 2-by-2 Case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Assumptions Needed for DID</vt:lpstr>
      <vt:lpstr>Assumptions Needed for DID</vt:lpstr>
      <vt:lpstr>Assumptions Needed for DID</vt:lpstr>
      <vt:lpstr>Assumptions Needed for DID</vt:lpstr>
      <vt:lpstr>Suggestive Evidence for Parallel Trends</vt:lpstr>
      <vt:lpstr>Suggestive Evidence for Parallel Trends</vt:lpstr>
      <vt:lpstr>DID: Estimation</vt:lpstr>
      <vt:lpstr>DID: Best Practices </vt:lpstr>
      <vt:lpstr>Generalized  Differences-in-Differences</vt:lpstr>
      <vt:lpstr>Moving beyond the 2x2 case</vt:lpstr>
      <vt:lpstr>Moving beyond the 2x2 case</vt:lpstr>
      <vt:lpstr>Interpreting Results</vt:lpstr>
      <vt:lpstr>DID: Best Practices (Again) </vt:lpstr>
      <vt:lpstr>DID: Best Practices (Again) </vt:lpstr>
      <vt:lpstr>DID: Best Practices (Again) </vt:lpstr>
      <vt:lpstr>DID: Best Practices (Again) </vt:lpstr>
      <vt:lpstr>Event Studies /  Two-way Fixed Effects</vt:lpstr>
      <vt:lpstr>Dynamic Treatment Effects</vt:lpstr>
      <vt:lpstr>Dynamic Treatment Effects in TWFE</vt:lpstr>
      <vt:lpstr>Dynamic Treatment Effects in TWFE</vt:lpstr>
      <vt:lpstr>TWFE with Staggered Timing</vt:lpstr>
      <vt:lpstr>TWFE with Staggered Timing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526</cp:revision>
  <dcterms:created xsi:type="dcterms:W3CDTF">2011-01-10T00:42:42Z</dcterms:created>
  <dcterms:modified xsi:type="dcterms:W3CDTF">2022-07-19T15:05:33Z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