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520" r:id="rId3"/>
    <p:sldId id="39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589" r:id="rId16"/>
    <p:sldId id="544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6895" autoAdjust="0"/>
  </p:normalViewPr>
  <p:slideViewPr>
    <p:cSldViewPr>
      <p:cViewPr>
        <p:scale>
          <a:sx n="96" d="100"/>
          <a:sy n="96" d="100"/>
        </p:scale>
        <p:origin x="111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Focusing only on these three for today. Also will include an extension of ordered that highlights choices between competing options.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sarahwerth2024/CategoricalBook/multinomial-logit-regression-r.html#running-a-mlr-in-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9: Regressions with Limited Dependent Variables</a:t>
            </a:r>
          </a:p>
          <a:p>
            <a:r>
              <a:rPr lang="en-US" sz="2400" dirty="0"/>
              <a:t>November 4,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B2B-9A81-4E8B-A3E9-6BD47327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10515600" cy="1325563"/>
          </a:xfrm>
        </p:spPr>
        <p:txBody>
          <a:bodyPr/>
          <a:lstStyle/>
          <a:p>
            <a:r>
              <a:rPr lang="en-CA" dirty="0"/>
              <a:t>Cigarette Consumption: CA and synthetic 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90EB1-B4A7-4252-A8F3-75CEF598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66" y="901920"/>
            <a:ext cx="7453234" cy="59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9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519B-50CB-40DF-BD77-5EE005FD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6170" cy="1325563"/>
          </a:xfrm>
        </p:spPr>
        <p:txBody>
          <a:bodyPr/>
          <a:lstStyle/>
          <a:p>
            <a:r>
              <a:rPr lang="en-CA" dirty="0"/>
              <a:t>Predictor Means: Actual vs. Synthetic California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80909-A5DD-44F6-B240-CF4B16D6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87" y="1439244"/>
            <a:ext cx="10956226" cy="5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E353-36D3-491B-A635-85352B79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1821"/>
          </a:xfrm>
        </p:spPr>
        <p:txBody>
          <a:bodyPr/>
          <a:lstStyle/>
          <a:p>
            <a:r>
              <a:rPr lang="en-CA" dirty="0"/>
              <a:t>Smoking Gap Between CA and synthetic 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C75A7-A8D1-468E-A5A1-A3B396D0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189" y="804438"/>
            <a:ext cx="8037539" cy="60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6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673C1F-515B-4990-A8AE-AFC9BB3D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172347"/>
            <a:ext cx="10727871" cy="57110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647354-1C09-456E-AD06-AC9A009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00" y="-1"/>
            <a:ext cx="10515600" cy="1172348"/>
          </a:xfrm>
        </p:spPr>
        <p:txBody>
          <a:bodyPr/>
          <a:lstStyle/>
          <a:p>
            <a:r>
              <a:rPr lang="en-US" dirty="0"/>
              <a:t>Inference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F480-8436-4839-B5E6-EF24C1AF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Smoking Gap for CA and 38 control states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8AD43A-FEB0-44DA-9508-7879D06C4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638" y="1825625"/>
            <a:ext cx="5576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Quantile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Advantages and disadvantages of LPM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066800"/>
                <a:ext cx="9984829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Being able to interpret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marginal effect </a:t>
                </a:r>
                <a:r>
                  <a:rPr lang="en-US" sz="2400" dirty="0">
                    <a:cs typeface="Times New Roman" panose="02020603050405020304" pitchFamily="18" charset="0"/>
                  </a:rPr>
                  <a:t>here is very useful!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LPM has some other major drawbacks: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 Predictions are generally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way </a:t>
                </a:r>
                <a:r>
                  <a:rPr lang="en-US" sz="2200" dirty="0">
                    <a:cs typeface="Times New Roman" panose="02020603050405020304" pitchFamily="18" charset="0"/>
                  </a:rPr>
                  <a:t>off (in fact, how do you do predictions?)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 What’s more, predictions can be outside of the actual </a:t>
                </a:r>
                <a:r>
                  <a:rPr lang="en-US" sz="2200" b="1" dirty="0">
                    <a:cs typeface="Times New Roman" panose="02020603050405020304" pitchFamily="18" charset="0"/>
                  </a:rPr>
                  <a:t>unit interval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 A disguised disadvantage: we assume that the marginal effect here is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constant</a:t>
                </a:r>
                <a:endParaRPr lang="en-US" sz="2400" u="sng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we really want is a model that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acknowledges </a:t>
                </a:r>
                <a:r>
                  <a:rPr lang="en-US" sz="2400" dirty="0"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∈{0,1}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OLS doesn’t do that!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 side note: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heteroskedasticity is </a:t>
                </a:r>
                <a:r>
                  <a:rPr lang="en-US" sz="2400" b="1" i="1" dirty="0">
                    <a:cs typeface="Times New Roman" panose="02020603050405020304" pitchFamily="18" charset="0"/>
                  </a:rPr>
                  <a:t>built in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 an LPM. </a:t>
                </a:r>
                <a:r>
                  <a:rPr lang="en-US" sz="2400" dirty="0">
                    <a:cs typeface="Times New Roman" panose="02020603050405020304" pitchFamily="18" charset="0"/>
                  </a:rPr>
                  <a:t>(Why?)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If you use an LPM, you have to use robust standard errors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066800"/>
                <a:ext cx="9984829" cy="5141388"/>
              </a:xfrm>
              <a:blipFill>
                <a:blip r:embed="rId3"/>
                <a:stretch>
                  <a:fillRect l="-42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459510D8-8B9D-93E2-2694-109AC8412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8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Binary</a:t>
                </a:r>
                <a:r>
                  <a:rPr lang="en-US" sz="2400" dirty="0">
                    <a:cs typeface="Times New Roman" panose="02020603050405020304" pitchFamily="18" charset="0"/>
                  </a:rPr>
                  <a:t>: Whether or not someone receives a treatment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Ordered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Number of prenatal visits during a pregnancy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Censored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Income data is observed only in a certain range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Truncated</a:t>
                </a:r>
                <a:r>
                  <a:rPr lang="en-US" sz="2400" dirty="0">
                    <a:cs typeface="Times New Roman" panose="02020603050405020304" pitchFamily="18" charset="0"/>
                  </a:rPr>
                  <a:t>: Data has a “hard limit” at a certain value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be natural (no negative income) or imposed (top-coded spending)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Selection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Outcome is observed only if a condition is met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diabetes risk observed only if a patient comes in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A handy resource: </a:t>
                </a:r>
                <a:r>
                  <a:rPr lang="en-US" sz="2400" dirty="0">
                    <a:cs typeface="Times New Roman" panose="02020603050405020304" pitchFamily="18" charset="0"/>
                    <a:hlinkClick r:id="rId3"/>
                  </a:rPr>
                  <a:t>https://bookdown.org/sarahwerth2024/CategoricalBook/multinomial-logit-regression-r.html#running-a-mlr-in-r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4"/>
                <a:stretch>
                  <a:fillRect l="-454" t="-1305" b="-54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Synthetic Control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18CF-99E4-4F96-95A8-FC0FD5F6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Other types of controls:  </a:t>
            </a:r>
            <a:r>
              <a:rPr lang="en-US" sz="3600" dirty="0"/>
              <a:t>Synthetic Controls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E3AB8-07F6-4415-A184-6DC0161FF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501" y="1337481"/>
                <a:ext cx="11259403" cy="4839482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Suppose that we observe </a:t>
                </a:r>
                <a:r>
                  <a:rPr lang="en-CA" i="1" dirty="0"/>
                  <a:t>J + 1 </a:t>
                </a:r>
                <a:r>
                  <a:rPr lang="en-CA" dirty="0"/>
                  <a:t>units in periods </a:t>
                </a:r>
                <a:r>
                  <a:rPr lang="en-CA" i="1" dirty="0"/>
                  <a:t>1,2,…,T.</a:t>
                </a:r>
              </a:p>
              <a:p>
                <a:endParaRPr lang="en-CA" sz="800" i="1" dirty="0"/>
              </a:p>
              <a:p>
                <a:r>
                  <a:rPr lang="en-CA" dirty="0"/>
                  <a:t>Region “one" is exposed to the intervention during periods </a:t>
                </a:r>
                <a:r>
                  <a:rPr lang="en-CA" i="1" dirty="0"/>
                  <a:t>T</a:t>
                </a:r>
                <a:r>
                  <a:rPr lang="en-CA" i="1" baseline="-25000" dirty="0"/>
                  <a:t>0</a:t>
                </a:r>
                <a:r>
                  <a:rPr lang="en-CA" dirty="0"/>
                  <a:t> </a:t>
                </a:r>
                <a:r>
                  <a:rPr lang="en-CA" baseline="-25000" dirty="0"/>
                  <a:t>+ 1</a:t>
                </a:r>
                <a:r>
                  <a:rPr lang="en-CA" dirty="0"/>
                  <a:t>,…,</a:t>
                </a:r>
                <a:r>
                  <a:rPr lang="en-CA" i="1" dirty="0"/>
                  <a:t>T</a:t>
                </a:r>
                <a:r>
                  <a:rPr lang="en-CA" dirty="0"/>
                  <a:t>.</a:t>
                </a:r>
              </a:p>
              <a:p>
                <a:endParaRPr lang="en-CA" sz="800" dirty="0"/>
              </a:p>
              <a:p>
                <a:r>
                  <a:rPr lang="en-CA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CA" dirty="0"/>
                  <a:t> be the outcome that would be observed for unit </a:t>
                </a:r>
                <a:r>
                  <a:rPr lang="en-CA" i="1" dirty="0" err="1"/>
                  <a:t>i</a:t>
                </a:r>
                <a:r>
                  <a:rPr lang="en-CA" dirty="0"/>
                  <a:t> at time </a:t>
                </a:r>
                <a:r>
                  <a:rPr lang="en-CA" i="1" dirty="0"/>
                  <a:t>t</a:t>
                </a:r>
                <a:r>
                  <a:rPr lang="en-CA" dirty="0"/>
                  <a:t> </a:t>
                </a:r>
              </a:p>
              <a:p>
                <a:pPr marL="457200" lvl="1" indent="0">
                  <a:buNone/>
                </a:pPr>
                <a:r>
                  <a:rPr lang="en-CA" dirty="0"/>
                  <a:t>	in the absence of the intervention.</a:t>
                </a:r>
              </a:p>
              <a:p>
                <a:pPr marL="457200" lvl="1" indent="0">
                  <a:buNone/>
                </a:pPr>
                <a:endParaRPr lang="en-CA" sz="800" dirty="0"/>
              </a:p>
              <a:p>
                <a:r>
                  <a:rPr lang="en-CA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CA" dirty="0"/>
                  <a:t>be the outcome that would be observed for unit </a:t>
                </a:r>
                <a:r>
                  <a:rPr lang="en-CA" i="1" dirty="0" err="1"/>
                  <a:t>i</a:t>
                </a:r>
                <a:r>
                  <a:rPr lang="en-CA" dirty="0"/>
                  <a:t> at time </a:t>
                </a:r>
                <a:r>
                  <a:rPr lang="en-CA" i="1" dirty="0"/>
                  <a:t>t</a:t>
                </a:r>
                <a:r>
                  <a:rPr lang="en-CA" dirty="0"/>
                  <a:t> if</a:t>
                </a:r>
              </a:p>
              <a:p>
                <a:pPr marL="0" indent="0">
                  <a:buNone/>
                </a:pPr>
                <a:r>
                  <a:rPr lang="en-CA" dirty="0"/>
                  <a:t>	unit </a:t>
                </a:r>
                <a:r>
                  <a:rPr lang="en-CA" dirty="0" err="1"/>
                  <a:t>i</a:t>
                </a:r>
                <a:r>
                  <a:rPr lang="en-CA" dirty="0"/>
                  <a:t> is exposed to the intervention in periods </a:t>
                </a:r>
                <a:r>
                  <a:rPr lang="en-CA" i="1" dirty="0"/>
                  <a:t>T</a:t>
                </a:r>
                <a:r>
                  <a:rPr lang="en-CA" i="1" baseline="-25000" dirty="0"/>
                  <a:t>0</a:t>
                </a:r>
                <a:r>
                  <a:rPr lang="en-CA" i="1" dirty="0"/>
                  <a:t> </a:t>
                </a:r>
                <a:r>
                  <a:rPr lang="en-CA" i="1" baseline="-25000" dirty="0"/>
                  <a:t>+</a:t>
                </a:r>
                <a:r>
                  <a:rPr lang="en-CA" i="1" dirty="0"/>
                  <a:t> </a:t>
                </a:r>
                <a:r>
                  <a:rPr lang="en-CA" i="1" baseline="-25000" dirty="0"/>
                  <a:t>1</a:t>
                </a:r>
                <a:r>
                  <a:rPr lang="en-CA" i="1" dirty="0"/>
                  <a:t> to T.</a:t>
                </a:r>
              </a:p>
              <a:p>
                <a:r>
                  <a:rPr lang="en-CA" dirty="0"/>
                  <a:t>We aim to estimate the effect of the intervention on the treated unit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E3AB8-07F6-4415-A184-6DC0161FF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501" y="1337481"/>
                <a:ext cx="11259403" cy="4839482"/>
              </a:xfrm>
              <a:blipFill>
                <a:blip r:embed="rId2"/>
                <a:stretch>
                  <a:fillRect l="-975" t="-20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6A3E9EC-EC5C-49DF-AC29-C5B81F44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71696"/>
            <a:ext cx="10078201" cy="5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D843FA-DCE7-4B70-AA3C-D6490746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63" y="0"/>
            <a:ext cx="8977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05366E-CA06-4FC8-9608-0BC4CEE1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6" y="0"/>
            <a:ext cx="1073952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6FE91-D90D-44A8-963D-F7F767B246E4}"/>
              </a:ext>
            </a:extLst>
          </p:cNvPr>
          <p:cNvSpPr txBox="1"/>
          <p:nvPr/>
        </p:nvSpPr>
        <p:spPr>
          <a:xfrm>
            <a:off x="1941108" y="4156231"/>
            <a:ext cx="8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Note: Factor loadings are standardized regression coefficients or regression weights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353254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C648D-8D97-4ABE-85FD-D43D4B9E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63" y="0"/>
            <a:ext cx="8874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FE16-8B0C-45C7-A804-C2E96D26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  California’s Proposition 99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2728-9C7B-40CB-81A5-45AED8C8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9" y="1419367"/>
            <a:ext cx="10945504" cy="5073508"/>
          </a:xfrm>
        </p:spPr>
        <p:txBody>
          <a:bodyPr>
            <a:normAutofit/>
          </a:bodyPr>
          <a:lstStyle/>
          <a:p>
            <a:r>
              <a:rPr lang="en-CA" dirty="0"/>
              <a:t>In 1988, California first passed comprehensive tobacco control legislation: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sz="2800" dirty="0"/>
              <a:t>increased cigarette tax by 25 cents/pack</a:t>
            </a:r>
          </a:p>
          <a:p>
            <a:pPr lvl="1"/>
            <a:r>
              <a:rPr lang="en-CA" sz="2800" dirty="0"/>
              <a:t>earmarked tax revenues to health and anti-smoking budgets</a:t>
            </a:r>
          </a:p>
          <a:p>
            <a:pPr lvl="1"/>
            <a:r>
              <a:rPr lang="en-CA" sz="2800" dirty="0"/>
              <a:t>funded anti-smoking media campaigns</a:t>
            </a:r>
          </a:p>
          <a:p>
            <a:pPr lvl="1"/>
            <a:r>
              <a:rPr lang="en-CA" sz="2800" dirty="0"/>
              <a:t>spurred clean-air ordinances throughout the state</a:t>
            </a:r>
          </a:p>
          <a:p>
            <a:pPr lvl="1"/>
            <a:r>
              <a:rPr lang="en-CA" sz="2800" dirty="0"/>
              <a:t>produced more than $100 million per year in anti-tobacco projects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Other states that subsequently passed control programs are excluded from donor pool of controls (AK, AZ, FL, HA, MA, MD, MI, NJ, NY, OR, WA,DC)</a:t>
            </a:r>
          </a:p>
        </p:txBody>
      </p:sp>
    </p:spTree>
    <p:extLst>
      <p:ext uri="{BB962C8B-B14F-4D97-AF65-F5344CB8AC3E}">
        <p14:creationId xmlns:p14="http://schemas.microsoft.com/office/powerpoint/2010/main" val="7174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33F1-1918-49E1-AFAE-8791B4A3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65" y="-54840"/>
            <a:ext cx="11450470" cy="1325563"/>
          </a:xfrm>
        </p:spPr>
        <p:txBody>
          <a:bodyPr/>
          <a:lstStyle/>
          <a:p>
            <a:r>
              <a:rPr lang="en-CA" dirty="0"/>
              <a:t>Cigarette Consumption: CA and Rest of the U.S.A.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EFF2E-57AD-4E6A-84B2-F773B6E6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888" y="893653"/>
            <a:ext cx="7555625" cy="59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86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5494</TotalTime>
  <Words>531</Words>
  <Application>Microsoft Office PowerPoint</Application>
  <PresentationFormat>Widescreen</PresentationFormat>
  <Paragraphs>59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Times New Roman</vt:lpstr>
      <vt:lpstr>Wingdings 2</vt:lpstr>
      <vt:lpstr>View</vt:lpstr>
      <vt:lpstr>Health Econometrics I </vt:lpstr>
      <vt:lpstr>Last Time: Limited Dependent Variables</vt:lpstr>
      <vt:lpstr>Synthetic Control </vt:lpstr>
      <vt:lpstr>Other types of controls:  Synthetic Controls</vt:lpstr>
      <vt:lpstr>PowerPoint Presentation</vt:lpstr>
      <vt:lpstr>PowerPoint Presentation</vt:lpstr>
      <vt:lpstr>PowerPoint Presentation</vt:lpstr>
      <vt:lpstr>Application:   California’s Proposition 99</vt:lpstr>
      <vt:lpstr>Cigarette Consumption: CA and Rest of the U.S.A.</vt:lpstr>
      <vt:lpstr>Cigarette Consumption: CA and synthetic CA</vt:lpstr>
      <vt:lpstr>Predictor Means: Actual vs. Synthetic California</vt:lpstr>
      <vt:lpstr>Smoking Gap Between CA and synthetic CA</vt:lpstr>
      <vt:lpstr>Inference</vt:lpstr>
      <vt:lpstr>Smoking Gap for CA and 38 control states</vt:lpstr>
      <vt:lpstr>Quantile Regression</vt:lpstr>
      <vt:lpstr>Advantages and disadvantages of LPM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518</cp:revision>
  <dcterms:created xsi:type="dcterms:W3CDTF">2011-01-10T00:42:42Z</dcterms:created>
  <dcterms:modified xsi:type="dcterms:W3CDTF">2022-07-18T18:58:13Z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