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50" r:id="rId2"/>
  </p:sldMasterIdLst>
  <p:notesMasterIdLst>
    <p:notesMasterId r:id="rId61"/>
  </p:notesMasterIdLst>
  <p:sldIdLst>
    <p:sldId id="256" r:id="rId3"/>
    <p:sldId id="417" r:id="rId4"/>
    <p:sldId id="398" r:id="rId5"/>
    <p:sldId id="436" r:id="rId6"/>
    <p:sldId id="422" r:id="rId7"/>
    <p:sldId id="435" r:id="rId8"/>
    <p:sldId id="424" r:id="rId9"/>
    <p:sldId id="423" r:id="rId10"/>
    <p:sldId id="427" r:id="rId11"/>
    <p:sldId id="426" r:id="rId12"/>
    <p:sldId id="428" r:id="rId13"/>
    <p:sldId id="420" r:id="rId14"/>
    <p:sldId id="431" r:id="rId15"/>
    <p:sldId id="430" r:id="rId16"/>
    <p:sldId id="432" r:id="rId17"/>
    <p:sldId id="433" r:id="rId18"/>
    <p:sldId id="437" r:id="rId19"/>
    <p:sldId id="438" r:id="rId20"/>
    <p:sldId id="439"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418" r:id="rId36"/>
    <p:sldId id="448" r:id="rId37"/>
    <p:sldId id="449" r:id="rId38"/>
    <p:sldId id="442" r:id="rId39"/>
    <p:sldId id="450" r:id="rId40"/>
    <p:sldId id="454" r:id="rId41"/>
    <p:sldId id="451" r:id="rId42"/>
    <p:sldId id="452" r:id="rId43"/>
    <p:sldId id="453" r:id="rId44"/>
    <p:sldId id="455" r:id="rId45"/>
    <p:sldId id="456" r:id="rId46"/>
    <p:sldId id="349" r:id="rId47"/>
    <p:sldId id="339" r:id="rId48"/>
    <p:sldId id="319" r:id="rId49"/>
    <p:sldId id="336" r:id="rId50"/>
    <p:sldId id="457" r:id="rId51"/>
    <p:sldId id="329" r:id="rId52"/>
    <p:sldId id="330" r:id="rId53"/>
    <p:sldId id="441" r:id="rId54"/>
    <p:sldId id="440" r:id="rId55"/>
    <p:sldId id="443" r:id="rId56"/>
    <p:sldId id="445" r:id="rId57"/>
    <p:sldId id="446" r:id="rId58"/>
    <p:sldId id="447" r:id="rId59"/>
    <p:sldId id="444" r:id="rId60"/>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758" autoAdjust="0"/>
  </p:normalViewPr>
  <p:slideViewPr>
    <p:cSldViewPr>
      <p:cViewPr varScale="1">
        <p:scale>
          <a:sx n="55" d="100"/>
          <a:sy n="55" d="100"/>
        </p:scale>
        <p:origin x="1096" y="3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10/10/2024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the math notation</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1530705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fix notation, keep k = 1. Note that the 50</a:t>
            </a:r>
            <a:r>
              <a:rPr lang="en-US" baseline="30000" dirty="0"/>
              <a:t>th</a:t>
            </a:r>
            <a:r>
              <a:rPr lang="en-US" dirty="0"/>
              <a:t> percentile is the same as the median! </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664412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all averages are useful.</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1733690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from data. Take all data and put it all into bins. </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3500467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https://towardsdatascience.com/6-reasons-why-you-should-stop-using-histograms-and-which-plot-you-should-use-instead-31f937a0a81c. (Note: I don’t think you should stop using histograms). </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35400994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1111329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Lots of the others can be made by Google. Note that we’re saving viz across dimensions (scatter plots) until after we do correlations/covariance. </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2313285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8EAED"/>
                </a:solidFill>
                <a:effectLst/>
                <a:latin typeface="Google Sans"/>
              </a:rPr>
              <a:t>Color, text, etc.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1397668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10774815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coming back to how to visualize this – best for continuous data. https://chartio.com/learn/charts/how-to-choose-data-visualization/ </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1370368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6658373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More useful. </a:t>
            </a:r>
            <a:r>
              <a:rPr lang="en-US" b="0" i="0" dirty="0">
                <a:solidFill>
                  <a:srgbClr val="27262B"/>
                </a:solidFill>
                <a:effectLst/>
                <a:latin typeface="-apple-system"/>
              </a:rPr>
              <a:t>Keep in Mind</a:t>
            </a:r>
          </a:p>
          <a:p>
            <a:pPr algn="l">
              <a:buFont typeface="Arial" panose="020B0604020202020204" pitchFamily="34" charset="0"/>
              <a:buChar char="•"/>
            </a:pPr>
            <a:r>
              <a:rPr lang="en-US" b="0" i="0" dirty="0">
                <a:solidFill>
                  <a:srgbClr val="5C5962"/>
                </a:solidFill>
                <a:effectLst/>
                <a:latin typeface="-apple-system"/>
              </a:rPr>
              <a:t>Bin width can be determined in multiple ways. For example, you can set bin width with the goal of getting the same amount of observations into each bin. In this scenario, bins will likely all differ in width unless your data observations are equally spaced. You could also set bin width so that every bin is of equal width (and has unequal amount of observations falling into each bin).</a:t>
            </a:r>
          </a:p>
          <a:p>
            <a:pPr algn="l">
              <a:buFont typeface="Arial" panose="020B0604020202020204" pitchFamily="34" charset="0"/>
              <a:buChar char="•"/>
            </a:pPr>
            <a:r>
              <a:rPr lang="en-US" b="0" i="0" dirty="0">
                <a:solidFill>
                  <a:srgbClr val="5C5962"/>
                </a:solidFill>
                <a:effectLst/>
                <a:latin typeface="-apple-system"/>
              </a:rPr>
              <a:t>Possible summary statistics that can be used include mean, median or other quantiles, max/min, or count.</a:t>
            </a:r>
          </a:p>
          <a:p>
            <a:pPr algn="l">
              <a:buFont typeface="Arial" panose="020B0604020202020204" pitchFamily="34" charset="0"/>
              <a:buChar char="•"/>
            </a:pPr>
            <a:r>
              <a:rPr lang="en-US" b="0" i="0" dirty="0">
                <a:solidFill>
                  <a:srgbClr val="5C5962"/>
                </a:solidFill>
                <a:effectLst/>
                <a:latin typeface="-apple-system"/>
              </a:rPr>
              <a:t>The number of bins you will separate your data into is the most important decision you will likely make. There is no one way to determine this, but you will face the bias-variance trade off when selecting this parameter. The </a:t>
            </a:r>
            <a:r>
              <a:rPr lang="en-US" b="0" i="0" dirty="0" err="1">
                <a:solidFill>
                  <a:srgbClr val="5C5962"/>
                </a:solidFill>
                <a:effectLst/>
                <a:latin typeface="-apple-system"/>
              </a:rPr>
              <a:t>binsreg</a:t>
            </a:r>
            <a:r>
              <a:rPr lang="en-US" b="0" i="0" dirty="0">
                <a:solidFill>
                  <a:srgbClr val="5C5962"/>
                </a:solidFill>
                <a:effectLst/>
                <a:latin typeface="-apple-system"/>
              </a:rPr>
              <a:t> package in R, Stata, and Python has a default optimal number of bins that it calculates to make this trade off.</a:t>
            </a:r>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30175563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measure strength of relationship between X and Y , or the direction of the linear relationship • If X and Y have a strong positive relationship (high X ⇔ high Y ), then x &gt; µX ⇔ y &gt; µY —hence, </a:t>
            </a:r>
            <a:r>
              <a:rPr lang="en-US" dirty="0" err="1"/>
              <a:t>Cov</a:t>
            </a:r>
            <a:r>
              <a:rPr lang="en-US" dirty="0"/>
              <a:t>(X, Y ) will be strongly positive </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31277969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Intuition</a:t>
            </a:r>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33444986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it as given that </a:t>
            </a:r>
            <a:r>
              <a:rPr lang="en-US" dirty="0" err="1"/>
              <a:t>xbar</a:t>
            </a:r>
            <a:r>
              <a:rPr lang="en-US" dirty="0"/>
              <a:t> = 5.55 and </a:t>
            </a:r>
            <a:r>
              <a:rPr lang="en-US" dirty="0" err="1"/>
              <a:t>ybar</a:t>
            </a:r>
            <a:r>
              <a:rPr lang="en-US" dirty="0"/>
              <a:t> = 8.55. </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10096533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 if needed for time. This also makes covariance </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35940801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4031085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when two variables are independent, rho = 0. Is the reverse true? </a:t>
            </a:r>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23841324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Correlation does not imply causation and the reverse is true as well (causation does not imply correlation; otherwise stated, no correlation does not imply no causation). Causal inference is where it’s at  (more than just stats). </a:t>
            </a:r>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22835673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Our goal is to understand a DGP – what gives rise to the data we see in the world? Example: being sick and going to the doctor. </a:t>
            </a:r>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4234873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But gold standard has been taken over by medical journals in particular. </a:t>
            </a:r>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1165768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33660952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Gol standard of med research is RCT – is that all we can use?</a:t>
            </a:r>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28062541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Decades of research goes into understanding how real data can give us (some) real answers. There are more assumptions and some limits on the parameters you return, but that’s a </a:t>
            </a:r>
            <a:r>
              <a:rPr lang="en-CA" dirty="0" err="1"/>
              <a:t>tradeoff</a:t>
            </a:r>
            <a:r>
              <a:rPr lang="en-CA" dirty="0"/>
              <a:t> worth taking. </a:t>
            </a:r>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25498035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Policies are not all based on RCTs -- many rely on real-world data and causal inference. The questions are: (1) is that causal inference sound? And (2) more philosophically – to what extent should all policy be built on evidence vs. art/craft/intuition? Do we need more evidence about drinking age, for example?</a:t>
            </a:r>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33669726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b="1" u="sng" dirty="0">
                <a:solidFill>
                  <a:schemeClr val="accent3">
                    <a:lumMod val="75000"/>
                  </a:schemeClr>
                </a:solidFill>
              </a:rPr>
              <a:t>Example</a:t>
            </a:r>
            <a:r>
              <a:rPr lang="en-US" sz="2400" dirty="0"/>
              <a:t>: Suppose we are making a diagnosis: How helpful is knowing a patient has a fever?  Must consider all symptoms together </a:t>
            </a:r>
            <a:r>
              <a:rPr lang="en-US" sz="2400" dirty="0">
                <a:sym typeface="Wingdings" panose="05000000000000000000" pitchFamily="2" charset="2"/>
              </a:rPr>
              <a:t> this requires us to build a *model*</a:t>
            </a:r>
            <a:endParaRPr lang="en-US" sz="2400" dirty="0"/>
          </a:p>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39893947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would we say to this headline? Easy to just say correlation doesn’t imply causation – except that it *can*, so this isn’t enough of a response (and it kills conversation). Instead, we want to know *why* this result isn’t good enough to say it’s causal. </a:t>
            </a:r>
          </a:p>
        </p:txBody>
      </p:sp>
      <p:sp>
        <p:nvSpPr>
          <p:cNvPr id="4" name="Slide Number Placeholder 3"/>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23767799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we want to know *why* this result isn’t good enough to say it’s causal. </a:t>
            </a:r>
          </a:p>
        </p:txBody>
      </p:sp>
      <p:sp>
        <p:nvSpPr>
          <p:cNvPr id="4" name="Slide Number Placeholder 3"/>
          <p:cNvSpPr>
            <a:spLocks noGrp="1"/>
          </p:cNvSpPr>
          <p:nvPr>
            <p:ph type="sldNum" sz="quarter" idx="5"/>
          </p:nvPr>
        </p:nvSpPr>
        <p:spPr/>
        <p:txBody>
          <a:bodyPr/>
          <a:lstStyle/>
          <a:p>
            <a:fld id="{4AF79E1B-2C51-4B9B-8EA4-26DE9E345AFF}" type="slidenum">
              <a:rPr lang="en-US" smtClean="0"/>
              <a:t>51</a:t>
            </a:fld>
            <a:endParaRPr lang="en-US"/>
          </a:p>
        </p:txBody>
      </p:sp>
    </p:spTree>
    <p:extLst>
      <p:ext uri="{BB962C8B-B14F-4D97-AF65-F5344CB8AC3E}">
        <p14:creationId xmlns:p14="http://schemas.microsoft.com/office/powerpoint/2010/main" val="12404925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3887803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Tells us something about the dispersion of our data</a:t>
            </a:r>
          </a:p>
        </p:txBody>
      </p:sp>
      <p:sp>
        <p:nvSpPr>
          <p:cNvPr id="4" name="Slide Number Placeholder 3"/>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1803246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Tells us something about the dispersion of our data. Typically 2/3 of data are within one standard deviation of the mean (vague but good ROT)</a:t>
            </a:r>
          </a:p>
        </p:txBody>
      </p:sp>
      <p:sp>
        <p:nvSpPr>
          <p:cNvPr id="4" name="Slide Number Placeholder 3"/>
          <p:cNvSpPr>
            <a:spLocks noGrp="1"/>
          </p:cNvSpPr>
          <p:nvPr>
            <p:ph type="sldNum" sz="quarter" idx="5"/>
          </p:nvPr>
        </p:nvSpPr>
        <p:spPr/>
        <p:txBody>
          <a:bodyPr/>
          <a:lstStyle/>
          <a:p>
            <a:fld id="{4AF79E1B-2C51-4B9B-8EA4-26DE9E345AFF}" type="slidenum">
              <a:rPr lang="en-US" smtClean="0"/>
              <a:t>54</a:t>
            </a:fld>
            <a:endParaRPr lang="en-US"/>
          </a:p>
        </p:txBody>
      </p:sp>
    </p:spTree>
    <p:extLst>
      <p:ext uri="{BB962C8B-B14F-4D97-AF65-F5344CB8AC3E}">
        <p14:creationId xmlns:p14="http://schemas.microsoft.com/office/powerpoint/2010/main" val="965134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Tells us something about the dispersion of our data</a:t>
            </a:r>
          </a:p>
        </p:txBody>
      </p:sp>
      <p:sp>
        <p:nvSpPr>
          <p:cNvPr id="4" name="Slide Number Placeholder 3"/>
          <p:cNvSpPr>
            <a:spLocks noGrp="1"/>
          </p:cNvSpPr>
          <p:nvPr>
            <p:ph type="sldNum" sz="quarter" idx="5"/>
          </p:nvPr>
        </p:nvSpPr>
        <p:spPr/>
        <p:txBody>
          <a:bodyPr/>
          <a:lstStyle/>
          <a:p>
            <a:fld id="{4AF79E1B-2C51-4B9B-8EA4-26DE9E345AFF}" type="slidenum">
              <a:rPr lang="en-US" smtClean="0"/>
              <a:t>55</a:t>
            </a:fld>
            <a:endParaRPr lang="en-US"/>
          </a:p>
        </p:txBody>
      </p:sp>
    </p:spTree>
    <p:extLst>
      <p:ext uri="{BB962C8B-B14F-4D97-AF65-F5344CB8AC3E}">
        <p14:creationId xmlns:p14="http://schemas.microsoft.com/office/powerpoint/2010/main" val="773221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you tell me the similarities and difference in these data sets? </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13848692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Fixed effects, etc. related to discussion of causality above</a:t>
            </a:r>
          </a:p>
        </p:txBody>
      </p:sp>
      <p:sp>
        <p:nvSpPr>
          <p:cNvPr id="4" name="Slide Number Placeholder 3"/>
          <p:cNvSpPr>
            <a:spLocks noGrp="1"/>
          </p:cNvSpPr>
          <p:nvPr>
            <p:ph type="sldNum" sz="quarter" idx="5"/>
          </p:nvPr>
        </p:nvSpPr>
        <p:spPr/>
        <p:txBody>
          <a:bodyPr/>
          <a:lstStyle/>
          <a:p>
            <a:fld id="{4AF79E1B-2C51-4B9B-8EA4-26DE9E345AFF}" type="slidenum">
              <a:rPr lang="en-US" smtClean="0"/>
              <a:t>56</a:t>
            </a:fld>
            <a:endParaRPr lang="en-US"/>
          </a:p>
        </p:txBody>
      </p:sp>
    </p:spTree>
    <p:extLst>
      <p:ext uri="{BB962C8B-B14F-4D97-AF65-F5344CB8AC3E}">
        <p14:creationId xmlns:p14="http://schemas.microsoft.com/office/powerpoint/2010/main" val="39665935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Fixed effects, etc. related to discussion of causality above</a:t>
            </a:r>
          </a:p>
        </p:txBody>
      </p:sp>
      <p:sp>
        <p:nvSpPr>
          <p:cNvPr id="4" name="Slide Number Placeholder 3"/>
          <p:cNvSpPr>
            <a:spLocks noGrp="1"/>
          </p:cNvSpPr>
          <p:nvPr>
            <p:ph type="sldNum" sz="quarter" idx="5"/>
          </p:nvPr>
        </p:nvSpPr>
        <p:spPr/>
        <p:txBody>
          <a:bodyPr/>
          <a:lstStyle/>
          <a:p>
            <a:fld id="{4AF79E1B-2C51-4B9B-8EA4-26DE9E345AFF}" type="slidenum">
              <a:rPr lang="en-US" smtClean="0"/>
              <a:t>57</a:t>
            </a:fld>
            <a:endParaRPr lang="en-US"/>
          </a:p>
        </p:txBody>
      </p:sp>
    </p:spTree>
    <p:extLst>
      <p:ext uri="{BB962C8B-B14F-4D97-AF65-F5344CB8AC3E}">
        <p14:creationId xmlns:p14="http://schemas.microsoft.com/office/powerpoint/2010/main" val="10244951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58</a:t>
            </a:fld>
            <a:endParaRPr lang="en-US"/>
          </a:p>
        </p:txBody>
      </p:sp>
    </p:spTree>
    <p:extLst>
      <p:ext uri="{BB962C8B-B14F-4D97-AF65-F5344CB8AC3E}">
        <p14:creationId xmlns:p14="http://schemas.microsoft.com/office/powerpoint/2010/main" val="2068749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can you tell me the difference? </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2629163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1086576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3741690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1524015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the math notation</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725330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10/10/2024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112" y="224815"/>
            <a:ext cx="12181771" cy="184666"/>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1"/>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387" b="0" i="0">
                <a:solidFill>
                  <a:srgbClr val="505252"/>
                </a:solidFill>
                <a:latin typeface="Arial"/>
                <a:cs typeface="Arial"/>
              </a:defRPr>
            </a:lvl1pPr>
          </a:lstStyle>
          <a:p>
            <a:pPr marL="25168">
              <a:spcBef>
                <a:spcPts val="79"/>
              </a:spcBef>
              <a:tabLst>
                <a:tab pos="3124556" algn="l"/>
              </a:tabLst>
            </a:pPr>
            <a:r>
              <a:rPr lang="en-US" spc="10"/>
              <a:t>Alex</a:t>
            </a:r>
            <a:r>
              <a:rPr lang="en-US" spc="119"/>
              <a:t> </a:t>
            </a:r>
            <a:r>
              <a:rPr lang="en-US"/>
              <a:t>Hoaglan</a:t>
            </a:r>
            <a:r>
              <a:rPr lang="en-US" spc="10"/>
              <a:t>d</a:t>
            </a:r>
            <a:r>
              <a:rPr lang="en-US" spc="119"/>
              <a:t> </a:t>
            </a:r>
            <a:r>
              <a:rPr lang="en-US" spc="30"/>
              <a:t>(Bosto</a:t>
            </a:r>
            <a:r>
              <a:rPr lang="en-US" spc="40"/>
              <a:t>n</a:t>
            </a:r>
            <a:r>
              <a:rPr lang="en-US" spc="119"/>
              <a:t> </a:t>
            </a:r>
            <a:r>
              <a:rPr lang="en-US" spc="10"/>
              <a:t>Universi</a:t>
            </a:r>
            <a:r>
              <a:rPr lang="en-US" spc="-40"/>
              <a:t>t</a:t>
            </a:r>
            <a:r>
              <a:rPr lang="en-US" spc="69"/>
              <a:t>y)</a:t>
            </a:r>
            <a:r>
              <a:rPr lang="en-US"/>
              <a:t>	</a:t>
            </a:r>
            <a:r>
              <a:rPr lang="en-US" spc="-20"/>
              <a:t>30</a:t>
            </a:r>
            <a:endParaRPr lang="en-US" spc="-20" dirty="0"/>
          </a:p>
        </p:txBody>
      </p:sp>
      <p:sp>
        <p:nvSpPr>
          <p:cNvPr id="5" name="Holder 5"/>
          <p:cNvSpPr>
            <a:spLocks noGrp="1"/>
          </p:cNvSpPr>
          <p:nvPr>
            <p:ph type="dt" sz="half" idx="6"/>
          </p:nvPr>
        </p:nvSpPr>
        <p:spPr/>
        <p:txBody>
          <a:bodyPr lIns="0" tIns="0" rIns="0" bIns="0"/>
          <a:lstStyle>
            <a:lvl1pPr>
              <a:defRPr sz="1387" b="0" i="0">
                <a:solidFill>
                  <a:srgbClr val="505252"/>
                </a:solidFill>
                <a:latin typeface="Arial"/>
                <a:cs typeface="Arial"/>
              </a:defRPr>
            </a:lvl1pPr>
          </a:lstStyle>
          <a:p>
            <a:pPr marL="25168">
              <a:spcBef>
                <a:spcPts val="79"/>
              </a:spcBef>
            </a:pPr>
            <a:r>
              <a:rPr lang="en-US" spc="-20"/>
              <a:t>EC </a:t>
            </a:r>
            <a:r>
              <a:rPr lang="en-US" spc="-10"/>
              <a:t>303: </a:t>
            </a:r>
            <a:r>
              <a:rPr lang="en-US"/>
              <a:t>Chapter</a:t>
            </a:r>
            <a:r>
              <a:rPr lang="en-US" spc="89"/>
              <a:t> </a:t>
            </a:r>
            <a:r>
              <a:rPr lang="en-US" spc="-10"/>
              <a:t>1</a:t>
            </a:r>
            <a:endParaRPr lang="en-US" spc="-10"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860755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 y="0"/>
            <a:ext cx="12186962" cy="6849190"/>
          </a:xfrm>
          <a:custGeom>
            <a:avLst/>
            <a:gdLst/>
            <a:ahLst/>
            <a:cxnLst/>
            <a:rect l="l" t="t" r="r" b="b"/>
            <a:pathLst>
              <a:path w="4608195" h="3456304">
                <a:moveTo>
                  <a:pt x="0" y="3456000"/>
                </a:moveTo>
                <a:lnTo>
                  <a:pt x="4608004" y="3456000"/>
                </a:lnTo>
                <a:lnTo>
                  <a:pt x="4608004" y="0"/>
                </a:lnTo>
                <a:lnTo>
                  <a:pt x="0" y="0"/>
                </a:lnTo>
                <a:lnTo>
                  <a:pt x="0" y="3456000"/>
                </a:lnTo>
                <a:close/>
              </a:path>
            </a:pathLst>
          </a:custGeom>
          <a:solidFill>
            <a:srgbClr val="F7D060"/>
          </a:solidFill>
        </p:spPr>
        <p:txBody>
          <a:bodyPr wrap="square" lIns="0" tIns="0" rIns="0" bIns="0" rtlCol="0"/>
          <a:lstStyle/>
          <a:p>
            <a:endParaRPr sz="3567"/>
          </a:p>
        </p:txBody>
      </p:sp>
      <p:sp>
        <p:nvSpPr>
          <p:cNvPr id="2" name="Holder 2"/>
          <p:cNvSpPr>
            <a:spLocks noGrp="1"/>
          </p:cNvSpPr>
          <p:nvPr>
            <p:ph type="title"/>
          </p:nvPr>
        </p:nvSpPr>
        <p:spPr>
          <a:xfrm>
            <a:off x="5112" y="224815"/>
            <a:ext cx="12181771" cy="365934"/>
          </a:xfrm>
        </p:spPr>
        <p:txBody>
          <a:bodyPr lIns="0" tIns="0" rIns="0" bIns="0"/>
          <a:lstStyle>
            <a:lvl1pPr>
              <a:defRPr sz="2378" b="0" i="0">
                <a:solidFill>
                  <a:srgbClr val="50525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387" b="0" i="0">
                <a:solidFill>
                  <a:srgbClr val="505252"/>
                </a:solidFill>
                <a:latin typeface="Arial"/>
                <a:cs typeface="Arial"/>
              </a:defRPr>
            </a:lvl1pPr>
          </a:lstStyle>
          <a:p>
            <a:pPr marL="25168">
              <a:spcBef>
                <a:spcPts val="79"/>
              </a:spcBef>
              <a:tabLst>
                <a:tab pos="3124556" algn="l"/>
              </a:tabLst>
            </a:pPr>
            <a:r>
              <a:rPr lang="en-US" spc="10"/>
              <a:t>Alex</a:t>
            </a:r>
            <a:r>
              <a:rPr lang="en-US" spc="119"/>
              <a:t> </a:t>
            </a:r>
            <a:r>
              <a:rPr lang="en-US"/>
              <a:t>Hoaglan</a:t>
            </a:r>
            <a:r>
              <a:rPr lang="en-US" spc="10"/>
              <a:t>d</a:t>
            </a:r>
            <a:r>
              <a:rPr lang="en-US" spc="119"/>
              <a:t> </a:t>
            </a:r>
            <a:r>
              <a:rPr lang="en-US" spc="30"/>
              <a:t>(Bosto</a:t>
            </a:r>
            <a:r>
              <a:rPr lang="en-US" spc="40"/>
              <a:t>n</a:t>
            </a:r>
            <a:r>
              <a:rPr lang="en-US" spc="119"/>
              <a:t> </a:t>
            </a:r>
            <a:r>
              <a:rPr lang="en-US" spc="10"/>
              <a:t>Universi</a:t>
            </a:r>
            <a:r>
              <a:rPr lang="en-US" spc="-40"/>
              <a:t>t</a:t>
            </a:r>
            <a:r>
              <a:rPr lang="en-US" spc="69"/>
              <a:t>y)</a:t>
            </a:r>
            <a:r>
              <a:rPr lang="en-US"/>
              <a:t>	</a:t>
            </a:r>
            <a:r>
              <a:rPr lang="en-US" spc="-20"/>
              <a:t>30</a:t>
            </a:r>
            <a:endParaRPr lang="en-US" spc="-20" dirty="0"/>
          </a:p>
        </p:txBody>
      </p:sp>
      <p:sp>
        <p:nvSpPr>
          <p:cNvPr id="5" name="Holder 5"/>
          <p:cNvSpPr>
            <a:spLocks noGrp="1"/>
          </p:cNvSpPr>
          <p:nvPr>
            <p:ph type="dt" sz="half" idx="6"/>
          </p:nvPr>
        </p:nvSpPr>
        <p:spPr/>
        <p:txBody>
          <a:bodyPr lIns="0" tIns="0" rIns="0" bIns="0"/>
          <a:lstStyle>
            <a:lvl1pPr>
              <a:defRPr sz="1387" b="0" i="0">
                <a:solidFill>
                  <a:srgbClr val="505252"/>
                </a:solidFill>
                <a:latin typeface="Arial"/>
                <a:cs typeface="Arial"/>
              </a:defRPr>
            </a:lvl1pPr>
          </a:lstStyle>
          <a:p>
            <a:pPr marL="25168">
              <a:spcBef>
                <a:spcPts val="79"/>
              </a:spcBef>
            </a:pPr>
            <a:r>
              <a:rPr lang="en-US" spc="-20"/>
              <a:t>EC </a:t>
            </a:r>
            <a:r>
              <a:rPr lang="en-US" spc="-10"/>
              <a:t>303: </a:t>
            </a:r>
            <a:r>
              <a:rPr lang="en-US"/>
              <a:t>Chapter</a:t>
            </a:r>
            <a:r>
              <a:rPr lang="en-US" spc="89"/>
              <a:t> </a:t>
            </a:r>
            <a:r>
              <a:rPr lang="en-US" spc="-10"/>
              <a:t>1</a:t>
            </a:r>
            <a:endParaRPr lang="en-US" spc="-10"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6703402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5112" y="224815"/>
            <a:ext cx="12181771" cy="365934"/>
          </a:xfrm>
        </p:spPr>
        <p:txBody>
          <a:bodyPr lIns="0" tIns="0" rIns="0" bIns="0"/>
          <a:lstStyle>
            <a:lvl1pPr>
              <a:defRPr sz="2378" b="0" i="0">
                <a:solidFill>
                  <a:srgbClr val="505252"/>
                </a:solidFill>
                <a:latin typeface="Calibri"/>
                <a:cs typeface="Calibri"/>
              </a:defRPr>
            </a:lvl1pPr>
          </a:lstStyle>
          <a:p>
            <a:endParaRPr/>
          </a:p>
        </p:txBody>
      </p:sp>
      <p:sp>
        <p:nvSpPr>
          <p:cNvPr id="3" name="Holder 3"/>
          <p:cNvSpPr>
            <a:spLocks noGrp="1"/>
          </p:cNvSpPr>
          <p:nvPr>
            <p:ph sz="half" idx="2"/>
          </p:nvPr>
        </p:nvSpPr>
        <p:spPr>
          <a:xfrm>
            <a:off x="609601" y="1577340"/>
            <a:ext cx="5303519"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19"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387" b="0" i="0">
                <a:solidFill>
                  <a:srgbClr val="505252"/>
                </a:solidFill>
                <a:latin typeface="Arial"/>
                <a:cs typeface="Arial"/>
              </a:defRPr>
            </a:lvl1pPr>
          </a:lstStyle>
          <a:p>
            <a:pPr marL="25168">
              <a:spcBef>
                <a:spcPts val="79"/>
              </a:spcBef>
              <a:tabLst>
                <a:tab pos="3124556" algn="l"/>
              </a:tabLst>
            </a:pPr>
            <a:r>
              <a:rPr lang="en-US" spc="10"/>
              <a:t>Alex</a:t>
            </a:r>
            <a:r>
              <a:rPr lang="en-US" spc="119"/>
              <a:t> </a:t>
            </a:r>
            <a:r>
              <a:rPr lang="en-US"/>
              <a:t>Hoaglan</a:t>
            </a:r>
            <a:r>
              <a:rPr lang="en-US" spc="10"/>
              <a:t>d</a:t>
            </a:r>
            <a:r>
              <a:rPr lang="en-US" spc="119"/>
              <a:t> </a:t>
            </a:r>
            <a:r>
              <a:rPr lang="en-US" spc="30"/>
              <a:t>(Bosto</a:t>
            </a:r>
            <a:r>
              <a:rPr lang="en-US" spc="40"/>
              <a:t>n</a:t>
            </a:r>
            <a:r>
              <a:rPr lang="en-US" spc="119"/>
              <a:t> </a:t>
            </a:r>
            <a:r>
              <a:rPr lang="en-US" spc="10"/>
              <a:t>Universi</a:t>
            </a:r>
            <a:r>
              <a:rPr lang="en-US" spc="-40"/>
              <a:t>t</a:t>
            </a:r>
            <a:r>
              <a:rPr lang="en-US" spc="69"/>
              <a:t>y)</a:t>
            </a:r>
            <a:r>
              <a:rPr lang="en-US"/>
              <a:t>	</a:t>
            </a:r>
            <a:r>
              <a:rPr lang="en-US" spc="-20"/>
              <a:t>30</a:t>
            </a:r>
            <a:endParaRPr lang="en-US" spc="-20" dirty="0"/>
          </a:p>
        </p:txBody>
      </p:sp>
      <p:sp>
        <p:nvSpPr>
          <p:cNvPr id="6" name="Holder 6"/>
          <p:cNvSpPr>
            <a:spLocks noGrp="1"/>
          </p:cNvSpPr>
          <p:nvPr>
            <p:ph type="dt" sz="half" idx="6"/>
          </p:nvPr>
        </p:nvSpPr>
        <p:spPr/>
        <p:txBody>
          <a:bodyPr lIns="0" tIns="0" rIns="0" bIns="0"/>
          <a:lstStyle>
            <a:lvl1pPr>
              <a:defRPr sz="1387" b="0" i="0">
                <a:solidFill>
                  <a:srgbClr val="505252"/>
                </a:solidFill>
                <a:latin typeface="Arial"/>
                <a:cs typeface="Arial"/>
              </a:defRPr>
            </a:lvl1pPr>
          </a:lstStyle>
          <a:p>
            <a:pPr marL="25168">
              <a:spcBef>
                <a:spcPts val="79"/>
              </a:spcBef>
            </a:pPr>
            <a:r>
              <a:rPr lang="en-US" spc="-20"/>
              <a:t>EC </a:t>
            </a:r>
            <a:r>
              <a:rPr lang="en-US" spc="-10"/>
              <a:t>303: </a:t>
            </a:r>
            <a:r>
              <a:rPr lang="en-US"/>
              <a:t>Chapter</a:t>
            </a:r>
            <a:r>
              <a:rPr lang="en-US" spc="89"/>
              <a:t> </a:t>
            </a:r>
            <a:r>
              <a:rPr lang="en-US" spc="-10"/>
              <a:t>1</a:t>
            </a:r>
            <a:endParaRPr lang="en-US" spc="-10"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4212561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5112" y="224815"/>
            <a:ext cx="12181771" cy="365934"/>
          </a:xfrm>
        </p:spPr>
        <p:txBody>
          <a:bodyPr lIns="0" tIns="0" rIns="0" bIns="0"/>
          <a:lstStyle>
            <a:lvl1pPr>
              <a:defRPr sz="2378" b="0" i="0">
                <a:solidFill>
                  <a:srgbClr val="50525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387" b="0" i="0">
                <a:solidFill>
                  <a:srgbClr val="505252"/>
                </a:solidFill>
                <a:latin typeface="Arial"/>
                <a:cs typeface="Arial"/>
              </a:defRPr>
            </a:lvl1pPr>
          </a:lstStyle>
          <a:p>
            <a:pPr marL="25168">
              <a:spcBef>
                <a:spcPts val="79"/>
              </a:spcBef>
              <a:tabLst>
                <a:tab pos="3124556" algn="l"/>
              </a:tabLst>
            </a:pPr>
            <a:r>
              <a:rPr lang="en-US" spc="10"/>
              <a:t>Alex</a:t>
            </a:r>
            <a:r>
              <a:rPr lang="en-US" spc="119"/>
              <a:t> </a:t>
            </a:r>
            <a:r>
              <a:rPr lang="en-US"/>
              <a:t>Hoaglan</a:t>
            </a:r>
            <a:r>
              <a:rPr lang="en-US" spc="10"/>
              <a:t>d</a:t>
            </a:r>
            <a:r>
              <a:rPr lang="en-US" spc="119"/>
              <a:t> </a:t>
            </a:r>
            <a:r>
              <a:rPr lang="en-US" spc="30"/>
              <a:t>(Bosto</a:t>
            </a:r>
            <a:r>
              <a:rPr lang="en-US" spc="40"/>
              <a:t>n</a:t>
            </a:r>
            <a:r>
              <a:rPr lang="en-US" spc="119"/>
              <a:t> </a:t>
            </a:r>
            <a:r>
              <a:rPr lang="en-US" spc="10"/>
              <a:t>Universi</a:t>
            </a:r>
            <a:r>
              <a:rPr lang="en-US" spc="-40"/>
              <a:t>t</a:t>
            </a:r>
            <a:r>
              <a:rPr lang="en-US" spc="69"/>
              <a:t>y)</a:t>
            </a:r>
            <a:r>
              <a:rPr lang="en-US"/>
              <a:t>	</a:t>
            </a:r>
            <a:r>
              <a:rPr lang="en-US" spc="-20"/>
              <a:t>30</a:t>
            </a:r>
            <a:endParaRPr lang="en-US" spc="-20" dirty="0"/>
          </a:p>
        </p:txBody>
      </p:sp>
      <p:sp>
        <p:nvSpPr>
          <p:cNvPr id="4" name="Holder 4"/>
          <p:cNvSpPr>
            <a:spLocks noGrp="1"/>
          </p:cNvSpPr>
          <p:nvPr>
            <p:ph type="dt" sz="half" idx="6"/>
          </p:nvPr>
        </p:nvSpPr>
        <p:spPr/>
        <p:txBody>
          <a:bodyPr lIns="0" tIns="0" rIns="0" bIns="0"/>
          <a:lstStyle>
            <a:lvl1pPr>
              <a:defRPr sz="1387" b="0" i="0">
                <a:solidFill>
                  <a:srgbClr val="505252"/>
                </a:solidFill>
                <a:latin typeface="Arial"/>
                <a:cs typeface="Arial"/>
              </a:defRPr>
            </a:lvl1pPr>
          </a:lstStyle>
          <a:p>
            <a:pPr marL="25168">
              <a:spcBef>
                <a:spcPts val="79"/>
              </a:spcBef>
            </a:pPr>
            <a:r>
              <a:rPr lang="en-US" spc="-20"/>
              <a:t>EC </a:t>
            </a:r>
            <a:r>
              <a:rPr lang="en-US" spc="-10"/>
              <a:t>303: </a:t>
            </a:r>
            <a:r>
              <a:rPr lang="en-US"/>
              <a:t>Chapter</a:t>
            </a:r>
            <a:r>
              <a:rPr lang="en-US" spc="89"/>
              <a:t> </a:t>
            </a:r>
            <a:r>
              <a:rPr lang="en-US" spc="-10"/>
              <a:t>1</a:t>
            </a:r>
            <a:endParaRPr lang="en-US" spc="-10"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339680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387" b="0" i="0">
                <a:solidFill>
                  <a:srgbClr val="505252"/>
                </a:solidFill>
                <a:latin typeface="Arial"/>
                <a:cs typeface="Arial"/>
              </a:defRPr>
            </a:lvl1pPr>
          </a:lstStyle>
          <a:p>
            <a:pPr marL="25168">
              <a:spcBef>
                <a:spcPts val="79"/>
              </a:spcBef>
              <a:tabLst>
                <a:tab pos="3124556" algn="l"/>
              </a:tabLst>
            </a:pPr>
            <a:r>
              <a:rPr lang="en-US" spc="10"/>
              <a:t>Alex</a:t>
            </a:r>
            <a:r>
              <a:rPr lang="en-US" spc="119"/>
              <a:t> </a:t>
            </a:r>
            <a:r>
              <a:rPr lang="en-US"/>
              <a:t>Hoaglan</a:t>
            </a:r>
            <a:r>
              <a:rPr lang="en-US" spc="10"/>
              <a:t>d</a:t>
            </a:r>
            <a:r>
              <a:rPr lang="en-US" spc="119"/>
              <a:t> </a:t>
            </a:r>
            <a:r>
              <a:rPr lang="en-US" spc="30"/>
              <a:t>(Bosto</a:t>
            </a:r>
            <a:r>
              <a:rPr lang="en-US" spc="40"/>
              <a:t>n</a:t>
            </a:r>
            <a:r>
              <a:rPr lang="en-US" spc="119"/>
              <a:t> </a:t>
            </a:r>
            <a:r>
              <a:rPr lang="en-US" spc="10"/>
              <a:t>Universi</a:t>
            </a:r>
            <a:r>
              <a:rPr lang="en-US" spc="-40"/>
              <a:t>t</a:t>
            </a:r>
            <a:r>
              <a:rPr lang="en-US" spc="69"/>
              <a:t>y)</a:t>
            </a:r>
            <a:r>
              <a:rPr lang="en-US"/>
              <a:t>	</a:t>
            </a:r>
            <a:r>
              <a:rPr lang="en-US" spc="-20"/>
              <a:t>30</a:t>
            </a:r>
            <a:endParaRPr lang="en-US" spc="-20" dirty="0"/>
          </a:p>
        </p:txBody>
      </p:sp>
      <p:sp>
        <p:nvSpPr>
          <p:cNvPr id="3" name="Holder 3"/>
          <p:cNvSpPr>
            <a:spLocks noGrp="1"/>
          </p:cNvSpPr>
          <p:nvPr>
            <p:ph type="dt" sz="half" idx="6"/>
          </p:nvPr>
        </p:nvSpPr>
        <p:spPr/>
        <p:txBody>
          <a:bodyPr lIns="0" tIns="0" rIns="0" bIns="0"/>
          <a:lstStyle>
            <a:lvl1pPr>
              <a:defRPr sz="1387" b="0" i="0">
                <a:solidFill>
                  <a:srgbClr val="505252"/>
                </a:solidFill>
                <a:latin typeface="Arial"/>
                <a:cs typeface="Arial"/>
              </a:defRPr>
            </a:lvl1pPr>
          </a:lstStyle>
          <a:p>
            <a:pPr marL="25168">
              <a:spcBef>
                <a:spcPts val="79"/>
              </a:spcBef>
            </a:pPr>
            <a:r>
              <a:rPr lang="en-US" spc="-20"/>
              <a:t>EC </a:t>
            </a:r>
            <a:r>
              <a:rPr lang="en-US" spc="-10"/>
              <a:t>303: </a:t>
            </a:r>
            <a:r>
              <a:rPr lang="en-US"/>
              <a:t>Chapter</a:t>
            </a:r>
            <a:r>
              <a:rPr lang="en-US" spc="89"/>
              <a:t> </a:t>
            </a:r>
            <a:r>
              <a:rPr lang="en-US" spc="-10"/>
              <a:t>1</a:t>
            </a:r>
            <a:endParaRPr lang="en-US" spc="-10"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597187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10/10/2024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10/10/2024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10/10/2024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10/10/2024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224815"/>
            <a:ext cx="2095815" cy="571290"/>
          </a:xfrm>
          <a:custGeom>
            <a:avLst/>
            <a:gdLst/>
            <a:ahLst/>
            <a:cxnLst/>
            <a:rect l="l" t="t" r="r" b="b"/>
            <a:pathLst>
              <a:path w="792480" h="288290">
                <a:moveTo>
                  <a:pt x="0" y="288004"/>
                </a:moveTo>
                <a:lnTo>
                  <a:pt x="0" y="0"/>
                </a:lnTo>
                <a:lnTo>
                  <a:pt x="792008" y="0"/>
                </a:lnTo>
                <a:lnTo>
                  <a:pt x="792008" y="288004"/>
                </a:lnTo>
                <a:lnTo>
                  <a:pt x="0" y="288004"/>
                </a:lnTo>
                <a:close/>
              </a:path>
            </a:pathLst>
          </a:custGeom>
          <a:solidFill>
            <a:srgbClr val="1FA49A"/>
          </a:solidFill>
        </p:spPr>
        <p:txBody>
          <a:bodyPr wrap="square" lIns="0" tIns="0" rIns="0" bIns="0" rtlCol="0"/>
          <a:lstStyle/>
          <a:p>
            <a:endParaRPr sz="3567"/>
          </a:p>
        </p:txBody>
      </p:sp>
      <p:sp>
        <p:nvSpPr>
          <p:cNvPr id="2" name="Holder 2"/>
          <p:cNvSpPr>
            <a:spLocks noGrp="1"/>
          </p:cNvSpPr>
          <p:nvPr>
            <p:ph type="title"/>
          </p:nvPr>
        </p:nvSpPr>
        <p:spPr>
          <a:xfrm>
            <a:off x="5112" y="224815"/>
            <a:ext cx="12181771" cy="184666"/>
          </a:xfrm>
          <a:prstGeom prst="rect">
            <a:avLst/>
          </a:prstGeom>
        </p:spPr>
        <p:txBody>
          <a:bodyPr wrap="square" lIns="0" tIns="0" rIns="0" bIns="0">
            <a:spAutoFit/>
          </a:bodyPr>
          <a:lstStyle>
            <a:lvl1pPr>
              <a:defRPr sz="1200" b="0" i="0">
                <a:solidFill>
                  <a:srgbClr val="505252"/>
                </a:solidFill>
                <a:latin typeface="Calibri"/>
                <a:cs typeface="Calibri"/>
              </a:defRPr>
            </a:lvl1pPr>
          </a:lstStyle>
          <a:p>
            <a:endParaRPr/>
          </a:p>
        </p:txBody>
      </p:sp>
      <p:sp>
        <p:nvSpPr>
          <p:cNvPr id="3" name="Holder 3"/>
          <p:cNvSpPr>
            <a:spLocks noGrp="1"/>
          </p:cNvSpPr>
          <p:nvPr>
            <p:ph type="body" idx="1"/>
          </p:nvPr>
        </p:nvSpPr>
        <p:spPr>
          <a:xfrm>
            <a:off x="1128853" y="1148190"/>
            <a:ext cx="9934294"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7518271" y="6544423"/>
            <a:ext cx="4465359" cy="213456"/>
          </a:xfrm>
          <a:prstGeom prst="rect">
            <a:avLst/>
          </a:prstGeom>
        </p:spPr>
        <p:txBody>
          <a:bodyPr wrap="square" lIns="0" tIns="0" rIns="0" bIns="0">
            <a:spAutoFit/>
          </a:bodyPr>
          <a:lstStyle>
            <a:lvl1pPr>
              <a:defRPr sz="1387" b="0" i="0">
                <a:solidFill>
                  <a:srgbClr val="505252"/>
                </a:solidFill>
                <a:latin typeface="Arial"/>
                <a:cs typeface="Arial"/>
              </a:defRPr>
            </a:lvl1pPr>
          </a:lstStyle>
          <a:p>
            <a:pPr marL="25168">
              <a:spcBef>
                <a:spcPts val="79"/>
              </a:spcBef>
              <a:tabLst>
                <a:tab pos="3124556" algn="l"/>
              </a:tabLst>
            </a:pPr>
            <a:r>
              <a:rPr lang="en-US" spc="10"/>
              <a:t>Alex</a:t>
            </a:r>
            <a:r>
              <a:rPr lang="en-US" spc="119"/>
              <a:t> </a:t>
            </a:r>
            <a:r>
              <a:rPr lang="en-US"/>
              <a:t>Hoaglan</a:t>
            </a:r>
            <a:r>
              <a:rPr lang="en-US" spc="10"/>
              <a:t>d</a:t>
            </a:r>
            <a:r>
              <a:rPr lang="en-US" spc="119"/>
              <a:t> </a:t>
            </a:r>
            <a:r>
              <a:rPr lang="en-US" spc="30"/>
              <a:t>(Bosto</a:t>
            </a:r>
            <a:r>
              <a:rPr lang="en-US" spc="40"/>
              <a:t>n</a:t>
            </a:r>
            <a:r>
              <a:rPr lang="en-US" spc="119"/>
              <a:t> </a:t>
            </a:r>
            <a:r>
              <a:rPr lang="en-US" spc="10"/>
              <a:t>Universi</a:t>
            </a:r>
            <a:r>
              <a:rPr lang="en-US" spc="-40"/>
              <a:t>t</a:t>
            </a:r>
            <a:r>
              <a:rPr lang="en-US" spc="69"/>
              <a:t>y)</a:t>
            </a:r>
            <a:r>
              <a:rPr lang="en-US"/>
              <a:t>	</a:t>
            </a:r>
            <a:r>
              <a:rPr lang="en-US" spc="-20"/>
              <a:t>30</a:t>
            </a:r>
            <a:endParaRPr lang="en-US" spc="-20" dirty="0"/>
          </a:p>
        </p:txBody>
      </p:sp>
      <p:sp>
        <p:nvSpPr>
          <p:cNvPr id="5" name="Holder 5"/>
          <p:cNvSpPr>
            <a:spLocks noGrp="1"/>
          </p:cNvSpPr>
          <p:nvPr>
            <p:ph type="dt" sz="half" idx="6"/>
          </p:nvPr>
        </p:nvSpPr>
        <p:spPr>
          <a:xfrm>
            <a:off x="528924" y="6544424"/>
            <a:ext cx="2124364" cy="213456"/>
          </a:xfrm>
          <a:prstGeom prst="rect">
            <a:avLst/>
          </a:prstGeom>
        </p:spPr>
        <p:txBody>
          <a:bodyPr wrap="square" lIns="0" tIns="0" rIns="0" bIns="0">
            <a:spAutoFit/>
          </a:bodyPr>
          <a:lstStyle>
            <a:lvl1pPr>
              <a:defRPr sz="1387" b="0" i="0">
                <a:solidFill>
                  <a:srgbClr val="505252"/>
                </a:solidFill>
                <a:latin typeface="Arial"/>
                <a:cs typeface="Arial"/>
              </a:defRPr>
            </a:lvl1pPr>
          </a:lstStyle>
          <a:p>
            <a:pPr marL="25168">
              <a:spcBef>
                <a:spcPts val="79"/>
              </a:spcBef>
            </a:pPr>
            <a:r>
              <a:rPr lang="en-US" spc="-20"/>
              <a:t>EC </a:t>
            </a:r>
            <a:r>
              <a:rPr lang="en-US" spc="-10"/>
              <a:t>303: </a:t>
            </a:r>
            <a:r>
              <a:rPr lang="en-US"/>
              <a:t>Chapter</a:t>
            </a:r>
            <a:r>
              <a:rPr lang="en-US" spc="89"/>
              <a:t> </a:t>
            </a:r>
            <a:r>
              <a:rPr lang="en-US" spc="-10"/>
              <a:t>1</a:t>
            </a:r>
            <a:endParaRPr lang="en-US" spc="-10" dirty="0"/>
          </a:p>
        </p:txBody>
      </p:sp>
      <p:sp>
        <p:nvSpPr>
          <p:cNvPr id="6" name="Holder 6"/>
          <p:cNvSpPr>
            <a:spLocks noGrp="1"/>
          </p:cNvSpPr>
          <p:nvPr>
            <p:ph type="sldNum" sz="quarter" idx="7"/>
          </p:nvPr>
        </p:nvSpPr>
        <p:spPr>
          <a:xfrm>
            <a:off x="8778241"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817515288"/>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Lst>
  <p:txStyles>
    <p:titleStyle>
      <a:lvl1pPr>
        <a:defRPr>
          <a:latin typeface="+mj-lt"/>
          <a:ea typeface="+mj-ea"/>
          <a:cs typeface="+mj-cs"/>
        </a:defRPr>
      </a:lvl1pPr>
    </p:titleStyle>
    <p:bodyStyle>
      <a:lvl1pPr marL="0">
        <a:defRPr>
          <a:latin typeface="+mn-lt"/>
          <a:ea typeface="+mn-ea"/>
          <a:cs typeface="+mn-cs"/>
        </a:defRPr>
      </a:lvl1pPr>
      <a:lvl2pPr marL="906033">
        <a:defRPr>
          <a:latin typeface="+mn-lt"/>
          <a:ea typeface="+mn-ea"/>
          <a:cs typeface="+mn-cs"/>
        </a:defRPr>
      </a:lvl2pPr>
      <a:lvl3pPr marL="1812066">
        <a:defRPr>
          <a:latin typeface="+mn-lt"/>
          <a:ea typeface="+mn-ea"/>
          <a:cs typeface="+mn-cs"/>
        </a:defRPr>
      </a:lvl3pPr>
      <a:lvl4pPr marL="2718100">
        <a:defRPr>
          <a:latin typeface="+mn-lt"/>
          <a:ea typeface="+mn-ea"/>
          <a:cs typeface="+mn-cs"/>
        </a:defRPr>
      </a:lvl4pPr>
      <a:lvl5pPr marL="3624133">
        <a:defRPr>
          <a:latin typeface="+mn-lt"/>
          <a:ea typeface="+mn-ea"/>
          <a:cs typeface="+mn-cs"/>
        </a:defRPr>
      </a:lvl5pPr>
      <a:lvl6pPr marL="4530166">
        <a:defRPr>
          <a:latin typeface="+mn-lt"/>
          <a:ea typeface="+mn-ea"/>
          <a:cs typeface="+mn-cs"/>
        </a:defRPr>
      </a:lvl6pPr>
      <a:lvl7pPr marL="5436199">
        <a:defRPr>
          <a:latin typeface="+mn-lt"/>
          <a:ea typeface="+mn-ea"/>
          <a:cs typeface="+mn-cs"/>
        </a:defRPr>
      </a:lvl7pPr>
      <a:lvl8pPr marL="6342233">
        <a:defRPr>
          <a:latin typeface="+mn-lt"/>
          <a:ea typeface="+mn-ea"/>
          <a:cs typeface="+mn-cs"/>
        </a:defRPr>
      </a:lvl8pPr>
      <a:lvl9pPr marL="7248266">
        <a:defRPr>
          <a:latin typeface="+mn-lt"/>
          <a:ea typeface="+mn-ea"/>
          <a:cs typeface="+mn-cs"/>
        </a:defRPr>
      </a:lvl9pPr>
    </p:bodyStyle>
    <p:otherStyle>
      <a:lvl1pPr marL="0">
        <a:defRPr>
          <a:latin typeface="+mn-lt"/>
          <a:ea typeface="+mn-ea"/>
          <a:cs typeface="+mn-cs"/>
        </a:defRPr>
      </a:lvl1pPr>
      <a:lvl2pPr marL="906033">
        <a:defRPr>
          <a:latin typeface="+mn-lt"/>
          <a:ea typeface="+mn-ea"/>
          <a:cs typeface="+mn-cs"/>
        </a:defRPr>
      </a:lvl2pPr>
      <a:lvl3pPr marL="1812066">
        <a:defRPr>
          <a:latin typeface="+mn-lt"/>
          <a:ea typeface="+mn-ea"/>
          <a:cs typeface="+mn-cs"/>
        </a:defRPr>
      </a:lvl3pPr>
      <a:lvl4pPr marL="2718100">
        <a:defRPr>
          <a:latin typeface="+mn-lt"/>
          <a:ea typeface="+mn-ea"/>
          <a:cs typeface="+mn-cs"/>
        </a:defRPr>
      </a:lvl4pPr>
      <a:lvl5pPr marL="3624133">
        <a:defRPr>
          <a:latin typeface="+mn-lt"/>
          <a:ea typeface="+mn-ea"/>
          <a:cs typeface="+mn-cs"/>
        </a:defRPr>
      </a:lvl5pPr>
      <a:lvl6pPr marL="4530166">
        <a:defRPr>
          <a:latin typeface="+mn-lt"/>
          <a:ea typeface="+mn-ea"/>
          <a:cs typeface="+mn-cs"/>
        </a:defRPr>
      </a:lvl6pPr>
      <a:lvl7pPr marL="5436199">
        <a:defRPr>
          <a:latin typeface="+mn-lt"/>
          <a:ea typeface="+mn-ea"/>
          <a:cs typeface="+mn-cs"/>
        </a:defRPr>
      </a:lvl7pPr>
      <a:lvl8pPr marL="6342233">
        <a:defRPr>
          <a:latin typeface="+mn-lt"/>
          <a:ea typeface="+mn-ea"/>
          <a:cs typeface="+mn-cs"/>
        </a:defRPr>
      </a:lvl8pPr>
      <a:lvl9pPr marL="724826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hyperlink" Target="https://www.coursesidekick.com/statistics/study-guides/wmopen-concepts-statistics/histograms-2-of-4"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hyperlink" Target="https://ihpme.utoronto.ca/faculty-profile/abad-shakeri-hossain-zahra/"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093" y="2209800"/>
            <a:ext cx="10696107" cy="1894362"/>
          </a:xfrm>
        </p:spPr>
        <p:txBody>
          <a:bodyPr>
            <a:normAutofit/>
          </a:bodyPr>
          <a:lstStyle/>
          <a:p>
            <a:r>
              <a:rPr lang="en-US" dirty="0"/>
              <a:t>Intermediate Statistics</a:t>
            </a:r>
          </a:p>
        </p:txBody>
      </p:sp>
      <p:sp>
        <p:nvSpPr>
          <p:cNvPr id="3" name="Subtitle 2"/>
          <p:cNvSpPr>
            <a:spLocks noGrp="1"/>
          </p:cNvSpPr>
          <p:nvPr>
            <p:ph type="subTitle" idx="1"/>
          </p:nvPr>
        </p:nvSpPr>
        <p:spPr>
          <a:xfrm>
            <a:off x="914400" y="4191000"/>
            <a:ext cx="10439400" cy="1981200"/>
          </a:xfrm>
        </p:spPr>
        <p:txBody>
          <a:bodyPr>
            <a:noAutofit/>
          </a:bodyPr>
          <a:lstStyle/>
          <a:p>
            <a:r>
              <a:rPr lang="en-US" sz="2400" dirty="0"/>
              <a:t>Lecture 3: Correlations + Data Visualization</a:t>
            </a:r>
          </a:p>
          <a:p>
            <a:r>
              <a:rPr lang="en-US" sz="2400" dirty="0"/>
              <a:t>January 23, 2025</a:t>
            </a:r>
          </a:p>
          <a:p>
            <a:endParaRPr lang="en-US" sz="2400" dirty="0"/>
          </a:p>
          <a:p>
            <a:r>
              <a:rPr lang="en-US" sz="2400" dirty="0"/>
              <a:t>HAD5772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Summarizing Data: Central Tendency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cs typeface="Times New Roman" panose="02020603050405020304" pitchFamily="18" charset="0"/>
                  </a:rPr>
                  <a:t>Mean</a:t>
                </a:r>
                <a:r>
                  <a:rPr lang="en-US" sz="2200" dirty="0">
                    <a:cs typeface="Times New Roman" panose="02020603050405020304" pitchFamily="18" charset="0"/>
                  </a:rPr>
                  <a:t>: the (weighted) average of all data points</a:t>
                </a:r>
              </a:p>
              <a:p>
                <a:pPr marL="0" indent="0">
                  <a:buNone/>
                </a:pPr>
                <a14:m>
                  <m:oMathPara xmlns:m="http://schemas.openxmlformats.org/officeDocument/2006/math">
                    <m:oMathParaPr>
                      <m:jc m:val="centerGroup"/>
                    </m:oMathParaPr>
                    <m:oMath xmlns:m="http://schemas.openxmlformats.org/officeDocument/2006/math">
                      <m:bar>
                        <m:barPr>
                          <m:pos m:val="top"/>
                          <m:ctrlPr>
                            <a:rPr lang="en-US" sz="2200" i="1" smtClean="0">
                              <a:latin typeface="Cambria Math" panose="02040503050406030204" pitchFamily="18" charset="0"/>
                              <a:cs typeface="Times New Roman" panose="02020603050405020304" pitchFamily="18" charset="0"/>
                            </a:rPr>
                          </m:ctrlPr>
                        </m:barPr>
                        <m:e>
                          <m:r>
                            <a:rPr lang="en-US" sz="2200" b="0" i="1" smtClean="0">
                              <a:latin typeface="Cambria Math" panose="02040503050406030204" pitchFamily="18" charset="0"/>
                              <a:cs typeface="Times New Roman" panose="02020603050405020304" pitchFamily="18" charset="0"/>
                            </a:rPr>
                            <m:t>𝑥</m:t>
                          </m:r>
                        </m:e>
                      </m:bar>
                      <m:r>
                        <a:rPr lang="en-US" sz="2200" b="0" i="1" smtClean="0">
                          <a:latin typeface="Cambria Math" panose="02040503050406030204" pitchFamily="18" charset="0"/>
                          <a:cs typeface="Times New Roman" panose="02020603050405020304" pitchFamily="18" charset="0"/>
                        </a:rPr>
                        <m:t>=</m:t>
                      </m:r>
                      <m:f>
                        <m:fPr>
                          <m:ctrlPr>
                            <a:rPr lang="en-US" sz="220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1</m:t>
                          </m:r>
                        </m:num>
                        <m:den>
                          <m:r>
                            <a:rPr lang="en-US" sz="2200" b="0" i="1" smtClean="0">
                              <a:latin typeface="Cambria Math" panose="02040503050406030204" pitchFamily="18" charset="0"/>
                              <a:cs typeface="Times New Roman" panose="02020603050405020304" pitchFamily="18" charset="0"/>
                            </a:rPr>
                            <m:t>𝑛</m:t>
                          </m:r>
                        </m:den>
                      </m:f>
                      <m:nary>
                        <m:naryPr>
                          <m:chr m:val="∑"/>
                          <m:supHide m:val="on"/>
                          <m:ctrlPr>
                            <a:rPr lang="en-US" sz="2200" i="1" smtClean="0">
                              <a:latin typeface="Cambria Math" panose="02040503050406030204" pitchFamily="18" charset="0"/>
                              <a:cs typeface="Times New Roman" panose="02020603050405020304" pitchFamily="18" charset="0"/>
                            </a:rPr>
                          </m:ctrlPr>
                        </m:naryPr>
                        <m:sub>
                          <m:r>
                            <a:rPr lang="en-US" sz="2200" b="0" i="1" smtClean="0">
                              <a:latin typeface="Cambria Math" panose="02040503050406030204" pitchFamily="18" charset="0"/>
                              <a:cs typeface="Times New Roman" panose="02020603050405020304" pitchFamily="18" charset="0"/>
                            </a:rPr>
                            <m:t>𝑖</m:t>
                          </m:r>
                        </m:sub>
                        <m:sup/>
                        <m:e>
                          <m:sSub>
                            <m:sSubPr>
                              <m:ctrlPr>
                                <a:rPr lang="en-US" sz="220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𝑖</m:t>
                              </m:r>
                            </m:sub>
                          </m:sSub>
                        </m:e>
                      </m:nary>
                    </m:oMath>
                  </m:oMathPara>
                </a14:m>
                <a:endParaRPr lang="en-US" sz="2200" dirty="0">
                  <a:cs typeface="Times New Roman" panose="02020603050405020304" pitchFamily="18" charset="0"/>
                </a:endParaRPr>
              </a:p>
              <a:p>
                <a:pPr marL="0" indent="0">
                  <a:buNone/>
                </a:pPr>
                <a:endParaRPr lang="en-US" sz="2200" b="1" dirty="0">
                  <a:cs typeface="Times New Roman" panose="02020603050405020304" pitchFamily="18" charset="0"/>
                </a:endParaRPr>
              </a:p>
              <a:p>
                <a:pPr marL="0" indent="0">
                  <a:buNone/>
                </a:pPr>
                <a:r>
                  <a:rPr lang="en-US" sz="2200" b="1" dirty="0">
                    <a:cs typeface="Times New Roman" panose="02020603050405020304" pitchFamily="18" charset="0"/>
                  </a:rPr>
                  <a:t>2. Median: </a:t>
                </a:r>
                <a:r>
                  <a:rPr lang="en-US" sz="2200" dirty="0">
                    <a:cs typeface="Times New Roman" panose="02020603050405020304" pitchFamily="18" charset="0"/>
                  </a:rPr>
                  <a:t>More informative when there is </a:t>
                </a:r>
                <a:r>
                  <a:rPr lang="en-US" sz="2200" i="1" dirty="0">
                    <a:cs typeface="Times New Roman" panose="02020603050405020304" pitchFamily="18" charset="0"/>
                  </a:rPr>
                  <a:t>skew </a:t>
                </a:r>
                <a:r>
                  <a:rPr lang="en-US" sz="2200" dirty="0">
                    <a:cs typeface="Times New Roman" panose="02020603050405020304" pitchFamily="18" charset="0"/>
                  </a:rPr>
                  <a:t>from outliers</a:t>
                </a:r>
              </a:p>
              <a:p>
                <a:r>
                  <a:rPr lang="en-US" sz="2200" dirty="0">
                    <a:cs typeface="Times New Roman" panose="02020603050405020304" pitchFamily="18" charset="0"/>
                  </a:rPr>
                  <a:t>Median is just the “middle value” of the data when ranked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776" t="-1068"/>
                </a:stretch>
              </a:blipFill>
            </p:spPr>
            <p:txBody>
              <a:bodyPr/>
              <a:lstStyle/>
              <a:p>
                <a:r>
                  <a:rPr lang="en-US">
                    <a:noFill/>
                  </a:rPr>
                  <a:t> </a:t>
                </a:r>
              </a:p>
            </p:txBody>
          </p:sp>
        </mc:Fallback>
      </mc:AlternateContent>
      <p:pic>
        <p:nvPicPr>
          <p:cNvPr id="1028" name="Picture 4" descr="Mean, Median, Mode: Essential. But what do we know?… | by Leonardo Wijaya |  Medium">
            <a:extLst>
              <a:ext uri="{FF2B5EF4-FFF2-40B4-BE49-F238E27FC236}">
                <a16:creationId xmlns:a16="http://schemas.microsoft.com/office/drawing/2014/main" id="{662898DB-CD1C-B370-07F6-8F541B795C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902" y="4191000"/>
            <a:ext cx="7746423" cy="2329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013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Summarizing Data: Central Tendency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cs typeface="Times New Roman" panose="02020603050405020304" pitchFamily="18" charset="0"/>
                  </a:rPr>
                  <a:t>Mean</a:t>
                </a:r>
                <a:r>
                  <a:rPr lang="en-US" sz="2200" dirty="0">
                    <a:cs typeface="Times New Roman" panose="02020603050405020304" pitchFamily="18" charset="0"/>
                  </a:rPr>
                  <a:t>: the (weighted) average of all data points</a:t>
                </a:r>
                <a:endParaRPr lang="en-US" sz="2200" b="1" dirty="0">
                  <a:cs typeface="Times New Roman" panose="02020603050405020304" pitchFamily="18" charset="0"/>
                </a:endParaRPr>
              </a:p>
              <a:p>
                <a:pPr marL="0" indent="0">
                  <a:buNone/>
                </a:pPr>
                <a:r>
                  <a:rPr lang="en-US" sz="2200" b="1" dirty="0">
                    <a:cs typeface="Times New Roman" panose="02020603050405020304" pitchFamily="18" charset="0"/>
                  </a:rPr>
                  <a:t>2. Median: </a:t>
                </a:r>
                <a:r>
                  <a:rPr lang="en-US" sz="2200" dirty="0">
                    <a:cs typeface="Times New Roman" panose="02020603050405020304" pitchFamily="18" charset="0"/>
                  </a:rPr>
                  <a:t>More informative when there is </a:t>
                </a:r>
                <a:r>
                  <a:rPr lang="en-US" sz="2200" i="1" dirty="0">
                    <a:cs typeface="Times New Roman" panose="02020603050405020304" pitchFamily="18" charset="0"/>
                  </a:rPr>
                  <a:t>skew </a:t>
                </a:r>
                <a:r>
                  <a:rPr lang="en-US" sz="2200" dirty="0">
                    <a:cs typeface="Times New Roman" panose="02020603050405020304" pitchFamily="18" charset="0"/>
                  </a:rPr>
                  <a:t>from outliers</a:t>
                </a:r>
              </a:p>
              <a:p>
                <a:pPr marL="0" indent="0">
                  <a:buNone/>
                </a:pPr>
                <a:r>
                  <a:rPr lang="en-US" sz="2200" b="1" dirty="0">
                    <a:cs typeface="Times New Roman" panose="02020603050405020304" pitchFamily="18" charset="0"/>
                  </a:rPr>
                  <a:t>3. Quantiles: </a:t>
                </a:r>
                <a:r>
                  <a:rPr lang="en-US" sz="2200" dirty="0">
                    <a:cs typeface="Times New Roman" panose="02020603050405020304" pitchFamily="18" charset="0"/>
                  </a:rPr>
                  <a:t>Indicates the “spread” of the data</a:t>
                </a:r>
              </a:p>
              <a:p>
                <a:r>
                  <a:rPr lang="en-US" sz="2200" dirty="0">
                    <a:cs typeface="Times New Roman" panose="02020603050405020304" pitchFamily="18" charset="0"/>
                  </a:rPr>
                  <a:t>The </a:t>
                </a:r>
                <a:r>
                  <a:rPr lang="en-US" sz="2200" i="1" dirty="0">
                    <a:cs typeface="Times New Roman" panose="02020603050405020304" pitchFamily="18" charset="0"/>
                  </a:rPr>
                  <a:t>k-</a:t>
                </a:r>
                <a:r>
                  <a:rPr lang="en-US" sz="2200" dirty="0" err="1">
                    <a:cs typeface="Times New Roman" panose="02020603050405020304" pitchFamily="18" charset="0"/>
                  </a:rPr>
                  <a:t>th</a:t>
                </a:r>
                <a:r>
                  <a:rPr lang="en-US" sz="2200" dirty="0">
                    <a:cs typeface="Times New Roman" panose="02020603050405020304" pitchFamily="18" charset="0"/>
                  </a:rPr>
                  <a:t> </a:t>
                </a:r>
                <a:r>
                  <a:rPr lang="en-US" sz="2200" i="1" dirty="0">
                    <a:cs typeface="Times New Roman" panose="02020603050405020304" pitchFamily="18" charset="0"/>
                  </a:rPr>
                  <a:t>q</a:t>
                </a:r>
                <a:r>
                  <a:rPr lang="en-US" sz="2200" dirty="0">
                    <a:cs typeface="Times New Roman" panose="02020603050405020304" pitchFamily="18" charset="0"/>
                  </a:rPr>
                  <a:t>-quantile is the number such that the bin between </a:t>
                </a:r>
                <a:r>
                  <a:rPr lang="en-US" sz="2200" i="1" dirty="0">
                    <a:cs typeface="Times New Roman" panose="02020603050405020304" pitchFamily="18" charset="0"/>
                  </a:rPr>
                  <a:t>k-1 </a:t>
                </a:r>
                <a:r>
                  <a:rPr lang="en-US" sz="2200" dirty="0">
                    <a:cs typeface="Times New Roman" panose="02020603050405020304" pitchFamily="18" charset="0"/>
                  </a:rPr>
                  <a:t>and </a:t>
                </a:r>
                <a:r>
                  <a:rPr lang="en-US" sz="2200" i="1" dirty="0">
                    <a:cs typeface="Times New Roman" panose="02020603050405020304" pitchFamily="18" charset="0"/>
                  </a:rPr>
                  <a:t>k </a:t>
                </a:r>
                <a:r>
                  <a:rPr lang="en-US" sz="2200" dirty="0">
                    <a:cs typeface="Times New Roman" panose="02020603050405020304" pitchFamily="18" charset="0"/>
                  </a:rPr>
                  <a:t>represents </a:t>
                </a:r>
                <a:r>
                  <a:rPr lang="en-US" sz="2200" i="1" dirty="0">
                    <a:cs typeface="Times New Roman" panose="02020603050405020304" pitchFamily="18" charset="0"/>
                  </a:rPr>
                  <a:t>1/q </a:t>
                </a:r>
                <a:r>
                  <a:rPr lang="en-US" sz="2200" dirty="0">
                    <a:cs typeface="Times New Roman" panose="02020603050405020304" pitchFamily="18" charset="0"/>
                  </a:rPr>
                  <a:t>of the data: </a:t>
                </a:r>
                <a14:m>
                  <m:oMath xmlns:m="http://schemas.openxmlformats.org/officeDocument/2006/math">
                    <m:func>
                      <m:funcPr>
                        <m:ctrlPr>
                          <a:rPr lang="en-US" sz="2200" b="0" i="1" smtClean="0">
                            <a:latin typeface="Cambria Math" panose="02040503050406030204" pitchFamily="18" charset="0"/>
                            <a:cs typeface="Times New Roman" panose="02020603050405020304" pitchFamily="18" charset="0"/>
                          </a:rPr>
                        </m:ctrlPr>
                      </m:funcPr>
                      <m:fName>
                        <m:r>
                          <m:rPr>
                            <m:sty m:val="p"/>
                          </m:rPr>
                          <a:rPr lang="en-US" sz="2200" b="0" i="0" smtClean="0">
                            <a:latin typeface="Cambria Math" panose="02040503050406030204" pitchFamily="18" charset="0"/>
                            <a:cs typeface="Times New Roman" panose="02020603050405020304" pitchFamily="18" charset="0"/>
                          </a:rPr>
                          <m:t>Pr</m:t>
                        </m:r>
                      </m:fName>
                      <m:e>
                        <m:d>
                          <m:dPr>
                            <m:begChr m:val="["/>
                            <m:endChr m:val="]"/>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𝑋</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𝑥</m:t>
                            </m:r>
                          </m:e>
                        </m:d>
                      </m:e>
                    </m:func>
                    <m:r>
                      <a:rPr lang="en-US" sz="2200" b="0" i="1" smtClean="0">
                        <a:latin typeface="Cambria Math" panose="02040503050406030204" pitchFamily="18" charset="0"/>
                        <a:cs typeface="Times New Roman" panose="02020603050405020304" pitchFamily="18" charset="0"/>
                      </a:rPr>
                      <m:t>≤</m:t>
                    </m:r>
                    <m:f>
                      <m:fPr>
                        <m:ctrlPr>
                          <a:rPr lang="en-US" sz="2200" b="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𝑘</m:t>
                        </m:r>
                      </m:num>
                      <m:den>
                        <m:r>
                          <a:rPr lang="en-US" sz="2200" b="0" i="1" smtClean="0">
                            <a:latin typeface="Cambria Math" panose="02040503050406030204" pitchFamily="18" charset="0"/>
                            <a:cs typeface="Times New Roman" panose="02020603050405020304" pitchFamily="18" charset="0"/>
                          </a:rPr>
                          <m:t>𝑞</m:t>
                        </m:r>
                      </m:den>
                    </m:f>
                  </m:oMath>
                </a14:m>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776" t="-1068"/>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F83FE619-B2E5-F2FA-296C-EE78B13EAF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8502" y="68581"/>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descriptive statistics - representing quantile like quartile in form of  normal distribution curve - Cross Validated">
            <a:extLst>
              <a:ext uri="{FF2B5EF4-FFF2-40B4-BE49-F238E27FC236}">
                <a16:creationId xmlns:a16="http://schemas.microsoft.com/office/drawing/2014/main" id="{42F9A31E-C953-A893-F54E-CED1DE085CE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1860"/>
          <a:stretch/>
        </p:blipFill>
        <p:spPr bwMode="auto">
          <a:xfrm>
            <a:off x="7162800" y="2958380"/>
            <a:ext cx="4065548" cy="3831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765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8874" y="677863"/>
            <a:ext cx="4534047" cy="1325562"/>
          </a:xfrm>
        </p:spPr>
        <p:txBody>
          <a:bodyPr>
            <a:normAutofit/>
          </a:bodyPr>
          <a:lstStyle/>
          <a:p>
            <a:r>
              <a:rPr lang="en-US" sz="3700">
                <a:latin typeface="Times New Roman" panose="02020603050405020304" pitchFamily="18" charset="0"/>
                <a:cs typeface="Times New Roman" panose="02020603050405020304" pitchFamily="18" charset="0"/>
              </a:rPr>
              <a:t>Choose Visualizations Carefully</a:t>
            </a:r>
          </a:p>
        </p:txBody>
      </p:sp>
      <p:sp>
        <p:nvSpPr>
          <p:cNvPr id="3" name="Content Placeholder 2"/>
          <p:cNvSpPr>
            <a:spLocks noGrp="1"/>
          </p:cNvSpPr>
          <p:nvPr>
            <p:ph idx="1"/>
          </p:nvPr>
        </p:nvSpPr>
        <p:spPr>
          <a:xfrm>
            <a:off x="718874" y="2325158"/>
            <a:ext cx="4534048" cy="3854979"/>
          </a:xfrm>
        </p:spPr>
        <p:txBody>
          <a:bodyPr>
            <a:normAutofit/>
          </a:bodyPr>
          <a:lstStyle/>
          <a:p>
            <a:r>
              <a:rPr lang="en-US" sz="2400" dirty="0">
                <a:latin typeface="Times New Roman" panose="02020603050405020304" pitchFamily="18" charset="0"/>
                <a:cs typeface="Times New Roman" panose="02020603050405020304" pitchFamily="18" charset="0"/>
              </a:rPr>
              <a:t>Not everything is informative</a:t>
            </a:r>
          </a:p>
          <a:p>
            <a:r>
              <a:rPr lang="en-US" sz="2400" dirty="0">
                <a:cs typeface="Times New Roman" panose="02020603050405020304" pitchFamily="18" charset="0"/>
              </a:rPr>
              <a:t>Some can be downright misleading</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6" name="Picture 5" descr="A screenshot of a social media post&#10;&#10;Description automatically generated">
            <a:extLst>
              <a:ext uri="{FF2B5EF4-FFF2-40B4-BE49-F238E27FC236}">
                <a16:creationId xmlns:a16="http://schemas.microsoft.com/office/drawing/2014/main" id="{4EEF7CF0-D986-A414-EAD2-0E3413569D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5144" y="48652"/>
            <a:ext cx="5696262" cy="7723748"/>
          </a:xfrm>
          <a:prstGeom prst="rect">
            <a:avLst/>
          </a:prstGeom>
        </p:spPr>
      </p:pic>
    </p:spTree>
    <p:extLst>
      <p:ext uri="{BB962C8B-B14F-4D97-AF65-F5344CB8AC3E}">
        <p14:creationId xmlns:p14="http://schemas.microsoft.com/office/powerpoint/2010/main" val="288493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Visualizing Data: Histograms</a:t>
            </a:r>
          </a:p>
        </p:txBody>
      </p:sp>
      <p:sp>
        <p:nvSpPr>
          <p:cNvPr id="3" name="Content Placeholder 2"/>
          <p:cNvSpPr>
            <a:spLocks noGrp="1"/>
          </p:cNvSpPr>
          <p:nvPr>
            <p:ph idx="1"/>
          </p:nvPr>
        </p:nvSpPr>
        <p:spPr>
          <a:xfrm>
            <a:off x="609600" y="1066801"/>
            <a:ext cx="10210800" cy="5141388"/>
          </a:xfrm>
        </p:spPr>
        <p:txBody>
          <a:bodyPr>
            <a:noAutofit/>
          </a:bodyPr>
          <a:lstStyle/>
          <a:p>
            <a:r>
              <a:rPr lang="en-US" sz="2200" dirty="0">
                <a:cs typeface="Times New Roman" panose="02020603050405020304" pitchFamily="18" charset="0"/>
              </a:rPr>
              <a:t>Histograms are useful for immediately visualizing the whole distribution </a:t>
            </a:r>
          </a:p>
          <a:p>
            <a:pPr lvl="1"/>
            <a:r>
              <a:rPr lang="en-US" sz="2000" dirty="0">
                <a:cs typeface="Times New Roman" panose="02020603050405020304" pitchFamily="18" charset="0"/>
              </a:rPr>
              <a:t>Can easily “eyeball” mean, median, skew, quantiles</a:t>
            </a:r>
          </a:p>
        </p:txBody>
      </p:sp>
      <p:pic>
        <p:nvPicPr>
          <p:cNvPr id="4" name="Picture 2" descr="RStudio - RStudio">
            <a:extLst>
              <a:ext uri="{FF2B5EF4-FFF2-40B4-BE49-F238E27FC236}">
                <a16:creationId xmlns:a16="http://schemas.microsoft.com/office/drawing/2014/main" id="{F83FE619-B2E5-F2FA-296C-EE78B13EAF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8502" y="68581"/>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22D9FA8-ABE6-885B-6ED0-C2B6B009FC9A}"/>
              </a:ext>
            </a:extLst>
          </p:cNvPr>
          <p:cNvPicPr>
            <a:picLocks noChangeAspect="1"/>
          </p:cNvPicPr>
          <p:nvPr/>
        </p:nvPicPr>
        <p:blipFill>
          <a:blip r:embed="rId4"/>
          <a:stretch>
            <a:fillRect/>
          </a:stretch>
        </p:blipFill>
        <p:spPr>
          <a:xfrm>
            <a:off x="2362200" y="1828800"/>
            <a:ext cx="6972782" cy="4846169"/>
          </a:xfrm>
          <a:prstGeom prst="rect">
            <a:avLst/>
          </a:prstGeom>
        </p:spPr>
      </p:pic>
    </p:spTree>
    <p:extLst>
      <p:ext uri="{BB962C8B-B14F-4D97-AF65-F5344CB8AC3E}">
        <p14:creationId xmlns:p14="http://schemas.microsoft.com/office/powerpoint/2010/main" val="1094225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Visualizing Data: Histograms</a:t>
            </a:r>
          </a:p>
        </p:txBody>
      </p:sp>
      <p:sp>
        <p:nvSpPr>
          <p:cNvPr id="3" name="Content Placeholder 2"/>
          <p:cNvSpPr>
            <a:spLocks noGrp="1"/>
          </p:cNvSpPr>
          <p:nvPr>
            <p:ph idx="1"/>
          </p:nvPr>
        </p:nvSpPr>
        <p:spPr>
          <a:xfrm>
            <a:off x="609600" y="1066801"/>
            <a:ext cx="10210800" cy="5141388"/>
          </a:xfrm>
        </p:spPr>
        <p:txBody>
          <a:bodyPr>
            <a:noAutofit/>
          </a:bodyPr>
          <a:lstStyle/>
          <a:p>
            <a:r>
              <a:rPr lang="en-US" sz="2200" dirty="0">
                <a:cs typeface="Times New Roman" panose="02020603050405020304" pitchFamily="18" charset="0"/>
              </a:rPr>
              <a:t>Histograms are useful for immediately visualizing the whole distribution </a:t>
            </a:r>
          </a:p>
          <a:p>
            <a:pPr lvl="1"/>
            <a:r>
              <a:rPr lang="en-US" sz="2000" dirty="0">
                <a:cs typeface="Times New Roman" panose="02020603050405020304" pitchFamily="18" charset="0"/>
              </a:rPr>
              <a:t>Can easily “eyeball” mean, median, skew, quantiles</a:t>
            </a:r>
          </a:p>
          <a:p>
            <a:pPr marL="0" indent="0">
              <a:buNone/>
            </a:pPr>
            <a:r>
              <a:rPr lang="en-US" sz="2200" b="1" dirty="0">
                <a:cs typeface="Times New Roman" panose="02020603050405020304" pitchFamily="18" charset="0"/>
              </a:rPr>
              <a:t>Downsides: </a:t>
            </a:r>
            <a:endParaRPr lang="en-US" sz="2200" dirty="0">
              <a:cs typeface="Times New Roman" panose="02020603050405020304" pitchFamily="18" charset="0"/>
            </a:endParaRPr>
          </a:p>
          <a:p>
            <a:r>
              <a:rPr lang="en-US" sz="2200" dirty="0">
                <a:cs typeface="Times New Roman" panose="02020603050405020304" pitchFamily="18" charset="0"/>
              </a:rPr>
              <a:t>Easily changed by bin widths </a:t>
            </a:r>
          </a:p>
        </p:txBody>
      </p:sp>
      <p:pic>
        <p:nvPicPr>
          <p:cNvPr id="4" name="Picture 2" descr="RStudio - RStudio">
            <a:extLst>
              <a:ext uri="{FF2B5EF4-FFF2-40B4-BE49-F238E27FC236}">
                <a16:creationId xmlns:a16="http://schemas.microsoft.com/office/drawing/2014/main" id="{F83FE619-B2E5-F2FA-296C-EE78B13EAF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8502" y="68581"/>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4FD20FAB-7456-BD37-71D8-3F413995E125}"/>
              </a:ext>
            </a:extLst>
          </p:cNvPr>
          <p:cNvPicPr>
            <a:picLocks noChangeAspect="1"/>
          </p:cNvPicPr>
          <p:nvPr/>
        </p:nvPicPr>
        <p:blipFill>
          <a:blip r:embed="rId4"/>
          <a:stretch>
            <a:fillRect/>
          </a:stretch>
        </p:blipFill>
        <p:spPr>
          <a:xfrm>
            <a:off x="610565" y="2895600"/>
            <a:ext cx="10589023" cy="3124200"/>
          </a:xfrm>
          <a:prstGeom prst="rect">
            <a:avLst/>
          </a:prstGeom>
        </p:spPr>
      </p:pic>
    </p:spTree>
    <p:extLst>
      <p:ext uri="{BB962C8B-B14F-4D97-AF65-F5344CB8AC3E}">
        <p14:creationId xmlns:p14="http://schemas.microsoft.com/office/powerpoint/2010/main" val="3947188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Visualizing Data: Histograms</a:t>
            </a:r>
          </a:p>
        </p:txBody>
      </p:sp>
      <p:sp>
        <p:nvSpPr>
          <p:cNvPr id="3" name="Content Placeholder 2"/>
          <p:cNvSpPr>
            <a:spLocks noGrp="1"/>
          </p:cNvSpPr>
          <p:nvPr>
            <p:ph idx="1"/>
          </p:nvPr>
        </p:nvSpPr>
        <p:spPr>
          <a:xfrm>
            <a:off x="609600" y="1066801"/>
            <a:ext cx="10210800" cy="5141388"/>
          </a:xfrm>
        </p:spPr>
        <p:txBody>
          <a:bodyPr>
            <a:noAutofit/>
          </a:bodyPr>
          <a:lstStyle/>
          <a:p>
            <a:r>
              <a:rPr lang="en-US" sz="2200" dirty="0">
                <a:cs typeface="Times New Roman" panose="02020603050405020304" pitchFamily="18" charset="0"/>
              </a:rPr>
              <a:t>Histograms are useful for immediately visualizing the whole distribution </a:t>
            </a:r>
          </a:p>
          <a:p>
            <a:pPr lvl="1"/>
            <a:r>
              <a:rPr lang="en-US" sz="2000" dirty="0">
                <a:cs typeface="Times New Roman" panose="02020603050405020304" pitchFamily="18" charset="0"/>
              </a:rPr>
              <a:t>Can easily “eyeball” mean, median, skew, quantiles</a:t>
            </a:r>
          </a:p>
          <a:p>
            <a:pPr marL="0" indent="0">
              <a:buNone/>
            </a:pPr>
            <a:r>
              <a:rPr lang="en-US" sz="2200" b="1" dirty="0">
                <a:cs typeface="Times New Roman" panose="02020603050405020304" pitchFamily="18" charset="0"/>
              </a:rPr>
              <a:t>Downsides: </a:t>
            </a:r>
            <a:endParaRPr lang="en-US" sz="2200" dirty="0">
              <a:cs typeface="Times New Roman" panose="02020603050405020304" pitchFamily="18" charset="0"/>
            </a:endParaRPr>
          </a:p>
          <a:p>
            <a:r>
              <a:rPr lang="en-US" sz="2200" dirty="0">
                <a:cs typeface="Times New Roman" panose="02020603050405020304" pitchFamily="18" charset="0"/>
              </a:rPr>
              <a:t>Easily changed by bin widths: </a:t>
            </a:r>
            <a:r>
              <a:rPr lang="en-US" sz="2200" dirty="0">
                <a:cs typeface="Times New Roman" panose="02020603050405020304" pitchFamily="18" charset="0"/>
                <a:hlinkClick r:id="rId3"/>
              </a:rPr>
              <a:t>see this site</a:t>
            </a:r>
            <a:endParaRPr lang="en-US" sz="2200" dirty="0">
              <a:cs typeface="Times New Roman" panose="02020603050405020304" pitchFamily="18" charset="0"/>
            </a:endParaRPr>
          </a:p>
          <a:p>
            <a:r>
              <a:rPr lang="en-US" sz="2200" dirty="0">
                <a:cs typeface="Times New Roman" panose="02020603050405020304" pitchFamily="18" charset="0"/>
              </a:rPr>
              <a:t>This is a form of “data smoothing,” which falls into the bucket of “data massage” </a:t>
            </a:r>
          </a:p>
          <a:p>
            <a:r>
              <a:rPr lang="en-US" sz="2200" dirty="0">
                <a:cs typeface="Times New Roman" panose="02020603050405020304" pitchFamily="18" charset="0"/>
              </a:rPr>
              <a:t>This is a helpful part of data cleaning! We can’t visualize every point of a 1M observation data set with 50+ variables</a:t>
            </a:r>
          </a:p>
          <a:p>
            <a:r>
              <a:rPr lang="en-US" sz="2200" dirty="0">
                <a:cs typeface="Times New Roman" panose="02020603050405020304" pitchFamily="18" charset="0"/>
              </a:rPr>
              <a:t>But we do need to watch out for: </a:t>
            </a:r>
          </a:p>
          <a:p>
            <a:pPr lvl="1"/>
            <a:r>
              <a:rPr lang="en-US" sz="2000" dirty="0">
                <a:cs typeface="Times New Roman" panose="02020603050405020304" pitchFamily="18" charset="0"/>
              </a:rPr>
              <a:t>“Sense checks” where we drop nonsense values</a:t>
            </a:r>
          </a:p>
          <a:p>
            <a:pPr lvl="1"/>
            <a:r>
              <a:rPr lang="en-US" sz="2000" dirty="0">
                <a:cs typeface="Times New Roman" panose="02020603050405020304" pitchFamily="18" charset="0"/>
              </a:rPr>
              <a:t>Ignoring missing data</a:t>
            </a:r>
          </a:p>
          <a:p>
            <a:pPr lvl="1"/>
            <a:r>
              <a:rPr lang="en-US" sz="2000" dirty="0">
                <a:cs typeface="Times New Roman" panose="02020603050405020304" pitchFamily="18" charset="0"/>
              </a:rPr>
              <a:t>Adjusting data (inflation, normalizing, etc. )</a:t>
            </a:r>
          </a:p>
          <a:p>
            <a:pPr lvl="1"/>
            <a:r>
              <a:rPr lang="en-US" sz="2000" dirty="0">
                <a:cs typeface="Times New Roman" panose="02020603050405020304" pitchFamily="18" charset="0"/>
              </a:rPr>
              <a:t>Dividing by zero! (happens more than you think – e.g., ratios)</a:t>
            </a:r>
          </a:p>
        </p:txBody>
      </p:sp>
      <p:pic>
        <p:nvPicPr>
          <p:cNvPr id="4" name="Picture 2" descr="RStudio - RStudio">
            <a:extLst>
              <a:ext uri="{FF2B5EF4-FFF2-40B4-BE49-F238E27FC236}">
                <a16:creationId xmlns:a16="http://schemas.microsoft.com/office/drawing/2014/main" id="{F83FE619-B2E5-F2FA-296C-EE78B13EAF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8502" y="68581"/>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3519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Visualization Across Groups</a:t>
            </a:r>
          </a:p>
        </p:txBody>
      </p:sp>
      <p:sp>
        <p:nvSpPr>
          <p:cNvPr id="3" name="Content Placeholder 2"/>
          <p:cNvSpPr>
            <a:spLocks noGrp="1"/>
          </p:cNvSpPr>
          <p:nvPr>
            <p:ph idx="1"/>
          </p:nvPr>
        </p:nvSpPr>
        <p:spPr>
          <a:xfrm>
            <a:off x="609600" y="1066801"/>
            <a:ext cx="10210800" cy="5141388"/>
          </a:xfrm>
        </p:spPr>
        <p:txBody>
          <a:bodyPr>
            <a:noAutofit/>
          </a:bodyPr>
          <a:lstStyle/>
          <a:p>
            <a:pPr marL="0" indent="0">
              <a:buNone/>
            </a:pPr>
            <a:r>
              <a:rPr lang="en-US" sz="2400" dirty="0">
                <a:cs typeface="Times New Roman" panose="02020603050405020304" pitchFamily="18" charset="0"/>
              </a:rPr>
              <a:t>Lots of ways to do this! </a:t>
            </a:r>
          </a:p>
          <a:p>
            <a:r>
              <a:rPr lang="en-US" sz="2400" b="1" dirty="0">
                <a:cs typeface="Times New Roman" panose="02020603050405020304" pitchFamily="18" charset="0"/>
              </a:rPr>
              <a:t>Bar charts</a:t>
            </a:r>
          </a:p>
          <a:p>
            <a:r>
              <a:rPr lang="en-US" sz="2400" dirty="0">
                <a:cs typeface="Times New Roman" panose="02020603050405020304" pitchFamily="18" charset="0"/>
              </a:rPr>
              <a:t>Time series/line charts</a:t>
            </a:r>
          </a:p>
          <a:p>
            <a:r>
              <a:rPr lang="en-US" sz="2400" dirty="0">
                <a:cs typeface="Times New Roman" panose="02020603050405020304" pitchFamily="18" charset="0"/>
              </a:rPr>
              <a:t>Area charts</a:t>
            </a:r>
          </a:p>
          <a:p>
            <a:r>
              <a:rPr lang="en-US" sz="2400" dirty="0">
                <a:cs typeface="Times New Roman" panose="02020603050405020304" pitchFamily="18" charset="0"/>
              </a:rPr>
              <a:t>Heat maps</a:t>
            </a:r>
          </a:p>
          <a:p>
            <a:r>
              <a:rPr lang="en-US" sz="2400" dirty="0" err="1">
                <a:cs typeface="Times New Roman" panose="02020603050405020304" pitchFamily="18" charset="0"/>
              </a:rPr>
              <a:t>Treemaps</a:t>
            </a:r>
            <a:endParaRPr lang="en-US" sz="2400" dirty="0">
              <a:cs typeface="Times New Roman" panose="02020603050405020304" pitchFamily="18" charset="0"/>
            </a:endParaRPr>
          </a:p>
          <a:p>
            <a:r>
              <a:rPr lang="en-US" sz="2400" dirty="0">
                <a:cs typeface="Times New Roman" panose="02020603050405020304" pitchFamily="18" charset="0"/>
              </a:rPr>
              <a:t>On and on and on!</a:t>
            </a:r>
          </a:p>
          <a:p>
            <a:pPr marL="0" indent="0">
              <a:buNone/>
            </a:pPr>
            <a:r>
              <a:rPr lang="en-US" sz="2400" dirty="0">
                <a:cs typeface="Times New Roman" panose="02020603050405020304" pitchFamily="18" charset="0"/>
              </a:rPr>
              <a:t>If you’re interested, </a:t>
            </a:r>
            <a:r>
              <a:rPr lang="en-US" sz="2400" dirty="0">
                <a:cs typeface="Times New Roman" panose="02020603050405020304" pitchFamily="18" charset="0"/>
                <a:hlinkClick r:id="rId3"/>
              </a:rPr>
              <a:t>Zahra Shakeri</a:t>
            </a:r>
            <a:r>
              <a:rPr lang="en-US" sz="2400" dirty="0">
                <a:cs typeface="Times New Roman" panose="02020603050405020304" pitchFamily="18" charset="0"/>
              </a:rPr>
              <a:t> teaches a great class on this</a:t>
            </a:r>
          </a:p>
        </p:txBody>
      </p:sp>
      <p:pic>
        <p:nvPicPr>
          <p:cNvPr id="4" name="Picture 2" descr="RStudio - RStudio">
            <a:extLst>
              <a:ext uri="{FF2B5EF4-FFF2-40B4-BE49-F238E27FC236}">
                <a16:creationId xmlns:a16="http://schemas.microsoft.com/office/drawing/2014/main" id="{F83FE619-B2E5-F2FA-296C-EE78B13EAF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8502" y="68581"/>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966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Honest Visualization</a:t>
            </a:r>
          </a:p>
        </p:txBody>
      </p:sp>
      <p:sp>
        <p:nvSpPr>
          <p:cNvPr id="3" name="Content Placeholder 2"/>
          <p:cNvSpPr>
            <a:spLocks noGrp="1"/>
          </p:cNvSpPr>
          <p:nvPr>
            <p:ph idx="1"/>
          </p:nvPr>
        </p:nvSpPr>
        <p:spPr>
          <a:xfrm>
            <a:off x="609600" y="1066801"/>
            <a:ext cx="10210800" cy="5141388"/>
          </a:xfrm>
        </p:spPr>
        <p:txBody>
          <a:bodyPr>
            <a:noAutofit/>
          </a:bodyPr>
          <a:lstStyle/>
          <a:p>
            <a:pPr marL="0" indent="0">
              <a:buNone/>
            </a:pPr>
            <a:r>
              <a:rPr lang="en-US" sz="2200" dirty="0">
                <a:cs typeface="Times New Roman" panose="02020603050405020304" pitchFamily="18" charset="0"/>
              </a:rPr>
              <a:t>Who looks worse off here? How about if you stare at it for a minute? </a:t>
            </a:r>
          </a:p>
          <a:p>
            <a:pPr marL="0" indent="0">
              <a:buNone/>
            </a:pPr>
            <a:r>
              <a:rPr lang="en-US" sz="2200" dirty="0">
                <a:cs typeface="Times New Roman" panose="02020603050405020304" pitchFamily="18" charset="0"/>
              </a:rPr>
              <a:t>What drives this? </a:t>
            </a:r>
          </a:p>
          <a:p>
            <a:endParaRPr lang="en-US" sz="2200" dirty="0">
              <a:cs typeface="Times New Roman" panose="02020603050405020304" pitchFamily="18" charset="0"/>
            </a:endParaRPr>
          </a:p>
        </p:txBody>
      </p:sp>
      <p:pic>
        <p:nvPicPr>
          <p:cNvPr id="6" name="Picture 5">
            <a:extLst>
              <a:ext uri="{FF2B5EF4-FFF2-40B4-BE49-F238E27FC236}">
                <a16:creationId xmlns:a16="http://schemas.microsoft.com/office/drawing/2014/main" id="{050A2010-A7EA-3CE4-6226-0C0BE164F7E2}"/>
              </a:ext>
            </a:extLst>
          </p:cNvPr>
          <p:cNvPicPr>
            <a:picLocks noChangeAspect="1"/>
          </p:cNvPicPr>
          <p:nvPr/>
        </p:nvPicPr>
        <p:blipFill>
          <a:blip r:embed="rId3"/>
          <a:stretch>
            <a:fillRect/>
          </a:stretch>
        </p:blipFill>
        <p:spPr>
          <a:xfrm>
            <a:off x="609599" y="1960452"/>
            <a:ext cx="7294475" cy="4821348"/>
          </a:xfrm>
          <a:prstGeom prst="rect">
            <a:avLst/>
          </a:prstGeom>
        </p:spPr>
      </p:pic>
    </p:spTree>
    <p:extLst>
      <p:ext uri="{BB962C8B-B14F-4D97-AF65-F5344CB8AC3E}">
        <p14:creationId xmlns:p14="http://schemas.microsoft.com/office/powerpoint/2010/main" val="3432357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41878" y="111308"/>
            <a:ext cx="4565289" cy="390077"/>
          </a:xfrm>
          <a:prstGeom prst="rect">
            <a:avLst/>
          </a:prstGeom>
        </p:spPr>
        <p:txBody>
          <a:bodyPr vert="horz" wrap="square" lIns="0" tIns="23909" rIns="0" bIns="0" rtlCol="0">
            <a:spAutoFit/>
          </a:bodyPr>
          <a:lstStyle/>
          <a:p>
            <a:pPr marL="25168">
              <a:spcBef>
                <a:spcPts val="188"/>
              </a:spcBef>
            </a:pPr>
            <a:r>
              <a:rPr b="1" spc="454" dirty="0"/>
              <a:t>KEYS </a:t>
            </a:r>
            <a:r>
              <a:rPr b="1" spc="495" dirty="0"/>
              <a:t>TO </a:t>
            </a:r>
            <a:r>
              <a:rPr b="1" spc="268" dirty="0"/>
              <a:t>VISUALIZING</a:t>
            </a:r>
            <a:r>
              <a:rPr b="1" spc="-40" dirty="0"/>
              <a:t> </a:t>
            </a:r>
            <a:r>
              <a:rPr b="1" spc="287" dirty="0"/>
              <a:t>DATA</a:t>
            </a:r>
          </a:p>
        </p:txBody>
      </p:sp>
      <p:sp>
        <p:nvSpPr>
          <p:cNvPr id="3" name="object 3"/>
          <p:cNvSpPr/>
          <p:nvPr/>
        </p:nvSpPr>
        <p:spPr>
          <a:xfrm>
            <a:off x="2452878" y="1332742"/>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4" name="object 4"/>
          <p:cNvSpPr txBox="1"/>
          <p:nvPr/>
        </p:nvSpPr>
        <p:spPr>
          <a:xfrm>
            <a:off x="2424391" y="1148191"/>
            <a:ext cx="5392024" cy="1344954"/>
          </a:xfrm>
          <a:prstGeom prst="rect">
            <a:avLst/>
          </a:prstGeom>
        </p:spPr>
        <p:txBody>
          <a:bodyPr vert="horz" wrap="square" lIns="0" tIns="71726" rIns="0" bIns="0" rtlCol="0">
            <a:spAutoFit/>
          </a:bodyPr>
          <a:lstStyle/>
          <a:p>
            <a:pPr marL="75503" defTabSz="1812066">
              <a:spcBef>
                <a:spcPts val="565"/>
              </a:spcBef>
            </a:pPr>
            <a:r>
              <a:rPr sz="1585" spc="30" dirty="0">
                <a:solidFill>
                  <a:srgbClr val="FFFFFF"/>
                </a:solidFill>
                <a:latin typeface="Calibri"/>
                <a:cs typeface="Calibri"/>
              </a:rPr>
              <a:t>1 </a:t>
            </a:r>
            <a:r>
              <a:rPr sz="2180" spc="-119" dirty="0">
                <a:solidFill>
                  <a:prstClr val="black"/>
                </a:solidFill>
                <a:latin typeface="Trebuchet MS"/>
                <a:cs typeface="Trebuchet MS"/>
              </a:rPr>
              <a:t>Integrate </a:t>
            </a:r>
            <a:r>
              <a:rPr sz="2180" spc="-139" dirty="0">
                <a:solidFill>
                  <a:prstClr val="black"/>
                </a:solidFill>
                <a:latin typeface="Trebuchet MS"/>
                <a:cs typeface="Trebuchet MS"/>
              </a:rPr>
              <a:t>text </a:t>
            </a:r>
            <a:r>
              <a:rPr sz="2180" spc="-109" dirty="0">
                <a:solidFill>
                  <a:prstClr val="black"/>
                </a:solidFill>
                <a:latin typeface="Trebuchet MS"/>
                <a:cs typeface="Trebuchet MS"/>
              </a:rPr>
              <a:t>into </a:t>
            </a:r>
            <a:r>
              <a:rPr sz="2180" spc="-149" dirty="0">
                <a:solidFill>
                  <a:prstClr val="black"/>
                </a:solidFill>
                <a:latin typeface="Trebuchet MS"/>
                <a:cs typeface="Trebuchet MS"/>
              </a:rPr>
              <a:t>the</a:t>
            </a:r>
            <a:r>
              <a:rPr sz="2180" spc="-50" dirty="0">
                <a:solidFill>
                  <a:prstClr val="black"/>
                </a:solidFill>
                <a:latin typeface="Trebuchet MS"/>
                <a:cs typeface="Trebuchet MS"/>
              </a:rPr>
              <a:t> </a:t>
            </a:r>
            <a:r>
              <a:rPr sz="2180" spc="-129" dirty="0">
                <a:solidFill>
                  <a:prstClr val="black"/>
                </a:solidFill>
                <a:latin typeface="Trebuchet MS"/>
                <a:cs typeface="Trebuchet MS"/>
              </a:rPr>
              <a:t>figure</a:t>
            </a:r>
            <a:endParaRPr sz="2180">
              <a:solidFill>
                <a:prstClr val="black"/>
              </a:solidFill>
              <a:latin typeface="Trebuchet MS"/>
              <a:cs typeface="Trebuchet MS"/>
            </a:endParaRPr>
          </a:p>
          <a:p>
            <a:pPr marL="914842" indent="-273068" defTabSz="1812066">
              <a:lnSpc>
                <a:spcPts val="2378"/>
              </a:lnSpc>
              <a:spcBef>
                <a:spcPts val="347"/>
              </a:spcBef>
              <a:buClr>
                <a:srgbClr val="1FA49A"/>
              </a:buClr>
              <a:buSzPct val="60000"/>
              <a:buFont typeface="Arial"/>
              <a:buChar char="►"/>
              <a:tabLst>
                <a:tab pos="916100" algn="l"/>
              </a:tabLst>
            </a:pPr>
            <a:r>
              <a:rPr sz="1982" dirty="0">
                <a:solidFill>
                  <a:prstClr val="black"/>
                </a:solidFill>
                <a:latin typeface="Tahoma"/>
                <a:cs typeface="Tahoma"/>
              </a:rPr>
              <a:t>Title, </a:t>
            </a:r>
            <a:r>
              <a:rPr sz="1982" spc="-99" dirty="0">
                <a:solidFill>
                  <a:prstClr val="black"/>
                </a:solidFill>
                <a:latin typeface="Tahoma"/>
                <a:cs typeface="Tahoma"/>
              </a:rPr>
              <a:t>headings, </a:t>
            </a:r>
            <a:r>
              <a:rPr sz="1982" spc="-69" dirty="0">
                <a:solidFill>
                  <a:prstClr val="black"/>
                </a:solidFill>
                <a:latin typeface="Tahoma"/>
                <a:cs typeface="Tahoma"/>
              </a:rPr>
              <a:t>axis labels,</a:t>
            </a:r>
            <a:r>
              <a:rPr sz="1982" spc="287" dirty="0">
                <a:solidFill>
                  <a:prstClr val="black"/>
                </a:solidFill>
                <a:latin typeface="Tahoma"/>
                <a:cs typeface="Tahoma"/>
              </a:rPr>
              <a:t> </a:t>
            </a:r>
            <a:r>
              <a:rPr sz="1982" spc="-109" dirty="0">
                <a:solidFill>
                  <a:prstClr val="black"/>
                </a:solidFill>
                <a:latin typeface="Tahoma"/>
                <a:cs typeface="Tahoma"/>
              </a:rPr>
              <a:t>legends</a:t>
            </a:r>
            <a:endParaRPr sz="1982">
              <a:solidFill>
                <a:prstClr val="black"/>
              </a:solidFill>
              <a:latin typeface="Tahoma"/>
              <a:cs typeface="Tahoma"/>
            </a:endParaRPr>
          </a:p>
          <a:p>
            <a:pPr marL="914842" indent="-273068" defTabSz="1812066">
              <a:lnSpc>
                <a:spcPts val="2368"/>
              </a:lnSpc>
              <a:buClr>
                <a:srgbClr val="1FA49A"/>
              </a:buClr>
              <a:buSzPct val="60000"/>
              <a:buFont typeface="Arial"/>
              <a:buChar char="►"/>
              <a:tabLst>
                <a:tab pos="916100" algn="l"/>
              </a:tabLst>
            </a:pPr>
            <a:r>
              <a:rPr sz="1982" spc="-50" dirty="0">
                <a:solidFill>
                  <a:prstClr val="black"/>
                </a:solidFill>
                <a:latin typeface="Tahoma"/>
                <a:cs typeface="Tahoma"/>
              </a:rPr>
              <a:t>Maybe </a:t>
            </a:r>
            <a:r>
              <a:rPr sz="1982" spc="-129" dirty="0">
                <a:solidFill>
                  <a:prstClr val="black"/>
                </a:solidFill>
                <a:latin typeface="Tahoma"/>
                <a:cs typeface="Tahoma"/>
              </a:rPr>
              <a:t>even  </a:t>
            </a:r>
            <a:r>
              <a:rPr sz="1982" spc="-99" dirty="0">
                <a:solidFill>
                  <a:prstClr val="black"/>
                </a:solidFill>
                <a:latin typeface="Tahoma"/>
                <a:cs typeface="Tahoma"/>
              </a:rPr>
              <a:t>a </a:t>
            </a:r>
            <a:r>
              <a:rPr sz="1982" spc="-79" dirty="0">
                <a:solidFill>
                  <a:prstClr val="black"/>
                </a:solidFill>
                <a:latin typeface="Tahoma"/>
                <a:cs typeface="Tahoma"/>
              </a:rPr>
              <a:t>short, </a:t>
            </a:r>
            <a:r>
              <a:rPr sz="1982" spc="-40" dirty="0">
                <a:solidFill>
                  <a:prstClr val="black"/>
                </a:solidFill>
                <a:latin typeface="Tahoma"/>
                <a:cs typeface="Tahoma"/>
              </a:rPr>
              <a:t>“punchy</a:t>
            </a:r>
            <a:r>
              <a:rPr sz="1982" i="1" spc="-40" dirty="0">
                <a:solidFill>
                  <a:prstClr val="black"/>
                </a:solidFill>
                <a:latin typeface="Arial"/>
                <a:cs typeface="Arial"/>
              </a:rPr>
              <a:t>”</a:t>
            </a:r>
            <a:r>
              <a:rPr sz="1982" i="1" spc="79" dirty="0">
                <a:solidFill>
                  <a:prstClr val="black"/>
                </a:solidFill>
                <a:latin typeface="Arial"/>
                <a:cs typeface="Arial"/>
              </a:rPr>
              <a:t> </a:t>
            </a:r>
            <a:r>
              <a:rPr sz="1982" spc="-50" dirty="0">
                <a:solidFill>
                  <a:prstClr val="black"/>
                </a:solidFill>
                <a:latin typeface="Tahoma"/>
                <a:cs typeface="Tahoma"/>
              </a:rPr>
              <a:t>caption</a:t>
            </a:r>
            <a:endParaRPr sz="1982">
              <a:solidFill>
                <a:prstClr val="black"/>
              </a:solidFill>
              <a:latin typeface="Tahoma"/>
              <a:cs typeface="Tahoma"/>
            </a:endParaRPr>
          </a:p>
          <a:p>
            <a:pPr marL="914842" indent="-273068" defTabSz="1812066">
              <a:lnSpc>
                <a:spcPts val="2378"/>
              </a:lnSpc>
              <a:buClr>
                <a:srgbClr val="1FA49A"/>
              </a:buClr>
              <a:buSzPct val="60000"/>
              <a:buFont typeface="Arial"/>
              <a:buChar char="►"/>
              <a:tabLst>
                <a:tab pos="916100" algn="l"/>
              </a:tabLst>
            </a:pPr>
            <a:r>
              <a:rPr sz="1982" spc="-109" dirty="0">
                <a:solidFill>
                  <a:prstClr val="black"/>
                </a:solidFill>
                <a:latin typeface="Tahoma"/>
                <a:cs typeface="Tahoma"/>
              </a:rPr>
              <a:t>Ideally, </a:t>
            </a:r>
            <a:r>
              <a:rPr sz="1982" spc="-69" dirty="0">
                <a:solidFill>
                  <a:prstClr val="black"/>
                </a:solidFill>
                <a:latin typeface="Tahoma"/>
                <a:cs typeface="Tahoma"/>
              </a:rPr>
              <a:t>the </a:t>
            </a:r>
            <a:r>
              <a:rPr sz="1982" spc="-79" dirty="0">
                <a:solidFill>
                  <a:prstClr val="black"/>
                </a:solidFill>
                <a:latin typeface="Tahoma"/>
                <a:cs typeface="Tahoma"/>
              </a:rPr>
              <a:t>figure should </a:t>
            </a:r>
            <a:r>
              <a:rPr sz="1982" spc="-69" dirty="0">
                <a:solidFill>
                  <a:prstClr val="black"/>
                </a:solidFill>
                <a:latin typeface="Tahoma"/>
                <a:cs typeface="Tahoma"/>
              </a:rPr>
              <a:t>stand </a:t>
            </a:r>
            <a:r>
              <a:rPr sz="1982" spc="-99" dirty="0">
                <a:solidFill>
                  <a:prstClr val="black"/>
                </a:solidFill>
                <a:latin typeface="Tahoma"/>
                <a:cs typeface="Tahoma"/>
              </a:rPr>
              <a:t>on </a:t>
            </a:r>
            <a:r>
              <a:rPr sz="1982" spc="109" dirty="0">
                <a:solidFill>
                  <a:prstClr val="black"/>
                </a:solidFill>
                <a:latin typeface="Tahoma"/>
                <a:cs typeface="Tahoma"/>
              </a:rPr>
              <a:t> </a:t>
            </a:r>
            <a:r>
              <a:rPr sz="1982" spc="-30" dirty="0">
                <a:solidFill>
                  <a:prstClr val="black"/>
                </a:solidFill>
                <a:latin typeface="Tahoma"/>
                <a:cs typeface="Tahoma"/>
              </a:rPr>
              <a:t>its </a:t>
            </a:r>
            <a:r>
              <a:rPr sz="1982" spc="-119" dirty="0">
                <a:solidFill>
                  <a:prstClr val="black"/>
                </a:solidFill>
                <a:latin typeface="Tahoma"/>
                <a:cs typeface="Tahoma"/>
              </a:rPr>
              <a:t>own</a:t>
            </a:r>
            <a:endParaRPr sz="1982">
              <a:solidFill>
                <a:prstClr val="black"/>
              </a:solidFill>
              <a:latin typeface="Tahoma"/>
              <a:cs typeface="Tahoma"/>
            </a:endParaRPr>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41878" y="111308"/>
            <a:ext cx="4565289" cy="390077"/>
          </a:xfrm>
          <a:prstGeom prst="rect">
            <a:avLst/>
          </a:prstGeom>
        </p:spPr>
        <p:txBody>
          <a:bodyPr vert="horz" wrap="square" lIns="0" tIns="23909" rIns="0" bIns="0" rtlCol="0">
            <a:spAutoFit/>
          </a:bodyPr>
          <a:lstStyle/>
          <a:p>
            <a:pPr marL="25168">
              <a:spcBef>
                <a:spcPts val="188"/>
              </a:spcBef>
            </a:pPr>
            <a:r>
              <a:rPr b="1" spc="454" dirty="0"/>
              <a:t>KEYS </a:t>
            </a:r>
            <a:r>
              <a:rPr b="1" spc="495" dirty="0"/>
              <a:t>TO </a:t>
            </a:r>
            <a:r>
              <a:rPr b="1" spc="268" dirty="0"/>
              <a:t>VISUALIZING</a:t>
            </a:r>
            <a:r>
              <a:rPr b="1" spc="-40" dirty="0"/>
              <a:t> </a:t>
            </a:r>
            <a:r>
              <a:rPr b="1" spc="287" dirty="0"/>
              <a:t>DATA</a:t>
            </a:r>
          </a:p>
        </p:txBody>
      </p:sp>
      <p:sp>
        <p:nvSpPr>
          <p:cNvPr id="3" name="object 3"/>
          <p:cNvSpPr/>
          <p:nvPr/>
        </p:nvSpPr>
        <p:spPr>
          <a:xfrm>
            <a:off x="2452878" y="1332742"/>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4" name="object 4"/>
          <p:cNvSpPr/>
          <p:nvPr/>
        </p:nvSpPr>
        <p:spPr>
          <a:xfrm>
            <a:off x="2452878" y="2661607"/>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5" name="object 5"/>
          <p:cNvSpPr txBox="1"/>
          <p:nvPr/>
        </p:nvSpPr>
        <p:spPr>
          <a:xfrm>
            <a:off x="2399224" y="1148191"/>
            <a:ext cx="6988868" cy="2693529"/>
          </a:xfrm>
          <a:prstGeom prst="rect">
            <a:avLst/>
          </a:prstGeom>
        </p:spPr>
        <p:txBody>
          <a:bodyPr vert="horz" wrap="square" lIns="0" tIns="71726" rIns="0" bIns="0" rtlCol="0">
            <a:spAutoFit/>
          </a:bodyPr>
          <a:lstStyle/>
          <a:p>
            <a:pPr marL="391356" indent="-291944" defTabSz="1812066">
              <a:spcBef>
                <a:spcPts val="565"/>
              </a:spcBef>
              <a:buClr>
                <a:srgbClr val="FFFFFF"/>
              </a:buClr>
              <a:buSzPct val="72727"/>
              <a:buFont typeface="Calibri"/>
              <a:buAutoNum type="arabicPlain"/>
              <a:tabLst>
                <a:tab pos="392614" algn="l"/>
              </a:tabLst>
            </a:pPr>
            <a:r>
              <a:rPr sz="2180" spc="-119" dirty="0">
                <a:solidFill>
                  <a:prstClr val="black"/>
                </a:solidFill>
                <a:latin typeface="Trebuchet MS"/>
                <a:cs typeface="Trebuchet MS"/>
              </a:rPr>
              <a:t>Integrate </a:t>
            </a:r>
            <a:r>
              <a:rPr sz="2180" spc="-139" dirty="0">
                <a:solidFill>
                  <a:prstClr val="black"/>
                </a:solidFill>
                <a:latin typeface="Trebuchet MS"/>
                <a:cs typeface="Trebuchet MS"/>
              </a:rPr>
              <a:t>text </a:t>
            </a:r>
            <a:r>
              <a:rPr sz="2180" spc="-109" dirty="0">
                <a:solidFill>
                  <a:prstClr val="black"/>
                </a:solidFill>
                <a:latin typeface="Trebuchet MS"/>
                <a:cs typeface="Trebuchet MS"/>
              </a:rPr>
              <a:t>into </a:t>
            </a:r>
            <a:r>
              <a:rPr sz="2180" spc="-149" dirty="0">
                <a:solidFill>
                  <a:prstClr val="black"/>
                </a:solidFill>
                <a:latin typeface="Trebuchet MS"/>
                <a:cs typeface="Trebuchet MS"/>
              </a:rPr>
              <a:t>the</a:t>
            </a:r>
            <a:r>
              <a:rPr sz="2180" spc="69" dirty="0">
                <a:solidFill>
                  <a:prstClr val="black"/>
                </a:solidFill>
                <a:latin typeface="Trebuchet MS"/>
                <a:cs typeface="Trebuchet MS"/>
              </a:rPr>
              <a:t> </a:t>
            </a:r>
            <a:r>
              <a:rPr sz="2180" spc="-129" dirty="0">
                <a:solidFill>
                  <a:prstClr val="black"/>
                </a:solidFill>
                <a:latin typeface="Trebuchet MS"/>
                <a:cs typeface="Trebuchet MS"/>
              </a:rPr>
              <a:t>figure</a:t>
            </a:r>
            <a:endParaRPr sz="2180">
              <a:solidFill>
                <a:prstClr val="black"/>
              </a:solidFill>
              <a:latin typeface="Trebuchet MS"/>
              <a:cs typeface="Trebuchet MS"/>
            </a:endParaRPr>
          </a:p>
          <a:p>
            <a:pPr marL="940009" lvl="1" indent="-273068" defTabSz="1812066">
              <a:lnSpc>
                <a:spcPts val="2378"/>
              </a:lnSpc>
              <a:spcBef>
                <a:spcPts val="347"/>
              </a:spcBef>
              <a:buClr>
                <a:srgbClr val="1FA49A"/>
              </a:buClr>
              <a:buSzPct val="60000"/>
              <a:buFont typeface="Arial"/>
              <a:buChar char="►"/>
              <a:tabLst>
                <a:tab pos="941268" algn="l"/>
              </a:tabLst>
            </a:pPr>
            <a:r>
              <a:rPr sz="1982" dirty="0">
                <a:solidFill>
                  <a:prstClr val="black"/>
                </a:solidFill>
                <a:latin typeface="Tahoma"/>
                <a:cs typeface="Tahoma"/>
              </a:rPr>
              <a:t>Title, </a:t>
            </a:r>
            <a:r>
              <a:rPr sz="1982" spc="-99" dirty="0">
                <a:solidFill>
                  <a:prstClr val="black"/>
                </a:solidFill>
                <a:latin typeface="Tahoma"/>
                <a:cs typeface="Tahoma"/>
              </a:rPr>
              <a:t>headings, </a:t>
            </a:r>
            <a:r>
              <a:rPr sz="1982" spc="-69" dirty="0">
                <a:solidFill>
                  <a:prstClr val="black"/>
                </a:solidFill>
                <a:latin typeface="Tahoma"/>
                <a:cs typeface="Tahoma"/>
              </a:rPr>
              <a:t>axis labels,</a:t>
            </a:r>
            <a:r>
              <a:rPr sz="1982" spc="287" dirty="0">
                <a:solidFill>
                  <a:prstClr val="black"/>
                </a:solidFill>
                <a:latin typeface="Tahoma"/>
                <a:cs typeface="Tahoma"/>
              </a:rPr>
              <a:t> </a:t>
            </a:r>
            <a:r>
              <a:rPr sz="1982" spc="-109" dirty="0">
                <a:solidFill>
                  <a:prstClr val="black"/>
                </a:solidFill>
                <a:latin typeface="Tahoma"/>
                <a:cs typeface="Tahoma"/>
              </a:rPr>
              <a:t>legends</a:t>
            </a:r>
            <a:endParaRPr sz="1982">
              <a:solidFill>
                <a:prstClr val="black"/>
              </a:solidFill>
              <a:latin typeface="Tahoma"/>
              <a:cs typeface="Tahoma"/>
            </a:endParaRPr>
          </a:p>
          <a:p>
            <a:pPr marL="940009" lvl="1" indent="-273068" defTabSz="1812066">
              <a:lnSpc>
                <a:spcPts val="2368"/>
              </a:lnSpc>
              <a:buClr>
                <a:srgbClr val="1FA49A"/>
              </a:buClr>
              <a:buSzPct val="60000"/>
              <a:buFont typeface="Arial"/>
              <a:buChar char="►"/>
              <a:tabLst>
                <a:tab pos="941268" algn="l"/>
              </a:tabLst>
            </a:pPr>
            <a:r>
              <a:rPr sz="1982" spc="-50" dirty="0">
                <a:solidFill>
                  <a:prstClr val="black"/>
                </a:solidFill>
                <a:latin typeface="Tahoma"/>
                <a:cs typeface="Tahoma"/>
              </a:rPr>
              <a:t>Maybe </a:t>
            </a:r>
            <a:r>
              <a:rPr sz="1982" spc="-129" dirty="0">
                <a:solidFill>
                  <a:prstClr val="black"/>
                </a:solidFill>
                <a:latin typeface="Tahoma"/>
                <a:cs typeface="Tahoma"/>
              </a:rPr>
              <a:t>even </a:t>
            </a:r>
            <a:r>
              <a:rPr sz="1982" spc="-99" dirty="0">
                <a:solidFill>
                  <a:prstClr val="black"/>
                </a:solidFill>
                <a:latin typeface="Tahoma"/>
                <a:cs typeface="Tahoma"/>
              </a:rPr>
              <a:t>a </a:t>
            </a:r>
            <a:r>
              <a:rPr sz="1982" spc="-79" dirty="0">
                <a:solidFill>
                  <a:prstClr val="black"/>
                </a:solidFill>
                <a:latin typeface="Tahoma"/>
                <a:cs typeface="Tahoma"/>
              </a:rPr>
              <a:t>short, </a:t>
            </a:r>
            <a:r>
              <a:rPr sz="1982" spc="-40" dirty="0">
                <a:solidFill>
                  <a:prstClr val="black"/>
                </a:solidFill>
                <a:latin typeface="Tahoma"/>
                <a:cs typeface="Tahoma"/>
              </a:rPr>
              <a:t>“punchy</a:t>
            </a:r>
            <a:r>
              <a:rPr sz="1982" i="1" spc="-40" dirty="0">
                <a:solidFill>
                  <a:prstClr val="black"/>
                </a:solidFill>
                <a:latin typeface="Arial"/>
                <a:cs typeface="Arial"/>
              </a:rPr>
              <a:t>”</a:t>
            </a:r>
            <a:r>
              <a:rPr sz="1982" i="1" spc="89" dirty="0">
                <a:solidFill>
                  <a:prstClr val="black"/>
                </a:solidFill>
                <a:latin typeface="Arial"/>
                <a:cs typeface="Arial"/>
              </a:rPr>
              <a:t> </a:t>
            </a:r>
            <a:r>
              <a:rPr sz="1982" spc="-50" dirty="0">
                <a:solidFill>
                  <a:prstClr val="black"/>
                </a:solidFill>
                <a:latin typeface="Tahoma"/>
                <a:cs typeface="Tahoma"/>
              </a:rPr>
              <a:t>caption</a:t>
            </a:r>
            <a:endParaRPr sz="1982">
              <a:solidFill>
                <a:prstClr val="black"/>
              </a:solidFill>
              <a:latin typeface="Tahoma"/>
              <a:cs typeface="Tahoma"/>
            </a:endParaRPr>
          </a:p>
          <a:p>
            <a:pPr marL="940009" lvl="1" indent="-273068" defTabSz="1812066">
              <a:lnSpc>
                <a:spcPts val="2378"/>
              </a:lnSpc>
              <a:buClr>
                <a:srgbClr val="1FA49A"/>
              </a:buClr>
              <a:buSzPct val="60000"/>
              <a:buFont typeface="Arial"/>
              <a:buChar char="►"/>
              <a:tabLst>
                <a:tab pos="941268" algn="l"/>
              </a:tabLst>
            </a:pPr>
            <a:r>
              <a:rPr sz="1982" spc="-109" dirty="0">
                <a:solidFill>
                  <a:prstClr val="black"/>
                </a:solidFill>
                <a:latin typeface="Tahoma"/>
                <a:cs typeface="Tahoma"/>
              </a:rPr>
              <a:t>Ideally, </a:t>
            </a:r>
            <a:r>
              <a:rPr sz="1982" spc="-69" dirty="0">
                <a:solidFill>
                  <a:prstClr val="black"/>
                </a:solidFill>
                <a:latin typeface="Tahoma"/>
                <a:cs typeface="Tahoma"/>
              </a:rPr>
              <a:t>the </a:t>
            </a:r>
            <a:r>
              <a:rPr sz="1982" spc="-79" dirty="0">
                <a:solidFill>
                  <a:prstClr val="black"/>
                </a:solidFill>
                <a:latin typeface="Tahoma"/>
                <a:cs typeface="Tahoma"/>
              </a:rPr>
              <a:t>figure should </a:t>
            </a:r>
            <a:r>
              <a:rPr sz="1982" spc="-69" dirty="0">
                <a:solidFill>
                  <a:prstClr val="black"/>
                </a:solidFill>
                <a:latin typeface="Tahoma"/>
                <a:cs typeface="Tahoma"/>
              </a:rPr>
              <a:t>stand </a:t>
            </a:r>
            <a:r>
              <a:rPr sz="1982" spc="-99" dirty="0">
                <a:solidFill>
                  <a:prstClr val="black"/>
                </a:solidFill>
                <a:latin typeface="Tahoma"/>
                <a:cs typeface="Tahoma"/>
              </a:rPr>
              <a:t>on</a:t>
            </a:r>
            <a:r>
              <a:rPr sz="1982" spc="129" dirty="0">
                <a:solidFill>
                  <a:prstClr val="black"/>
                </a:solidFill>
                <a:latin typeface="Tahoma"/>
                <a:cs typeface="Tahoma"/>
              </a:rPr>
              <a:t> </a:t>
            </a:r>
            <a:r>
              <a:rPr sz="1982" spc="-30" dirty="0">
                <a:solidFill>
                  <a:prstClr val="black"/>
                </a:solidFill>
                <a:latin typeface="Tahoma"/>
                <a:cs typeface="Tahoma"/>
              </a:rPr>
              <a:t>its </a:t>
            </a:r>
            <a:r>
              <a:rPr sz="1982" spc="-119" dirty="0">
                <a:solidFill>
                  <a:prstClr val="black"/>
                </a:solidFill>
                <a:latin typeface="Tahoma"/>
                <a:cs typeface="Tahoma"/>
              </a:rPr>
              <a:t>own</a:t>
            </a:r>
            <a:endParaRPr sz="1982">
              <a:solidFill>
                <a:prstClr val="black"/>
              </a:solidFill>
              <a:latin typeface="Tahoma"/>
              <a:cs typeface="Tahoma"/>
            </a:endParaRPr>
          </a:p>
          <a:p>
            <a:pPr marL="391356" indent="-291944" defTabSz="1812066">
              <a:spcBef>
                <a:spcPts val="386"/>
              </a:spcBef>
              <a:buClr>
                <a:srgbClr val="FFFFFF"/>
              </a:buClr>
              <a:buSzPct val="72727"/>
              <a:buFont typeface="Calibri"/>
              <a:buAutoNum type="arabicPlain"/>
              <a:tabLst>
                <a:tab pos="392614" algn="l"/>
              </a:tabLst>
            </a:pPr>
            <a:r>
              <a:rPr sz="2180" spc="-89" dirty="0">
                <a:solidFill>
                  <a:prstClr val="black"/>
                </a:solidFill>
                <a:latin typeface="Trebuchet MS"/>
                <a:cs typeface="Trebuchet MS"/>
              </a:rPr>
              <a:t>Choose </a:t>
            </a:r>
            <a:r>
              <a:rPr sz="2180" spc="-119" dirty="0">
                <a:solidFill>
                  <a:prstClr val="black"/>
                </a:solidFill>
                <a:latin typeface="Trebuchet MS"/>
                <a:cs typeface="Trebuchet MS"/>
              </a:rPr>
              <a:t>design </a:t>
            </a:r>
            <a:r>
              <a:rPr sz="2180" spc="-159" dirty="0">
                <a:solidFill>
                  <a:prstClr val="black"/>
                </a:solidFill>
                <a:latin typeface="Trebuchet MS"/>
                <a:cs typeface="Trebuchet MS"/>
              </a:rPr>
              <a:t>elements</a:t>
            </a:r>
            <a:r>
              <a:rPr sz="2180" spc="-188" dirty="0">
                <a:solidFill>
                  <a:prstClr val="black"/>
                </a:solidFill>
                <a:latin typeface="Trebuchet MS"/>
                <a:cs typeface="Trebuchet MS"/>
              </a:rPr>
              <a:t> </a:t>
            </a:r>
            <a:r>
              <a:rPr sz="2180" spc="-149" dirty="0">
                <a:solidFill>
                  <a:prstClr val="black"/>
                </a:solidFill>
                <a:latin typeface="Trebuchet MS"/>
                <a:cs typeface="Trebuchet MS"/>
              </a:rPr>
              <a:t>carefully</a:t>
            </a:r>
            <a:endParaRPr sz="2180">
              <a:solidFill>
                <a:prstClr val="black"/>
              </a:solidFill>
              <a:latin typeface="Trebuchet MS"/>
              <a:cs typeface="Trebuchet MS"/>
            </a:endParaRPr>
          </a:p>
          <a:p>
            <a:pPr marL="940009" lvl="1" indent="-273068" defTabSz="1812066">
              <a:lnSpc>
                <a:spcPts val="2378"/>
              </a:lnSpc>
              <a:spcBef>
                <a:spcPts val="347"/>
              </a:spcBef>
              <a:buClr>
                <a:srgbClr val="1FA49A"/>
              </a:buClr>
              <a:buSzPct val="60000"/>
              <a:buFont typeface="Arial"/>
              <a:buChar char="►"/>
              <a:tabLst>
                <a:tab pos="941268" algn="l"/>
              </a:tabLst>
            </a:pPr>
            <a:r>
              <a:rPr sz="1982" spc="-79" dirty="0">
                <a:solidFill>
                  <a:prstClr val="black"/>
                </a:solidFill>
                <a:latin typeface="Tahoma"/>
                <a:cs typeface="Tahoma"/>
              </a:rPr>
              <a:t>Choose </a:t>
            </a:r>
            <a:r>
              <a:rPr sz="1982" spc="-50" dirty="0">
                <a:solidFill>
                  <a:prstClr val="black"/>
                </a:solidFill>
                <a:latin typeface="Tahoma"/>
                <a:cs typeface="Tahoma"/>
              </a:rPr>
              <a:t>visualization </a:t>
            </a:r>
            <a:r>
              <a:rPr sz="1982" spc="-69" dirty="0">
                <a:solidFill>
                  <a:prstClr val="black"/>
                </a:solidFill>
                <a:latin typeface="Tahoma"/>
                <a:cs typeface="Tahoma"/>
              </a:rPr>
              <a:t>strategy </a:t>
            </a:r>
            <a:r>
              <a:rPr sz="1982" spc="-20" dirty="0">
                <a:solidFill>
                  <a:prstClr val="black"/>
                </a:solidFill>
                <a:latin typeface="Tahoma"/>
                <a:cs typeface="Tahoma"/>
              </a:rPr>
              <a:t>to </a:t>
            </a:r>
            <a:r>
              <a:rPr sz="1982" spc="-50" dirty="0">
                <a:solidFill>
                  <a:prstClr val="black"/>
                </a:solidFill>
                <a:latin typeface="Tahoma"/>
                <a:cs typeface="Tahoma"/>
              </a:rPr>
              <a:t>highlight </a:t>
            </a:r>
            <a:r>
              <a:rPr sz="1982" spc="-59" dirty="0">
                <a:solidFill>
                  <a:prstClr val="black"/>
                </a:solidFill>
                <a:latin typeface="Tahoma"/>
                <a:cs typeface="Tahoma"/>
              </a:rPr>
              <a:t>specific</a:t>
            </a:r>
            <a:r>
              <a:rPr sz="1982" spc="-40" dirty="0">
                <a:solidFill>
                  <a:prstClr val="black"/>
                </a:solidFill>
                <a:latin typeface="Tahoma"/>
                <a:cs typeface="Tahoma"/>
              </a:rPr>
              <a:t> </a:t>
            </a:r>
            <a:r>
              <a:rPr sz="1982" spc="-69" dirty="0">
                <a:solidFill>
                  <a:prstClr val="black"/>
                </a:solidFill>
                <a:latin typeface="Tahoma"/>
                <a:cs typeface="Tahoma"/>
              </a:rPr>
              <a:t>details</a:t>
            </a:r>
            <a:endParaRPr sz="1982">
              <a:solidFill>
                <a:prstClr val="black"/>
              </a:solidFill>
              <a:latin typeface="Tahoma"/>
              <a:cs typeface="Tahoma"/>
            </a:endParaRPr>
          </a:p>
          <a:p>
            <a:pPr marL="940009" lvl="1" indent="-273068" defTabSz="1812066">
              <a:lnSpc>
                <a:spcPts val="2368"/>
              </a:lnSpc>
              <a:buClr>
                <a:srgbClr val="1FA49A"/>
              </a:buClr>
              <a:buSzPct val="60000"/>
              <a:buFont typeface="Arial"/>
              <a:buChar char="►"/>
              <a:tabLst>
                <a:tab pos="941268" algn="l"/>
              </a:tabLst>
            </a:pPr>
            <a:r>
              <a:rPr sz="1982" spc="-89" dirty="0">
                <a:solidFill>
                  <a:prstClr val="black"/>
                </a:solidFill>
                <a:latin typeface="Tahoma"/>
                <a:cs typeface="Tahoma"/>
              </a:rPr>
              <a:t>Reduce </a:t>
            </a:r>
            <a:r>
              <a:rPr sz="1982" spc="-10" dirty="0">
                <a:solidFill>
                  <a:prstClr val="black"/>
                </a:solidFill>
                <a:latin typeface="Tahoma"/>
                <a:cs typeface="Tahoma"/>
              </a:rPr>
              <a:t>clutter—don’t </a:t>
            </a:r>
            <a:r>
              <a:rPr sz="1982" spc="-129" dirty="0">
                <a:solidFill>
                  <a:prstClr val="black"/>
                </a:solidFill>
                <a:latin typeface="Tahoma"/>
                <a:cs typeface="Tahoma"/>
              </a:rPr>
              <a:t>show </a:t>
            </a:r>
            <a:r>
              <a:rPr sz="1982" spc="-30" dirty="0">
                <a:solidFill>
                  <a:prstClr val="black"/>
                </a:solidFill>
                <a:latin typeface="Tahoma"/>
                <a:cs typeface="Tahoma"/>
              </a:rPr>
              <a:t>too</a:t>
            </a:r>
            <a:r>
              <a:rPr sz="1982" spc="-168" dirty="0">
                <a:solidFill>
                  <a:prstClr val="black"/>
                </a:solidFill>
                <a:latin typeface="Tahoma"/>
                <a:cs typeface="Tahoma"/>
              </a:rPr>
              <a:t> </a:t>
            </a:r>
            <a:r>
              <a:rPr sz="1982" spc="-69" dirty="0">
                <a:solidFill>
                  <a:prstClr val="black"/>
                </a:solidFill>
                <a:latin typeface="Tahoma"/>
                <a:cs typeface="Tahoma"/>
              </a:rPr>
              <a:t>much!</a:t>
            </a:r>
            <a:endParaRPr sz="1982">
              <a:solidFill>
                <a:prstClr val="black"/>
              </a:solidFill>
              <a:latin typeface="Tahoma"/>
              <a:cs typeface="Tahoma"/>
            </a:endParaRPr>
          </a:p>
          <a:p>
            <a:pPr marL="940009" lvl="1" indent="-273068" defTabSz="1812066">
              <a:lnSpc>
                <a:spcPts val="2378"/>
              </a:lnSpc>
              <a:buClr>
                <a:srgbClr val="1FA49A"/>
              </a:buClr>
              <a:buSzPct val="60000"/>
              <a:buFont typeface="Arial"/>
              <a:buChar char="►"/>
              <a:tabLst>
                <a:tab pos="941268" algn="l"/>
              </a:tabLst>
            </a:pPr>
            <a:r>
              <a:rPr sz="1982" spc="-79" dirty="0">
                <a:solidFill>
                  <a:prstClr val="black"/>
                </a:solidFill>
                <a:latin typeface="Tahoma"/>
                <a:cs typeface="Tahoma"/>
              </a:rPr>
              <a:t>Use </a:t>
            </a:r>
            <a:r>
              <a:rPr sz="1982" spc="-59" dirty="0">
                <a:solidFill>
                  <a:prstClr val="black"/>
                </a:solidFill>
                <a:latin typeface="Tahoma"/>
                <a:cs typeface="Tahoma"/>
              </a:rPr>
              <a:t>color </a:t>
            </a:r>
            <a:r>
              <a:rPr sz="1982" spc="-69" dirty="0">
                <a:solidFill>
                  <a:prstClr val="black"/>
                </a:solidFill>
                <a:latin typeface="Tahoma"/>
                <a:cs typeface="Tahoma"/>
              </a:rPr>
              <a:t>meaningfully (gradients, </a:t>
            </a:r>
            <a:r>
              <a:rPr sz="1982" spc="-50" dirty="0">
                <a:solidFill>
                  <a:prstClr val="black"/>
                </a:solidFill>
                <a:latin typeface="Tahoma"/>
                <a:cs typeface="Tahoma"/>
              </a:rPr>
              <a:t>contrast,</a:t>
            </a:r>
            <a:r>
              <a:rPr sz="1982" spc="396" dirty="0">
                <a:solidFill>
                  <a:prstClr val="black"/>
                </a:solidFill>
                <a:latin typeface="Tahoma"/>
                <a:cs typeface="Tahoma"/>
              </a:rPr>
              <a:t> </a:t>
            </a:r>
            <a:r>
              <a:rPr sz="1982" spc="-40" dirty="0">
                <a:solidFill>
                  <a:prstClr val="black"/>
                </a:solidFill>
                <a:latin typeface="Tahoma"/>
                <a:cs typeface="Tahoma"/>
              </a:rPr>
              <a:t>etc.)</a:t>
            </a:r>
            <a:endParaRPr sz="1982">
              <a:solidFill>
                <a:prstClr val="black"/>
              </a:solidFill>
              <a:latin typeface="Tahoma"/>
              <a:cs typeface="Tahoma"/>
            </a:endParaRP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Last Time</a:t>
            </a:r>
          </a:p>
        </p:txBody>
      </p:sp>
      <p:sp>
        <p:nvSpPr>
          <p:cNvPr id="5" name="Content Placeholder 3">
            <a:extLst>
              <a:ext uri="{FF2B5EF4-FFF2-40B4-BE49-F238E27FC236}">
                <a16:creationId xmlns:a16="http://schemas.microsoft.com/office/drawing/2014/main" id="{EF77A64B-FB81-2AF7-47B1-7CC481CD8F82}"/>
              </a:ext>
            </a:extLst>
          </p:cNvPr>
          <p:cNvSpPr txBox="1">
            <a:spLocks/>
          </p:cNvSpPr>
          <p:nvPr/>
        </p:nvSpPr>
        <p:spPr>
          <a:xfrm>
            <a:off x="389852" y="1219201"/>
            <a:ext cx="963472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Programming in R</a:t>
            </a:r>
          </a:p>
          <a:p>
            <a:r>
              <a:rPr lang="en-US" sz="2800" dirty="0"/>
              <a:t>Descriptive Statistics</a:t>
            </a:r>
          </a:p>
        </p:txBody>
      </p:sp>
      <p:sp>
        <p:nvSpPr>
          <p:cNvPr id="2" name="Title 1">
            <a:extLst>
              <a:ext uri="{FF2B5EF4-FFF2-40B4-BE49-F238E27FC236}">
                <a16:creationId xmlns:a16="http://schemas.microsoft.com/office/drawing/2014/main" id="{9F30AAFD-CC39-CD93-52D7-BD4EA8B3F5A0}"/>
              </a:ext>
            </a:extLst>
          </p:cNvPr>
          <p:cNvSpPr txBox="1">
            <a:spLocks/>
          </p:cNvSpPr>
          <p:nvPr/>
        </p:nvSpPr>
        <p:spPr>
          <a:xfrm>
            <a:off x="365760" y="33375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This Time</a:t>
            </a:r>
          </a:p>
        </p:txBody>
      </p:sp>
      <p:sp>
        <p:nvSpPr>
          <p:cNvPr id="3" name="Content Placeholder 3">
            <a:extLst>
              <a:ext uri="{FF2B5EF4-FFF2-40B4-BE49-F238E27FC236}">
                <a16:creationId xmlns:a16="http://schemas.microsoft.com/office/drawing/2014/main" id="{EFE6D44A-2704-E962-92EB-D83252B97750}"/>
              </a:ext>
            </a:extLst>
          </p:cNvPr>
          <p:cNvSpPr txBox="1">
            <a:spLocks/>
          </p:cNvSpPr>
          <p:nvPr/>
        </p:nvSpPr>
        <p:spPr>
          <a:xfrm>
            <a:off x="381000" y="4130040"/>
            <a:ext cx="963472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Visualizing our data</a:t>
            </a:r>
          </a:p>
          <a:p>
            <a:r>
              <a:rPr lang="en-US" sz="2800" dirty="0"/>
              <a:t>Thinking about correlations </a:t>
            </a:r>
          </a:p>
        </p:txBody>
      </p:sp>
    </p:spTree>
    <p:extLst>
      <p:ext uri="{BB962C8B-B14F-4D97-AF65-F5344CB8AC3E}">
        <p14:creationId xmlns:p14="http://schemas.microsoft.com/office/powerpoint/2010/main" val="3172531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41878" y="111308"/>
            <a:ext cx="4565289" cy="390077"/>
          </a:xfrm>
          <a:prstGeom prst="rect">
            <a:avLst/>
          </a:prstGeom>
        </p:spPr>
        <p:txBody>
          <a:bodyPr vert="horz" wrap="square" lIns="0" tIns="23909" rIns="0" bIns="0" rtlCol="0">
            <a:spAutoFit/>
          </a:bodyPr>
          <a:lstStyle/>
          <a:p>
            <a:pPr marL="25168">
              <a:spcBef>
                <a:spcPts val="188"/>
              </a:spcBef>
            </a:pPr>
            <a:r>
              <a:rPr b="1" spc="454" dirty="0"/>
              <a:t>KEYS </a:t>
            </a:r>
            <a:r>
              <a:rPr b="1" spc="495" dirty="0"/>
              <a:t>TO </a:t>
            </a:r>
            <a:r>
              <a:rPr b="1" spc="268" dirty="0"/>
              <a:t>VISUALIZING</a:t>
            </a:r>
            <a:r>
              <a:rPr b="1" spc="-40" dirty="0"/>
              <a:t> </a:t>
            </a:r>
            <a:r>
              <a:rPr b="1" spc="287" dirty="0"/>
              <a:t>DATA</a:t>
            </a:r>
          </a:p>
        </p:txBody>
      </p:sp>
      <p:sp>
        <p:nvSpPr>
          <p:cNvPr id="3" name="object 3"/>
          <p:cNvSpPr/>
          <p:nvPr/>
        </p:nvSpPr>
        <p:spPr>
          <a:xfrm>
            <a:off x="2452878" y="1332742"/>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4" name="object 4"/>
          <p:cNvSpPr/>
          <p:nvPr/>
        </p:nvSpPr>
        <p:spPr>
          <a:xfrm>
            <a:off x="2452878" y="2661607"/>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5" name="object 5"/>
          <p:cNvSpPr/>
          <p:nvPr/>
        </p:nvSpPr>
        <p:spPr>
          <a:xfrm>
            <a:off x="2452878" y="3990475"/>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6" name="object 6"/>
          <p:cNvSpPr txBox="1"/>
          <p:nvPr/>
        </p:nvSpPr>
        <p:spPr>
          <a:xfrm>
            <a:off x="2374057" y="1148190"/>
            <a:ext cx="7039202" cy="3734326"/>
          </a:xfrm>
          <a:prstGeom prst="rect">
            <a:avLst/>
          </a:prstGeom>
        </p:spPr>
        <p:txBody>
          <a:bodyPr vert="horz" wrap="square" lIns="0" tIns="71726" rIns="0" bIns="0" rtlCol="0">
            <a:spAutoFit/>
          </a:bodyPr>
          <a:lstStyle/>
          <a:p>
            <a:pPr marL="416524" indent="-291944" defTabSz="1812066">
              <a:spcBef>
                <a:spcPts val="565"/>
              </a:spcBef>
              <a:buClr>
                <a:srgbClr val="FFFFFF"/>
              </a:buClr>
              <a:buSzPct val="72727"/>
              <a:buFont typeface="Calibri"/>
              <a:buAutoNum type="arabicPlain"/>
              <a:tabLst>
                <a:tab pos="417782" algn="l"/>
              </a:tabLst>
            </a:pPr>
            <a:r>
              <a:rPr sz="2180" spc="-119" dirty="0">
                <a:solidFill>
                  <a:prstClr val="black"/>
                </a:solidFill>
                <a:latin typeface="Trebuchet MS"/>
                <a:cs typeface="Trebuchet MS"/>
              </a:rPr>
              <a:t>Integrate </a:t>
            </a:r>
            <a:r>
              <a:rPr sz="2180" spc="-139" dirty="0">
                <a:solidFill>
                  <a:prstClr val="black"/>
                </a:solidFill>
                <a:latin typeface="Trebuchet MS"/>
                <a:cs typeface="Trebuchet MS"/>
              </a:rPr>
              <a:t>text </a:t>
            </a:r>
            <a:r>
              <a:rPr sz="2180" spc="-109" dirty="0">
                <a:solidFill>
                  <a:prstClr val="black"/>
                </a:solidFill>
                <a:latin typeface="Trebuchet MS"/>
                <a:cs typeface="Trebuchet MS"/>
              </a:rPr>
              <a:t>into </a:t>
            </a:r>
            <a:r>
              <a:rPr sz="2180" spc="-149" dirty="0">
                <a:solidFill>
                  <a:prstClr val="black"/>
                </a:solidFill>
                <a:latin typeface="Trebuchet MS"/>
                <a:cs typeface="Trebuchet MS"/>
              </a:rPr>
              <a:t>the</a:t>
            </a:r>
            <a:r>
              <a:rPr sz="2180" spc="69" dirty="0">
                <a:solidFill>
                  <a:prstClr val="black"/>
                </a:solidFill>
                <a:latin typeface="Trebuchet MS"/>
                <a:cs typeface="Trebuchet MS"/>
              </a:rPr>
              <a:t> </a:t>
            </a:r>
            <a:r>
              <a:rPr sz="2180" spc="-129" dirty="0">
                <a:solidFill>
                  <a:prstClr val="black"/>
                </a:solidFill>
                <a:latin typeface="Trebuchet MS"/>
                <a:cs typeface="Trebuchet MS"/>
              </a:rPr>
              <a:t>figure</a:t>
            </a:r>
            <a:endParaRPr sz="2180">
              <a:solidFill>
                <a:prstClr val="black"/>
              </a:solidFill>
              <a:latin typeface="Trebuchet MS"/>
              <a:cs typeface="Trebuchet MS"/>
            </a:endParaRPr>
          </a:p>
          <a:p>
            <a:pPr marL="965177" lvl="1" indent="-273068" defTabSz="1812066">
              <a:lnSpc>
                <a:spcPts val="2378"/>
              </a:lnSpc>
              <a:spcBef>
                <a:spcPts val="347"/>
              </a:spcBef>
              <a:buClr>
                <a:srgbClr val="1FA49A"/>
              </a:buClr>
              <a:buSzPct val="60000"/>
              <a:buFont typeface="Arial"/>
              <a:buChar char="►"/>
              <a:tabLst>
                <a:tab pos="966435" algn="l"/>
              </a:tabLst>
            </a:pPr>
            <a:r>
              <a:rPr sz="1982" dirty="0">
                <a:solidFill>
                  <a:prstClr val="black"/>
                </a:solidFill>
                <a:latin typeface="Tahoma"/>
                <a:cs typeface="Tahoma"/>
              </a:rPr>
              <a:t>Title, </a:t>
            </a:r>
            <a:r>
              <a:rPr sz="1982" spc="-99" dirty="0">
                <a:solidFill>
                  <a:prstClr val="black"/>
                </a:solidFill>
                <a:latin typeface="Tahoma"/>
                <a:cs typeface="Tahoma"/>
              </a:rPr>
              <a:t>headings, </a:t>
            </a:r>
            <a:r>
              <a:rPr sz="1982" spc="-69" dirty="0">
                <a:solidFill>
                  <a:prstClr val="black"/>
                </a:solidFill>
                <a:latin typeface="Tahoma"/>
                <a:cs typeface="Tahoma"/>
              </a:rPr>
              <a:t>axis labels,</a:t>
            </a:r>
            <a:r>
              <a:rPr sz="1982" spc="287" dirty="0">
                <a:solidFill>
                  <a:prstClr val="black"/>
                </a:solidFill>
                <a:latin typeface="Tahoma"/>
                <a:cs typeface="Tahoma"/>
              </a:rPr>
              <a:t> </a:t>
            </a:r>
            <a:r>
              <a:rPr sz="1982" spc="-109" dirty="0">
                <a:solidFill>
                  <a:prstClr val="black"/>
                </a:solidFill>
                <a:latin typeface="Tahoma"/>
                <a:cs typeface="Tahoma"/>
              </a:rPr>
              <a:t>legends</a:t>
            </a:r>
            <a:endParaRPr sz="1982">
              <a:solidFill>
                <a:prstClr val="black"/>
              </a:solidFill>
              <a:latin typeface="Tahoma"/>
              <a:cs typeface="Tahoma"/>
            </a:endParaRPr>
          </a:p>
          <a:p>
            <a:pPr marL="965177" lvl="1" indent="-273068" defTabSz="1812066">
              <a:lnSpc>
                <a:spcPts val="2368"/>
              </a:lnSpc>
              <a:buClr>
                <a:srgbClr val="1FA49A"/>
              </a:buClr>
              <a:buSzPct val="60000"/>
              <a:buFont typeface="Arial"/>
              <a:buChar char="►"/>
              <a:tabLst>
                <a:tab pos="966435" algn="l"/>
              </a:tabLst>
            </a:pPr>
            <a:r>
              <a:rPr sz="1982" spc="-50" dirty="0">
                <a:solidFill>
                  <a:prstClr val="black"/>
                </a:solidFill>
                <a:latin typeface="Tahoma"/>
                <a:cs typeface="Tahoma"/>
              </a:rPr>
              <a:t>Maybe </a:t>
            </a:r>
            <a:r>
              <a:rPr sz="1982" spc="-129" dirty="0">
                <a:solidFill>
                  <a:prstClr val="black"/>
                </a:solidFill>
                <a:latin typeface="Tahoma"/>
                <a:cs typeface="Tahoma"/>
              </a:rPr>
              <a:t>even </a:t>
            </a:r>
            <a:r>
              <a:rPr sz="1982" spc="-99" dirty="0">
                <a:solidFill>
                  <a:prstClr val="black"/>
                </a:solidFill>
                <a:latin typeface="Tahoma"/>
                <a:cs typeface="Tahoma"/>
              </a:rPr>
              <a:t>a </a:t>
            </a:r>
            <a:r>
              <a:rPr sz="1982" spc="-79" dirty="0">
                <a:solidFill>
                  <a:prstClr val="black"/>
                </a:solidFill>
                <a:latin typeface="Tahoma"/>
                <a:cs typeface="Tahoma"/>
              </a:rPr>
              <a:t>short, </a:t>
            </a:r>
            <a:r>
              <a:rPr sz="1982" spc="-40" dirty="0">
                <a:solidFill>
                  <a:prstClr val="black"/>
                </a:solidFill>
                <a:latin typeface="Tahoma"/>
                <a:cs typeface="Tahoma"/>
              </a:rPr>
              <a:t>“punchy</a:t>
            </a:r>
            <a:r>
              <a:rPr sz="1982" i="1" spc="-40" dirty="0">
                <a:solidFill>
                  <a:prstClr val="black"/>
                </a:solidFill>
                <a:latin typeface="Arial"/>
                <a:cs typeface="Arial"/>
              </a:rPr>
              <a:t>”</a:t>
            </a:r>
            <a:r>
              <a:rPr sz="1982" i="1" spc="89" dirty="0">
                <a:solidFill>
                  <a:prstClr val="black"/>
                </a:solidFill>
                <a:latin typeface="Arial"/>
                <a:cs typeface="Arial"/>
              </a:rPr>
              <a:t> </a:t>
            </a:r>
            <a:r>
              <a:rPr sz="1982" spc="-50" dirty="0">
                <a:solidFill>
                  <a:prstClr val="black"/>
                </a:solidFill>
                <a:latin typeface="Tahoma"/>
                <a:cs typeface="Tahoma"/>
              </a:rPr>
              <a:t>caption</a:t>
            </a:r>
            <a:endParaRPr sz="1982">
              <a:solidFill>
                <a:prstClr val="black"/>
              </a:solidFill>
              <a:latin typeface="Tahoma"/>
              <a:cs typeface="Tahoma"/>
            </a:endParaRPr>
          </a:p>
          <a:p>
            <a:pPr marL="965177" lvl="1" indent="-273068" defTabSz="1812066">
              <a:lnSpc>
                <a:spcPts val="2378"/>
              </a:lnSpc>
              <a:buClr>
                <a:srgbClr val="1FA49A"/>
              </a:buClr>
              <a:buSzPct val="60000"/>
              <a:buFont typeface="Arial"/>
              <a:buChar char="►"/>
              <a:tabLst>
                <a:tab pos="966435" algn="l"/>
              </a:tabLst>
            </a:pPr>
            <a:r>
              <a:rPr sz="1982" spc="-109" dirty="0">
                <a:solidFill>
                  <a:prstClr val="black"/>
                </a:solidFill>
                <a:latin typeface="Tahoma"/>
                <a:cs typeface="Tahoma"/>
              </a:rPr>
              <a:t>Ideally, </a:t>
            </a:r>
            <a:r>
              <a:rPr sz="1982" spc="-69" dirty="0">
                <a:solidFill>
                  <a:prstClr val="black"/>
                </a:solidFill>
                <a:latin typeface="Tahoma"/>
                <a:cs typeface="Tahoma"/>
              </a:rPr>
              <a:t>the </a:t>
            </a:r>
            <a:r>
              <a:rPr sz="1982" spc="-79" dirty="0">
                <a:solidFill>
                  <a:prstClr val="black"/>
                </a:solidFill>
                <a:latin typeface="Tahoma"/>
                <a:cs typeface="Tahoma"/>
              </a:rPr>
              <a:t>figure should </a:t>
            </a:r>
            <a:r>
              <a:rPr sz="1982" spc="-69" dirty="0">
                <a:solidFill>
                  <a:prstClr val="black"/>
                </a:solidFill>
                <a:latin typeface="Tahoma"/>
                <a:cs typeface="Tahoma"/>
              </a:rPr>
              <a:t>stand </a:t>
            </a:r>
            <a:r>
              <a:rPr sz="1982" spc="-99" dirty="0">
                <a:solidFill>
                  <a:prstClr val="black"/>
                </a:solidFill>
                <a:latin typeface="Tahoma"/>
                <a:cs typeface="Tahoma"/>
              </a:rPr>
              <a:t>on</a:t>
            </a:r>
            <a:r>
              <a:rPr sz="1982" spc="129" dirty="0">
                <a:solidFill>
                  <a:prstClr val="black"/>
                </a:solidFill>
                <a:latin typeface="Tahoma"/>
                <a:cs typeface="Tahoma"/>
              </a:rPr>
              <a:t> </a:t>
            </a:r>
            <a:r>
              <a:rPr sz="1982" spc="-30" dirty="0">
                <a:solidFill>
                  <a:prstClr val="black"/>
                </a:solidFill>
                <a:latin typeface="Tahoma"/>
                <a:cs typeface="Tahoma"/>
              </a:rPr>
              <a:t>its </a:t>
            </a:r>
            <a:r>
              <a:rPr sz="1982" spc="-119" dirty="0">
                <a:solidFill>
                  <a:prstClr val="black"/>
                </a:solidFill>
                <a:latin typeface="Tahoma"/>
                <a:cs typeface="Tahoma"/>
              </a:rPr>
              <a:t>own</a:t>
            </a:r>
            <a:endParaRPr sz="1982">
              <a:solidFill>
                <a:prstClr val="black"/>
              </a:solidFill>
              <a:latin typeface="Tahoma"/>
              <a:cs typeface="Tahoma"/>
            </a:endParaRPr>
          </a:p>
          <a:p>
            <a:pPr marL="416524" indent="-291944" defTabSz="1812066">
              <a:spcBef>
                <a:spcPts val="386"/>
              </a:spcBef>
              <a:buClr>
                <a:srgbClr val="FFFFFF"/>
              </a:buClr>
              <a:buSzPct val="72727"/>
              <a:buFont typeface="Calibri"/>
              <a:buAutoNum type="arabicPlain"/>
              <a:tabLst>
                <a:tab pos="417782" algn="l"/>
              </a:tabLst>
            </a:pPr>
            <a:r>
              <a:rPr sz="2180" spc="-89" dirty="0">
                <a:solidFill>
                  <a:prstClr val="black"/>
                </a:solidFill>
                <a:latin typeface="Trebuchet MS"/>
                <a:cs typeface="Trebuchet MS"/>
              </a:rPr>
              <a:t>Choose </a:t>
            </a:r>
            <a:r>
              <a:rPr sz="2180" spc="-119" dirty="0">
                <a:solidFill>
                  <a:prstClr val="black"/>
                </a:solidFill>
                <a:latin typeface="Trebuchet MS"/>
                <a:cs typeface="Trebuchet MS"/>
              </a:rPr>
              <a:t>design </a:t>
            </a:r>
            <a:r>
              <a:rPr sz="2180" spc="-159" dirty="0">
                <a:solidFill>
                  <a:prstClr val="black"/>
                </a:solidFill>
                <a:latin typeface="Trebuchet MS"/>
                <a:cs typeface="Trebuchet MS"/>
              </a:rPr>
              <a:t>elements</a:t>
            </a:r>
            <a:r>
              <a:rPr sz="2180" spc="-188" dirty="0">
                <a:solidFill>
                  <a:prstClr val="black"/>
                </a:solidFill>
                <a:latin typeface="Trebuchet MS"/>
                <a:cs typeface="Trebuchet MS"/>
              </a:rPr>
              <a:t> </a:t>
            </a:r>
            <a:r>
              <a:rPr sz="2180" spc="-149" dirty="0">
                <a:solidFill>
                  <a:prstClr val="black"/>
                </a:solidFill>
                <a:latin typeface="Trebuchet MS"/>
                <a:cs typeface="Trebuchet MS"/>
              </a:rPr>
              <a:t>carefully</a:t>
            </a:r>
            <a:endParaRPr sz="2180">
              <a:solidFill>
                <a:prstClr val="black"/>
              </a:solidFill>
              <a:latin typeface="Trebuchet MS"/>
              <a:cs typeface="Trebuchet MS"/>
            </a:endParaRPr>
          </a:p>
          <a:p>
            <a:pPr marL="965177" lvl="1" indent="-273068" defTabSz="1812066">
              <a:lnSpc>
                <a:spcPts val="2378"/>
              </a:lnSpc>
              <a:spcBef>
                <a:spcPts val="347"/>
              </a:spcBef>
              <a:buClr>
                <a:srgbClr val="1FA49A"/>
              </a:buClr>
              <a:buSzPct val="60000"/>
              <a:buFont typeface="Arial"/>
              <a:buChar char="►"/>
              <a:tabLst>
                <a:tab pos="966435" algn="l"/>
              </a:tabLst>
            </a:pPr>
            <a:r>
              <a:rPr sz="1982" spc="-79" dirty="0">
                <a:solidFill>
                  <a:prstClr val="black"/>
                </a:solidFill>
                <a:latin typeface="Tahoma"/>
                <a:cs typeface="Tahoma"/>
              </a:rPr>
              <a:t>Choose </a:t>
            </a:r>
            <a:r>
              <a:rPr sz="1982" spc="-50" dirty="0">
                <a:solidFill>
                  <a:prstClr val="black"/>
                </a:solidFill>
                <a:latin typeface="Tahoma"/>
                <a:cs typeface="Tahoma"/>
              </a:rPr>
              <a:t>visualization </a:t>
            </a:r>
            <a:r>
              <a:rPr sz="1982" spc="-69" dirty="0">
                <a:solidFill>
                  <a:prstClr val="black"/>
                </a:solidFill>
                <a:latin typeface="Tahoma"/>
                <a:cs typeface="Tahoma"/>
              </a:rPr>
              <a:t>strategy </a:t>
            </a:r>
            <a:r>
              <a:rPr sz="1982" spc="-20" dirty="0">
                <a:solidFill>
                  <a:prstClr val="black"/>
                </a:solidFill>
                <a:latin typeface="Tahoma"/>
                <a:cs typeface="Tahoma"/>
              </a:rPr>
              <a:t>to </a:t>
            </a:r>
            <a:r>
              <a:rPr sz="1982" spc="-50" dirty="0">
                <a:solidFill>
                  <a:prstClr val="black"/>
                </a:solidFill>
                <a:latin typeface="Tahoma"/>
                <a:cs typeface="Tahoma"/>
              </a:rPr>
              <a:t>highlight </a:t>
            </a:r>
            <a:r>
              <a:rPr sz="1982" spc="-59" dirty="0">
                <a:solidFill>
                  <a:prstClr val="black"/>
                </a:solidFill>
                <a:latin typeface="Tahoma"/>
                <a:cs typeface="Tahoma"/>
              </a:rPr>
              <a:t>specific</a:t>
            </a:r>
            <a:r>
              <a:rPr sz="1982" spc="-50" dirty="0">
                <a:solidFill>
                  <a:prstClr val="black"/>
                </a:solidFill>
                <a:latin typeface="Tahoma"/>
                <a:cs typeface="Tahoma"/>
              </a:rPr>
              <a:t> </a:t>
            </a:r>
            <a:r>
              <a:rPr sz="1982" spc="-69" dirty="0">
                <a:solidFill>
                  <a:prstClr val="black"/>
                </a:solidFill>
                <a:latin typeface="Tahoma"/>
                <a:cs typeface="Tahoma"/>
              </a:rPr>
              <a:t>details</a:t>
            </a:r>
            <a:endParaRPr sz="1982">
              <a:solidFill>
                <a:prstClr val="black"/>
              </a:solidFill>
              <a:latin typeface="Tahoma"/>
              <a:cs typeface="Tahoma"/>
            </a:endParaRPr>
          </a:p>
          <a:p>
            <a:pPr marL="965177" lvl="1" indent="-273068" defTabSz="1812066">
              <a:lnSpc>
                <a:spcPts val="2368"/>
              </a:lnSpc>
              <a:buClr>
                <a:srgbClr val="1FA49A"/>
              </a:buClr>
              <a:buSzPct val="60000"/>
              <a:buFont typeface="Arial"/>
              <a:buChar char="►"/>
              <a:tabLst>
                <a:tab pos="966435" algn="l"/>
              </a:tabLst>
            </a:pPr>
            <a:r>
              <a:rPr sz="1982" spc="-89" dirty="0">
                <a:solidFill>
                  <a:prstClr val="black"/>
                </a:solidFill>
                <a:latin typeface="Tahoma"/>
                <a:cs typeface="Tahoma"/>
              </a:rPr>
              <a:t>Reduce </a:t>
            </a:r>
            <a:r>
              <a:rPr sz="1982" spc="-10" dirty="0">
                <a:solidFill>
                  <a:prstClr val="black"/>
                </a:solidFill>
                <a:latin typeface="Tahoma"/>
                <a:cs typeface="Tahoma"/>
              </a:rPr>
              <a:t>clutter—don’t </a:t>
            </a:r>
            <a:r>
              <a:rPr sz="1982" spc="-129" dirty="0">
                <a:solidFill>
                  <a:prstClr val="black"/>
                </a:solidFill>
                <a:latin typeface="Tahoma"/>
                <a:cs typeface="Tahoma"/>
              </a:rPr>
              <a:t>show </a:t>
            </a:r>
            <a:r>
              <a:rPr sz="1982" spc="-30" dirty="0">
                <a:solidFill>
                  <a:prstClr val="black"/>
                </a:solidFill>
                <a:latin typeface="Tahoma"/>
                <a:cs typeface="Tahoma"/>
              </a:rPr>
              <a:t>too</a:t>
            </a:r>
            <a:r>
              <a:rPr sz="1982" spc="-168" dirty="0">
                <a:solidFill>
                  <a:prstClr val="black"/>
                </a:solidFill>
                <a:latin typeface="Tahoma"/>
                <a:cs typeface="Tahoma"/>
              </a:rPr>
              <a:t> </a:t>
            </a:r>
            <a:r>
              <a:rPr sz="1982" spc="-69" dirty="0">
                <a:solidFill>
                  <a:prstClr val="black"/>
                </a:solidFill>
                <a:latin typeface="Tahoma"/>
                <a:cs typeface="Tahoma"/>
              </a:rPr>
              <a:t>much!</a:t>
            </a:r>
            <a:endParaRPr sz="1982">
              <a:solidFill>
                <a:prstClr val="black"/>
              </a:solidFill>
              <a:latin typeface="Tahoma"/>
              <a:cs typeface="Tahoma"/>
            </a:endParaRPr>
          </a:p>
          <a:p>
            <a:pPr marL="965177" lvl="1" indent="-273068" defTabSz="1812066">
              <a:lnSpc>
                <a:spcPts val="2378"/>
              </a:lnSpc>
              <a:buClr>
                <a:srgbClr val="1FA49A"/>
              </a:buClr>
              <a:buSzPct val="60000"/>
              <a:buFont typeface="Arial"/>
              <a:buChar char="►"/>
              <a:tabLst>
                <a:tab pos="966435" algn="l"/>
              </a:tabLst>
            </a:pPr>
            <a:r>
              <a:rPr sz="1982" spc="-79" dirty="0">
                <a:solidFill>
                  <a:prstClr val="black"/>
                </a:solidFill>
                <a:latin typeface="Tahoma"/>
                <a:cs typeface="Tahoma"/>
              </a:rPr>
              <a:t>Use </a:t>
            </a:r>
            <a:r>
              <a:rPr sz="1982" spc="-59" dirty="0">
                <a:solidFill>
                  <a:prstClr val="black"/>
                </a:solidFill>
                <a:latin typeface="Tahoma"/>
                <a:cs typeface="Tahoma"/>
              </a:rPr>
              <a:t>color </a:t>
            </a:r>
            <a:r>
              <a:rPr sz="1982" spc="-69" dirty="0">
                <a:solidFill>
                  <a:prstClr val="black"/>
                </a:solidFill>
                <a:latin typeface="Tahoma"/>
                <a:cs typeface="Tahoma"/>
              </a:rPr>
              <a:t>meaningfully (gradients, </a:t>
            </a:r>
            <a:r>
              <a:rPr sz="1982" spc="-50" dirty="0">
                <a:solidFill>
                  <a:prstClr val="black"/>
                </a:solidFill>
                <a:latin typeface="Tahoma"/>
                <a:cs typeface="Tahoma"/>
              </a:rPr>
              <a:t>contrast,</a:t>
            </a:r>
            <a:r>
              <a:rPr sz="1982" spc="396" dirty="0">
                <a:solidFill>
                  <a:prstClr val="black"/>
                </a:solidFill>
                <a:latin typeface="Tahoma"/>
                <a:cs typeface="Tahoma"/>
              </a:rPr>
              <a:t> </a:t>
            </a:r>
            <a:r>
              <a:rPr sz="1982" spc="-40" dirty="0">
                <a:solidFill>
                  <a:prstClr val="black"/>
                </a:solidFill>
                <a:latin typeface="Tahoma"/>
                <a:cs typeface="Tahoma"/>
              </a:rPr>
              <a:t>etc.)</a:t>
            </a:r>
            <a:endParaRPr sz="1982">
              <a:solidFill>
                <a:prstClr val="black"/>
              </a:solidFill>
              <a:latin typeface="Tahoma"/>
              <a:cs typeface="Tahoma"/>
            </a:endParaRPr>
          </a:p>
          <a:p>
            <a:pPr marL="416524" indent="-291944" defTabSz="1812066">
              <a:spcBef>
                <a:spcPts val="386"/>
              </a:spcBef>
              <a:buClr>
                <a:srgbClr val="FFFFFF"/>
              </a:buClr>
              <a:buSzPct val="72727"/>
              <a:buFont typeface="Calibri"/>
              <a:buAutoNum type="arabicPlain"/>
              <a:tabLst>
                <a:tab pos="417782" algn="l"/>
              </a:tabLst>
            </a:pPr>
            <a:r>
              <a:rPr sz="2180" spc="-89" dirty="0">
                <a:solidFill>
                  <a:prstClr val="black"/>
                </a:solidFill>
                <a:latin typeface="Trebuchet MS"/>
                <a:cs typeface="Trebuchet MS"/>
              </a:rPr>
              <a:t>Reporting </a:t>
            </a:r>
            <a:r>
              <a:rPr sz="2180" spc="-149" dirty="0">
                <a:solidFill>
                  <a:prstClr val="black"/>
                </a:solidFill>
                <a:latin typeface="Trebuchet MS"/>
                <a:cs typeface="Trebuchet MS"/>
              </a:rPr>
              <a:t>the </a:t>
            </a:r>
            <a:r>
              <a:rPr sz="2180" spc="-119" dirty="0">
                <a:solidFill>
                  <a:prstClr val="black"/>
                </a:solidFill>
                <a:latin typeface="Trebuchet MS"/>
                <a:cs typeface="Trebuchet MS"/>
              </a:rPr>
              <a:t>results </a:t>
            </a:r>
            <a:r>
              <a:rPr sz="2180" spc="-99" dirty="0">
                <a:solidFill>
                  <a:prstClr val="black"/>
                </a:solidFill>
                <a:latin typeface="Trebuchet MS"/>
                <a:cs typeface="Trebuchet MS"/>
              </a:rPr>
              <a:t>(don’t </a:t>
            </a:r>
            <a:r>
              <a:rPr sz="2180" spc="-168" dirty="0">
                <a:solidFill>
                  <a:prstClr val="black"/>
                </a:solidFill>
                <a:latin typeface="Trebuchet MS"/>
                <a:cs typeface="Trebuchet MS"/>
              </a:rPr>
              <a:t>leave </a:t>
            </a:r>
            <a:r>
              <a:rPr sz="2180" spc="-149" dirty="0">
                <a:solidFill>
                  <a:prstClr val="black"/>
                </a:solidFill>
                <a:latin typeface="Trebuchet MS"/>
                <a:cs typeface="Trebuchet MS"/>
              </a:rPr>
              <a:t>the </a:t>
            </a:r>
            <a:r>
              <a:rPr sz="2180" spc="-129" dirty="0">
                <a:solidFill>
                  <a:prstClr val="black"/>
                </a:solidFill>
                <a:latin typeface="Trebuchet MS"/>
                <a:cs typeface="Trebuchet MS"/>
              </a:rPr>
              <a:t>figure</a:t>
            </a:r>
            <a:r>
              <a:rPr sz="2180" spc="-337" dirty="0">
                <a:solidFill>
                  <a:prstClr val="black"/>
                </a:solidFill>
                <a:latin typeface="Trebuchet MS"/>
                <a:cs typeface="Trebuchet MS"/>
              </a:rPr>
              <a:t> </a:t>
            </a:r>
            <a:r>
              <a:rPr sz="2180" spc="-79" dirty="0">
                <a:solidFill>
                  <a:prstClr val="black"/>
                </a:solidFill>
                <a:latin typeface="Trebuchet MS"/>
                <a:cs typeface="Trebuchet MS"/>
              </a:rPr>
              <a:t>hanging!)</a:t>
            </a:r>
            <a:endParaRPr sz="2180">
              <a:solidFill>
                <a:prstClr val="black"/>
              </a:solidFill>
              <a:latin typeface="Trebuchet MS"/>
              <a:cs typeface="Trebuchet MS"/>
            </a:endParaRPr>
          </a:p>
          <a:p>
            <a:pPr marL="965177" lvl="1" indent="-273068" defTabSz="1812066">
              <a:lnSpc>
                <a:spcPts val="2378"/>
              </a:lnSpc>
              <a:spcBef>
                <a:spcPts val="347"/>
              </a:spcBef>
              <a:buClr>
                <a:srgbClr val="1FA49A"/>
              </a:buClr>
              <a:buSzPct val="60000"/>
              <a:buFont typeface="Arial"/>
              <a:buChar char="►"/>
              <a:tabLst>
                <a:tab pos="966435" algn="l"/>
              </a:tabLst>
            </a:pPr>
            <a:r>
              <a:rPr sz="1982" spc="-69" dirty="0">
                <a:solidFill>
                  <a:prstClr val="black"/>
                </a:solidFill>
                <a:latin typeface="Tahoma"/>
                <a:cs typeface="Tahoma"/>
              </a:rPr>
              <a:t>Give</a:t>
            </a:r>
            <a:r>
              <a:rPr sz="1982" spc="30" dirty="0">
                <a:solidFill>
                  <a:prstClr val="black"/>
                </a:solidFill>
                <a:latin typeface="Tahoma"/>
                <a:cs typeface="Tahoma"/>
              </a:rPr>
              <a:t> </a:t>
            </a:r>
            <a:r>
              <a:rPr sz="1982" spc="-99" dirty="0">
                <a:solidFill>
                  <a:prstClr val="black"/>
                </a:solidFill>
                <a:latin typeface="Tahoma"/>
                <a:cs typeface="Tahoma"/>
              </a:rPr>
              <a:t>a</a:t>
            </a:r>
            <a:r>
              <a:rPr sz="1982" spc="40" dirty="0">
                <a:solidFill>
                  <a:prstClr val="black"/>
                </a:solidFill>
                <a:latin typeface="Tahoma"/>
                <a:cs typeface="Tahoma"/>
              </a:rPr>
              <a:t> </a:t>
            </a:r>
            <a:r>
              <a:rPr sz="1982" spc="-99" dirty="0">
                <a:solidFill>
                  <a:prstClr val="black"/>
                </a:solidFill>
                <a:latin typeface="Tahoma"/>
                <a:cs typeface="Tahoma"/>
              </a:rPr>
              <a:t>paragraph</a:t>
            </a:r>
            <a:r>
              <a:rPr sz="1982" spc="40" dirty="0">
                <a:solidFill>
                  <a:prstClr val="black"/>
                </a:solidFill>
                <a:latin typeface="Tahoma"/>
                <a:cs typeface="Tahoma"/>
              </a:rPr>
              <a:t> </a:t>
            </a:r>
            <a:r>
              <a:rPr sz="1982" spc="-79" dirty="0">
                <a:solidFill>
                  <a:prstClr val="black"/>
                </a:solidFill>
                <a:latin typeface="Tahoma"/>
                <a:cs typeface="Tahoma"/>
              </a:rPr>
              <a:t>describing</a:t>
            </a:r>
            <a:r>
              <a:rPr sz="1982" spc="30" dirty="0">
                <a:solidFill>
                  <a:prstClr val="black"/>
                </a:solidFill>
                <a:latin typeface="Tahoma"/>
                <a:cs typeface="Tahoma"/>
              </a:rPr>
              <a:t> </a:t>
            </a:r>
            <a:r>
              <a:rPr sz="1982" spc="-89" dirty="0">
                <a:solidFill>
                  <a:prstClr val="black"/>
                </a:solidFill>
                <a:latin typeface="Tahoma"/>
                <a:cs typeface="Tahoma"/>
              </a:rPr>
              <a:t>and</a:t>
            </a:r>
            <a:r>
              <a:rPr sz="1982" spc="40" dirty="0">
                <a:solidFill>
                  <a:prstClr val="black"/>
                </a:solidFill>
                <a:latin typeface="Tahoma"/>
                <a:cs typeface="Tahoma"/>
              </a:rPr>
              <a:t> </a:t>
            </a:r>
            <a:r>
              <a:rPr sz="1982" spc="-69" dirty="0">
                <a:solidFill>
                  <a:prstClr val="black"/>
                </a:solidFill>
                <a:latin typeface="Tahoma"/>
                <a:cs typeface="Tahoma"/>
              </a:rPr>
              <a:t>interpreting</a:t>
            </a:r>
            <a:r>
              <a:rPr sz="1982" spc="30" dirty="0">
                <a:solidFill>
                  <a:prstClr val="black"/>
                </a:solidFill>
                <a:latin typeface="Tahoma"/>
                <a:cs typeface="Tahoma"/>
              </a:rPr>
              <a:t> </a:t>
            </a:r>
            <a:r>
              <a:rPr sz="1982" spc="-69" dirty="0">
                <a:solidFill>
                  <a:prstClr val="black"/>
                </a:solidFill>
                <a:latin typeface="Tahoma"/>
                <a:cs typeface="Tahoma"/>
              </a:rPr>
              <a:t>the</a:t>
            </a:r>
            <a:r>
              <a:rPr sz="1982" spc="40" dirty="0">
                <a:solidFill>
                  <a:prstClr val="black"/>
                </a:solidFill>
                <a:latin typeface="Tahoma"/>
                <a:cs typeface="Tahoma"/>
              </a:rPr>
              <a:t> </a:t>
            </a:r>
            <a:r>
              <a:rPr sz="1982" spc="-79" dirty="0">
                <a:solidFill>
                  <a:prstClr val="black"/>
                </a:solidFill>
                <a:latin typeface="Tahoma"/>
                <a:cs typeface="Tahoma"/>
              </a:rPr>
              <a:t>figure</a:t>
            </a:r>
            <a:endParaRPr sz="1982">
              <a:solidFill>
                <a:prstClr val="black"/>
              </a:solidFill>
              <a:latin typeface="Tahoma"/>
              <a:cs typeface="Tahoma"/>
            </a:endParaRPr>
          </a:p>
          <a:p>
            <a:pPr marL="965177" lvl="1" indent="-273068" defTabSz="1812066">
              <a:lnSpc>
                <a:spcPts val="2378"/>
              </a:lnSpc>
              <a:buClr>
                <a:srgbClr val="1FA49A"/>
              </a:buClr>
              <a:buSzPct val="60000"/>
              <a:buFont typeface="Arial"/>
              <a:buChar char="►"/>
              <a:tabLst>
                <a:tab pos="966435" algn="l"/>
              </a:tabLst>
            </a:pPr>
            <a:r>
              <a:rPr sz="1982" spc="-20" dirty="0">
                <a:solidFill>
                  <a:prstClr val="black"/>
                </a:solidFill>
                <a:latin typeface="Tahoma"/>
                <a:cs typeface="Tahoma"/>
              </a:rPr>
              <a:t>Walk </a:t>
            </a:r>
            <a:r>
              <a:rPr sz="1982" spc="-99" dirty="0">
                <a:solidFill>
                  <a:prstClr val="black"/>
                </a:solidFill>
                <a:latin typeface="Tahoma"/>
                <a:cs typeface="Tahoma"/>
              </a:rPr>
              <a:t>your </a:t>
            </a:r>
            <a:r>
              <a:rPr sz="1982" spc="-89" dirty="0">
                <a:solidFill>
                  <a:prstClr val="black"/>
                </a:solidFill>
                <a:latin typeface="Tahoma"/>
                <a:cs typeface="Tahoma"/>
              </a:rPr>
              <a:t>audience </a:t>
            </a:r>
            <a:r>
              <a:rPr sz="1982" spc="-69" dirty="0">
                <a:solidFill>
                  <a:prstClr val="black"/>
                </a:solidFill>
                <a:latin typeface="Tahoma"/>
                <a:cs typeface="Tahoma"/>
              </a:rPr>
              <a:t>through </a:t>
            </a:r>
            <a:r>
              <a:rPr sz="1982" spc="-30" dirty="0">
                <a:solidFill>
                  <a:prstClr val="black"/>
                </a:solidFill>
                <a:latin typeface="Tahoma"/>
                <a:cs typeface="Tahoma"/>
              </a:rPr>
              <a:t>its</a:t>
            </a:r>
            <a:r>
              <a:rPr sz="1982" spc="454" dirty="0">
                <a:solidFill>
                  <a:prstClr val="black"/>
                </a:solidFill>
                <a:latin typeface="Tahoma"/>
                <a:cs typeface="Tahoma"/>
              </a:rPr>
              <a:t> </a:t>
            </a:r>
            <a:r>
              <a:rPr sz="1982" spc="-69" dirty="0">
                <a:solidFill>
                  <a:prstClr val="black"/>
                </a:solidFill>
                <a:latin typeface="Tahoma"/>
                <a:cs typeface="Tahoma"/>
              </a:rPr>
              <a:t>interpretation</a:t>
            </a:r>
            <a:endParaRPr sz="1982">
              <a:solidFill>
                <a:prstClr val="black"/>
              </a:solidFill>
              <a:latin typeface="Tahoma"/>
              <a:cs typeface="Tahoma"/>
            </a:endParaRPr>
          </a:p>
        </p:txBody>
      </p:sp>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41878" y="111308"/>
            <a:ext cx="4565289" cy="390077"/>
          </a:xfrm>
          <a:prstGeom prst="rect">
            <a:avLst/>
          </a:prstGeom>
        </p:spPr>
        <p:txBody>
          <a:bodyPr vert="horz" wrap="square" lIns="0" tIns="23909" rIns="0" bIns="0" rtlCol="0">
            <a:spAutoFit/>
          </a:bodyPr>
          <a:lstStyle/>
          <a:p>
            <a:pPr marL="25168">
              <a:spcBef>
                <a:spcPts val="188"/>
              </a:spcBef>
            </a:pPr>
            <a:r>
              <a:rPr b="1" spc="454" dirty="0"/>
              <a:t>KEYS </a:t>
            </a:r>
            <a:r>
              <a:rPr b="1" spc="495" dirty="0"/>
              <a:t>TO </a:t>
            </a:r>
            <a:r>
              <a:rPr b="1" spc="268" dirty="0"/>
              <a:t>VISUALIZING</a:t>
            </a:r>
            <a:r>
              <a:rPr b="1" spc="-40" dirty="0"/>
              <a:t> </a:t>
            </a:r>
            <a:r>
              <a:rPr b="1" spc="287" dirty="0"/>
              <a:t>DATA</a:t>
            </a:r>
          </a:p>
        </p:txBody>
      </p:sp>
      <p:sp>
        <p:nvSpPr>
          <p:cNvPr id="3" name="object 3"/>
          <p:cNvSpPr/>
          <p:nvPr/>
        </p:nvSpPr>
        <p:spPr>
          <a:xfrm>
            <a:off x="2452878" y="1332742"/>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4" name="object 4"/>
          <p:cNvSpPr/>
          <p:nvPr/>
        </p:nvSpPr>
        <p:spPr>
          <a:xfrm>
            <a:off x="2452878" y="2661607"/>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5" name="object 5"/>
          <p:cNvSpPr/>
          <p:nvPr/>
        </p:nvSpPr>
        <p:spPr>
          <a:xfrm>
            <a:off x="2452878" y="3990475"/>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6" name="object 6"/>
          <p:cNvSpPr/>
          <p:nvPr/>
        </p:nvSpPr>
        <p:spPr>
          <a:xfrm>
            <a:off x="2452878" y="5018471"/>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7" name="object 7"/>
          <p:cNvSpPr txBox="1"/>
          <p:nvPr/>
        </p:nvSpPr>
        <p:spPr>
          <a:xfrm>
            <a:off x="2348890" y="1148192"/>
            <a:ext cx="7543800" cy="5082901"/>
          </a:xfrm>
          <a:prstGeom prst="rect">
            <a:avLst/>
          </a:prstGeom>
        </p:spPr>
        <p:txBody>
          <a:bodyPr vert="horz" wrap="square" lIns="0" tIns="71726" rIns="0" bIns="0" rtlCol="0">
            <a:spAutoFit/>
          </a:bodyPr>
          <a:lstStyle/>
          <a:p>
            <a:pPr marL="441691" indent="-291944" defTabSz="1812066">
              <a:spcBef>
                <a:spcPts val="565"/>
              </a:spcBef>
              <a:buClr>
                <a:srgbClr val="FFFFFF"/>
              </a:buClr>
              <a:buSzPct val="72727"/>
              <a:buFont typeface="Calibri"/>
              <a:buAutoNum type="arabicPlain"/>
              <a:tabLst>
                <a:tab pos="442950" algn="l"/>
              </a:tabLst>
            </a:pPr>
            <a:r>
              <a:rPr sz="2180" spc="-119" dirty="0">
                <a:solidFill>
                  <a:prstClr val="black"/>
                </a:solidFill>
                <a:latin typeface="Trebuchet MS"/>
                <a:cs typeface="Trebuchet MS"/>
              </a:rPr>
              <a:t>Integrate </a:t>
            </a:r>
            <a:r>
              <a:rPr sz="2180" spc="-139" dirty="0">
                <a:solidFill>
                  <a:prstClr val="black"/>
                </a:solidFill>
                <a:latin typeface="Trebuchet MS"/>
                <a:cs typeface="Trebuchet MS"/>
              </a:rPr>
              <a:t>text </a:t>
            </a:r>
            <a:r>
              <a:rPr sz="2180" spc="-109" dirty="0">
                <a:solidFill>
                  <a:prstClr val="black"/>
                </a:solidFill>
                <a:latin typeface="Trebuchet MS"/>
                <a:cs typeface="Trebuchet MS"/>
              </a:rPr>
              <a:t>into </a:t>
            </a:r>
            <a:r>
              <a:rPr sz="2180" spc="-149" dirty="0">
                <a:solidFill>
                  <a:prstClr val="black"/>
                </a:solidFill>
                <a:latin typeface="Trebuchet MS"/>
                <a:cs typeface="Trebuchet MS"/>
              </a:rPr>
              <a:t>the</a:t>
            </a:r>
            <a:r>
              <a:rPr sz="2180" spc="69" dirty="0">
                <a:solidFill>
                  <a:prstClr val="black"/>
                </a:solidFill>
                <a:latin typeface="Trebuchet MS"/>
                <a:cs typeface="Trebuchet MS"/>
              </a:rPr>
              <a:t> </a:t>
            </a:r>
            <a:r>
              <a:rPr sz="2180" spc="-129" dirty="0">
                <a:solidFill>
                  <a:prstClr val="black"/>
                </a:solidFill>
                <a:latin typeface="Trebuchet MS"/>
                <a:cs typeface="Trebuchet MS"/>
              </a:rPr>
              <a:t>figure</a:t>
            </a:r>
            <a:endParaRPr sz="2180">
              <a:solidFill>
                <a:prstClr val="black"/>
              </a:solidFill>
              <a:latin typeface="Trebuchet MS"/>
              <a:cs typeface="Trebuchet MS"/>
            </a:endParaRPr>
          </a:p>
          <a:p>
            <a:pPr marL="990345" lvl="1" indent="-273068" defTabSz="1812066">
              <a:lnSpc>
                <a:spcPts val="2378"/>
              </a:lnSpc>
              <a:spcBef>
                <a:spcPts val="347"/>
              </a:spcBef>
              <a:buClr>
                <a:srgbClr val="1FA49A"/>
              </a:buClr>
              <a:buSzPct val="60000"/>
              <a:buFont typeface="Arial"/>
              <a:buChar char="►"/>
              <a:tabLst>
                <a:tab pos="991603" algn="l"/>
              </a:tabLst>
            </a:pPr>
            <a:r>
              <a:rPr sz="1982" dirty="0">
                <a:solidFill>
                  <a:prstClr val="black"/>
                </a:solidFill>
                <a:latin typeface="Tahoma"/>
                <a:cs typeface="Tahoma"/>
              </a:rPr>
              <a:t>Title, </a:t>
            </a:r>
            <a:r>
              <a:rPr sz="1982" spc="-99" dirty="0">
                <a:solidFill>
                  <a:prstClr val="black"/>
                </a:solidFill>
                <a:latin typeface="Tahoma"/>
                <a:cs typeface="Tahoma"/>
              </a:rPr>
              <a:t>headings, </a:t>
            </a:r>
            <a:r>
              <a:rPr sz="1982" spc="-69" dirty="0">
                <a:solidFill>
                  <a:prstClr val="black"/>
                </a:solidFill>
                <a:latin typeface="Tahoma"/>
                <a:cs typeface="Tahoma"/>
              </a:rPr>
              <a:t>axis labels,</a:t>
            </a:r>
            <a:r>
              <a:rPr sz="1982" spc="287" dirty="0">
                <a:solidFill>
                  <a:prstClr val="black"/>
                </a:solidFill>
                <a:latin typeface="Tahoma"/>
                <a:cs typeface="Tahoma"/>
              </a:rPr>
              <a:t> </a:t>
            </a:r>
            <a:r>
              <a:rPr sz="1982" spc="-109" dirty="0">
                <a:solidFill>
                  <a:prstClr val="black"/>
                </a:solidFill>
                <a:latin typeface="Tahoma"/>
                <a:cs typeface="Tahoma"/>
              </a:rPr>
              <a:t>legends</a:t>
            </a:r>
            <a:endParaRPr sz="1982">
              <a:solidFill>
                <a:prstClr val="black"/>
              </a:solidFill>
              <a:latin typeface="Tahoma"/>
              <a:cs typeface="Tahoma"/>
            </a:endParaRPr>
          </a:p>
          <a:p>
            <a:pPr marL="990345" lvl="1" indent="-273068" defTabSz="1812066">
              <a:lnSpc>
                <a:spcPts val="2368"/>
              </a:lnSpc>
              <a:buClr>
                <a:srgbClr val="1FA49A"/>
              </a:buClr>
              <a:buSzPct val="60000"/>
              <a:buFont typeface="Arial"/>
              <a:buChar char="►"/>
              <a:tabLst>
                <a:tab pos="991603" algn="l"/>
              </a:tabLst>
            </a:pPr>
            <a:r>
              <a:rPr sz="1982" spc="-50" dirty="0">
                <a:solidFill>
                  <a:prstClr val="black"/>
                </a:solidFill>
                <a:latin typeface="Tahoma"/>
                <a:cs typeface="Tahoma"/>
              </a:rPr>
              <a:t>Maybe </a:t>
            </a:r>
            <a:r>
              <a:rPr sz="1982" spc="-129" dirty="0">
                <a:solidFill>
                  <a:prstClr val="black"/>
                </a:solidFill>
                <a:latin typeface="Tahoma"/>
                <a:cs typeface="Tahoma"/>
              </a:rPr>
              <a:t>even </a:t>
            </a:r>
            <a:r>
              <a:rPr sz="1982" spc="-99" dirty="0">
                <a:solidFill>
                  <a:prstClr val="black"/>
                </a:solidFill>
                <a:latin typeface="Tahoma"/>
                <a:cs typeface="Tahoma"/>
              </a:rPr>
              <a:t>a </a:t>
            </a:r>
            <a:r>
              <a:rPr sz="1982" spc="-79" dirty="0">
                <a:solidFill>
                  <a:prstClr val="black"/>
                </a:solidFill>
                <a:latin typeface="Tahoma"/>
                <a:cs typeface="Tahoma"/>
              </a:rPr>
              <a:t>short, </a:t>
            </a:r>
            <a:r>
              <a:rPr sz="1982" spc="-40" dirty="0">
                <a:solidFill>
                  <a:prstClr val="black"/>
                </a:solidFill>
                <a:latin typeface="Tahoma"/>
                <a:cs typeface="Tahoma"/>
              </a:rPr>
              <a:t>“punchy</a:t>
            </a:r>
            <a:r>
              <a:rPr sz="1982" i="1" spc="-40" dirty="0">
                <a:solidFill>
                  <a:prstClr val="black"/>
                </a:solidFill>
                <a:latin typeface="Arial"/>
                <a:cs typeface="Arial"/>
              </a:rPr>
              <a:t>”</a:t>
            </a:r>
            <a:r>
              <a:rPr sz="1982" i="1" spc="89" dirty="0">
                <a:solidFill>
                  <a:prstClr val="black"/>
                </a:solidFill>
                <a:latin typeface="Arial"/>
                <a:cs typeface="Arial"/>
              </a:rPr>
              <a:t> </a:t>
            </a:r>
            <a:r>
              <a:rPr sz="1982" spc="-50" dirty="0">
                <a:solidFill>
                  <a:prstClr val="black"/>
                </a:solidFill>
                <a:latin typeface="Tahoma"/>
                <a:cs typeface="Tahoma"/>
              </a:rPr>
              <a:t>caption</a:t>
            </a:r>
            <a:endParaRPr sz="1982">
              <a:solidFill>
                <a:prstClr val="black"/>
              </a:solidFill>
              <a:latin typeface="Tahoma"/>
              <a:cs typeface="Tahoma"/>
            </a:endParaRPr>
          </a:p>
          <a:p>
            <a:pPr marL="990345" lvl="1" indent="-273068" defTabSz="1812066">
              <a:lnSpc>
                <a:spcPts val="2378"/>
              </a:lnSpc>
              <a:buClr>
                <a:srgbClr val="1FA49A"/>
              </a:buClr>
              <a:buSzPct val="60000"/>
              <a:buFont typeface="Arial"/>
              <a:buChar char="►"/>
              <a:tabLst>
                <a:tab pos="991603" algn="l"/>
              </a:tabLst>
            </a:pPr>
            <a:r>
              <a:rPr sz="1982" spc="-109" dirty="0">
                <a:solidFill>
                  <a:prstClr val="black"/>
                </a:solidFill>
                <a:latin typeface="Tahoma"/>
                <a:cs typeface="Tahoma"/>
              </a:rPr>
              <a:t>Ideally, </a:t>
            </a:r>
            <a:r>
              <a:rPr sz="1982" spc="-69" dirty="0">
                <a:solidFill>
                  <a:prstClr val="black"/>
                </a:solidFill>
                <a:latin typeface="Tahoma"/>
                <a:cs typeface="Tahoma"/>
              </a:rPr>
              <a:t>the </a:t>
            </a:r>
            <a:r>
              <a:rPr sz="1982" spc="-79" dirty="0">
                <a:solidFill>
                  <a:prstClr val="black"/>
                </a:solidFill>
                <a:latin typeface="Tahoma"/>
                <a:cs typeface="Tahoma"/>
              </a:rPr>
              <a:t>figure should </a:t>
            </a:r>
            <a:r>
              <a:rPr sz="1982" spc="-69" dirty="0">
                <a:solidFill>
                  <a:prstClr val="black"/>
                </a:solidFill>
                <a:latin typeface="Tahoma"/>
                <a:cs typeface="Tahoma"/>
              </a:rPr>
              <a:t>stand </a:t>
            </a:r>
            <a:r>
              <a:rPr sz="1982" spc="-99" dirty="0">
                <a:solidFill>
                  <a:prstClr val="black"/>
                </a:solidFill>
                <a:latin typeface="Tahoma"/>
                <a:cs typeface="Tahoma"/>
              </a:rPr>
              <a:t>on</a:t>
            </a:r>
            <a:r>
              <a:rPr sz="1982" spc="129" dirty="0">
                <a:solidFill>
                  <a:prstClr val="black"/>
                </a:solidFill>
                <a:latin typeface="Tahoma"/>
                <a:cs typeface="Tahoma"/>
              </a:rPr>
              <a:t> </a:t>
            </a:r>
            <a:r>
              <a:rPr sz="1982" spc="-30" dirty="0">
                <a:solidFill>
                  <a:prstClr val="black"/>
                </a:solidFill>
                <a:latin typeface="Tahoma"/>
                <a:cs typeface="Tahoma"/>
              </a:rPr>
              <a:t>its </a:t>
            </a:r>
            <a:r>
              <a:rPr sz="1982" spc="-119" dirty="0">
                <a:solidFill>
                  <a:prstClr val="black"/>
                </a:solidFill>
                <a:latin typeface="Tahoma"/>
                <a:cs typeface="Tahoma"/>
              </a:rPr>
              <a:t>own</a:t>
            </a:r>
            <a:endParaRPr sz="1982">
              <a:solidFill>
                <a:prstClr val="black"/>
              </a:solidFill>
              <a:latin typeface="Tahoma"/>
              <a:cs typeface="Tahoma"/>
            </a:endParaRPr>
          </a:p>
          <a:p>
            <a:pPr marL="441691" indent="-291944" defTabSz="1812066">
              <a:spcBef>
                <a:spcPts val="386"/>
              </a:spcBef>
              <a:buClr>
                <a:srgbClr val="FFFFFF"/>
              </a:buClr>
              <a:buSzPct val="72727"/>
              <a:buFont typeface="Calibri"/>
              <a:buAutoNum type="arabicPlain"/>
              <a:tabLst>
                <a:tab pos="442950" algn="l"/>
              </a:tabLst>
            </a:pPr>
            <a:r>
              <a:rPr sz="2180" spc="-89" dirty="0">
                <a:solidFill>
                  <a:prstClr val="black"/>
                </a:solidFill>
                <a:latin typeface="Trebuchet MS"/>
                <a:cs typeface="Trebuchet MS"/>
              </a:rPr>
              <a:t>Choose </a:t>
            </a:r>
            <a:r>
              <a:rPr sz="2180" spc="-119" dirty="0">
                <a:solidFill>
                  <a:prstClr val="black"/>
                </a:solidFill>
                <a:latin typeface="Trebuchet MS"/>
                <a:cs typeface="Trebuchet MS"/>
              </a:rPr>
              <a:t>design </a:t>
            </a:r>
            <a:r>
              <a:rPr sz="2180" spc="-159" dirty="0">
                <a:solidFill>
                  <a:prstClr val="black"/>
                </a:solidFill>
                <a:latin typeface="Trebuchet MS"/>
                <a:cs typeface="Trebuchet MS"/>
              </a:rPr>
              <a:t>elements</a:t>
            </a:r>
            <a:r>
              <a:rPr sz="2180" spc="-188" dirty="0">
                <a:solidFill>
                  <a:prstClr val="black"/>
                </a:solidFill>
                <a:latin typeface="Trebuchet MS"/>
                <a:cs typeface="Trebuchet MS"/>
              </a:rPr>
              <a:t> </a:t>
            </a:r>
            <a:r>
              <a:rPr sz="2180" spc="-149" dirty="0">
                <a:solidFill>
                  <a:prstClr val="black"/>
                </a:solidFill>
                <a:latin typeface="Trebuchet MS"/>
                <a:cs typeface="Trebuchet MS"/>
              </a:rPr>
              <a:t>carefully</a:t>
            </a:r>
            <a:endParaRPr sz="2180">
              <a:solidFill>
                <a:prstClr val="black"/>
              </a:solidFill>
              <a:latin typeface="Trebuchet MS"/>
              <a:cs typeface="Trebuchet MS"/>
            </a:endParaRPr>
          </a:p>
          <a:p>
            <a:pPr marL="990345" lvl="1" indent="-273068" defTabSz="1812066">
              <a:lnSpc>
                <a:spcPts val="2378"/>
              </a:lnSpc>
              <a:spcBef>
                <a:spcPts val="347"/>
              </a:spcBef>
              <a:buClr>
                <a:srgbClr val="1FA49A"/>
              </a:buClr>
              <a:buSzPct val="60000"/>
              <a:buFont typeface="Arial"/>
              <a:buChar char="►"/>
              <a:tabLst>
                <a:tab pos="991603" algn="l"/>
              </a:tabLst>
            </a:pPr>
            <a:r>
              <a:rPr sz="1982" spc="-79" dirty="0">
                <a:solidFill>
                  <a:prstClr val="black"/>
                </a:solidFill>
                <a:latin typeface="Tahoma"/>
                <a:cs typeface="Tahoma"/>
              </a:rPr>
              <a:t>Choose </a:t>
            </a:r>
            <a:r>
              <a:rPr sz="1982" spc="-50" dirty="0">
                <a:solidFill>
                  <a:prstClr val="black"/>
                </a:solidFill>
                <a:latin typeface="Tahoma"/>
                <a:cs typeface="Tahoma"/>
              </a:rPr>
              <a:t>visualization </a:t>
            </a:r>
            <a:r>
              <a:rPr sz="1982" spc="-69" dirty="0">
                <a:solidFill>
                  <a:prstClr val="black"/>
                </a:solidFill>
                <a:latin typeface="Tahoma"/>
                <a:cs typeface="Tahoma"/>
              </a:rPr>
              <a:t>strategy </a:t>
            </a:r>
            <a:r>
              <a:rPr sz="1982" spc="-20" dirty="0">
                <a:solidFill>
                  <a:prstClr val="black"/>
                </a:solidFill>
                <a:latin typeface="Tahoma"/>
                <a:cs typeface="Tahoma"/>
              </a:rPr>
              <a:t>to </a:t>
            </a:r>
            <a:r>
              <a:rPr sz="1982" spc="-50" dirty="0">
                <a:solidFill>
                  <a:prstClr val="black"/>
                </a:solidFill>
                <a:latin typeface="Tahoma"/>
                <a:cs typeface="Tahoma"/>
              </a:rPr>
              <a:t>highlight </a:t>
            </a:r>
            <a:r>
              <a:rPr sz="1982" spc="-59" dirty="0">
                <a:solidFill>
                  <a:prstClr val="black"/>
                </a:solidFill>
                <a:latin typeface="Tahoma"/>
                <a:cs typeface="Tahoma"/>
              </a:rPr>
              <a:t>specific</a:t>
            </a:r>
            <a:r>
              <a:rPr sz="1982" spc="486" dirty="0">
                <a:solidFill>
                  <a:prstClr val="black"/>
                </a:solidFill>
                <a:latin typeface="Tahoma"/>
                <a:cs typeface="Tahoma"/>
              </a:rPr>
              <a:t> </a:t>
            </a:r>
            <a:r>
              <a:rPr sz="1982" spc="-69" dirty="0">
                <a:solidFill>
                  <a:prstClr val="black"/>
                </a:solidFill>
                <a:latin typeface="Tahoma"/>
                <a:cs typeface="Tahoma"/>
              </a:rPr>
              <a:t>details</a:t>
            </a:r>
            <a:endParaRPr sz="1982">
              <a:solidFill>
                <a:prstClr val="black"/>
              </a:solidFill>
              <a:latin typeface="Tahoma"/>
              <a:cs typeface="Tahoma"/>
            </a:endParaRPr>
          </a:p>
          <a:p>
            <a:pPr marL="990345" lvl="1" indent="-273068" defTabSz="1812066">
              <a:lnSpc>
                <a:spcPts val="2368"/>
              </a:lnSpc>
              <a:buClr>
                <a:srgbClr val="1FA49A"/>
              </a:buClr>
              <a:buSzPct val="60000"/>
              <a:buFont typeface="Arial"/>
              <a:buChar char="►"/>
              <a:tabLst>
                <a:tab pos="991603" algn="l"/>
              </a:tabLst>
            </a:pPr>
            <a:r>
              <a:rPr sz="1982" spc="-89" dirty="0">
                <a:solidFill>
                  <a:prstClr val="black"/>
                </a:solidFill>
                <a:latin typeface="Tahoma"/>
                <a:cs typeface="Tahoma"/>
              </a:rPr>
              <a:t>Reduce </a:t>
            </a:r>
            <a:r>
              <a:rPr sz="1982" spc="-10" dirty="0">
                <a:solidFill>
                  <a:prstClr val="black"/>
                </a:solidFill>
                <a:latin typeface="Tahoma"/>
                <a:cs typeface="Tahoma"/>
              </a:rPr>
              <a:t>clutter—don’t </a:t>
            </a:r>
            <a:r>
              <a:rPr sz="1982" spc="-129" dirty="0">
                <a:solidFill>
                  <a:prstClr val="black"/>
                </a:solidFill>
                <a:latin typeface="Tahoma"/>
                <a:cs typeface="Tahoma"/>
              </a:rPr>
              <a:t>show </a:t>
            </a:r>
            <a:r>
              <a:rPr sz="1982" spc="-30" dirty="0">
                <a:solidFill>
                  <a:prstClr val="black"/>
                </a:solidFill>
                <a:latin typeface="Tahoma"/>
                <a:cs typeface="Tahoma"/>
              </a:rPr>
              <a:t>too</a:t>
            </a:r>
            <a:r>
              <a:rPr sz="1982" spc="-159" dirty="0">
                <a:solidFill>
                  <a:prstClr val="black"/>
                </a:solidFill>
                <a:latin typeface="Tahoma"/>
                <a:cs typeface="Tahoma"/>
              </a:rPr>
              <a:t> </a:t>
            </a:r>
            <a:r>
              <a:rPr sz="1982" spc="-69" dirty="0">
                <a:solidFill>
                  <a:prstClr val="black"/>
                </a:solidFill>
                <a:latin typeface="Tahoma"/>
                <a:cs typeface="Tahoma"/>
              </a:rPr>
              <a:t>much!</a:t>
            </a:r>
            <a:endParaRPr sz="1982">
              <a:solidFill>
                <a:prstClr val="black"/>
              </a:solidFill>
              <a:latin typeface="Tahoma"/>
              <a:cs typeface="Tahoma"/>
            </a:endParaRPr>
          </a:p>
          <a:p>
            <a:pPr marL="990345" lvl="1" indent="-273068" defTabSz="1812066">
              <a:lnSpc>
                <a:spcPts val="2378"/>
              </a:lnSpc>
              <a:buClr>
                <a:srgbClr val="1FA49A"/>
              </a:buClr>
              <a:buSzPct val="60000"/>
              <a:buFont typeface="Arial"/>
              <a:buChar char="►"/>
              <a:tabLst>
                <a:tab pos="991603" algn="l"/>
              </a:tabLst>
            </a:pPr>
            <a:r>
              <a:rPr sz="1982" spc="-79" dirty="0">
                <a:solidFill>
                  <a:prstClr val="black"/>
                </a:solidFill>
                <a:latin typeface="Tahoma"/>
                <a:cs typeface="Tahoma"/>
              </a:rPr>
              <a:t>Use </a:t>
            </a:r>
            <a:r>
              <a:rPr sz="1982" spc="-59" dirty="0">
                <a:solidFill>
                  <a:prstClr val="black"/>
                </a:solidFill>
                <a:latin typeface="Tahoma"/>
                <a:cs typeface="Tahoma"/>
              </a:rPr>
              <a:t>color </a:t>
            </a:r>
            <a:r>
              <a:rPr sz="1982" spc="-69" dirty="0">
                <a:solidFill>
                  <a:prstClr val="black"/>
                </a:solidFill>
                <a:latin typeface="Tahoma"/>
                <a:cs typeface="Tahoma"/>
              </a:rPr>
              <a:t>meaningfully (gradients, </a:t>
            </a:r>
            <a:r>
              <a:rPr sz="1982" spc="-50" dirty="0">
                <a:solidFill>
                  <a:prstClr val="black"/>
                </a:solidFill>
                <a:latin typeface="Tahoma"/>
                <a:cs typeface="Tahoma"/>
              </a:rPr>
              <a:t>contrast,</a:t>
            </a:r>
            <a:r>
              <a:rPr sz="1982" spc="396" dirty="0">
                <a:solidFill>
                  <a:prstClr val="black"/>
                </a:solidFill>
                <a:latin typeface="Tahoma"/>
                <a:cs typeface="Tahoma"/>
              </a:rPr>
              <a:t> </a:t>
            </a:r>
            <a:r>
              <a:rPr sz="1982" spc="-40" dirty="0">
                <a:solidFill>
                  <a:prstClr val="black"/>
                </a:solidFill>
                <a:latin typeface="Tahoma"/>
                <a:cs typeface="Tahoma"/>
              </a:rPr>
              <a:t>etc.)</a:t>
            </a:r>
            <a:endParaRPr sz="1982">
              <a:solidFill>
                <a:prstClr val="black"/>
              </a:solidFill>
              <a:latin typeface="Tahoma"/>
              <a:cs typeface="Tahoma"/>
            </a:endParaRPr>
          </a:p>
          <a:p>
            <a:pPr marL="441691" indent="-291944" defTabSz="1812066">
              <a:spcBef>
                <a:spcPts val="386"/>
              </a:spcBef>
              <a:buClr>
                <a:srgbClr val="FFFFFF"/>
              </a:buClr>
              <a:buSzPct val="72727"/>
              <a:buFont typeface="Calibri"/>
              <a:buAutoNum type="arabicPlain"/>
              <a:tabLst>
                <a:tab pos="442950" algn="l"/>
              </a:tabLst>
            </a:pPr>
            <a:r>
              <a:rPr sz="2180" spc="-89" dirty="0">
                <a:solidFill>
                  <a:prstClr val="black"/>
                </a:solidFill>
                <a:latin typeface="Trebuchet MS"/>
                <a:cs typeface="Trebuchet MS"/>
              </a:rPr>
              <a:t>Reporting </a:t>
            </a:r>
            <a:r>
              <a:rPr sz="2180" spc="-149" dirty="0">
                <a:solidFill>
                  <a:prstClr val="black"/>
                </a:solidFill>
                <a:latin typeface="Trebuchet MS"/>
                <a:cs typeface="Trebuchet MS"/>
              </a:rPr>
              <a:t>the </a:t>
            </a:r>
            <a:r>
              <a:rPr sz="2180" spc="-119" dirty="0">
                <a:solidFill>
                  <a:prstClr val="black"/>
                </a:solidFill>
                <a:latin typeface="Trebuchet MS"/>
                <a:cs typeface="Trebuchet MS"/>
              </a:rPr>
              <a:t>results </a:t>
            </a:r>
            <a:r>
              <a:rPr sz="2180" spc="-99" dirty="0">
                <a:solidFill>
                  <a:prstClr val="black"/>
                </a:solidFill>
                <a:latin typeface="Trebuchet MS"/>
                <a:cs typeface="Trebuchet MS"/>
              </a:rPr>
              <a:t>(don’t </a:t>
            </a:r>
            <a:r>
              <a:rPr sz="2180" spc="-168" dirty="0">
                <a:solidFill>
                  <a:prstClr val="black"/>
                </a:solidFill>
                <a:latin typeface="Trebuchet MS"/>
                <a:cs typeface="Trebuchet MS"/>
              </a:rPr>
              <a:t>leave </a:t>
            </a:r>
            <a:r>
              <a:rPr sz="2180" spc="-149" dirty="0">
                <a:solidFill>
                  <a:prstClr val="black"/>
                </a:solidFill>
                <a:latin typeface="Trebuchet MS"/>
                <a:cs typeface="Trebuchet MS"/>
              </a:rPr>
              <a:t>the </a:t>
            </a:r>
            <a:r>
              <a:rPr sz="2180" spc="-129" dirty="0">
                <a:solidFill>
                  <a:prstClr val="black"/>
                </a:solidFill>
                <a:latin typeface="Trebuchet MS"/>
                <a:cs typeface="Trebuchet MS"/>
              </a:rPr>
              <a:t>figure</a:t>
            </a:r>
            <a:r>
              <a:rPr sz="2180" spc="-347" dirty="0">
                <a:solidFill>
                  <a:prstClr val="black"/>
                </a:solidFill>
                <a:latin typeface="Trebuchet MS"/>
                <a:cs typeface="Trebuchet MS"/>
              </a:rPr>
              <a:t> </a:t>
            </a:r>
            <a:r>
              <a:rPr sz="2180" spc="-79" dirty="0">
                <a:solidFill>
                  <a:prstClr val="black"/>
                </a:solidFill>
                <a:latin typeface="Trebuchet MS"/>
                <a:cs typeface="Trebuchet MS"/>
              </a:rPr>
              <a:t>hanging!)</a:t>
            </a:r>
            <a:endParaRPr sz="2180">
              <a:solidFill>
                <a:prstClr val="black"/>
              </a:solidFill>
              <a:latin typeface="Trebuchet MS"/>
              <a:cs typeface="Trebuchet MS"/>
            </a:endParaRPr>
          </a:p>
          <a:p>
            <a:pPr marL="990345" lvl="1" indent="-273068" defTabSz="1812066">
              <a:lnSpc>
                <a:spcPts val="2378"/>
              </a:lnSpc>
              <a:spcBef>
                <a:spcPts val="347"/>
              </a:spcBef>
              <a:buClr>
                <a:srgbClr val="1FA49A"/>
              </a:buClr>
              <a:buSzPct val="60000"/>
              <a:buFont typeface="Arial"/>
              <a:buChar char="►"/>
              <a:tabLst>
                <a:tab pos="991603" algn="l"/>
              </a:tabLst>
            </a:pPr>
            <a:r>
              <a:rPr sz="1982" spc="-69" dirty="0">
                <a:solidFill>
                  <a:prstClr val="black"/>
                </a:solidFill>
                <a:latin typeface="Tahoma"/>
                <a:cs typeface="Tahoma"/>
              </a:rPr>
              <a:t>Give</a:t>
            </a:r>
            <a:r>
              <a:rPr sz="1982" spc="30" dirty="0">
                <a:solidFill>
                  <a:prstClr val="black"/>
                </a:solidFill>
                <a:latin typeface="Tahoma"/>
                <a:cs typeface="Tahoma"/>
              </a:rPr>
              <a:t> </a:t>
            </a:r>
            <a:r>
              <a:rPr sz="1982" spc="-99" dirty="0">
                <a:solidFill>
                  <a:prstClr val="black"/>
                </a:solidFill>
                <a:latin typeface="Tahoma"/>
                <a:cs typeface="Tahoma"/>
              </a:rPr>
              <a:t>a</a:t>
            </a:r>
            <a:r>
              <a:rPr sz="1982" spc="40" dirty="0">
                <a:solidFill>
                  <a:prstClr val="black"/>
                </a:solidFill>
                <a:latin typeface="Tahoma"/>
                <a:cs typeface="Tahoma"/>
              </a:rPr>
              <a:t> </a:t>
            </a:r>
            <a:r>
              <a:rPr sz="1982" spc="-99" dirty="0">
                <a:solidFill>
                  <a:prstClr val="black"/>
                </a:solidFill>
                <a:latin typeface="Tahoma"/>
                <a:cs typeface="Tahoma"/>
              </a:rPr>
              <a:t>paragraph</a:t>
            </a:r>
            <a:r>
              <a:rPr sz="1982" spc="30" dirty="0">
                <a:solidFill>
                  <a:prstClr val="black"/>
                </a:solidFill>
                <a:latin typeface="Tahoma"/>
                <a:cs typeface="Tahoma"/>
              </a:rPr>
              <a:t> </a:t>
            </a:r>
            <a:r>
              <a:rPr sz="1982" spc="-79" dirty="0">
                <a:solidFill>
                  <a:prstClr val="black"/>
                </a:solidFill>
                <a:latin typeface="Tahoma"/>
                <a:cs typeface="Tahoma"/>
              </a:rPr>
              <a:t>describing</a:t>
            </a:r>
            <a:r>
              <a:rPr sz="1982" spc="40" dirty="0">
                <a:solidFill>
                  <a:prstClr val="black"/>
                </a:solidFill>
                <a:latin typeface="Tahoma"/>
                <a:cs typeface="Tahoma"/>
              </a:rPr>
              <a:t> </a:t>
            </a:r>
            <a:r>
              <a:rPr sz="1982" spc="-89" dirty="0">
                <a:solidFill>
                  <a:prstClr val="black"/>
                </a:solidFill>
                <a:latin typeface="Tahoma"/>
                <a:cs typeface="Tahoma"/>
              </a:rPr>
              <a:t>and</a:t>
            </a:r>
            <a:r>
              <a:rPr sz="1982" spc="30" dirty="0">
                <a:solidFill>
                  <a:prstClr val="black"/>
                </a:solidFill>
                <a:latin typeface="Tahoma"/>
                <a:cs typeface="Tahoma"/>
              </a:rPr>
              <a:t> </a:t>
            </a:r>
            <a:r>
              <a:rPr sz="1982" spc="-69" dirty="0">
                <a:solidFill>
                  <a:prstClr val="black"/>
                </a:solidFill>
                <a:latin typeface="Tahoma"/>
                <a:cs typeface="Tahoma"/>
              </a:rPr>
              <a:t>interpreting</a:t>
            </a:r>
            <a:r>
              <a:rPr sz="1982" spc="30" dirty="0">
                <a:solidFill>
                  <a:prstClr val="black"/>
                </a:solidFill>
                <a:latin typeface="Tahoma"/>
                <a:cs typeface="Tahoma"/>
              </a:rPr>
              <a:t> </a:t>
            </a:r>
            <a:r>
              <a:rPr sz="1982" spc="-69" dirty="0">
                <a:solidFill>
                  <a:prstClr val="black"/>
                </a:solidFill>
                <a:latin typeface="Tahoma"/>
                <a:cs typeface="Tahoma"/>
              </a:rPr>
              <a:t>the</a:t>
            </a:r>
            <a:r>
              <a:rPr sz="1982" spc="40" dirty="0">
                <a:solidFill>
                  <a:prstClr val="black"/>
                </a:solidFill>
                <a:latin typeface="Tahoma"/>
                <a:cs typeface="Tahoma"/>
              </a:rPr>
              <a:t> </a:t>
            </a:r>
            <a:r>
              <a:rPr sz="1982" spc="-79" dirty="0">
                <a:solidFill>
                  <a:prstClr val="black"/>
                </a:solidFill>
                <a:latin typeface="Tahoma"/>
                <a:cs typeface="Tahoma"/>
              </a:rPr>
              <a:t>figure</a:t>
            </a:r>
            <a:endParaRPr sz="1982">
              <a:solidFill>
                <a:prstClr val="black"/>
              </a:solidFill>
              <a:latin typeface="Tahoma"/>
              <a:cs typeface="Tahoma"/>
            </a:endParaRPr>
          </a:p>
          <a:p>
            <a:pPr marL="990345" lvl="1" indent="-273068" defTabSz="1812066">
              <a:lnSpc>
                <a:spcPts val="2378"/>
              </a:lnSpc>
              <a:buClr>
                <a:srgbClr val="1FA49A"/>
              </a:buClr>
              <a:buSzPct val="60000"/>
              <a:buFont typeface="Arial"/>
              <a:buChar char="►"/>
              <a:tabLst>
                <a:tab pos="991603" algn="l"/>
              </a:tabLst>
            </a:pPr>
            <a:r>
              <a:rPr sz="1982" spc="-20" dirty="0">
                <a:solidFill>
                  <a:prstClr val="black"/>
                </a:solidFill>
                <a:latin typeface="Tahoma"/>
                <a:cs typeface="Tahoma"/>
              </a:rPr>
              <a:t>Walk </a:t>
            </a:r>
            <a:r>
              <a:rPr sz="1982" spc="-99" dirty="0">
                <a:solidFill>
                  <a:prstClr val="black"/>
                </a:solidFill>
                <a:latin typeface="Tahoma"/>
                <a:cs typeface="Tahoma"/>
              </a:rPr>
              <a:t>your </a:t>
            </a:r>
            <a:r>
              <a:rPr sz="1982" spc="-89" dirty="0">
                <a:solidFill>
                  <a:prstClr val="black"/>
                </a:solidFill>
                <a:latin typeface="Tahoma"/>
                <a:cs typeface="Tahoma"/>
              </a:rPr>
              <a:t>audience </a:t>
            </a:r>
            <a:r>
              <a:rPr sz="1982" spc="-69" dirty="0">
                <a:solidFill>
                  <a:prstClr val="black"/>
                </a:solidFill>
                <a:latin typeface="Tahoma"/>
                <a:cs typeface="Tahoma"/>
              </a:rPr>
              <a:t>through </a:t>
            </a:r>
            <a:r>
              <a:rPr sz="1982" spc="-30" dirty="0">
                <a:solidFill>
                  <a:prstClr val="black"/>
                </a:solidFill>
                <a:latin typeface="Tahoma"/>
                <a:cs typeface="Tahoma"/>
              </a:rPr>
              <a:t>its</a:t>
            </a:r>
            <a:r>
              <a:rPr sz="1982" spc="446" dirty="0">
                <a:solidFill>
                  <a:prstClr val="black"/>
                </a:solidFill>
                <a:latin typeface="Tahoma"/>
                <a:cs typeface="Tahoma"/>
              </a:rPr>
              <a:t> </a:t>
            </a:r>
            <a:r>
              <a:rPr sz="1982" spc="-69" dirty="0">
                <a:solidFill>
                  <a:prstClr val="black"/>
                </a:solidFill>
                <a:latin typeface="Tahoma"/>
                <a:cs typeface="Tahoma"/>
              </a:rPr>
              <a:t>interpretation</a:t>
            </a:r>
            <a:endParaRPr sz="1982">
              <a:solidFill>
                <a:prstClr val="black"/>
              </a:solidFill>
              <a:latin typeface="Tahoma"/>
              <a:cs typeface="Tahoma"/>
            </a:endParaRPr>
          </a:p>
          <a:p>
            <a:pPr marL="441691" indent="-291944" defTabSz="1812066">
              <a:spcBef>
                <a:spcPts val="386"/>
              </a:spcBef>
              <a:buClr>
                <a:srgbClr val="FFFFFF"/>
              </a:buClr>
              <a:buSzPct val="72727"/>
              <a:buFont typeface="Calibri"/>
              <a:buAutoNum type="arabicPlain"/>
              <a:tabLst>
                <a:tab pos="442950" algn="l"/>
              </a:tabLst>
            </a:pPr>
            <a:r>
              <a:rPr sz="2180" spc="-30" dirty="0">
                <a:solidFill>
                  <a:prstClr val="black"/>
                </a:solidFill>
                <a:latin typeface="Trebuchet MS"/>
                <a:cs typeface="Trebuchet MS"/>
              </a:rPr>
              <a:t>Be</a:t>
            </a:r>
            <a:r>
              <a:rPr sz="2180" spc="40" dirty="0">
                <a:solidFill>
                  <a:prstClr val="black"/>
                </a:solidFill>
                <a:latin typeface="Trebuchet MS"/>
                <a:cs typeface="Trebuchet MS"/>
              </a:rPr>
              <a:t> </a:t>
            </a:r>
            <a:r>
              <a:rPr sz="2180" spc="-129" dirty="0">
                <a:solidFill>
                  <a:prstClr val="black"/>
                </a:solidFill>
                <a:latin typeface="Trebuchet MS"/>
                <a:cs typeface="Trebuchet MS"/>
              </a:rPr>
              <a:t>transparent</a:t>
            </a:r>
            <a:endParaRPr sz="2180">
              <a:solidFill>
                <a:prstClr val="black"/>
              </a:solidFill>
              <a:latin typeface="Trebuchet MS"/>
              <a:cs typeface="Trebuchet MS"/>
            </a:endParaRPr>
          </a:p>
          <a:p>
            <a:pPr marL="990345" lvl="1" indent="-273068" defTabSz="1812066">
              <a:lnSpc>
                <a:spcPts val="2378"/>
              </a:lnSpc>
              <a:spcBef>
                <a:spcPts val="347"/>
              </a:spcBef>
              <a:buClr>
                <a:srgbClr val="1FA49A"/>
              </a:buClr>
              <a:buSzPct val="60000"/>
              <a:buFont typeface="Arial"/>
              <a:buChar char="►"/>
              <a:tabLst>
                <a:tab pos="991603" algn="l"/>
              </a:tabLst>
            </a:pPr>
            <a:r>
              <a:rPr sz="1982" spc="-10" dirty="0">
                <a:solidFill>
                  <a:prstClr val="black"/>
                </a:solidFill>
                <a:latin typeface="Tahoma"/>
                <a:cs typeface="Tahoma"/>
              </a:rPr>
              <a:t>Point </a:t>
            </a:r>
            <a:r>
              <a:rPr sz="1982" spc="-50" dirty="0">
                <a:solidFill>
                  <a:prstClr val="black"/>
                </a:solidFill>
                <a:latin typeface="Tahoma"/>
                <a:cs typeface="Tahoma"/>
              </a:rPr>
              <a:t>out </a:t>
            </a:r>
            <a:r>
              <a:rPr sz="1982" spc="-59" dirty="0">
                <a:solidFill>
                  <a:prstClr val="black"/>
                </a:solidFill>
                <a:latin typeface="Tahoma"/>
                <a:cs typeface="Tahoma"/>
              </a:rPr>
              <a:t>alternative</a:t>
            </a:r>
            <a:r>
              <a:rPr sz="1982" spc="159" dirty="0">
                <a:solidFill>
                  <a:prstClr val="black"/>
                </a:solidFill>
                <a:latin typeface="Tahoma"/>
                <a:cs typeface="Tahoma"/>
              </a:rPr>
              <a:t> </a:t>
            </a:r>
            <a:r>
              <a:rPr sz="1982" spc="-69" dirty="0">
                <a:solidFill>
                  <a:prstClr val="black"/>
                </a:solidFill>
                <a:latin typeface="Tahoma"/>
                <a:cs typeface="Tahoma"/>
              </a:rPr>
              <a:t>interpretations</a:t>
            </a:r>
            <a:endParaRPr sz="1982">
              <a:solidFill>
                <a:prstClr val="black"/>
              </a:solidFill>
              <a:latin typeface="Tahoma"/>
              <a:cs typeface="Tahoma"/>
            </a:endParaRPr>
          </a:p>
          <a:p>
            <a:pPr marL="990345" lvl="1" indent="-273068" defTabSz="1812066">
              <a:lnSpc>
                <a:spcPts val="2368"/>
              </a:lnSpc>
              <a:buSzPct val="60000"/>
              <a:buFont typeface="Arial"/>
              <a:buChar char="►"/>
              <a:tabLst>
                <a:tab pos="991603" algn="l"/>
              </a:tabLst>
            </a:pPr>
            <a:r>
              <a:rPr sz="1982" b="1" spc="10" dirty="0">
                <a:solidFill>
                  <a:srgbClr val="1FA49A"/>
                </a:solidFill>
                <a:latin typeface="Arial"/>
                <a:cs typeface="Arial"/>
              </a:rPr>
              <a:t>Don’t </a:t>
            </a:r>
            <a:r>
              <a:rPr sz="1982" b="1" spc="-109" dirty="0">
                <a:solidFill>
                  <a:srgbClr val="1FA49A"/>
                </a:solidFill>
                <a:latin typeface="Arial"/>
                <a:cs typeface="Arial"/>
              </a:rPr>
              <a:t>crop </a:t>
            </a:r>
            <a:r>
              <a:rPr sz="1982" b="1" spc="-119" dirty="0">
                <a:solidFill>
                  <a:srgbClr val="1FA49A"/>
                </a:solidFill>
                <a:latin typeface="Arial"/>
                <a:cs typeface="Arial"/>
              </a:rPr>
              <a:t>your</a:t>
            </a:r>
            <a:r>
              <a:rPr sz="1982" b="1" spc="149" dirty="0">
                <a:solidFill>
                  <a:srgbClr val="1FA49A"/>
                </a:solidFill>
                <a:latin typeface="Arial"/>
                <a:cs typeface="Arial"/>
              </a:rPr>
              <a:t> </a:t>
            </a:r>
            <a:r>
              <a:rPr sz="1982" b="1" spc="-30" dirty="0">
                <a:solidFill>
                  <a:srgbClr val="1FA49A"/>
                </a:solidFill>
                <a:latin typeface="Arial"/>
                <a:cs typeface="Arial"/>
              </a:rPr>
              <a:t>data</a:t>
            </a:r>
            <a:endParaRPr sz="1982">
              <a:solidFill>
                <a:prstClr val="black"/>
              </a:solidFill>
              <a:latin typeface="Arial"/>
              <a:cs typeface="Arial"/>
            </a:endParaRPr>
          </a:p>
          <a:p>
            <a:pPr marL="990345" lvl="1" indent="-273068" defTabSz="1812066">
              <a:lnSpc>
                <a:spcPts val="2378"/>
              </a:lnSpc>
              <a:buClr>
                <a:srgbClr val="1FA49A"/>
              </a:buClr>
              <a:buSzPct val="60000"/>
              <a:buFont typeface="Arial"/>
              <a:buChar char="►"/>
              <a:tabLst>
                <a:tab pos="991603" algn="l"/>
              </a:tabLst>
            </a:pPr>
            <a:r>
              <a:rPr sz="1982" spc="-30" dirty="0">
                <a:solidFill>
                  <a:prstClr val="black"/>
                </a:solidFill>
                <a:latin typeface="Tahoma"/>
                <a:cs typeface="Tahoma"/>
              </a:rPr>
              <a:t>Justify </a:t>
            </a:r>
            <a:r>
              <a:rPr sz="1982" spc="-89" dirty="0">
                <a:solidFill>
                  <a:prstClr val="black"/>
                </a:solidFill>
                <a:latin typeface="Tahoma"/>
                <a:cs typeface="Tahoma"/>
              </a:rPr>
              <a:t>any weird </a:t>
            </a:r>
            <a:r>
              <a:rPr sz="1982" spc="-50" dirty="0">
                <a:solidFill>
                  <a:prstClr val="black"/>
                </a:solidFill>
                <a:latin typeface="Tahoma"/>
                <a:cs typeface="Tahoma"/>
              </a:rPr>
              <a:t>visualization </a:t>
            </a:r>
            <a:r>
              <a:rPr sz="1982" spc="-119" dirty="0">
                <a:solidFill>
                  <a:prstClr val="black"/>
                </a:solidFill>
                <a:latin typeface="Tahoma"/>
                <a:cs typeface="Tahoma"/>
              </a:rPr>
              <a:t>moves </a:t>
            </a:r>
            <a:r>
              <a:rPr sz="1982" spc="-79" dirty="0">
                <a:solidFill>
                  <a:prstClr val="black"/>
                </a:solidFill>
                <a:latin typeface="Tahoma"/>
                <a:cs typeface="Tahoma"/>
              </a:rPr>
              <a:t>(e.g., </a:t>
            </a:r>
            <a:r>
              <a:rPr sz="1982" spc="-69" dirty="0">
                <a:solidFill>
                  <a:prstClr val="black"/>
                </a:solidFill>
                <a:latin typeface="Tahoma"/>
                <a:cs typeface="Tahoma"/>
              </a:rPr>
              <a:t>cropping </a:t>
            </a:r>
            <a:r>
              <a:rPr sz="1982" spc="-89" dirty="0">
                <a:solidFill>
                  <a:prstClr val="black"/>
                </a:solidFill>
                <a:latin typeface="Tahoma"/>
                <a:cs typeface="Tahoma"/>
              </a:rPr>
              <a:t>an</a:t>
            </a:r>
            <a:r>
              <a:rPr sz="1982" spc="357" dirty="0">
                <a:solidFill>
                  <a:prstClr val="black"/>
                </a:solidFill>
                <a:latin typeface="Tahoma"/>
                <a:cs typeface="Tahoma"/>
              </a:rPr>
              <a:t> </a:t>
            </a:r>
            <a:r>
              <a:rPr sz="1982" spc="-59" dirty="0">
                <a:solidFill>
                  <a:prstClr val="black"/>
                </a:solidFill>
                <a:latin typeface="Tahoma"/>
                <a:cs typeface="Tahoma"/>
              </a:rPr>
              <a:t>axis)</a:t>
            </a:r>
            <a:endParaRPr sz="1982">
              <a:solidFill>
                <a:prstClr val="black"/>
              </a:solidFill>
              <a:latin typeface="Tahoma"/>
              <a:cs typeface="Tahoma"/>
            </a:endParaRPr>
          </a:p>
        </p:txBody>
      </p:sp>
    </p:spTree>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69024" y="224814"/>
            <a:ext cx="7490947" cy="459961"/>
          </a:xfrm>
          <a:prstGeom prst="rect">
            <a:avLst/>
          </a:prstGeom>
          <a:solidFill>
            <a:srgbClr val="A6E481"/>
          </a:solidFill>
        </p:spPr>
        <p:txBody>
          <a:bodyPr vert="horz" wrap="square" lIns="0" tIns="93118" rIns="0" bIns="0" rtlCol="0">
            <a:spAutoFit/>
          </a:bodyPr>
          <a:lstStyle/>
          <a:p>
            <a:pPr marL="261743" defTabSz="1812066">
              <a:spcBef>
                <a:spcPts val="733"/>
              </a:spcBef>
            </a:pPr>
            <a:r>
              <a:rPr sz="2378" spc="-20" dirty="0">
                <a:solidFill>
                  <a:srgbClr val="505252"/>
                </a:solidFill>
                <a:latin typeface="Calibri"/>
                <a:cs typeface="Calibri"/>
              </a:rPr>
              <a:t>Other </a:t>
            </a:r>
            <a:r>
              <a:rPr sz="2378" spc="-40" dirty="0">
                <a:solidFill>
                  <a:srgbClr val="505252"/>
                </a:solidFill>
                <a:latin typeface="Calibri"/>
                <a:cs typeface="Calibri"/>
              </a:rPr>
              <a:t>Notes </a:t>
            </a:r>
            <a:r>
              <a:rPr sz="2378" spc="-89" dirty="0">
                <a:solidFill>
                  <a:srgbClr val="505252"/>
                </a:solidFill>
                <a:latin typeface="Calibri"/>
                <a:cs typeface="Calibri"/>
              </a:rPr>
              <a:t>on </a:t>
            </a:r>
            <a:r>
              <a:rPr sz="2378" spc="40" dirty="0">
                <a:solidFill>
                  <a:srgbClr val="505252"/>
                </a:solidFill>
                <a:latin typeface="Calibri"/>
                <a:cs typeface="Calibri"/>
              </a:rPr>
              <a:t>Data</a:t>
            </a:r>
            <a:r>
              <a:rPr sz="2378" spc="109" dirty="0">
                <a:solidFill>
                  <a:srgbClr val="505252"/>
                </a:solidFill>
                <a:latin typeface="Calibri"/>
                <a:cs typeface="Calibri"/>
              </a:rPr>
              <a:t> </a:t>
            </a:r>
            <a:r>
              <a:rPr sz="2378" spc="-20" dirty="0">
                <a:solidFill>
                  <a:srgbClr val="505252"/>
                </a:solidFill>
                <a:latin typeface="Calibri"/>
                <a:cs typeface="Calibri"/>
              </a:rPr>
              <a:t>Visualization</a:t>
            </a:r>
            <a:endParaRPr sz="2378">
              <a:solidFill>
                <a:prstClr val="black"/>
              </a:solidFill>
              <a:latin typeface="Calibri"/>
              <a:cs typeface="Calibri"/>
            </a:endParaRPr>
          </a:p>
        </p:txBody>
      </p:sp>
      <p:sp>
        <p:nvSpPr>
          <p:cNvPr id="3" name="object 3"/>
          <p:cNvSpPr/>
          <p:nvPr/>
        </p:nvSpPr>
        <p:spPr>
          <a:xfrm>
            <a:off x="2452878" y="1105635"/>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4" name="object 4"/>
          <p:cNvSpPr txBox="1"/>
          <p:nvPr/>
        </p:nvSpPr>
        <p:spPr>
          <a:xfrm>
            <a:off x="2474725" y="970788"/>
            <a:ext cx="1969316" cy="358348"/>
          </a:xfrm>
          <a:prstGeom prst="rect">
            <a:avLst/>
          </a:prstGeom>
        </p:spPr>
        <p:txBody>
          <a:bodyPr vert="horz" wrap="square" lIns="0" tIns="22650" rIns="0" bIns="0" rtlCol="0">
            <a:spAutoFit/>
          </a:bodyPr>
          <a:lstStyle/>
          <a:p>
            <a:pPr marL="25168" defTabSz="1812066">
              <a:spcBef>
                <a:spcPts val="178"/>
              </a:spcBef>
            </a:pPr>
            <a:r>
              <a:rPr sz="1585" spc="30" dirty="0">
                <a:solidFill>
                  <a:srgbClr val="FFFFFF"/>
                </a:solidFill>
                <a:latin typeface="Calibri"/>
                <a:cs typeface="Calibri"/>
              </a:rPr>
              <a:t>1 </a:t>
            </a:r>
            <a:r>
              <a:rPr sz="2180" spc="-89" dirty="0">
                <a:solidFill>
                  <a:prstClr val="black"/>
                </a:solidFill>
                <a:latin typeface="Trebuchet MS"/>
                <a:cs typeface="Trebuchet MS"/>
              </a:rPr>
              <a:t>Keep </a:t>
            </a:r>
            <a:r>
              <a:rPr sz="2180" spc="-109" dirty="0">
                <a:solidFill>
                  <a:prstClr val="black"/>
                </a:solidFill>
                <a:latin typeface="Trebuchet MS"/>
                <a:cs typeface="Trebuchet MS"/>
              </a:rPr>
              <a:t>it</a:t>
            </a:r>
            <a:r>
              <a:rPr sz="2180" spc="-59" dirty="0">
                <a:solidFill>
                  <a:prstClr val="black"/>
                </a:solidFill>
                <a:latin typeface="Trebuchet MS"/>
                <a:cs typeface="Trebuchet MS"/>
              </a:rPr>
              <a:t> </a:t>
            </a:r>
            <a:r>
              <a:rPr sz="2180" spc="-139" dirty="0">
                <a:solidFill>
                  <a:prstClr val="black"/>
                </a:solidFill>
                <a:latin typeface="Trebuchet MS"/>
                <a:cs typeface="Trebuchet MS"/>
              </a:rPr>
              <a:t>simple</a:t>
            </a:r>
            <a:endParaRPr sz="2180">
              <a:solidFill>
                <a:prstClr val="black"/>
              </a:solidFill>
              <a:latin typeface="Trebuchet MS"/>
              <a:cs typeface="Trebuchet MS"/>
            </a:endParaRPr>
          </a:p>
        </p:txBody>
      </p:sp>
      <p:sp>
        <p:nvSpPr>
          <p:cNvPr id="5" name="object 5"/>
          <p:cNvSpPr/>
          <p:nvPr/>
        </p:nvSpPr>
        <p:spPr>
          <a:xfrm>
            <a:off x="4717629" y="1482636"/>
            <a:ext cx="3217282" cy="1829952"/>
          </a:xfrm>
          <a:prstGeom prst="rect">
            <a:avLst/>
          </a:prstGeom>
          <a:blipFill>
            <a:blip r:embed="rId2"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6" name="object 6"/>
          <p:cNvSpPr txBox="1">
            <a:spLocks noGrp="1"/>
          </p:cNvSpPr>
          <p:nvPr>
            <p:ph type="dt" sz="half" idx="6"/>
          </p:nvPr>
        </p:nvSpPr>
        <p:spPr>
          <a:xfrm>
            <a:off x="2576337" y="12968767"/>
            <a:ext cx="4209749" cy="223622"/>
          </a:xfrm>
          <a:prstGeom prst="rect">
            <a:avLst/>
          </a:prstGeom>
        </p:spPr>
        <p:txBody>
          <a:bodyPr vert="horz" wrap="square" lIns="0" tIns="10067" rIns="0" bIns="0" rtlCol="0">
            <a:spAutoFit/>
          </a:bodyPr>
          <a:lstStyle/>
          <a:p>
            <a:pPr marL="25168" defTabSz="1812066">
              <a:spcBef>
                <a:spcPts val="79"/>
              </a:spcBef>
            </a:pPr>
            <a:r>
              <a:rPr spc="-20" dirty="0"/>
              <a:t>EC </a:t>
            </a:r>
            <a:r>
              <a:rPr spc="-10" dirty="0"/>
              <a:t>303: </a:t>
            </a:r>
            <a:r>
              <a:rPr dirty="0"/>
              <a:t>Chapter</a:t>
            </a:r>
            <a:r>
              <a:rPr spc="89" dirty="0"/>
              <a:t> </a:t>
            </a:r>
            <a:r>
              <a:rPr spc="-10" dirty="0"/>
              <a:t>1</a:t>
            </a:r>
          </a:p>
        </p:txBody>
      </p:sp>
      <p:sp>
        <p:nvSpPr>
          <p:cNvPr id="7" name="object 7"/>
          <p:cNvSpPr txBox="1">
            <a:spLocks noGrp="1"/>
          </p:cNvSpPr>
          <p:nvPr>
            <p:ph type="ftr" sz="quarter" idx="5"/>
          </p:nvPr>
        </p:nvSpPr>
        <p:spPr>
          <a:xfrm>
            <a:off x="17954981" y="12968765"/>
            <a:ext cx="8848785" cy="223622"/>
          </a:xfrm>
          <a:prstGeom prst="rect">
            <a:avLst/>
          </a:prstGeom>
        </p:spPr>
        <p:txBody>
          <a:bodyPr vert="horz" wrap="square" lIns="0" tIns="10067" rIns="0" bIns="0" rtlCol="0">
            <a:spAutoFit/>
          </a:bodyPr>
          <a:lstStyle/>
          <a:p>
            <a:pPr marL="25168" defTabSz="1812066">
              <a:spcBef>
                <a:spcPts val="79"/>
              </a:spcBef>
              <a:tabLst>
                <a:tab pos="3124556" algn="l"/>
              </a:tabLst>
            </a:pPr>
            <a:r>
              <a:rPr spc="10" dirty="0"/>
              <a:t>Alex</a:t>
            </a:r>
            <a:r>
              <a:rPr spc="119" dirty="0"/>
              <a:t> </a:t>
            </a:r>
            <a:r>
              <a:rPr dirty="0"/>
              <a:t>Hoaglan</a:t>
            </a:r>
            <a:r>
              <a:rPr spc="10" dirty="0"/>
              <a:t>d</a:t>
            </a:r>
            <a:r>
              <a:rPr spc="119" dirty="0"/>
              <a:t> </a:t>
            </a:r>
            <a:r>
              <a:rPr spc="30" dirty="0"/>
              <a:t>(Bosto</a:t>
            </a:r>
            <a:r>
              <a:rPr spc="40" dirty="0"/>
              <a:t>n</a:t>
            </a:r>
            <a:r>
              <a:rPr spc="119" dirty="0"/>
              <a:t> </a:t>
            </a:r>
            <a:r>
              <a:rPr spc="10" dirty="0"/>
              <a:t>Universi</a:t>
            </a:r>
            <a:r>
              <a:rPr spc="-40" dirty="0"/>
              <a:t>t</a:t>
            </a:r>
            <a:r>
              <a:rPr spc="69" dirty="0"/>
              <a:t>y)</a:t>
            </a:r>
            <a:r>
              <a:rPr dirty="0"/>
              <a:t>	</a:t>
            </a:r>
            <a:r>
              <a:rPr spc="-20" dirty="0"/>
              <a:t>30</a:t>
            </a:r>
          </a:p>
        </p:txBody>
      </p:sp>
    </p:spTree>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69024" y="224814"/>
            <a:ext cx="7490947" cy="459961"/>
          </a:xfrm>
          <a:prstGeom prst="rect">
            <a:avLst/>
          </a:prstGeom>
          <a:solidFill>
            <a:srgbClr val="A6E481"/>
          </a:solidFill>
        </p:spPr>
        <p:txBody>
          <a:bodyPr vert="horz" wrap="square" lIns="0" tIns="93118" rIns="0" bIns="0" rtlCol="0">
            <a:spAutoFit/>
          </a:bodyPr>
          <a:lstStyle/>
          <a:p>
            <a:pPr marL="261743" defTabSz="1812066">
              <a:spcBef>
                <a:spcPts val="733"/>
              </a:spcBef>
            </a:pPr>
            <a:r>
              <a:rPr sz="2378" spc="-20" dirty="0">
                <a:solidFill>
                  <a:srgbClr val="505252"/>
                </a:solidFill>
                <a:latin typeface="Calibri"/>
                <a:cs typeface="Calibri"/>
              </a:rPr>
              <a:t>Other </a:t>
            </a:r>
            <a:r>
              <a:rPr sz="2378" spc="-40" dirty="0">
                <a:solidFill>
                  <a:srgbClr val="505252"/>
                </a:solidFill>
                <a:latin typeface="Calibri"/>
                <a:cs typeface="Calibri"/>
              </a:rPr>
              <a:t>Notes </a:t>
            </a:r>
            <a:r>
              <a:rPr sz="2378" spc="-89" dirty="0">
                <a:solidFill>
                  <a:srgbClr val="505252"/>
                </a:solidFill>
                <a:latin typeface="Calibri"/>
                <a:cs typeface="Calibri"/>
              </a:rPr>
              <a:t>on </a:t>
            </a:r>
            <a:r>
              <a:rPr sz="2378" spc="40" dirty="0">
                <a:solidFill>
                  <a:srgbClr val="505252"/>
                </a:solidFill>
                <a:latin typeface="Calibri"/>
                <a:cs typeface="Calibri"/>
              </a:rPr>
              <a:t>Data</a:t>
            </a:r>
            <a:r>
              <a:rPr sz="2378" spc="109" dirty="0">
                <a:solidFill>
                  <a:srgbClr val="505252"/>
                </a:solidFill>
                <a:latin typeface="Calibri"/>
                <a:cs typeface="Calibri"/>
              </a:rPr>
              <a:t> </a:t>
            </a:r>
            <a:r>
              <a:rPr sz="2378" spc="-20" dirty="0">
                <a:solidFill>
                  <a:srgbClr val="505252"/>
                </a:solidFill>
                <a:latin typeface="Calibri"/>
                <a:cs typeface="Calibri"/>
              </a:rPr>
              <a:t>Visualization</a:t>
            </a:r>
            <a:endParaRPr sz="2378">
              <a:solidFill>
                <a:prstClr val="black"/>
              </a:solidFill>
              <a:latin typeface="Calibri"/>
              <a:cs typeface="Calibri"/>
            </a:endParaRPr>
          </a:p>
        </p:txBody>
      </p:sp>
      <p:sp>
        <p:nvSpPr>
          <p:cNvPr id="3" name="object 3"/>
          <p:cNvSpPr/>
          <p:nvPr/>
        </p:nvSpPr>
        <p:spPr>
          <a:xfrm>
            <a:off x="2452878" y="1102539"/>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4" name="object 4"/>
          <p:cNvSpPr txBox="1"/>
          <p:nvPr/>
        </p:nvSpPr>
        <p:spPr>
          <a:xfrm>
            <a:off x="2474725" y="967693"/>
            <a:ext cx="1969316" cy="358348"/>
          </a:xfrm>
          <a:prstGeom prst="rect">
            <a:avLst/>
          </a:prstGeom>
        </p:spPr>
        <p:txBody>
          <a:bodyPr vert="horz" wrap="square" lIns="0" tIns="22650" rIns="0" bIns="0" rtlCol="0">
            <a:spAutoFit/>
          </a:bodyPr>
          <a:lstStyle/>
          <a:p>
            <a:pPr marL="25168" defTabSz="1812066">
              <a:spcBef>
                <a:spcPts val="178"/>
              </a:spcBef>
            </a:pPr>
            <a:r>
              <a:rPr sz="1585" spc="30" dirty="0">
                <a:solidFill>
                  <a:srgbClr val="FFFFFF"/>
                </a:solidFill>
                <a:latin typeface="Calibri"/>
                <a:cs typeface="Calibri"/>
              </a:rPr>
              <a:t>1 </a:t>
            </a:r>
            <a:r>
              <a:rPr sz="2180" spc="-89" dirty="0">
                <a:solidFill>
                  <a:prstClr val="black"/>
                </a:solidFill>
                <a:latin typeface="Trebuchet MS"/>
                <a:cs typeface="Trebuchet MS"/>
              </a:rPr>
              <a:t>Keep </a:t>
            </a:r>
            <a:r>
              <a:rPr sz="2180" spc="-109" dirty="0">
                <a:solidFill>
                  <a:prstClr val="black"/>
                </a:solidFill>
                <a:latin typeface="Trebuchet MS"/>
                <a:cs typeface="Trebuchet MS"/>
              </a:rPr>
              <a:t>it</a:t>
            </a:r>
            <a:r>
              <a:rPr sz="2180" spc="-59" dirty="0">
                <a:solidFill>
                  <a:prstClr val="black"/>
                </a:solidFill>
                <a:latin typeface="Trebuchet MS"/>
                <a:cs typeface="Trebuchet MS"/>
              </a:rPr>
              <a:t> </a:t>
            </a:r>
            <a:r>
              <a:rPr sz="2180" spc="-139" dirty="0">
                <a:solidFill>
                  <a:prstClr val="black"/>
                </a:solidFill>
                <a:latin typeface="Trebuchet MS"/>
                <a:cs typeface="Trebuchet MS"/>
              </a:rPr>
              <a:t>simple</a:t>
            </a:r>
            <a:endParaRPr sz="2180">
              <a:solidFill>
                <a:prstClr val="black"/>
              </a:solidFill>
              <a:latin typeface="Trebuchet MS"/>
              <a:cs typeface="Trebuchet MS"/>
            </a:endParaRPr>
          </a:p>
        </p:txBody>
      </p:sp>
      <p:sp>
        <p:nvSpPr>
          <p:cNvPr id="5" name="object 5"/>
          <p:cNvSpPr/>
          <p:nvPr/>
        </p:nvSpPr>
        <p:spPr>
          <a:xfrm>
            <a:off x="4630979" y="1616059"/>
            <a:ext cx="3217282" cy="1796920"/>
          </a:xfrm>
          <a:prstGeom prst="rect">
            <a:avLst/>
          </a:prstGeom>
          <a:blipFill>
            <a:blip r:embed="rId2"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6" name="object 6"/>
          <p:cNvSpPr txBox="1">
            <a:spLocks noGrp="1"/>
          </p:cNvSpPr>
          <p:nvPr>
            <p:ph type="dt" sz="half" idx="6"/>
          </p:nvPr>
        </p:nvSpPr>
        <p:spPr>
          <a:xfrm>
            <a:off x="2576337" y="12968767"/>
            <a:ext cx="4209749" cy="223622"/>
          </a:xfrm>
          <a:prstGeom prst="rect">
            <a:avLst/>
          </a:prstGeom>
        </p:spPr>
        <p:txBody>
          <a:bodyPr vert="horz" wrap="square" lIns="0" tIns="10067" rIns="0" bIns="0" rtlCol="0">
            <a:spAutoFit/>
          </a:bodyPr>
          <a:lstStyle/>
          <a:p>
            <a:pPr marL="25168" defTabSz="1812066">
              <a:spcBef>
                <a:spcPts val="79"/>
              </a:spcBef>
            </a:pPr>
            <a:r>
              <a:rPr spc="-20" dirty="0"/>
              <a:t>EC </a:t>
            </a:r>
            <a:r>
              <a:rPr spc="-10" dirty="0"/>
              <a:t>303: </a:t>
            </a:r>
            <a:r>
              <a:rPr dirty="0"/>
              <a:t>Chapter</a:t>
            </a:r>
            <a:r>
              <a:rPr spc="89" dirty="0"/>
              <a:t> </a:t>
            </a:r>
            <a:r>
              <a:rPr spc="-10" dirty="0"/>
              <a:t>1</a:t>
            </a:r>
          </a:p>
        </p:txBody>
      </p:sp>
      <p:sp>
        <p:nvSpPr>
          <p:cNvPr id="7" name="object 7"/>
          <p:cNvSpPr txBox="1">
            <a:spLocks noGrp="1"/>
          </p:cNvSpPr>
          <p:nvPr>
            <p:ph type="ftr" sz="quarter" idx="5"/>
          </p:nvPr>
        </p:nvSpPr>
        <p:spPr>
          <a:xfrm>
            <a:off x="17954981" y="12968765"/>
            <a:ext cx="8848785" cy="223622"/>
          </a:xfrm>
          <a:prstGeom prst="rect">
            <a:avLst/>
          </a:prstGeom>
        </p:spPr>
        <p:txBody>
          <a:bodyPr vert="horz" wrap="square" lIns="0" tIns="10067" rIns="0" bIns="0" rtlCol="0">
            <a:spAutoFit/>
          </a:bodyPr>
          <a:lstStyle/>
          <a:p>
            <a:pPr marL="25168" defTabSz="1812066">
              <a:spcBef>
                <a:spcPts val="79"/>
              </a:spcBef>
              <a:tabLst>
                <a:tab pos="3124556" algn="l"/>
              </a:tabLst>
            </a:pPr>
            <a:r>
              <a:rPr spc="10" dirty="0"/>
              <a:t>Alex</a:t>
            </a:r>
            <a:r>
              <a:rPr spc="119" dirty="0"/>
              <a:t> </a:t>
            </a:r>
            <a:r>
              <a:rPr dirty="0"/>
              <a:t>Hoaglan</a:t>
            </a:r>
            <a:r>
              <a:rPr spc="10" dirty="0"/>
              <a:t>d</a:t>
            </a:r>
            <a:r>
              <a:rPr spc="119" dirty="0"/>
              <a:t> </a:t>
            </a:r>
            <a:r>
              <a:rPr spc="30" dirty="0"/>
              <a:t>(Bosto</a:t>
            </a:r>
            <a:r>
              <a:rPr spc="40" dirty="0"/>
              <a:t>n</a:t>
            </a:r>
            <a:r>
              <a:rPr spc="119" dirty="0"/>
              <a:t> </a:t>
            </a:r>
            <a:r>
              <a:rPr spc="10" dirty="0"/>
              <a:t>Universi</a:t>
            </a:r>
            <a:r>
              <a:rPr spc="-40" dirty="0"/>
              <a:t>t</a:t>
            </a:r>
            <a:r>
              <a:rPr spc="69" dirty="0"/>
              <a:t>y)</a:t>
            </a:r>
            <a:r>
              <a:rPr dirty="0"/>
              <a:t>	</a:t>
            </a:r>
            <a:r>
              <a:rPr spc="-20" dirty="0"/>
              <a:t>30</a:t>
            </a:r>
          </a:p>
        </p:txBody>
      </p:sp>
    </p:spTree>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69024" y="224814"/>
            <a:ext cx="7490947" cy="459961"/>
          </a:xfrm>
          <a:prstGeom prst="rect">
            <a:avLst/>
          </a:prstGeom>
          <a:solidFill>
            <a:srgbClr val="A6E481"/>
          </a:solidFill>
        </p:spPr>
        <p:txBody>
          <a:bodyPr vert="horz" wrap="square" lIns="0" tIns="93118" rIns="0" bIns="0" rtlCol="0">
            <a:spAutoFit/>
          </a:bodyPr>
          <a:lstStyle/>
          <a:p>
            <a:pPr marL="261743" defTabSz="1812066">
              <a:spcBef>
                <a:spcPts val="733"/>
              </a:spcBef>
            </a:pPr>
            <a:r>
              <a:rPr sz="2378" spc="-20" dirty="0">
                <a:solidFill>
                  <a:srgbClr val="505252"/>
                </a:solidFill>
                <a:latin typeface="Calibri"/>
                <a:cs typeface="Calibri"/>
              </a:rPr>
              <a:t>Other </a:t>
            </a:r>
            <a:r>
              <a:rPr sz="2378" spc="-40" dirty="0">
                <a:solidFill>
                  <a:srgbClr val="505252"/>
                </a:solidFill>
                <a:latin typeface="Calibri"/>
                <a:cs typeface="Calibri"/>
              </a:rPr>
              <a:t>Notes </a:t>
            </a:r>
            <a:r>
              <a:rPr sz="2378" spc="-89" dirty="0">
                <a:solidFill>
                  <a:srgbClr val="505252"/>
                </a:solidFill>
                <a:latin typeface="Calibri"/>
                <a:cs typeface="Calibri"/>
              </a:rPr>
              <a:t>on </a:t>
            </a:r>
            <a:r>
              <a:rPr sz="2378" spc="40" dirty="0">
                <a:solidFill>
                  <a:srgbClr val="505252"/>
                </a:solidFill>
                <a:latin typeface="Calibri"/>
                <a:cs typeface="Calibri"/>
              </a:rPr>
              <a:t>Data</a:t>
            </a:r>
            <a:r>
              <a:rPr sz="2378" spc="109" dirty="0">
                <a:solidFill>
                  <a:srgbClr val="505252"/>
                </a:solidFill>
                <a:latin typeface="Calibri"/>
                <a:cs typeface="Calibri"/>
              </a:rPr>
              <a:t> </a:t>
            </a:r>
            <a:r>
              <a:rPr sz="2378" spc="-20" dirty="0">
                <a:solidFill>
                  <a:srgbClr val="505252"/>
                </a:solidFill>
                <a:latin typeface="Calibri"/>
                <a:cs typeface="Calibri"/>
              </a:rPr>
              <a:t>Visualization</a:t>
            </a:r>
            <a:endParaRPr sz="2378">
              <a:solidFill>
                <a:prstClr val="black"/>
              </a:solidFill>
              <a:latin typeface="Calibri"/>
              <a:cs typeface="Calibri"/>
            </a:endParaRPr>
          </a:p>
        </p:txBody>
      </p:sp>
      <p:sp>
        <p:nvSpPr>
          <p:cNvPr id="3" name="object 3"/>
          <p:cNvSpPr/>
          <p:nvPr/>
        </p:nvSpPr>
        <p:spPr>
          <a:xfrm>
            <a:off x="2452878" y="1102539"/>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4" name="object 4"/>
          <p:cNvSpPr txBox="1"/>
          <p:nvPr/>
        </p:nvSpPr>
        <p:spPr>
          <a:xfrm>
            <a:off x="2474725" y="967693"/>
            <a:ext cx="1969316" cy="358348"/>
          </a:xfrm>
          <a:prstGeom prst="rect">
            <a:avLst/>
          </a:prstGeom>
        </p:spPr>
        <p:txBody>
          <a:bodyPr vert="horz" wrap="square" lIns="0" tIns="22650" rIns="0" bIns="0" rtlCol="0">
            <a:spAutoFit/>
          </a:bodyPr>
          <a:lstStyle/>
          <a:p>
            <a:pPr marL="25168" defTabSz="1812066">
              <a:spcBef>
                <a:spcPts val="178"/>
              </a:spcBef>
            </a:pPr>
            <a:r>
              <a:rPr sz="1585" spc="30" dirty="0">
                <a:solidFill>
                  <a:srgbClr val="FFFFFF"/>
                </a:solidFill>
                <a:latin typeface="Calibri"/>
                <a:cs typeface="Calibri"/>
              </a:rPr>
              <a:t>1 </a:t>
            </a:r>
            <a:r>
              <a:rPr sz="2180" spc="-89" dirty="0">
                <a:solidFill>
                  <a:prstClr val="black"/>
                </a:solidFill>
                <a:latin typeface="Trebuchet MS"/>
                <a:cs typeface="Trebuchet MS"/>
              </a:rPr>
              <a:t>Keep </a:t>
            </a:r>
            <a:r>
              <a:rPr sz="2180" spc="-109" dirty="0">
                <a:solidFill>
                  <a:prstClr val="black"/>
                </a:solidFill>
                <a:latin typeface="Trebuchet MS"/>
                <a:cs typeface="Trebuchet MS"/>
              </a:rPr>
              <a:t>it</a:t>
            </a:r>
            <a:r>
              <a:rPr sz="2180" spc="-59" dirty="0">
                <a:solidFill>
                  <a:prstClr val="black"/>
                </a:solidFill>
                <a:latin typeface="Trebuchet MS"/>
                <a:cs typeface="Trebuchet MS"/>
              </a:rPr>
              <a:t> </a:t>
            </a:r>
            <a:r>
              <a:rPr sz="2180" spc="-139" dirty="0">
                <a:solidFill>
                  <a:prstClr val="black"/>
                </a:solidFill>
                <a:latin typeface="Trebuchet MS"/>
                <a:cs typeface="Trebuchet MS"/>
              </a:rPr>
              <a:t>simple</a:t>
            </a:r>
            <a:endParaRPr sz="2180">
              <a:solidFill>
                <a:prstClr val="black"/>
              </a:solidFill>
              <a:latin typeface="Trebuchet MS"/>
              <a:cs typeface="Trebuchet MS"/>
            </a:endParaRPr>
          </a:p>
        </p:txBody>
      </p:sp>
      <p:sp>
        <p:nvSpPr>
          <p:cNvPr id="5" name="object 5"/>
          <p:cNvSpPr/>
          <p:nvPr/>
        </p:nvSpPr>
        <p:spPr>
          <a:xfrm>
            <a:off x="2133600" y="1411288"/>
            <a:ext cx="6702302" cy="4608512"/>
          </a:xfrm>
          <a:prstGeom prst="rect">
            <a:avLst/>
          </a:prstGeom>
          <a:blipFill>
            <a:blip r:embed="rId2"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6" name="object 6"/>
          <p:cNvSpPr txBox="1">
            <a:spLocks noGrp="1"/>
          </p:cNvSpPr>
          <p:nvPr>
            <p:ph type="dt" sz="half" idx="6"/>
          </p:nvPr>
        </p:nvSpPr>
        <p:spPr>
          <a:xfrm>
            <a:off x="2576337" y="12968767"/>
            <a:ext cx="4209749" cy="223622"/>
          </a:xfrm>
          <a:prstGeom prst="rect">
            <a:avLst/>
          </a:prstGeom>
        </p:spPr>
        <p:txBody>
          <a:bodyPr vert="horz" wrap="square" lIns="0" tIns="10067" rIns="0" bIns="0" rtlCol="0">
            <a:spAutoFit/>
          </a:bodyPr>
          <a:lstStyle/>
          <a:p>
            <a:pPr marL="25168" defTabSz="1812066">
              <a:spcBef>
                <a:spcPts val="79"/>
              </a:spcBef>
            </a:pPr>
            <a:r>
              <a:rPr spc="-20" dirty="0"/>
              <a:t>EC </a:t>
            </a:r>
            <a:r>
              <a:rPr spc="-10" dirty="0"/>
              <a:t>303: </a:t>
            </a:r>
            <a:r>
              <a:rPr dirty="0"/>
              <a:t>Chapter</a:t>
            </a:r>
            <a:r>
              <a:rPr spc="89" dirty="0"/>
              <a:t> </a:t>
            </a:r>
            <a:r>
              <a:rPr spc="-10" dirty="0"/>
              <a:t>1</a:t>
            </a:r>
          </a:p>
        </p:txBody>
      </p:sp>
      <p:sp>
        <p:nvSpPr>
          <p:cNvPr id="7" name="object 7"/>
          <p:cNvSpPr txBox="1">
            <a:spLocks noGrp="1"/>
          </p:cNvSpPr>
          <p:nvPr>
            <p:ph type="ftr" sz="quarter" idx="5"/>
          </p:nvPr>
        </p:nvSpPr>
        <p:spPr>
          <a:xfrm>
            <a:off x="17954981" y="12968765"/>
            <a:ext cx="8848785" cy="223622"/>
          </a:xfrm>
          <a:prstGeom prst="rect">
            <a:avLst/>
          </a:prstGeom>
        </p:spPr>
        <p:txBody>
          <a:bodyPr vert="horz" wrap="square" lIns="0" tIns="10067" rIns="0" bIns="0" rtlCol="0">
            <a:spAutoFit/>
          </a:bodyPr>
          <a:lstStyle/>
          <a:p>
            <a:pPr marL="25168" defTabSz="1812066">
              <a:spcBef>
                <a:spcPts val="79"/>
              </a:spcBef>
              <a:tabLst>
                <a:tab pos="3124556" algn="l"/>
              </a:tabLst>
            </a:pPr>
            <a:r>
              <a:rPr spc="10" dirty="0"/>
              <a:t>Alex</a:t>
            </a:r>
            <a:r>
              <a:rPr spc="119" dirty="0"/>
              <a:t> </a:t>
            </a:r>
            <a:r>
              <a:rPr dirty="0"/>
              <a:t>Hoaglan</a:t>
            </a:r>
            <a:r>
              <a:rPr spc="10" dirty="0"/>
              <a:t>d</a:t>
            </a:r>
            <a:r>
              <a:rPr spc="119" dirty="0"/>
              <a:t> </a:t>
            </a:r>
            <a:r>
              <a:rPr spc="30" dirty="0"/>
              <a:t>(Bosto</a:t>
            </a:r>
            <a:r>
              <a:rPr spc="40" dirty="0"/>
              <a:t>n</a:t>
            </a:r>
            <a:r>
              <a:rPr spc="119" dirty="0"/>
              <a:t> </a:t>
            </a:r>
            <a:r>
              <a:rPr spc="10" dirty="0"/>
              <a:t>Universi</a:t>
            </a:r>
            <a:r>
              <a:rPr spc="-40" dirty="0"/>
              <a:t>t</a:t>
            </a:r>
            <a:r>
              <a:rPr spc="69" dirty="0"/>
              <a:t>y)</a:t>
            </a:r>
            <a:r>
              <a:rPr dirty="0"/>
              <a:t>	</a:t>
            </a:r>
            <a:r>
              <a:rPr spc="-20" dirty="0"/>
              <a:t>30</a:t>
            </a:r>
          </a:p>
        </p:txBody>
      </p:sp>
    </p:spTree>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69024" y="224814"/>
            <a:ext cx="7490947" cy="459961"/>
          </a:xfrm>
          <a:prstGeom prst="rect">
            <a:avLst/>
          </a:prstGeom>
          <a:solidFill>
            <a:srgbClr val="A6E481"/>
          </a:solidFill>
        </p:spPr>
        <p:txBody>
          <a:bodyPr vert="horz" wrap="square" lIns="0" tIns="93118" rIns="0" bIns="0" rtlCol="0">
            <a:spAutoFit/>
          </a:bodyPr>
          <a:lstStyle/>
          <a:p>
            <a:pPr marL="261743" defTabSz="1812066">
              <a:spcBef>
                <a:spcPts val="733"/>
              </a:spcBef>
            </a:pPr>
            <a:r>
              <a:rPr sz="2378" spc="-20" dirty="0">
                <a:solidFill>
                  <a:srgbClr val="505252"/>
                </a:solidFill>
                <a:latin typeface="Calibri"/>
                <a:cs typeface="Calibri"/>
              </a:rPr>
              <a:t>Other </a:t>
            </a:r>
            <a:r>
              <a:rPr sz="2378" spc="-40" dirty="0">
                <a:solidFill>
                  <a:srgbClr val="505252"/>
                </a:solidFill>
                <a:latin typeface="Calibri"/>
                <a:cs typeface="Calibri"/>
              </a:rPr>
              <a:t>Notes </a:t>
            </a:r>
            <a:r>
              <a:rPr sz="2378" spc="-89" dirty="0">
                <a:solidFill>
                  <a:srgbClr val="505252"/>
                </a:solidFill>
                <a:latin typeface="Calibri"/>
                <a:cs typeface="Calibri"/>
              </a:rPr>
              <a:t>on </a:t>
            </a:r>
            <a:r>
              <a:rPr sz="2378" spc="40" dirty="0">
                <a:solidFill>
                  <a:srgbClr val="505252"/>
                </a:solidFill>
                <a:latin typeface="Calibri"/>
                <a:cs typeface="Calibri"/>
              </a:rPr>
              <a:t>Data</a:t>
            </a:r>
            <a:r>
              <a:rPr sz="2378" spc="109" dirty="0">
                <a:solidFill>
                  <a:srgbClr val="505252"/>
                </a:solidFill>
                <a:latin typeface="Calibri"/>
                <a:cs typeface="Calibri"/>
              </a:rPr>
              <a:t> </a:t>
            </a:r>
            <a:r>
              <a:rPr sz="2378" spc="-20" dirty="0">
                <a:solidFill>
                  <a:srgbClr val="505252"/>
                </a:solidFill>
                <a:latin typeface="Calibri"/>
                <a:cs typeface="Calibri"/>
              </a:rPr>
              <a:t>Visualization</a:t>
            </a:r>
            <a:endParaRPr sz="2378">
              <a:solidFill>
                <a:prstClr val="black"/>
              </a:solidFill>
              <a:latin typeface="Calibri"/>
              <a:cs typeface="Calibri"/>
            </a:endParaRPr>
          </a:p>
        </p:txBody>
      </p:sp>
      <p:sp>
        <p:nvSpPr>
          <p:cNvPr id="3" name="object 3"/>
          <p:cNvSpPr/>
          <p:nvPr/>
        </p:nvSpPr>
        <p:spPr>
          <a:xfrm>
            <a:off x="2452878" y="1102539"/>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4" name="object 4"/>
          <p:cNvSpPr txBox="1"/>
          <p:nvPr/>
        </p:nvSpPr>
        <p:spPr>
          <a:xfrm>
            <a:off x="2474725" y="967693"/>
            <a:ext cx="1969316" cy="358348"/>
          </a:xfrm>
          <a:prstGeom prst="rect">
            <a:avLst/>
          </a:prstGeom>
        </p:spPr>
        <p:txBody>
          <a:bodyPr vert="horz" wrap="square" lIns="0" tIns="22650" rIns="0" bIns="0" rtlCol="0">
            <a:spAutoFit/>
          </a:bodyPr>
          <a:lstStyle/>
          <a:p>
            <a:pPr marL="25168" defTabSz="1812066">
              <a:spcBef>
                <a:spcPts val="178"/>
              </a:spcBef>
            </a:pPr>
            <a:r>
              <a:rPr sz="1585" spc="30" dirty="0">
                <a:solidFill>
                  <a:srgbClr val="FFFFFF"/>
                </a:solidFill>
                <a:latin typeface="Calibri"/>
                <a:cs typeface="Calibri"/>
              </a:rPr>
              <a:t>1 </a:t>
            </a:r>
            <a:r>
              <a:rPr sz="2180" spc="-89" dirty="0">
                <a:solidFill>
                  <a:prstClr val="black"/>
                </a:solidFill>
                <a:latin typeface="Trebuchet MS"/>
                <a:cs typeface="Trebuchet MS"/>
              </a:rPr>
              <a:t>Keep </a:t>
            </a:r>
            <a:r>
              <a:rPr sz="2180" spc="-109" dirty="0">
                <a:solidFill>
                  <a:prstClr val="black"/>
                </a:solidFill>
                <a:latin typeface="Trebuchet MS"/>
                <a:cs typeface="Trebuchet MS"/>
              </a:rPr>
              <a:t>it</a:t>
            </a:r>
            <a:r>
              <a:rPr sz="2180" spc="-59" dirty="0">
                <a:solidFill>
                  <a:prstClr val="black"/>
                </a:solidFill>
                <a:latin typeface="Trebuchet MS"/>
                <a:cs typeface="Trebuchet MS"/>
              </a:rPr>
              <a:t> </a:t>
            </a:r>
            <a:r>
              <a:rPr sz="2180" spc="-139" dirty="0">
                <a:solidFill>
                  <a:prstClr val="black"/>
                </a:solidFill>
                <a:latin typeface="Trebuchet MS"/>
                <a:cs typeface="Trebuchet MS"/>
              </a:rPr>
              <a:t>simple</a:t>
            </a:r>
            <a:endParaRPr sz="2180">
              <a:solidFill>
                <a:prstClr val="black"/>
              </a:solidFill>
              <a:latin typeface="Trebuchet MS"/>
              <a:cs typeface="Trebuchet MS"/>
            </a:endParaRPr>
          </a:p>
        </p:txBody>
      </p:sp>
      <p:sp>
        <p:nvSpPr>
          <p:cNvPr id="5" name="object 5"/>
          <p:cNvSpPr/>
          <p:nvPr/>
        </p:nvSpPr>
        <p:spPr>
          <a:xfrm>
            <a:off x="2209800" y="1457532"/>
            <a:ext cx="6546827" cy="4432775"/>
          </a:xfrm>
          <a:prstGeom prst="rect">
            <a:avLst/>
          </a:prstGeom>
          <a:blipFill>
            <a:blip r:embed="rId2"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6" name="object 6"/>
          <p:cNvSpPr txBox="1">
            <a:spLocks noGrp="1"/>
          </p:cNvSpPr>
          <p:nvPr>
            <p:ph type="dt" sz="half" idx="6"/>
          </p:nvPr>
        </p:nvSpPr>
        <p:spPr>
          <a:xfrm>
            <a:off x="2576337" y="12968767"/>
            <a:ext cx="4209749" cy="223622"/>
          </a:xfrm>
          <a:prstGeom prst="rect">
            <a:avLst/>
          </a:prstGeom>
        </p:spPr>
        <p:txBody>
          <a:bodyPr vert="horz" wrap="square" lIns="0" tIns="10067" rIns="0" bIns="0" rtlCol="0">
            <a:spAutoFit/>
          </a:bodyPr>
          <a:lstStyle/>
          <a:p>
            <a:pPr marL="25168" defTabSz="1812066">
              <a:spcBef>
                <a:spcPts val="79"/>
              </a:spcBef>
            </a:pPr>
            <a:r>
              <a:rPr spc="-20" dirty="0"/>
              <a:t>EC </a:t>
            </a:r>
            <a:r>
              <a:rPr spc="-10" dirty="0"/>
              <a:t>303: </a:t>
            </a:r>
            <a:r>
              <a:rPr dirty="0"/>
              <a:t>Chapter</a:t>
            </a:r>
            <a:r>
              <a:rPr spc="89" dirty="0"/>
              <a:t> </a:t>
            </a:r>
            <a:r>
              <a:rPr spc="-10" dirty="0"/>
              <a:t>1</a:t>
            </a:r>
          </a:p>
        </p:txBody>
      </p:sp>
      <p:sp>
        <p:nvSpPr>
          <p:cNvPr id="7" name="object 7"/>
          <p:cNvSpPr txBox="1">
            <a:spLocks noGrp="1"/>
          </p:cNvSpPr>
          <p:nvPr>
            <p:ph type="ftr" sz="quarter" idx="5"/>
          </p:nvPr>
        </p:nvSpPr>
        <p:spPr>
          <a:xfrm>
            <a:off x="17954981" y="12968765"/>
            <a:ext cx="8848785" cy="223622"/>
          </a:xfrm>
          <a:prstGeom prst="rect">
            <a:avLst/>
          </a:prstGeom>
        </p:spPr>
        <p:txBody>
          <a:bodyPr vert="horz" wrap="square" lIns="0" tIns="10067" rIns="0" bIns="0" rtlCol="0">
            <a:spAutoFit/>
          </a:bodyPr>
          <a:lstStyle/>
          <a:p>
            <a:pPr marL="25168" defTabSz="1812066">
              <a:spcBef>
                <a:spcPts val="79"/>
              </a:spcBef>
              <a:tabLst>
                <a:tab pos="3124556" algn="l"/>
              </a:tabLst>
            </a:pPr>
            <a:r>
              <a:rPr spc="10" dirty="0"/>
              <a:t>Alex</a:t>
            </a:r>
            <a:r>
              <a:rPr spc="119" dirty="0"/>
              <a:t> </a:t>
            </a:r>
            <a:r>
              <a:rPr dirty="0"/>
              <a:t>Hoaglan</a:t>
            </a:r>
            <a:r>
              <a:rPr spc="10" dirty="0"/>
              <a:t>d</a:t>
            </a:r>
            <a:r>
              <a:rPr spc="119" dirty="0"/>
              <a:t> </a:t>
            </a:r>
            <a:r>
              <a:rPr spc="30" dirty="0"/>
              <a:t>(Bosto</a:t>
            </a:r>
            <a:r>
              <a:rPr spc="40" dirty="0"/>
              <a:t>n</a:t>
            </a:r>
            <a:r>
              <a:rPr spc="119" dirty="0"/>
              <a:t> </a:t>
            </a:r>
            <a:r>
              <a:rPr spc="10" dirty="0"/>
              <a:t>Universi</a:t>
            </a:r>
            <a:r>
              <a:rPr spc="-40" dirty="0"/>
              <a:t>t</a:t>
            </a:r>
            <a:r>
              <a:rPr spc="69" dirty="0"/>
              <a:t>y)</a:t>
            </a:r>
            <a:r>
              <a:rPr dirty="0"/>
              <a:t>	</a:t>
            </a:r>
            <a:r>
              <a:rPr spc="-20" dirty="0"/>
              <a:t>30</a:t>
            </a:r>
          </a:p>
        </p:txBody>
      </p:sp>
    </p:spTree>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69024" y="224814"/>
            <a:ext cx="7490947" cy="459961"/>
          </a:xfrm>
          <a:prstGeom prst="rect">
            <a:avLst/>
          </a:prstGeom>
          <a:solidFill>
            <a:srgbClr val="A6E481"/>
          </a:solidFill>
        </p:spPr>
        <p:txBody>
          <a:bodyPr vert="horz" wrap="square" lIns="0" tIns="93118" rIns="0" bIns="0" rtlCol="0">
            <a:spAutoFit/>
          </a:bodyPr>
          <a:lstStyle/>
          <a:p>
            <a:pPr marL="261743" defTabSz="1812066">
              <a:spcBef>
                <a:spcPts val="733"/>
              </a:spcBef>
            </a:pPr>
            <a:r>
              <a:rPr sz="2378" spc="-20" dirty="0">
                <a:solidFill>
                  <a:srgbClr val="505252"/>
                </a:solidFill>
                <a:latin typeface="Calibri"/>
                <a:cs typeface="Calibri"/>
              </a:rPr>
              <a:t>Other </a:t>
            </a:r>
            <a:r>
              <a:rPr sz="2378" spc="-40" dirty="0">
                <a:solidFill>
                  <a:srgbClr val="505252"/>
                </a:solidFill>
                <a:latin typeface="Calibri"/>
                <a:cs typeface="Calibri"/>
              </a:rPr>
              <a:t>Notes </a:t>
            </a:r>
            <a:r>
              <a:rPr sz="2378" spc="-89" dirty="0">
                <a:solidFill>
                  <a:srgbClr val="505252"/>
                </a:solidFill>
                <a:latin typeface="Calibri"/>
                <a:cs typeface="Calibri"/>
              </a:rPr>
              <a:t>on </a:t>
            </a:r>
            <a:r>
              <a:rPr sz="2378" spc="40" dirty="0">
                <a:solidFill>
                  <a:srgbClr val="505252"/>
                </a:solidFill>
                <a:latin typeface="Calibri"/>
                <a:cs typeface="Calibri"/>
              </a:rPr>
              <a:t>Data</a:t>
            </a:r>
            <a:r>
              <a:rPr sz="2378" spc="109" dirty="0">
                <a:solidFill>
                  <a:srgbClr val="505252"/>
                </a:solidFill>
                <a:latin typeface="Calibri"/>
                <a:cs typeface="Calibri"/>
              </a:rPr>
              <a:t> </a:t>
            </a:r>
            <a:r>
              <a:rPr sz="2378" spc="-20" dirty="0">
                <a:solidFill>
                  <a:srgbClr val="505252"/>
                </a:solidFill>
                <a:latin typeface="Calibri"/>
                <a:cs typeface="Calibri"/>
              </a:rPr>
              <a:t>Visualization</a:t>
            </a:r>
            <a:endParaRPr sz="2378">
              <a:solidFill>
                <a:prstClr val="black"/>
              </a:solidFill>
              <a:latin typeface="Calibri"/>
              <a:cs typeface="Calibri"/>
            </a:endParaRPr>
          </a:p>
        </p:txBody>
      </p:sp>
      <p:sp>
        <p:nvSpPr>
          <p:cNvPr id="3" name="object 3"/>
          <p:cNvSpPr/>
          <p:nvPr/>
        </p:nvSpPr>
        <p:spPr>
          <a:xfrm>
            <a:off x="2452878" y="1102539"/>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4" name="object 4"/>
          <p:cNvSpPr/>
          <p:nvPr/>
        </p:nvSpPr>
        <p:spPr>
          <a:xfrm>
            <a:off x="2452878" y="1809581"/>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5" name="object 5"/>
          <p:cNvSpPr txBox="1"/>
          <p:nvPr/>
        </p:nvSpPr>
        <p:spPr>
          <a:xfrm>
            <a:off x="2474725" y="967693"/>
            <a:ext cx="2524247" cy="1087843"/>
          </a:xfrm>
          <a:prstGeom prst="rect">
            <a:avLst/>
          </a:prstGeom>
        </p:spPr>
        <p:txBody>
          <a:bodyPr vert="horz" wrap="square" lIns="0" tIns="22650" rIns="0" bIns="0" rtlCol="0">
            <a:spAutoFit/>
          </a:bodyPr>
          <a:lstStyle/>
          <a:p>
            <a:pPr marL="315853" indent="-291944" defTabSz="1812066">
              <a:spcBef>
                <a:spcPts val="178"/>
              </a:spcBef>
              <a:buClr>
                <a:srgbClr val="FFFFFF"/>
              </a:buClr>
              <a:buSzPct val="72727"/>
              <a:buFont typeface="Calibri"/>
              <a:buAutoNum type="arabicPlain"/>
              <a:tabLst>
                <a:tab pos="317112" algn="l"/>
              </a:tabLst>
            </a:pPr>
            <a:r>
              <a:rPr sz="2180" spc="-89" dirty="0">
                <a:solidFill>
                  <a:prstClr val="black"/>
                </a:solidFill>
                <a:latin typeface="Trebuchet MS"/>
                <a:cs typeface="Trebuchet MS"/>
              </a:rPr>
              <a:t>Keep </a:t>
            </a:r>
            <a:r>
              <a:rPr sz="2180" spc="-109" dirty="0">
                <a:solidFill>
                  <a:prstClr val="black"/>
                </a:solidFill>
                <a:latin typeface="Trebuchet MS"/>
                <a:cs typeface="Trebuchet MS"/>
              </a:rPr>
              <a:t>it</a:t>
            </a:r>
            <a:r>
              <a:rPr sz="2180" spc="159" dirty="0">
                <a:solidFill>
                  <a:prstClr val="black"/>
                </a:solidFill>
                <a:latin typeface="Trebuchet MS"/>
                <a:cs typeface="Trebuchet MS"/>
              </a:rPr>
              <a:t> </a:t>
            </a:r>
            <a:r>
              <a:rPr sz="2180" spc="-139" dirty="0">
                <a:solidFill>
                  <a:prstClr val="black"/>
                </a:solidFill>
                <a:latin typeface="Trebuchet MS"/>
                <a:cs typeface="Trebuchet MS"/>
              </a:rPr>
              <a:t>simple</a:t>
            </a:r>
            <a:endParaRPr sz="2180">
              <a:solidFill>
                <a:prstClr val="black"/>
              </a:solidFill>
              <a:latin typeface="Trebuchet MS"/>
              <a:cs typeface="Trebuchet MS"/>
            </a:endParaRPr>
          </a:p>
          <a:p>
            <a:pPr defTabSz="1812066">
              <a:spcBef>
                <a:spcPts val="69"/>
              </a:spcBef>
              <a:buClr>
                <a:srgbClr val="FFFFFF"/>
              </a:buClr>
              <a:buFont typeface="Calibri"/>
              <a:buAutoNum type="arabicPlain"/>
            </a:pPr>
            <a:endParaRPr sz="2477">
              <a:solidFill>
                <a:prstClr val="black"/>
              </a:solidFill>
              <a:latin typeface="Trebuchet MS"/>
              <a:cs typeface="Trebuchet MS"/>
            </a:endParaRPr>
          </a:p>
          <a:p>
            <a:pPr marL="315853" indent="-291944" defTabSz="1812066">
              <a:buClr>
                <a:srgbClr val="FFFFFF"/>
              </a:buClr>
              <a:buSzPct val="72727"/>
              <a:buFont typeface="Calibri"/>
              <a:buAutoNum type="arabicPlain"/>
              <a:tabLst>
                <a:tab pos="317112" algn="l"/>
              </a:tabLst>
            </a:pPr>
            <a:r>
              <a:rPr sz="2180" spc="-69" dirty="0">
                <a:solidFill>
                  <a:prstClr val="black"/>
                </a:solidFill>
                <a:latin typeface="Trebuchet MS"/>
                <a:cs typeface="Trebuchet MS"/>
              </a:rPr>
              <a:t>Pie </a:t>
            </a:r>
            <a:r>
              <a:rPr sz="2180" spc="-119" dirty="0">
                <a:solidFill>
                  <a:prstClr val="black"/>
                </a:solidFill>
                <a:latin typeface="Trebuchet MS"/>
                <a:cs typeface="Trebuchet MS"/>
              </a:rPr>
              <a:t>charts </a:t>
            </a:r>
            <a:r>
              <a:rPr sz="2180" spc="-188" dirty="0">
                <a:solidFill>
                  <a:prstClr val="black"/>
                </a:solidFill>
                <a:latin typeface="Trebuchet MS"/>
                <a:cs typeface="Trebuchet MS"/>
              </a:rPr>
              <a:t>are</a:t>
            </a:r>
            <a:r>
              <a:rPr sz="2180" spc="258" dirty="0">
                <a:solidFill>
                  <a:prstClr val="black"/>
                </a:solidFill>
                <a:latin typeface="Trebuchet MS"/>
                <a:cs typeface="Trebuchet MS"/>
              </a:rPr>
              <a:t> </a:t>
            </a:r>
            <a:r>
              <a:rPr sz="2180" spc="-159" dirty="0">
                <a:solidFill>
                  <a:prstClr val="black"/>
                </a:solidFill>
                <a:latin typeface="Trebuchet MS"/>
                <a:cs typeface="Trebuchet MS"/>
              </a:rPr>
              <a:t>dead</a:t>
            </a:r>
            <a:endParaRPr sz="2180">
              <a:solidFill>
                <a:prstClr val="black"/>
              </a:solidFill>
              <a:latin typeface="Trebuchet MS"/>
              <a:cs typeface="Trebuchet MS"/>
            </a:endParaRPr>
          </a:p>
        </p:txBody>
      </p:sp>
      <p:sp>
        <p:nvSpPr>
          <p:cNvPr id="6" name="object 6"/>
          <p:cNvSpPr/>
          <p:nvPr/>
        </p:nvSpPr>
        <p:spPr>
          <a:xfrm>
            <a:off x="2790695" y="2035239"/>
            <a:ext cx="7134837" cy="3415471"/>
          </a:xfrm>
          <a:prstGeom prst="rect">
            <a:avLst/>
          </a:prstGeom>
          <a:blipFill>
            <a:blip r:embed="rId2"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7" name="object 7"/>
          <p:cNvSpPr txBox="1">
            <a:spLocks noGrp="1"/>
          </p:cNvSpPr>
          <p:nvPr>
            <p:ph type="dt" sz="half" idx="6"/>
          </p:nvPr>
        </p:nvSpPr>
        <p:spPr>
          <a:xfrm>
            <a:off x="2576337" y="12968767"/>
            <a:ext cx="4209749" cy="223622"/>
          </a:xfrm>
          <a:prstGeom prst="rect">
            <a:avLst/>
          </a:prstGeom>
        </p:spPr>
        <p:txBody>
          <a:bodyPr vert="horz" wrap="square" lIns="0" tIns="10067" rIns="0" bIns="0" rtlCol="0">
            <a:spAutoFit/>
          </a:bodyPr>
          <a:lstStyle/>
          <a:p>
            <a:pPr marL="25168" defTabSz="1812066">
              <a:spcBef>
                <a:spcPts val="79"/>
              </a:spcBef>
            </a:pPr>
            <a:r>
              <a:rPr spc="-20" dirty="0"/>
              <a:t>EC </a:t>
            </a:r>
            <a:r>
              <a:rPr spc="-10" dirty="0"/>
              <a:t>303: </a:t>
            </a:r>
            <a:r>
              <a:rPr dirty="0"/>
              <a:t>Chapter</a:t>
            </a:r>
            <a:r>
              <a:rPr spc="89" dirty="0"/>
              <a:t> </a:t>
            </a:r>
            <a:r>
              <a:rPr spc="-10" dirty="0"/>
              <a:t>1</a:t>
            </a:r>
          </a:p>
        </p:txBody>
      </p:sp>
      <p:sp>
        <p:nvSpPr>
          <p:cNvPr id="8" name="object 8"/>
          <p:cNvSpPr txBox="1">
            <a:spLocks noGrp="1"/>
          </p:cNvSpPr>
          <p:nvPr>
            <p:ph type="ftr" sz="quarter" idx="5"/>
          </p:nvPr>
        </p:nvSpPr>
        <p:spPr>
          <a:xfrm>
            <a:off x="17954981" y="12968765"/>
            <a:ext cx="8848785" cy="223622"/>
          </a:xfrm>
          <a:prstGeom prst="rect">
            <a:avLst/>
          </a:prstGeom>
        </p:spPr>
        <p:txBody>
          <a:bodyPr vert="horz" wrap="square" lIns="0" tIns="10067" rIns="0" bIns="0" rtlCol="0">
            <a:spAutoFit/>
          </a:bodyPr>
          <a:lstStyle/>
          <a:p>
            <a:pPr marL="25168" defTabSz="1812066">
              <a:spcBef>
                <a:spcPts val="79"/>
              </a:spcBef>
              <a:tabLst>
                <a:tab pos="3124556" algn="l"/>
              </a:tabLst>
            </a:pPr>
            <a:r>
              <a:rPr spc="10" dirty="0"/>
              <a:t>Alex</a:t>
            </a:r>
            <a:r>
              <a:rPr spc="119" dirty="0"/>
              <a:t> </a:t>
            </a:r>
            <a:r>
              <a:rPr dirty="0"/>
              <a:t>Hoaglan</a:t>
            </a:r>
            <a:r>
              <a:rPr spc="10" dirty="0"/>
              <a:t>d</a:t>
            </a:r>
            <a:r>
              <a:rPr spc="119" dirty="0"/>
              <a:t> </a:t>
            </a:r>
            <a:r>
              <a:rPr spc="30" dirty="0"/>
              <a:t>(Bosto</a:t>
            </a:r>
            <a:r>
              <a:rPr spc="40" dirty="0"/>
              <a:t>n</a:t>
            </a:r>
            <a:r>
              <a:rPr spc="119" dirty="0"/>
              <a:t> </a:t>
            </a:r>
            <a:r>
              <a:rPr spc="10" dirty="0"/>
              <a:t>Universi</a:t>
            </a:r>
            <a:r>
              <a:rPr spc="-40" dirty="0"/>
              <a:t>t</a:t>
            </a:r>
            <a:r>
              <a:rPr spc="69" dirty="0"/>
              <a:t>y)</a:t>
            </a:r>
            <a:r>
              <a:rPr dirty="0"/>
              <a:t>	</a:t>
            </a:r>
            <a:r>
              <a:rPr spc="-20" dirty="0"/>
              <a:t>30</a:t>
            </a:r>
          </a:p>
        </p:txBody>
      </p:sp>
    </p:spTree>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69024" y="224814"/>
            <a:ext cx="7490947" cy="459961"/>
          </a:xfrm>
          <a:prstGeom prst="rect">
            <a:avLst/>
          </a:prstGeom>
          <a:solidFill>
            <a:srgbClr val="A6E481"/>
          </a:solidFill>
        </p:spPr>
        <p:txBody>
          <a:bodyPr vert="horz" wrap="square" lIns="0" tIns="93118" rIns="0" bIns="0" rtlCol="0">
            <a:spAutoFit/>
          </a:bodyPr>
          <a:lstStyle/>
          <a:p>
            <a:pPr marL="261743" defTabSz="1812066">
              <a:spcBef>
                <a:spcPts val="733"/>
              </a:spcBef>
            </a:pPr>
            <a:r>
              <a:rPr sz="2378" spc="-20" dirty="0">
                <a:solidFill>
                  <a:srgbClr val="505252"/>
                </a:solidFill>
                <a:latin typeface="Calibri"/>
                <a:cs typeface="Calibri"/>
              </a:rPr>
              <a:t>Other </a:t>
            </a:r>
            <a:r>
              <a:rPr sz="2378" spc="-40" dirty="0">
                <a:solidFill>
                  <a:srgbClr val="505252"/>
                </a:solidFill>
                <a:latin typeface="Calibri"/>
                <a:cs typeface="Calibri"/>
              </a:rPr>
              <a:t>Notes </a:t>
            </a:r>
            <a:r>
              <a:rPr sz="2378" spc="-89" dirty="0">
                <a:solidFill>
                  <a:srgbClr val="505252"/>
                </a:solidFill>
                <a:latin typeface="Calibri"/>
                <a:cs typeface="Calibri"/>
              </a:rPr>
              <a:t>on </a:t>
            </a:r>
            <a:r>
              <a:rPr sz="2378" spc="40" dirty="0">
                <a:solidFill>
                  <a:srgbClr val="505252"/>
                </a:solidFill>
                <a:latin typeface="Calibri"/>
                <a:cs typeface="Calibri"/>
              </a:rPr>
              <a:t>Data</a:t>
            </a:r>
            <a:r>
              <a:rPr sz="2378" spc="109" dirty="0">
                <a:solidFill>
                  <a:srgbClr val="505252"/>
                </a:solidFill>
                <a:latin typeface="Calibri"/>
                <a:cs typeface="Calibri"/>
              </a:rPr>
              <a:t> </a:t>
            </a:r>
            <a:r>
              <a:rPr sz="2378" spc="-20" dirty="0">
                <a:solidFill>
                  <a:srgbClr val="505252"/>
                </a:solidFill>
                <a:latin typeface="Calibri"/>
                <a:cs typeface="Calibri"/>
              </a:rPr>
              <a:t>Visualization</a:t>
            </a:r>
            <a:endParaRPr sz="2378">
              <a:solidFill>
                <a:prstClr val="black"/>
              </a:solidFill>
              <a:latin typeface="Calibri"/>
              <a:cs typeface="Calibri"/>
            </a:endParaRPr>
          </a:p>
        </p:txBody>
      </p:sp>
      <p:sp>
        <p:nvSpPr>
          <p:cNvPr id="3" name="object 3"/>
          <p:cNvSpPr/>
          <p:nvPr/>
        </p:nvSpPr>
        <p:spPr>
          <a:xfrm>
            <a:off x="2452878" y="1102539"/>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4" name="object 4"/>
          <p:cNvSpPr/>
          <p:nvPr/>
        </p:nvSpPr>
        <p:spPr>
          <a:xfrm>
            <a:off x="2452878" y="1809581"/>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5" name="object 5"/>
          <p:cNvSpPr txBox="1"/>
          <p:nvPr/>
        </p:nvSpPr>
        <p:spPr>
          <a:xfrm>
            <a:off x="2474725" y="967693"/>
            <a:ext cx="2524247" cy="1087843"/>
          </a:xfrm>
          <a:prstGeom prst="rect">
            <a:avLst/>
          </a:prstGeom>
        </p:spPr>
        <p:txBody>
          <a:bodyPr vert="horz" wrap="square" lIns="0" tIns="22650" rIns="0" bIns="0" rtlCol="0">
            <a:spAutoFit/>
          </a:bodyPr>
          <a:lstStyle/>
          <a:p>
            <a:pPr marL="315853" indent="-291944" defTabSz="1812066">
              <a:spcBef>
                <a:spcPts val="178"/>
              </a:spcBef>
              <a:buClr>
                <a:srgbClr val="FFFFFF"/>
              </a:buClr>
              <a:buSzPct val="72727"/>
              <a:buFont typeface="Calibri"/>
              <a:buAutoNum type="arabicPlain"/>
              <a:tabLst>
                <a:tab pos="317112" algn="l"/>
              </a:tabLst>
            </a:pPr>
            <a:r>
              <a:rPr sz="2180" spc="-89" dirty="0">
                <a:solidFill>
                  <a:prstClr val="black"/>
                </a:solidFill>
                <a:latin typeface="Trebuchet MS"/>
                <a:cs typeface="Trebuchet MS"/>
              </a:rPr>
              <a:t>Keep </a:t>
            </a:r>
            <a:r>
              <a:rPr sz="2180" spc="-109" dirty="0">
                <a:solidFill>
                  <a:prstClr val="black"/>
                </a:solidFill>
                <a:latin typeface="Trebuchet MS"/>
                <a:cs typeface="Trebuchet MS"/>
              </a:rPr>
              <a:t>it</a:t>
            </a:r>
            <a:r>
              <a:rPr sz="2180" spc="159" dirty="0">
                <a:solidFill>
                  <a:prstClr val="black"/>
                </a:solidFill>
                <a:latin typeface="Trebuchet MS"/>
                <a:cs typeface="Trebuchet MS"/>
              </a:rPr>
              <a:t> </a:t>
            </a:r>
            <a:r>
              <a:rPr sz="2180" spc="-139" dirty="0">
                <a:solidFill>
                  <a:prstClr val="black"/>
                </a:solidFill>
                <a:latin typeface="Trebuchet MS"/>
                <a:cs typeface="Trebuchet MS"/>
              </a:rPr>
              <a:t>simple</a:t>
            </a:r>
            <a:endParaRPr sz="2180">
              <a:solidFill>
                <a:prstClr val="black"/>
              </a:solidFill>
              <a:latin typeface="Trebuchet MS"/>
              <a:cs typeface="Trebuchet MS"/>
            </a:endParaRPr>
          </a:p>
          <a:p>
            <a:pPr defTabSz="1812066">
              <a:spcBef>
                <a:spcPts val="69"/>
              </a:spcBef>
              <a:buClr>
                <a:srgbClr val="FFFFFF"/>
              </a:buClr>
              <a:buFont typeface="Calibri"/>
              <a:buAutoNum type="arabicPlain"/>
            </a:pPr>
            <a:endParaRPr sz="2477">
              <a:solidFill>
                <a:prstClr val="black"/>
              </a:solidFill>
              <a:latin typeface="Trebuchet MS"/>
              <a:cs typeface="Trebuchet MS"/>
            </a:endParaRPr>
          </a:p>
          <a:p>
            <a:pPr marL="315853" indent="-291944" defTabSz="1812066">
              <a:buClr>
                <a:srgbClr val="FFFFFF"/>
              </a:buClr>
              <a:buSzPct val="72727"/>
              <a:buFont typeface="Calibri"/>
              <a:buAutoNum type="arabicPlain"/>
              <a:tabLst>
                <a:tab pos="317112" algn="l"/>
              </a:tabLst>
            </a:pPr>
            <a:r>
              <a:rPr sz="2180" spc="-69" dirty="0">
                <a:solidFill>
                  <a:prstClr val="black"/>
                </a:solidFill>
                <a:latin typeface="Trebuchet MS"/>
                <a:cs typeface="Trebuchet MS"/>
              </a:rPr>
              <a:t>Pie </a:t>
            </a:r>
            <a:r>
              <a:rPr sz="2180" spc="-119" dirty="0">
                <a:solidFill>
                  <a:prstClr val="black"/>
                </a:solidFill>
                <a:latin typeface="Trebuchet MS"/>
                <a:cs typeface="Trebuchet MS"/>
              </a:rPr>
              <a:t>charts </a:t>
            </a:r>
            <a:r>
              <a:rPr sz="2180" spc="-188" dirty="0">
                <a:solidFill>
                  <a:prstClr val="black"/>
                </a:solidFill>
                <a:latin typeface="Trebuchet MS"/>
                <a:cs typeface="Trebuchet MS"/>
              </a:rPr>
              <a:t>are</a:t>
            </a:r>
            <a:r>
              <a:rPr sz="2180" spc="258" dirty="0">
                <a:solidFill>
                  <a:prstClr val="black"/>
                </a:solidFill>
                <a:latin typeface="Trebuchet MS"/>
                <a:cs typeface="Trebuchet MS"/>
              </a:rPr>
              <a:t> </a:t>
            </a:r>
            <a:r>
              <a:rPr sz="2180" spc="-159" dirty="0">
                <a:solidFill>
                  <a:prstClr val="black"/>
                </a:solidFill>
                <a:latin typeface="Trebuchet MS"/>
                <a:cs typeface="Trebuchet MS"/>
              </a:rPr>
              <a:t>dead</a:t>
            </a:r>
            <a:endParaRPr sz="2180">
              <a:solidFill>
                <a:prstClr val="black"/>
              </a:solidFill>
              <a:latin typeface="Trebuchet MS"/>
              <a:cs typeface="Trebuchet MS"/>
            </a:endParaRPr>
          </a:p>
        </p:txBody>
      </p:sp>
      <p:sp>
        <p:nvSpPr>
          <p:cNvPr id="6" name="object 6"/>
          <p:cNvSpPr/>
          <p:nvPr/>
        </p:nvSpPr>
        <p:spPr>
          <a:xfrm>
            <a:off x="2790696" y="2035254"/>
            <a:ext cx="6784701" cy="3805244"/>
          </a:xfrm>
          <a:prstGeom prst="rect">
            <a:avLst/>
          </a:prstGeom>
          <a:blipFill>
            <a:blip r:embed="rId2"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7" name="object 7"/>
          <p:cNvSpPr txBox="1">
            <a:spLocks noGrp="1"/>
          </p:cNvSpPr>
          <p:nvPr>
            <p:ph type="dt" sz="half" idx="6"/>
          </p:nvPr>
        </p:nvSpPr>
        <p:spPr>
          <a:xfrm>
            <a:off x="2576337" y="12968767"/>
            <a:ext cx="4209749" cy="223622"/>
          </a:xfrm>
          <a:prstGeom prst="rect">
            <a:avLst/>
          </a:prstGeom>
        </p:spPr>
        <p:txBody>
          <a:bodyPr vert="horz" wrap="square" lIns="0" tIns="10067" rIns="0" bIns="0" rtlCol="0">
            <a:spAutoFit/>
          </a:bodyPr>
          <a:lstStyle/>
          <a:p>
            <a:pPr marL="25168" defTabSz="1812066">
              <a:spcBef>
                <a:spcPts val="79"/>
              </a:spcBef>
            </a:pPr>
            <a:r>
              <a:rPr spc="-20" dirty="0"/>
              <a:t>EC </a:t>
            </a:r>
            <a:r>
              <a:rPr spc="-10" dirty="0"/>
              <a:t>303: </a:t>
            </a:r>
            <a:r>
              <a:rPr dirty="0"/>
              <a:t>Chapter</a:t>
            </a:r>
            <a:r>
              <a:rPr spc="89" dirty="0"/>
              <a:t> </a:t>
            </a:r>
            <a:r>
              <a:rPr spc="-10" dirty="0"/>
              <a:t>1</a:t>
            </a:r>
          </a:p>
        </p:txBody>
      </p:sp>
      <p:sp>
        <p:nvSpPr>
          <p:cNvPr id="8" name="object 8"/>
          <p:cNvSpPr txBox="1">
            <a:spLocks noGrp="1"/>
          </p:cNvSpPr>
          <p:nvPr>
            <p:ph type="ftr" sz="quarter" idx="5"/>
          </p:nvPr>
        </p:nvSpPr>
        <p:spPr>
          <a:xfrm>
            <a:off x="17954981" y="12968765"/>
            <a:ext cx="8848785" cy="223622"/>
          </a:xfrm>
          <a:prstGeom prst="rect">
            <a:avLst/>
          </a:prstGeom>
        </p:spPr>
        <p:txBody>
          <a:bodyPr vert="horz" wrap="square" lIns="0" tIns="10067" rIns="0" bIns="0" rtlCol="0">
            <a:spAutoFit/>
          </a:bodyPr>
          <a:lstStyle/>
          <a:p>
            <a:pPr marL="25168" defTabSz="1812066">
              <a:spcBef>
                <a:spcPts val="79"/>
              </a:spcBef>
              <a:tabLst>
                <a:tab pos="3124556" algn="l"/>
              </a:tabLst>
            </a:pPr>
            <a:r>
              <a:rPr spc="10" dirty="0"/>
              <a:t>Alex</a:t>
            </a:r>
            <a:r>
              <a:rPr spc="119" dirty="0"/>
              <a:t> </a:t>
            </a:r>
            <a:r>
              <a:rPr dirty="0"/>
              <a:t>Hoaglan</a:t>
            </a:r>
            <a:r>
              <a:rPr spc="10" dirty="0"/>
              <a:t>d</a:t>
            </a:r>
            <a:r>
              <a:rPr spc="119" dirty="0"/>
              <a:t> </a:t>
            </a:r>
            <a:r>
              <a:rPr spc="30" dirty="0"/>
              <a:t>(Bosto</a:t>
            </a:r>
            <a:r>
              <a:rPr spc="40" dirty="0"/>
              <a:t>n</a:t>
            </a:r>
            <a:r>
              <a:rPr spc="119" dirty="0"/>
              <a:t> </a:t>
            </a:r>
            <a:r>
              <a:rPr spc="10" dirty="0"/>
              <a:t>Universi</a:t>
            </a:r>
            <a:r>
              <a:rPr spc="-40" dirty="0"/>
              <a:t>t</a:t>
            </a:r>
            <a:r>
              <a:rPr spc="69" dirty="0"/>
              <a:t>y)</a:t>
            </a:r>
            <a:r>
              <a:rPr dirty="0"/>
              <a:t>	</a:t>
            </a:r>
            <a:r>
              <a:rPr spc="-20" dirty="0"/>
              <a:t>30</a:t>
            </a:r>
          </a:p>
        </p:txBody>
      </p:sp>
    </p:spTree>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69024" y="224814"/>
            <a:ext cx="7490947" cy="459961"/>
          </a:xfrm>
          <a:prstGeom prst="rect">
            <a:avLst/>
          </a:prstGeom>
          <a:solidFill>
            <a:srgbClr val="A6E481"/>
          </a:solidFill>
        </p:spPr>
        <p:txBody>
          <a:bodyPr vert="horz" wrap="square" lIns="0" tIns="93118" rIns="0" bIns="0" rtlCol="0">
            <a:spAutoFit/>
          </a:bodyPr>
          <a:lstStyle/>
          <a:p>
            <a:pPr marL="261743" defTabSz="1812066">
              <a:spcBef>
                <a:spcPts val="733"/>
              </a:spcBef>
            </a:pPr>
            <a:r>
              <a:rPr sz="2378" spc="-20" dirty="0">
                <a:solidFill>
                  <a:srgbClr val="505252"/>
                </a:solidFill>
                <a:latin typeface="Calibri"/>
                <a:cs typeface="Calibri"/>
              </a:rPr>
              <a:t>Other </a:t>
            </a:r>
            <a:r>
              <a:rPr sz="2378" spc="-40" dirty="0">
                <a:solidFill>
                  <a:srgbClr val="505252"/>
                </a:solidFill>
                <a:latin typeface="Calibri"/>
                <a:cs typeface="Calibri"/>
              </a:rPr>
              <a:t>Notes </a:t>
            </a:r>
            <a:r>
              <a:rPr sz="2378" spc="-89" dirty="0">
                <a:solidFill>
                  <a:srgbClr val="505252"/>
                </a:solidFill>
                <a:latin typeface="Calibri"/>
                <a:cs typeface="Calibri"/>
              </a:rPr>
              <a:t>on </a:t>
            </a:r>
            <a:r>
              <a:rPr sz="2378" spc="40" dirty="0">
                <a:solidFill>
                  <a:srgbClr val="505252"/>
                </a:solidFill>
                <a:latin typeface="Calibri"/>
                <a:cs typeface="Calibri"/>
              </a:rPr>
              <a:t>Data</a:t>
            </a:r>
            <a:r>
              <a:rPr sz="2378" spc="109" dirty="0">
                <a:solidFill>
                  <a:srgbClr val="505252"/>
                </a:solidFill>
                <a:latin typeface="Calibri"/>
                <a:cs typeface="Calibri"/>
              </a:rPr>
              <a:t> </a:t>
            </a:r>
            <a:r>
              <a:rPr sz="2378" spc="-20" dirty="0">
                <a:solidFill>
                  <a:srgbClr val="505252"/>
                </a:solidFill>
                <a:latin typeface="Calibri"/>
                <a:cs typeface="Calibri"/>
              </a:rPr>
              <a:t>Visualization</a:t>
            </a:r>
            <a:endParaRPr sz="2378">
              <a:solidFill>
                <a:prstClr val="black"/>
              </a:solidFill>
              <a:latin typeface="Calibri"/>
              <a:cs typeface="Calibri"/>
            </a:endParaRPr>
          </a:p>
        </p:txBody>
      </p:sp>
      <p:sp>
        <p:nvSpPr>
          <p:cNvPr id="3" name="object 3"/>
          <p:cNvSpPr/>
          <p:nvPr/>
        </p:nvSpPr>
        <p:spPr>
          <a:xfrm>
            <a:off x="2452878" y="1102539"/>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4" name="object 4"/>
          <p:cNvSpPr/>
          <p:nvPr/>
        </p:nvSpPr>
        <p:spPr>
          <a:xfrm>
            <a:off x="2452878" y="1809581"/>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5" name="object 5"/>
          <p:cNvSpPr txBox="1"/>
          <p:nvPr/>
        </p:nvSpPr>
        <p:spPr>
          <a:xfrm>
            <a:off x="2474725" y="967693"/>
            <a:ext cx="2524247" cy="1087843"/>
          </a:xfrm>
          <a:prstGeom prst="rect">
            <a:avLst/>
          </a:prstGeom>
        </p:spPr>
        <p:txBody>
          <a:bodyPr vert="horz" wrap="square" lIns="0" tIns="22650" rIns="0" bIns="0" rtlCol="0">
            <a:spAutoFit/>
          </a:bodyPr>
          <a:lstStyle/>
          <a:p>
            <a:pPr marL="315853" indent="-291944" defTabSz="1812066">
              <a:spcBef>
                <a:spcPts val="178"/>
              </a:spcBef>
              <a:buClr>
                <a:srgbClr val="FFFFFF"/>
              </a:buClr>
              <a:buSzPct val="72727"/>
              <a:buFont typeface="Calibri"/>
              <a:buAutoNum type="arabicPlain"/>
              <a:tabLst>
                <a:tab pos="317112" algn="l"/>
              </a:tabLst>
            </a:pPr>
            <a:r>
              <a:rPr sz="2180" spc="-89" dirty="0">
                <a:solidFill>
                  <a:prstClr val="black"/>
                </a:solidFill>
                <a:latin typeface="Trebuchet MS"/>
                <a:cs typeface="Trebuchet MS"/>
              </a:rPr>
              <a:t>Keep </a:t>
            </a:r>
            <a:r>
              <a:rPr sz="2180" spc="-109" dirty="0">
                <a:solidFill>
                  <a:prstClr val="black"/>
                </a:solidFill>
                <a:latin typeface="Trebuchet MS"/>
                <a:cs typeface="Trebuchet MS"/>
              </a:rPr>
              <a:t>it</a:t>
            </a:r>
            <a:r>
              <a:rPr sz="2180" spc="159" dirty="0">
                <a:solidFill>
                  <a:prstClr val="black"/>
                </a:solidFill>
                <a:latin typeface="Trebuchet MS"/>
                <a:cs typeface="Trebuchet MS"/>
              </a:rPr>
              <a:t> </a:t>
            </a:r>
            <a:r>
              <a:rPr sz="2180" spc="-139" dirty="0">
                <a:solidFill>
                  <a:prstClr val="black"/>
                </a:solidFill>
                <a:latin typeface="Trebuchet MS"/>
                <a:cs typeface="Trebuchet MS"/>
              </a:rPr>
              <a:t>simple</a:t>
            </a:r>
            <a:endParaRPr sz="2180">
              <a:solidFill>
                <a:prstClr val="black"/>
              </a:solidFill>
              <a:latin typeface="Trebuchet MS"/>
              <a:cs typeface="Trebuchet MS"/>
            </a:endParaRPr>
          </a:p>
          <a:p>
            <a:pPr defTabSz="1812066">
              <a:spcBef>
                <a:spcPts val="69"/>
              </a:spcBef>
              <a:buClr>
                <a:srgbClr val="FFFFFF"/>
              </a:buClr>
              <a:buFont typeface="Calibri"/>
              <a:buAutoNum type="arabicPlain"/>
            </a:pPr>
            <a:endParaRPr sz="2477">
              <a:solidFill>
                <a:prstClr val="black"/>
              </a:solidFill>
              <a:latin typeface="Trebuchet MS"/>
              <a:cs typeface="Trebuchet MS"/>
            </a:endParaRPr>
          </a:p>
          <a:p>
            <a:pPr marL="315853" indent="-291944" defTabSz="1812066">
              <a:buClr>
                <a:srgbClr val="FFFFFF"/>
              </a:buClr>
              <a:buSzPct val="72727"/>
              <a:buFont typeface="Calibri"/>
              <a:buAutoNum type="arabicPlain"/>
              <a:tabLst>
                <a:tab pos="317112" algn="l"/>
              </a:tabLst>
            </a:pPr>
            <a:r>
              <a:rPr sz="2180" spc="-69" dirty="0">
                <a:solidFill>
                  <a:prstClr val="black"/>
                </a:solidFill>
                <a:latin typeface="Trebuchet MS"/>
                <a:cs typeface="Trebuchet MS"/>
              </a:rPr>
              <a:t>Pie </a:t>
            </a:r>
            <a:r>
              <a:rPr sz="2180" spc="-119" dirty="0">
                <a:solidFill>
                  <a:prstClr val="black"/>
                </a:solidFill>
                <a:latin typeface="Trebuchet MS"/>
                <a:cs typeface="Trebuchet MS"/>
              </a:rPr>
              <a:t>charts </a:t>
            </a:r>
            <a:r>
              <a:rPr sz="2180" spc="-188" dirty="0">
                <a:solidFill>
                  <a:prstClr val="black"/>
                </a:solidFill>
                <a:latin typeface="Trebuchet MS"/>
                <a:cs typeface="Trebuchet MS"/>
              </a:rPr>
              <a:t>are</a:t>
            </a:r>
            <a:r>
              <a:rPr sz="2180" spc="258" dirty="0">
                <a:solidFill>
                  <a:prstClr val="black"/>
                </a:solidFill>
                <a:latin typeface="Trebuchet MS"/>
                <a:cs typeface="Trebuchet MS"/>
              </a:rPr>
              <a:t> </a:t>
            </a:r>
            <a:r>
              <a:rPr sz="2180" spc="-159" dirty="0">
                <a:solidFill>
                  <a:prstClr val="black"/>
                </a:solidFill>
                <a:latin typeface="Trebuchet MS"/>
                <a:cs typeface="Trebuchet MS"/>
              </a:rPr>
              <a:t>dead</a:t>
            </a:r>
            <a:endParaRPr sz="2180">
              <a:solidFill>
                <a:prstClr val="black"/>
              </a:solidFill>
              <a:latin typeface="Trebuchet MS"/>
              <a:cs typeface="Trebuchet MS"/>
            </a:endParaRPr>
          </a:p>
        </p:txBody>
      </p:sp>
      <p:sp>
        <p:nvSpPr>
          <p:cNvPr id="6" name="object 6"/>
          <p:cNvSpPr/>
          <p:nvPr/>
        </p:nvSpPr>
        <p:spPr>
          <a:xfrm>
            <a:off x="2790695" y="2035253"/>
            <a:ext cx="7689766" cy="4756558"/>
          </a:xfrm>
          <a:prstGeom prst="rect">
            <a:avLst/>
          </a:prstGeom>
          <a:blipFill>
            <a:blip r:embed="rId2"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7" name="object 7"/>
          <p:cNvSpPr txBox="1">
            <a:spLocks noGrp="1"/>
          </p:cNvSpPr>
          <p:nvPr>
            <p:ph type="dt" sz="half" idx="6"/>
          </p:nvPr>
        </p:nvSpPr>
        <p:spPr>
          <a:xfrm>
            <a:off x="2576337" y="12968767"/>
            <a:ext cx="4209749" cy="223622"/>
          </a:xfrm>
          <a:prstGeom prst="rect">
            <a:avLst/>
          </a:prstGeom>
        </p:spPr>
        <p:txBody>
          <a:bodyPr vert="horz" wrap="square" lIns="0" tIns="10067" rIns="0" bIns="0" rtlCol="0">
            <a:spAutoFit/>
          </a:bodyPr>
          <a:lstStyle/>
          <a:p>
            <a:pPr marL="25168" defTabSz="1812066">
              <a:spcBef>
                <a:spcPts val="79"/>
              </a:spcBef>
            </a:pPr>
            <a:r>
              <a:rPr spc="-20" dirty="0"/>
              <a:t>EC </a:t>
            </a:r>
            <a:r>
              <a:rPr spc="-10" dirty="0"/>
              <a:t>303: </a:t>
            </a:r>
            <a:r>
              <a:rPr dirty="0"/>
              <a:t>Chapter</a:t>
            </a:r>
            <a:r>
              <a:rPr spc="89" dirty="0"/>
              <a:t> </a:t>
            </a:r>
            <a:r>
              <a:rPr spc="-10" dirty="0"/>
              <a:t>1</a:t>
            </a:r>
          </a:p>
        </p:txBody>
      </p:sp>
      <p:sp>
        <p:nvSpPr>
          <p:cNvPr id="8" name="object 8"/>
          <p:cNvSpPr txBox="1">
            <a:spLocks noGrp="1"/>
          </p:cNvSpPr>
          <p:nvPr>
            <p:ph type="ftr" sz="quarter" idx="5"/>
          </p:nvPr>
        </p:nvSpPr>
        <p:spPr>
          <a:xfrm>
            <a:off x="17954981" y="12968765"/>
            <a:ext cx="8848785" cy="223622"/>
          </a:xfrm>
          <a:prstGeom prst="rect">
            <a:avLst/>
          </a:prstGeom>
        </p:spPr>
        <p:txBody>
          <a:bodyPr vert="horz" wrap="square" lIns="0" tIns="10067" rIns="0" bIns="0" rtlCol="0">
            <a:spAutoFit/>
          </a:bodyPr>
          <a:lstStyle/>
          <a:p>
            <a:pPr marL="25168" defTabSz="1812066">
              <a:spcBef>
                <a:spcPts val="79"/>
              </a:spcBef>
              <a:tabLst>
                <a:tab pos="3124556" algn="l"/>
              </a:tabLst>
            </a:pPr>
            <a:r>
              <a:rPr spc="10" dirty="0"/>
              <a:t>Alex</a:t>
            </a:r>
            <a:r>
              <a:rPr spc="119" dirty="0"/>
              <a:t> </a:t>
            </a:r>
            <a:r>
              <a:rPr dirty="0"/>
              <a:t>Hoaglan</a:t>
            </a:r>
            <a:r>
              <a:rPr spc="10" dirty="0"/>
              <a:t>d</a:t>
            </a:r>
            <a:r>
              <a:rPr spc="119" dirty="0"/>
              <a:t> </a:t>
            </a:r>
            <a:r>
              <a:rPr spc="30" dirty="0"/>
              <a:t>(Bosto</a:t>
            </a:r>
            <a:r>
              <a:rPr spc="40" dirty="0"/>
              <a:t>n</a:t>
            </a:r>
            <a:r>
              <a:rPr spc="119" dirty="0"/>
              <a:t> </a:t>
            </a:r>
            <a:r>
              <a:rPr spc="10" dirty="0"/>
              <a:t>Universi</a:t>
            </a:r>
            <a:r>
              <a:rPr spc="-40" dirty="0"/>
              <a:t>t</a:t>
            </a:r>
            <a:r>
              <a:rPr spc="69" dirty="0"/>
              <a:t>y)</a:t>
            </a:r>
            <a:r>
              <a:rPr dirty="0"/>
              <a:t>	</a:t>
            </a:r>
            <a:r>
              <a:rPr spc="-20" dirty="0"/>
              <a:t>30</a:t>
            </a:r>
          </a:p>
        </p:txBody>
      </p:sp>
    </p:spTree>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69024" y="224814"/>
            <a:ext cx="7490947" cy="459961"/>
          </a:xfrm>
          <a:prstGeom prst="rect">
            <a:avLst/>
          </a:prstGeom>
          <a:solidFill>
            <a:srgbClr val="A6E481"/>
          </a:solidFill>
        </p:spPr>
        <p:txBody>
          <a:bodyPr vert="horz" wrap="square" lIns="0" tIns="93118" rIns="0" bIns="0" rtlCol="0">
            <a:spAutoFit/>
          </a:bodyPr>
          <a:lstStyle/>
          <a:p>
            <a:pPr marL="261743" defTabSz="1812066">
              <a:spcBef>
                <a:spcPts val="733"/>
              </a:spcBef>
            </a:pPr>
            <a:r>
              <a:rPr sz="2378" spc="-20" dirty="0">
                <a:solidFill>
                  <a:srgbClr val="505252"/>
                </a:solidFill>
                <a:latin typeface="Calibri"/>
                <a:cs typeface="Calibri"/>
              </a:rPr>
              <a:t>Other </a:t>
            </a:r>
            <a:r>
              <a:rPr sz="2378" spc="-40" dirty="0">
                <a:solidFill>
                  <a:srgbClr val="505252"/>
                </a:solidFill>
                <a:latin typeface="Calibri"/>
                <a:cs typeface="Calibri"/>
              </a:rPr>
              <a:t>Notes </a:t>
            </a:r>
            <a:r>
              <a:rPr sz="2378" spc="-89" dirty="0">
                <a:solidFill>
                  <a:srgbClr val="505252"/>
                </a:solidFill>
                <a:latin typeface="Calibri"/>
                <a:cs typeface="Calibri"/>
              </a:rPr>
              <a:t>on </a:t>
            </a:r>
            <a:r>
              <a:rPr sz="2378" spc="40" dirty="0">
                <a:solidFill>
                  <a:srgbClr val="505252"/>
                </a:solidFill>
                <a:latin typeface="Calibri"/>
                <a:cs typeface="Calibri"/>
              </a:rPr>
              <a:t>Data</a:t>
            </a:r>
            <a:r>
              <a:rPr sz="2378" spc="109" dirty="0">
                <a:solidFill>
                  <a:srgbClr val="505252"/>
                </a:solidFill>
                <a:latin typeface="Calibri"/>
                <a:cs typeface="Calibri"/>
              </a:rPr>
              <a:t> </a:t>
            </a:r>
            <a:r>
              <a:rPr sz="2378" spc="-20" dirty="0">
                <a:solidFill>
                  <a:srgbClr val="505252"/>
                </a:solidFill>
                <a:latin typeface="Calibri"/>
                <a:cs typeface="Calibri"/>
              </a:rPr>
              <a:t>Visualization</a:t>
            </a:r>
            <a:endParaRPr sz="2378">
              <a:solidFill>
                <a:prstClr val="black"/>
              </a:solidFill>
              <a:latin typeface="Calibri"/>
              <a:cs typeface="Calibri"/>
            </a:endParaRPr>
          </a:p>
        </p:txBody>
      </p:sp>
      <p:sp>
        <p:nvSpPr>
          <p:cNvPr id="3" name="object 3"/>
          <p:cNvSpPr/>
          <p:nvPr/>
        </p:nvSpPr>
        <p:spPr>
          <a:xfrm>
            <a:off x="2452878" y="1102539"/>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4" name="object 4"/>
          <p:cNvSpPr/>
          <p:nvPr/>
        </p:nvSpPr>
        <p:spPr>
          <a:xfrm>
            <a:off x="2452878" y="1809581"/>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5" name="object 5"/>
          <p:cNvSpPr txBox="1"/>
          <p:nvPr/>
        </p:nvSpPr>
        <p:spPr>
          <a:xfrm>
            <a:off x="2474725" y="967693"/>
            <a:ext cx="2524247" cy="1087843"/>
          </a:xfrm>
          <a:prstGeom prst="rect">
            <a:avLst/>
          </a:prstGeom>
        </p:spPr>
        <p:txBody>
          <a:bodyPr vert="horz" wrap="square" lIns="0" tIns="22650" rIns="0" bIns="0" rtlCol="0">
            <a:spAutoFit/>
          </a:bodyPr>
          <a:lstStyle/>
          <a:p>
            <a:pPr marL="315853" indent="-291944" defTabSz="1812066">
              <a:spcBef>
                <a:spcPts val="178"/>
              </a:spcBef>
              <a:buClr>
                <a:srgbClr val="FFFFFF"/>
              </a:buClr>
              <a:buSzPct val="72727"/>
              <a:buFont typeface="Calibri"/>
              <a:buAutoNum type="arabicPlain"/>
              <a:tabLst>
                <a:tab pos="317112" algn="l"/>
              </a:tabLst>
            </a:pPr>
            <a:r>
              <a:rPr sz="2180" spc="-89" dirty="0">
                <a:solidFill>
                  <a:prstClr val="black"/>
                </a:solidFill>
                <a:latin typeface="Trebuchet MS"/>
                <a:cs typeface="Trebuchet MS"/>
              </a:rPr>
              <a:t>Keep </a:t>
            </a:r>
            <a:r>
              <a:rPr sz="2180" spc="-109" dirty="0">
                <a:solidFill>
                  <a:prstClr val="black"/>
                </a:solidFill>
                <a:latin typeface="Trebuchet MS"/>
                <a:cs typeface="Trebuchet MS"/>
              </a:rPr>
              <a:t>it</a:t>
            </a:r>
            <a:r>
              <a:rPr sz="2180" spc="159" dirty="0">
                <a:solidFill>
                  <a:prstClr val="black"/>
                </a:solidFill>
                <a:latin typeface="Trebuchet MS"/>
                <a:cs typeface="Trebuchet MS"/>
              </a:rPr>
              <a:t> </a:t>
            </a:r>
            <a:r>
              <a:rPr sz="2180" spc="-139" dirty="0">
                <a:solidFill>
                  <a:prstClr val="black"/>
                </a:solidFill>
                <a:latin typeface="Trebuchet MS"/>
                <a:cs typeface="Trebuchet MS"/>
              </a:rPr>
              <a:t>simple</a:t>
            </a:r>
            <a:endParaRPr sz="2180">
              <a:solidFill>
                <a:prstClr val="black"/>
              </a:solidFill>
              <a:latin typeface="Trebuchet MS"/>
              <a:cs typeface="Trebuchet MS"/>
            </a:endParaRPr>
          </a:p>
          <a:p>
            <a:pPr defTabSz="1812066">
              <a:spcBef>
                <a:spcPts val="69"/>
              </a:spcBef>
              <a:buClr>
                <a:srgbClr val="FFFFFF"/>
              </a:buClr>
              <a:buFont typeface="Calibri"/>
              <a:buAutoNum type="arabicPlain"/>
            </a:pPr>
            <a:endParaRPr sz="2477">
              <a:solidFill>
                <a:prstClr val="black"/>
              </a:solidFill>
              <a:latin typeface="Trebuchet MS"/>
              <a:cs typeface="Trebuchet MS"/>
            </a:endParaRPr>
          </a:p>
          <a:p>
            <a:pPr marL="315853" indent="-291944" defTabSz="1812066">
              <a:buClr>
                <a:srgbClr val="FFFFFF"/>
              </a:buClr>
              <a:buSzPct val="72727"/>
              <a:buFont typeface="Calibri"/>
              <a:buAutoNum type="arabicPlain"/>
              <a:tabLst>
                <a:tab pos="317112" algn="l"/>
              </a:tabLst>
            </a:pPr>
            <a:r>
              <a:rPr sz="2180" spc="-69" dirty="0">
                <a:solidFill>
                  <a:prstClr val="black"/>
                </a:solidFill>
                <a:latin typeface="Trebuchet MS"/>
                <a:cs typeface="Trebuchet MS"/>
              </a:rPr>
              <a:t>Pie </a:t>
            </a:r>
            <a:r>
              <a:rPr sz="2180" spc="-119" dirty="0">
                <a:solidFill>
                  <a:prstClr val="black"/>
                </a:solidFill>
                <a:latin typeface="Trebuchet MS"/>
                <a:cs typeface="Trebuchet MS"/>
              </a:rPr>
              <a:t>charts </a:t>
            </a:r>
            <a:r>
              <a:rPr sz="2180" spc="-188" dirty="0">
                <a:solidFill>
                  <a:prstClr val="black"/>
                </a:solidFill>
                <a:latin typeface="Trebuchet MS"/>
                <a:cs typeface="Trebuchet MS"/>
              </a:rPr>
              <a:t>are</a:t>
            </a:r>
            <a:r>
              <a:rPr sz="2180" spc="258" dirty="0">
                <a:solidFill>
                  <a:prstClr val="black"/>
                </a:solidFill>
                <a:latin typeface="Trebuchet MS"/>
                <a:cs typeface="Trebuchet MS"/>
              </a:rPr>
              <a:t> </a:t>
            </a:r>
            <a:r>
              <a:rPr sz="2180" spc="-159" dirty="0">
                <a:solidFill>
                  <a:prstClr val="black"/>
                </a:solidFill>
                <a:latin typeface="Trebuchet MS"/>
                <a:cs typeface="Trebuchet MS"/>
              </a:rPr>
              <a:t>dead</a:t>
            </a:r>
            <a:endParaRPr sz="2180">
              <a:solidFill>
                <a:prstClr val="black"/>
              </a:solidFill>
              <a:latin typeface="Trebuchet MS"/>
              <a:cs typeface="Trebuchet MS"/>
            </a:endParaRPr>
          </a:p>
        </p:txBody>
      </p:sp>
      <p:sp>
        <p:nvSpPr>
          <p:cNvPr id="6" name="object 6"/>
          <p:cNvSpPr/>
          <p:nvPr/>
        </p:nvSpPr>
        <p:spPr>
          <a:xfrm>
            <a:off x="2790695" y="2035239"/>
            <a:ext cx="7868955" cy="3957191"/>
          </a:xfrm>
          <a:prstGeom prst="rect">
            <a:avLst/>
          </a:prstGeom>
          <a:blipFill>
            <a:blip r:embed="rId2"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7" name="object 7"/>
          <p:cNvSpPr txBox="1">
            <a:spLocks noGrp="1"/>
          </p:cNvSpPr>
          <p:nvPr>
            <p:ph type="dt" sz="half" idx="6"/>
          </p:nvPr>
        </p:nvSpPr>
        <p:spPr>
          <a:xfrm>
            <a:off x="2576337" y="12968767"/>
            <a:ext cx="4209749" cy="223622"/>
          </a:xfrm>
          <a:prstGeom prst="rect">
            <a:avLst/>
          </a:prstGeom>
        </p:spPr>
        <p:txBody>
          <a:bodyPr vert="horz" wrap="square" lIns="0" tIns="10067" rIns="0" bIns="0" rtlCol="0">
            <a:spAutoFit/>
          </a:bodyPr>
          <a:lstStyle/>
          <a:p>
            <a:pPr marL="25168" defTabSz="1812066">
              <a:spcBef>
                <a:spcPts val="79"/>
              </a:spcBef>
            </a:pPr>
            <a:r>
              <a:rPr spc="-20" dirty="0"/>
              <a:t>EC </a:t>
            </a:r>
            <a:r>
              <a:rPr spc="-10" dirty="0"/>
              <a:t>303: </a:t>
            </a:r>
            <a:r>
              <a:rPr dirty="0"/>
              <a:t>Chapter</a:t>
            </a:r>
            <a:r>
              <a:rPr spc="89" dirty="0"/>
              <a:t> </a:t>
            </a:r>
            <a:r>
              <a:rPr spc="-10" dirty="0"/>
              <a:t>1</a:t>
            </a:r>
          </a:p>
        </p:txBody>
      </p:sp>
      <p:sp>
        <p:nvSpPr>
          <p:cNvPr id="8" name="object 8"/>
          <p:cNvSpPr txBox="1">
            <a:spLocks noGrp="1"/>
          </p:cNvSpPr>
          <p:nvPr>
            <p:ph type="ftr" sz="quarter" idx="5"/>
          </p:nvPr>
        </p:nvSpPr>
        <p:spPr>
          <a:xfrm>
            <a:off x="17954981" y="12968765"/>
            <a:ext cx="8848785" cy="223622"/>
          </a:xfrm>
          <a:prstGeom prst="rect">
            <a:avLst/>
          </a:prstGeom>
        </p:spPr>
        <p:txBody>
          <a:bodyPr vert="horz" wrap="square" lIns="0" tIns="10067" rIns="0" bIns="0" rtlCol="0">
            <a:spAutoFit/>
          </a:bodyPr>
          <a:lstStyle/>
          <a:p>
            <a:pPr marL="25168" defTabSz="1812066">
              <a:spcBef>
                <a:spcPts val="79"/>
              </a:spcBef>
              <a:tabLst>
                <a:tab pos="3124556" algn="l"/>
              </a:tabLst>
            </a:pPr>
            <a:r>
              <a:rPr spc="10" dirty="0"/>
              <a:t>Alex</a:t>
            </a:r>
            <a:r>
              <a:rPr spc="119" dirty="0"/>
              <a:t> </a:t>
            </a:r>
            <a:r>
              <a:rPr dirty="0"/>
              <a:t>Hoaglan</a:t>
            </a:r>
            <a:r>
              <a:rPr spc="10" dirty="0"/>
              <a:t>d</a:t>
            </a:r>
            <a:r>
              <a:rPr spc="119" dirty="0"/>
              <a:t> </a:t>
            </a:r>
            <a:r>
              <a:rPr spc="30" dirty="0"/>
              <a:t>(Bosto</a:t>
            </a:r>
            <a:r>
              <a:rPr spc="40" dirty="0"/>
              <a:t>n</a:t>
            </a:r>
            <a:r>
              <a:rPr spc="119" dirty="0"/>
              <a:t> </a:t>
            </a:r>
            <a:r>
              <a:rPr spc="10" dirty="0"/>
              <a:t>Universi</a:t>
            </a:r>
            <a:r>
              <a:rPr spc="-40" dirty="0"/>
              <a:t>t</a:t>
            </a:r>
            <a:r>
              <a:rPr spc="69" dirty="0"/>
              <a:t>y)</a:t>
            </a:r>
            <a:r>
              <a:rPr dirty="0"/>
              <a:t>	</a:t>
            </a:r>
            <a:r>
              <a:rPr spc="-20" dirty="0"/>
              <a:t>30</a:t>
            </a: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Data Visualization </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2953910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69024" y="224814"/>
            <a:ext cx="7490947" cy="459961"/>
          </a:xfrm>
          <a:prstGeom prst="rect">
            <a:avLst/>
          </a:prstGeom>
          <a:solidFill>
            <a:srgbClr val="A6E481"/>
          </a:solidFill>
        </p:spPr>
        <p:txBody>
          <a:bodyPr vert="horz" wrap="square" lIns="0" tIns="93118" rIns="0" bIns="0" rtlCol="0">
            <a:spAutoFit/>
          </a:bodyPr>
          <a:lstStyle/>
          <a:p>
            <a:pPr marL="261743" defTabSz="1812066">
              <a:spcBef>
                <a:spcPts val="733"/>
              </a:spcBef>
            </a:pPr>
            <a:r>
              <a:rPr sz="2378" spc="-20" dirty="0">
                <a:solidFill>
                  <a:srgbClr val="505252"/>
                </a:solidFill>
                <a:latin typeface="Calibri"/>
                <a:cs typeface="Calibri"/>
              </a:rPr>
              <a:t>Other </a:t>
            </a:r>
            <a:r>
              <a:rPr sz="2378" spc="-40" dirty="0">
                <a:solidFill>
                  <a:srgbClr val="505252"/>
                </a:solidFill>
                <a:latin typeface="Calibri"/>
                <a:cs typeface="Calibri"/>
              </a:rPr>
              <a:t>Notes </a:t>
            </a:r>
            <a:r>
              <a:rPr sz="2378" spc="-89" dirty="0">
                <a:solidFill>
                  <a:srgbClr val="505252"/>
                </a:solidFill>
                <a:latin typeface="Calibri"/>
                <a:cs typeface="Calibri"/>
              </a:rPr>
              <a:t>on </a:t>
            </a:r>
            <a:r>
              <a:rPr sz="2378" spc="40" dirty="0">
                <a:solidFill>
                  <a:srgbClr val="505252"/>
                </a:solidFill>
                <a:latin typeface="Calibri"/>
                <a:cs typeface="Calibri"/>
              </a:rPr>
              <a:t>Data</a:t>
            </a:r>
            <a:r>
              <a:rPr sz="2378" spc="109" dirty="0">
                <a:solidFill>
                  <a:srgbClr val="505252"/>
                </a:solidFill>
                <a:latin typeface="Calibri"/>
                <a:cs typeface="Calibri"/>
              </a:rPr>
              <a:t> </a:t>
            </a:r>
            <a:r>
              <a:rPr sz="2378" spc="-20" dirty="0">
                <a:solidFill>
                  <a:srgbClr val="505252"/>
                </a:solidFill>
                <a:latin typeface="Calibri"/>
                <a:cs typeface="Calibri"/>
              </a:rPr>
              <a:t>Visualization</a:t>
            </a:r>
            <a:endParaRPr sz="2378">
              <a:solidFill>
                <a:prstClr val="black"/>
              </a:solidFill>
              <a:latin typeface="Calibri"/>
              <a:cs typeface="Calibri"/>
            </a:endParaRPr>
          </a:p>
        </p:txBody>
      </p:sp>
      <p:sp>
        <p:nvSpPr>
          <p:cNvPr id="3" name="object 3"/>
          <p:cNvSpPr/>
          <p:nvPr/>
        </p:nvSpPr>
        <p:spPr>
          <a:xfrm>
            <a:off x="2452878" y="1102539"/>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4" name="object 4"/>
          <p:cNvSpPr/>
          <p:nvPr/>
        </p:nvSpPr>
        <p:spPr>
          <a:xfrm>
            <a:off x="2452878" y="1809581"/>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5" name="object 5"/>
          <p:cNvSpPr/>
          <p:nvPr/>
        </p:nvSpPr>
        <p:spPr>
          <a:xfrm>
            <a:off x="2452878" y="2150567"/>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6" name="object 6"/>
          <p:cNvSpPr txBox="1"/>
          <p:nvPr/>
        </p:nvSpPr>
        <p:spPr>
          <a:xfrm>
            <a:off x="2474724" y="967693"/>
            <a:ext cx="4577872" cy="1436143"/>
          </a:xfrm>
          <a:prstGeom prst="rect">
            <a:avLst/>
          </a:prstGeom>
        </p:spPr>
        <p:txBody>
          <a:bodyPr vert="horz" wrap="square" lIns="0" tIns="22650" rIns="0" bIns="0" rtlCol="0">
            <a:spAutoFit/>
          </a:bodyPr>
          <a:lstStyle/>
          <a:p>
            <a:pPr marL="315853" indent="-291944" defTabSz="1812066">
              <a:spcBef>
                <a:spcPts val="178"/>
              </a:spcBef>
              <a:buClr>
                <a:srgbClr val="FFFFFF"/>
              </a:buClr>
              <a:buSzPct val="72727"/>
              <a:buFont typeface="Calibri"/>
              <a:buAutoNum type="arabicPlain"/>
              <a:tabLst>
                <a:tab pos="317112" algn="l"/>
              </a:tabLst>
            </a:pPr>
            <a:r>
              <a:rPr sz="2180" spc="-89" dirty="0">
                <a:solidFill>
                  <a:prstClr val="black"/>
                </a:solidFill>
                <a:latin typeface="Trebuchet MS"/>
                <a:cs typeface="Trebuchet MS"/>
              </a:rPr>
              <a:t>Keep </a:t>
            </a:r>
            <a:r>
              <a:rPr sz="2180" spc="-109" dirty="0">
                <a:solidFill>
                  <a:prstClr val="black"/>
                </a:solidFill>
                <a:latin typeface="Trebuchet MS"/>
                <a:cs typeface="Trebuchet MS"/>
              </a:rPr>
              <a:t>it</a:t>
            </a:r>
            <a:r>
              <a:rPr sz="2180" spc="178" dirty="0">
                <a:solidFill>
                  <a:prstClr val="black"/>
                </a:solidFill>
                <a:latin typeface="Trebuchet MS"/>
                <a:cs typeface="Trebuchet MS"/>
              </a:rPr>
              <a:t> </a:t>
            </a:r>
            <a:r>
              <a:rPr sz="2180" spc="-139" dirty="0">
                <a:solidFill>
                  <a:prstClr val="black"/>
                </a:solidFill>
                <a:latin typeface="Trebuchet MS"/>
                <a:cs typeface="Trebuchet MS"/>
              </a:rPr>
              <a:t>simple</a:t>
            </a:r>
            <a:endParaRPr sz="2180">
              <a:solidFill>
                <a:prstClr val="black"/>
              </a:solidFill>
              <a:latin typeface="Trebuchet MS"/>
              <a:cs typeface="Trebuchet MS"/>
            </a:endParaRPr>
          </a:p>
          <a:p>
            <a:pPr defTabSz="1812066">
              <a:spcBef>
                <a:spcPts val="69"/>
              </a:spcBef>
              <a:buClr>
                <a:srgbClr val="FFFFFF"/>
              </a:buClr>
              <a:buFont typeface="Calibri"/>
              <a:buAutoNum type="arabicPlain"/>
            </a:pPr>
            <a:endParaRPr sz="2477">
              <a:solidFill>
                <a:prstClr val="black"/>
              </a:solidFill>
              <a:latin typeface="Trebuchet MS"/>
              <a:cs typeface="Trebuchet MS"/>
            </a:endParaRPr>
          </a:p>
          <a:p>
            <a:pPr marL="315853" indent="-291944" defTabSz="1812066">
              <a:buClr>
                <a:srgbClr val="FFFFFF"/>
              </a:buClr>
              <a:buSzPct val="72727"/>
              <a:buFont typeface="Calibri"/>
              <a:buAutoNum type="arabicPlain"/>
              <a:tabLst>
                <a:tab pos="317112" algn="l"/>
              </a:tabLst>
            </a:pPr>
            <a:r>
              <a:rPr sz="2180" spc="-69" dirty="0">
                <a:solidFill>
                  <a:prstClr val="black"/>
                </a:solidFill>
                <a:latin typeface="Trebuchet MS"/>
                <a:cs typeface="Trebuchet MS"/>
              </a:rPr>
              <a:t>Pie </a:t>
            </a:r>
            <a:r>
              <a:rPr sz="2180" spc="-119" dirty="0">
                <a:solidFill>
                  <a:prstClr val="black"/>
                </a:solidFill>
                <a:latin typeface="Trebuchet MS"/>
                <a:cs typeface="Trebuchet MS"/>
              </a:rPr>
              <a:t>charts </a:t>
            </a:r>
            <a:r>
              <a:rPr sz="2180" spc="-188" dirty="0">
                <a:solidFill>
                  <a:prstClr val="black"/>
                </a:solidFill>
                <a:latin typeface="Trebuchet MS"/>
                <a:cs typeface="Trebuchet MS"/>
              </a:rPr>
              <a:t>are</a:t>
            </a:r>
            <a:r>
              <a:rPr sz="2180" spc="-218" dirty="0">
                <a:solidFill>
                  <a:prstClr val="black"/>
                </a:solidFill>
                <a:latin typeface="Trebuchet MS"/>
                <a:cs typeface="Trebuchet MS"/>
              </a:rPr>
              <a:t> </a:t>
            </a:r>
            <a:r>
              <a:rPr sz="2180" spc="-159" dirty="0">
                <a:solidFill>
                  <a:prstClr val="black"/>
                </a:solidFill>
                <a:latin typeface="Trebuchet MS"/>
                <a:cs typeface="Trebuchet MS"/>
              </a:rPr>
              <a:t>dead</a:t>
            </a:r>
            <a:endParaRPr sz="2180">
              <a:solidFill>
                <a:prstClr val="black"/>
              </a:solidFill>
              <a:latin typeface="Trebuchet MS"/>
              <a:cs typeface="Trebuchet MS"/>
            </a:endParaRPr>
          </a:p>
          <a:p>
            <a:pPr marL="315853" indent="-291944" defTabSz="1812066">
              <a:spcBef>
                <a:spcPts val="69"/>
              </a:spcBef>
              <a:buClr>
                <a:srgbClr val="FFFFFF"/>
              </a:buClr>
              <a:buSzPct val="72727"/>
              <a:buFont typeface="Calibri"/>
              <a:buAutoNum type="arabicPlain"/>
              <a:tabLst>
                <a:tab pos="317112" algn="l"/>
              </a:tabLst>
            </a:pPr>
            <a:r>
              <a:rPr sz="2180" spc="-69" dirty="0">
                <a:solidFill>
                  <a:prstClr val="black"/>
                </a:solidFill>
                <a:latin typeface="Trebuchet MS"/>
                <a:cs typeface="Trebuchet MS"/>
              </a:rPr>
              <a:t>Don’t </a:t>
            </a:r>
            <a:r>
              <a:rPr sz="2180" spc="-168" dirty="0">
                <a:solidFill>
                  <a:prstClr val="black"/>
                </a:solidFill>
                <a:latin typeface="Trebuchet MS"/>
                <a:cs typeface="Trebuchet MS"/>
              </a:rPr>
              <a:t>even </a:t>
            </a:r>
            <a:r>
              <a:rPr sz="2180" b="1" spc="59" dirty="0">
                <a:solidFill>
                  <a:srgbClr val="2E5F66"/>
                </a:solidFill>
                <a:latin typeface="Calibri"/>
                <a:cs typeface="Calibri"/>
              </a:rPr>
              <a:t>think </a:t>
            </a:r>
            <a:r>
              <a:rPr sz="2180" spc="-99" dirty="0">
                <a:solidFill>
                  <a:prstClr val="black"/>
                </a:solidFill>
                <a:latin typeface="Trebuchet MS"/>
                <a:cs typeface="Trebuchet MS"/>
              </a:rPr>
              <a:t>about </a:t>
            </a:r>
            <a:r>
              <a:rPr sz="2180" spc="-109" dirty="0">
                <a:solidFill>
                  <a:prstClr val="black"/>
                </a:solidFill>
                <a:latin typeface="Trebuchet MS"/>
                <a:cs typeface="Trebuchet MS"/>
              </a:rPr>
              <a:t>donut</a:t>
            </a:r>
            <a:r>
              <a:rPr sz="2180" spc="188" dirty="0">
                <a:solidFill>
                  <a:prstClr val="black"/>
                </a:solidFill>
                <a:latin typeface="Trebuchet MS"/>
                <a:cs typeface="Trebuchet MS"/>
              </a:rPr>
              <a:t> </a:t>
            </a:r>
            <a:r>
              <a:rPr sz="2180" spc="-119" dirty="0">
                <a:solidFill>
                  <a:prstClr val="black"/>
                </a:solidFill>
                <a:latin typeface="Trebuchet MS"/>
                <a:cs typeface="Trebuchet MS"/>
              </a:rPr>
              <a:t>charts</a:t>
            </a:r>
            <a:endParaRPr sz="2180">
              <a:solidFill>
                <a:prstClr val="black"/>
              </a:solidFill>
              <a:latin typeface="Trebuchet MS"/>
              <a:cs typeface="Trebuchet MS"/>
            </a:endParaRPr>
          </a:p>
        </p:txBody>
      </p:sp>
      <p:sp>
        <p:nvSpPr>
          <p:cNvPr id="7" name="object 7"/>
          <p:cNvSpPr/>
          <p:nvPr/>
        </p:nvSpPr>
        <p:spPr>
          <a:xfrm>
            <a:off x="2790695" y="2376228"/>
            <a:ext cx="3851490" cy="3851490"/>
          </a:xfrm>
          <a:prstGeom prst="rect">
            <a:avLst/>
          </a:prstGeom>
          <a:blipFill>
            <a:blip r:embed="rId2"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8" name="object 8"/>
          <p:cNvSpPr txBox="1">
            <a:spLocks noGrp="1"/>
          </p:cNvSpPr>
          <p:nvPr>
            <p:ph type="dt" sz="half" idx="6"/>
          </p:nvPr>
        </p:nvSpPr>
        <p:spPr>
          <a:xfrm>
            <a:off x="2576337" y="12968767"/>
            <a:ext cx="4209749" cy="223622"/>
          </a:xfrm>
          <a:prstGeom prst="rect">
            <a:avLst/>
          </a:prstGeom>
        </p:spPr>
        <p:txBody>
          <a:bodyPr vert="horz" wrap="square" lIns="0" tIns="10067" rIns="0" bIns="0" rtlCol="0">
            <a:spAutoFit/>
          </a:bodyPr>
          <a:lstStyle/>
          <a:p>
            <a:pPr marL="25168" defTabSz="1812066">
              <a:spcBef>
                <a:spcPts val="79"/>
              </a:spcBef>
            </a:pPr>
            <a:r>
              <a:rPr spc="-20" dirty="0"/>
              <a:t>EC </a:t>
            </a:r>
            <a:r>
              <a:rPr spc="-10" dirty="0"/>
              <a:t>303: </a:t>
            </a:r>
            <a:r>
              <a:rPr dirty="0"/>
              <a:t>Chapter</a:t>
            </a:r>
            <a:r>
              <a:rPr spc="89" dirty="0"/>
              <a:t> </a:t>
            </a:r>
            <a:r>
              <a:rPr spc="-10" dirty="0"/>
              <a:t>1</a:t>
            </a:r>
          </a:p>
        </p:txBody>
      </p:sp>
      <p:sp>
        <p:nvSpPr>
          <p:cNvPr id="9" name="object 9"/>
          <p:cNvSpPr txBox="1">
            <a:spLocks noGrp="1"/>
          </p:cNvSpPr>
          <p:nvPr>
            <p:ph type="ftr" sz="quarter" idx="5"/>
          </p:nvPr>
        </p:nvSpPr>
        <p:spPr>
          <a:xfrm>
            <a:off x="17954981" y="12968765"/>
            <a:ext cx="8848785" cy="223622"/>
          </a:xfrm>
          <a:prstGeom prst="rect">
            <a:avLst/>
          </a:prstGeom>
        </p:spPr>
        <p:txBody>
          <a:bodyPr vert="horz" wrap="square" lIns="0" tIns="10067" rIns="0" bIns="0" rtlCol="0">
            <a:spAutoFit/>
          </a:bodyPr>
          <a:lstStyle/>
          <a:p>
            <a:pPr marL="25168" defTabSz="1812066">
              <a:spcBef>
                <a:spcPts val="79"/>
              </a:spcBef>
              <a:tabLst>
                <a:tab pos="3124556" algn="l"/>
              </a:tabLst>
            </a:pPr>
            <a:r>
              <a:rPr spc="10" dirty="0"/>
              <a:t>Alex</a:t>
            </a:r>
            <a:r>
              <a:rPr spc="119" dirty="0"/>
              <a:t> </a:t>
            </a:r>
            <a:r>
              <a:rPr dirty="0"/>
              <a:t>Hoaglan</a:t>
            </a:r>
            <a:r>
              <a:rPr spc="10" dirty="0"/>
              <a:t>d</a:t>
            </a:r>
            <a:r>
              <a:rPr spc="119" dirty="0"/>
              <a:t> </a:t>
            </a:r>
            <a:r>
              <a:rPr spc="30" dirty="0"/>
              <a:t>(Bosto</a:t>
            </a:r>
            <a:r>
              <a:rPr spc="40" dirty="0"/>
              <a:t>n</a:t>
            </a:r>
            <a:r>
              <a:rPr spc="119" dirty="0"/>
              <a:t> </a:t>
            </a:r>
            <a:r>
              <a:rPr spc="10" dirty="0"/>
              <a:t>Universi</a:t>
            </a:r>
            <a:r>
              <a:rPr spc="-40" dirty="0"/>
              <a:t>t</a:t>
            </a:r>
            <a:r>
              <a:rPr spc="69" dirty="0"/>
              <a:t>y)</a:t>
            </a:r>
            <a:r>
              <a:rPr dirty="0"/>
              <a:t>	</a:t>
            </a:r>
            <a:r>
              <a:rPr spc="-20" dirty="0"/>
              <a:t>30</a:t>
            </a:r>
          </a:p>
        </p:txBody>
      </p:sp>
    </p:spTree>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8195" y="224815"/>
            <a:ext cx="1570419" cy="571290"/>
          </a:xfrm>
          <a:custGeom>
            <a:avLst/>
            <a:gdLst/>
            <a:ahLst/>
            <a:cxnLst/>
            <a:rect l="l" t="t" r="r" b="b"/>
            <a:pathLst>
              <a:path w="792480" h="288290">
                <a:moveTo>
                  <a:pt x="0" y="288004"/>
                </a:moveTo>
                <a:lnTo>
                  <a:pt x="0" y="0"/>
                </a:lnTo>
                <a:lnTo>
                  <a:pt x="792008" y="0"/>
                </a:lnTo>
                <a:lnTo>
                  <a:pt x="792008" y="288004"/>
                </a:lnTo>
                <a:lnTo>
                  <a:pt x="0" y="288004"/>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3" name="object 3"/>
          <p:cNvSpPr txBox="1">
            <a:spLocks noGrp="1"/>
          </p:cNvSpPr>
          <p:nvPr>
            <p:ph type="title"/>
          </p:nvPr>
        </p:nvSpPr>
        <p:spPr>
          <a:xfrm>
            <a:off x="3169024" y="224814"/>
            <a:ext cx="7490947" cy="459961"/>
          </a:xfrm>
          <a:prstGeom prst="rect">
            <a:avLst/>
          </a:prstGeom>
          <a:solidFill>
            <a:srgbClr val="A6E481"/>
          </a:solidFill>
        </p:spPr>
        <p:txBody>
          <a:bodyPr vert="horz" wrap="square" lIns="0" tIns="93118" rIns="0" bIns="0" rtlCol="0">
            <a:spAutoFit/>
          </a:bodyPr>
          <a:lstStyle/>
          <a:p>
            <a:pPr marL="261743">
              <a:spcBef>
                <a:spcPts val="733"/>
              </a:spcBef>
            </a:pPr>
            <a:r>
              <a:rPr spc="-20" dirty="0"/>
              <a:t>Other </a:t>
            </a:r>
            <a:r>
              <a:rPr spc="-40" dirty="0"/>
              <a:t>Notes </a:t>
            </a:r>
            <a:r>
              <a:rPr spc="-89" dirty="0"/>
              <a:t>on </a:t>
            </a:r>
            <a:r>
              <a:rPr spc="40" dirty="0"/>
              <a:t>Data</a:t>
            </a:r>
            <a:r>
              <a:rPr spc="109" dirty="0"/>
              <a:t> </a:t>
            </a:r>
            <a:r>
              <a:rPr spc="-20" dirty="0"/>
              <a:t>Visualization</a:t>
            </a:r>
          </a:p>
        </p:txBody>
      </p:sp>
      <p:sp>
        <p:nvSpPr>
          <p:cNvPr id="4" name="object 4"/>
          <p:cNvSpPr/>
          <p:nvPr/>
        </p:nvSpPr>
        <p:spPr>
          <a:xfrm>
            <a:off x="2452878" y="1102539"/>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5" name="object 5"/>
          <p:cNvSpPr/>
          <p:nvPr/>
        </p:nvSpPr>
        <p:spPr>
          <a:xfrm>
            <a:off x="2452878" y="1809581"/>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6" name="object 6"/>
          <p:cNvSpPr/>
          <p:nvPr/>
        </p:nvSpPr>
        <p:spPr>
          <a:xfrm>
            <a:off x="2452878" y="2150567"/>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7" name="object 7"/>
          <p:cNvSpPr/>
          <p:nvPr/>
        </p:nvSpPr>
        <p:spPr>
          <a:xfrm>
            <a:off x="2452878" y="2491580"/>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8" name="object 8"/>
          <p:cNvSpPr txBox="1"/>
          <p:nvPr/>
        </p:nvSpPr>
        <p:spPr>
          <a:xfrm>
            <a:off x="2474724" y="967693"/>
            <a:ext cx="4577872" cy="1784444"/>
          </a:xfrm>
          <a:prstGeom prst="rect">
            <a:avLst/>
          </a:prstGeom>
        </p:spPr>
        <p:txBody>
          <a:bodyPr vert="horz" wrap="square" lIns="0" tIns="22650" rIns="0" bIns="0" rtlCol="0">
            <a:spAutoFit/>
          </a:bodyPr>
          <a:lstStyle/>
          <a:p>
            <a:pPr marL="315853" indent="-291944" defTabSz="1812066">
              <a:spcBef>
                <a:spcPts val="178"/>
              </a:spcBef>
              <a:buClr>
                <a:srgbClr val="FFFFFF"/>
              </a:buClr>
              <a:buSzPct val="72727"/>
              <a:buFont typeface="Calibri"/>
              <a:buAutoNum type="arabicPlain"/>
              <a:tabLst>
                <a:tab pos="317112" algn="l"/>
              </a:tabLst>
            </a:pPr>
            <a:r>
              <a:rPr sz="2180" spc="-89" dirty="0">
                <a:solidFill>
                  <a:prstClr val="black"/>
                </a:solidFill>
                <a:latin typeface="Trebuchet MS"/>
                <a:cs typeface="Trebuchet MS"/>
              </a:rPr>
              <a:t>Keep </a:t>
            </a:r>
            <a:r>
              <a:rPr sz="2180" spc="-109" dirty="0">
                <a:solidFill>
                  <a:prstClr val="black"/>
                </a:solidFill>
                <a:latin typeface="Trebuchet MS"/>
                <a:cs typeface="Trebuchet MS"/>
              </a:rPr>
              <a:t>it</a:t>
            </a:r>
            <a:r>
              <a:rPr sz="2180" spc="178" dirty="0">
                <a:solidFill>
                  <a:prstClr val="black"/>
                </a:solidFill>
                <a:latin typeface="Trebuchet MS"/>
                <a:cs typeface="Trebuchet MS"/>
              </a:rPr>
              <a:t> </a:t>
            </a:r>
            <a:r>
              <a:rPr sz="2180" spc="-139" dirty="0">
                <a:solidFill>
                  <a:prstClr val="black"/>
                </a:solidFill>
                <a:latin typeface="Trebuchet MS"/>
                <a:cs typeface="Trebuchet MS"/>
              </a:rPr>
              <a:t>simple</a:t>
            </a:r>
            <a:endParaRPr sz="2180">
              <a:solidFill>
                <a:prstClr val="black"/>
              </a:solidFill>
              <a:latin typeface="Trebuchet MS"/>
              <a:cs typeface="Trebuchet MS"/>
            </a:endParaRPr>
          </a:p>
          <a:p>
            <a:pPr defTabSz="1812066">
              <a:spcBef>
                <a:spcPts val="69"/>
              </a:spcBef>
              <a:buClr>
                <a:srgbClr val="FFFFFF"/>
              </a:buClr>
              <a:buFont typeface="Calibri"/>
              <a:buAutoNum type="arabicPlain"/>
            </a:pPr>
            <a:endParaRPr sz="2477">
              <a:solidFill>
                <a:prstClr val="black"/>
              </a:solidFill>
              <a:latin typeface="Trebuchet MS"/>
              <a:cs typeface="Trebuchet MS"/>
            </a:endParaRPr>
          </a:p>
          <a:p>
            <a:pPr marL="315853" indent="-291944" defTabSz="1812066">
              <a:buClr>
                <a:srgbClr val="FFFFFF"/>
              </a:buClr>
              <a:buSzPct val="72727"/>
              <a:buFont typeface="Calibri"/>
              <a:buAutoNum type="arabicPlain"/>
              <a:tabLst>
                <a:tab pos="317112" algn="l"/>
              </a:tabLst>
            </a:pPr>
            <a:r>
              <a:rPr sz="2180" spc="-69" dirty="0">
                <a:solidFill>
                  <a:prstClr val="black"/>
                </a:solidFill>
                <a:latin typeface="Trebuchet MS"/>
                <a:cs typeface="Trebuchet MS"/>
              </a:rPr>
              <a:t>Pie </a:t>
            </a:r>
            <a:r>
              <a:rPr sz="2180" spc="-119" dirty="0">
                <a:solidFill>
                  <a:prstClr val="black"/>
                </a:solidFill>
                <a:latin typeface="Trebuchet MS"/>
                <a:cs typeface="Trebuchet MS"/>
              </a:rPr>
              <a:t>charts </a:t>
            </a:r>
            <a:r>
              <a:rPr sz="2180" spc="-188" dirty="0">
                <a:solidFill>
                  <a:prstClr val="black"/>
                </a:solidFill>
                <a:latin typeface="Trebuchet MS"/>
                <a:cs typeface="Trebuchet MS"/>
              </a:rPr>
              <a:t>are</a:t>
            </a:r>
            <a:r>
              <a:rPr sz="2180" spc="-218" dirty="0">
                <a:solidFill>
                  <a:prstClr val="black"/>
                </a:solidFill>
                <a:latin typeface="Trebuchet MS"/>
                <a:cs typeface="Trebuchet MS"/>
              </a:rPr>
              <a:t> </a:t>
            </a:r>
            <a:r>
              <a:rPr sz="2180" spc="-159" dirty="0">
                <a:solidFill>
                  <a:prstClr val="black"/>
                </a:solidFill>
                <a:latin typeface="Trebuchet MS"/>
                <a:cs typeface="Trebuchet MS"/>
              </a:rPr>
              <a:t>dead</a:t>
            </a:r>
            <a:endParaRPr sz="2180">
              <a:solidFill>
                <a:prstClr val="black"/>
              </a:solidFill>
              <a:latin typeface="Trebuchet MS"/>
              <a:cs typeface="Trebuchet MS"/>
            </a:endParaRPr>
          </a:p>
          <a:p>
            <a:pPr marL="315853" indent="-291944" defTabSz="1812066">
              <a:spcBef>
                <a:spcPts val="69"/>
              </a:spcBef>
              <a:buClr>
                <a:srgbClr val="FFFFFF"/>
              </a:buClr>
              <a:buSzPct val="72727"/>
              <a:buFont typeface="Calibri"/>
              <a:buAutoNum type="arabicPlain"/>
              <a:tabLst>
                <a:tab pos="317112" algn="l"/>
              </a:tabLst>
            </a:pPr>
            <a:r>
              <a:rPr sz="2180" spc="-69" dirty="0">
                <a:solidFill>
                  <a:prstClr val="black"/>
                </a:solidFill>
                <a:latin typeface="Trebuchet MS"/>
                <a:cs typeface="Trebuchet MS"/>
              </a:rPr>
              <a:t>Don’t </a:t>
            </a:r>
            <a:r>
              <a:rPr sz="2180" spc="-168" dirty="0">
                <a:solidFill>
                  <a:prstClr val="black"/>
                </a:solidFill>
                <a:latin typeface="Trebuchet MS"/>
                <a:cs typeface="Trebuchet MS"/>
              </a:rPr>
              <a:t>even </a:t>
            </a:r>
            <a:r>
              <a:rPr sz="2180" b="1" spc="59" dirty="0">
                <a:solidFill>
                  <a:srgbClr val="2E5F66"/>
                </a:solidFill>
                <a:latin typeface="Calibri"/>
                <a:cs typeface="Calibri"/>
              </a:rPr>
              <a:t>think </a:t>
            </a:r>
            <a:r>
              <a:rPr sz="2180" spc="-99" dirty="0">
                <a:solidFill>
                  <a:prstClr val="black"/>
                </a:solidFill>
                <a:latin typeface="Trebuchet MS"/>
                <a:cs typeface="Trebuchet MS"/>
              </a:rPr>
              <a:t>about </a:t>
            </a:r>
            <a:r>
              <a:rPr sz="2180" spc="-109" dirty="0">
                <a:solidFill>
                  <a:prstClr val="black"/>
                </a:solidFill>
                <a:latin typeface="Trebuchet MS"/>
                <a:cs typeface="Trebuchet MS"/>
              </a:rPr>
              <a:t>donut</a:t>
            </a:r>
            <a:r>
              <a:rPr sz="2180" spc="188" dirty="0">
                <a:solidFill>
                  <a:prstClr val="black"/>
                </a:solidFill>
                <a:latin typeface="Trebuchet MS"/>
                <a:cs typeface="Trebuchet MS"/>
              </a:rPr>
              <a:t> </a:t>
            </a:r>
            <a:r>
              <a:rPr sz="2180" spc="-119" dirty="0">
                <a:solidFill>
                  <a:prstClr val="black"/>
                </a:solidFill>
                <a:latin typeface="Trebuchet MS"/>
                <a:cs typeface="Trebuchet MS"/>
              </a:rPr>
              <a:t>charts</a:t>
            </a:r>
            <a:endParaRPr sz="2180">
              <a:solidFill>
                <a:prstClr val="black"/>
              </a:solidFill>
              <a:latin typeface="Trebuchet MS"/>
              <a:cs typeface="Trebuchet MS"/>
            </a:endParaRPr>
          </a:p>
          <a:p>
            <a:pPr marL="315853" indent="-291944" defTabSz="1812066">
              <a:spcBef>
                <a:spcPts val="69"/>
              </a:spcBef>
              <a:buClr>
                <a:srgbClr val="FFFFFF"/>
              </a:buClr>
              <a:buSzPct val="72727"/>
              <a:buFont typeface="Calibri"/>
              <a:buAutoNum type="arabicPlain"/>
              <a:tabLst>
                <a:tab pos="317112" algn="l"/>
              </a:tabLst>
            </a:pPr>
            <a:r>
              <a:rPr sz="2180" spc="20" dirty="0">
                <a:solidFill>
                  <a:prstClr val="black"/>
                </a:solidFill>
                <a:latin typeface="Trebuchet MS"/>
                <a:cs typeface="Trebuchet MS"/>
              </a:rPr>
              <a:t>So </a:t>
            </a:r>
            <a:r>
              <a:rPr sz="2180" spc="-178" dirty="0">
                <a:solidFill>
                  <a:prstClr val="black"/>
                </a:solidFill>
                <a:latin typeface="Trebuchet MS"/>
                <a:cs typeface="Trebuchet MS"/>
              </a:rPr>
              <a:t>are </a:t>
            </a:r>
            <a:r>
              <a:rPr sz="2180" spc="59" dirty="0">
                <a:solidFill>
                  <a:prstClr val="black"/>
                </a:solidFill>
                <a:latin typeface="Trebuchet MS"/>
                <a:cs typeface="Trebuchet MS"/>
              </a:rPr>
              <a:t>3D</a:t>
            </a:r>
            <a:r>
              <a:rPr sz="2180" spc="-188" dirty="0">
                <a:solidFill>
                  <a:prstClr val="black"/>
                </a:solidFill>
                <a:latin typeface="Trebuchet MS"/>
                <a:cs typeface="Trebuchet MS"/>
              </a:rPr>
              <a:t> </a:t>
            </a:r>
            <a:r>
              <a:rPr sz="2180" spc="-109" dirty="0">
                <a:solidFill>
                  <a:prstClr val="black"/>
                </a:solidFill>
                <a:latin typeface="Trebuchet MS"/>
                <a:cs typeface="Trebuchet MS"/>
              </a:rPr>
              <a:t>plots</a:t>
            </a:r>
            <a:endParaRPr sz="2180">
              <a:solidFill>
                <a:prstClr val="black"/>
              </a:solidFill>
              <a:latin typeface="Trebuchet MS"/>
              <a:cs typeface="Trebuchet MS"/>
            </a:endParaRPr>
          </a:p>
        </p:txBody>
      </p:sp>
      <p:sp>
        <p:nvSpPr>
          <p:cNvPr id="9" name="object 9"/>
          <p:cNvSpPr/>
          <p:nvPr/>
        </p:nvSpPr>
        <p:spPr>
          <a:xfrm>
            <a:off x="2790695" y="2734945"/>
            <a:ext cx="5476646" cy="3408864"/>
          </a:xfrm>
          <a:prstGeom prst="rect">
            <a:avLst/>
          </a:prstGeom>
          <a:blipFill>
            <a:blip r:embed="rId2"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10" name="object 10"/>
          <p:cNvSpPr txBox="1">
            <a:spLocks noGrp="1"/>
          </p:cNvSpPr>
          <p:nvPr>
            <p:ph type="dt" sz="half" idx="6"/>
          </p:nvPr>
        </p:nvSpPr>
        <p:spPr>
          <a:xfrm>
            <a:off x="2576337" y="12968767"/>
            <a:ext cx="4209749" cy="223622"/>
          </a:xfrm>
          <a:prstGeom prst="rect">
            <a:avLst/>
          </a:prstGeom>
        </p:spPr>
        <p:txBody>
          <a:bodyPr vert="horz" wrap="square" lIns="0" tIns="10067" rIns="0" bIns="0" rtlCol="0">
            <a:spAutoFit/>
          </a:bodyPr>
          <a:lstStyle/>
          <a:p>
            <a:pPr marL="25168" defTabSz="1812066">
              <a:spcBef>
                <a:spcPts val="79"/>
              </a:spcBef>
            </a:pPr>
            <a:r>
              <a:rPr spc="-20" dirty="0"/>
              <a:t>EC </a:t>
            </a:r>
            <a:r>
              <a:rPr spc="-10" dirty="0"/>
              <a:t>303: </a:t>
            </a:r>
            <a:r>
              <a:rPr dirty="0"/>
              <a:t>Chapter</a:t>
            </a:r>
            <a:r>
              <a:rPr spc="89" dirty="0"/>
              <a:t> </a:t>
            </a:r>
            <a:r>
              <a:rPr spc="-10" dirty="0"/>
              <a:t>1</a:t>
            </a:r>
          </a:p>
        </p:txBody>
      </p:sp>
      <p:sp>
        <p:nvSpPr>
          <p:cNvPr id="11" name="object 11"/>
          <p:cNvSpPr txBox="1">
            <a:spLocks noGrp="1"/>
          </p:cNvSpPr>
          <p:nvPr>
            <p:ph type="ftr" sz="quarter" idx="5"/>
          </p:nvPr>
        </p:nvSpPr>
        <p:spPr>
          <a:xfrm>
            <a:off x="17954981" y="12968765"/>
            <a:ext cx="8848785" cy="223622"/>
          </a:xfrm>
          <a:prstGeom prst="rect">
            <a:avLst/>
          </a:prstGeom>
        </p:spPr>
        <p:txBody>
          <a:bodyPr vert="horz" wrap="square" lIns="0" tIns="10067" rIns="0" bIns="0" rtlCol="0">
            <a:spAutoFit/>
          </a:bodyPr>
          <a:lstStyle/>
          <a:p>
            <a:pPr marL="25168" defTabSz="1812066">
              <a:spcBef>
                <a:spcPts val="79"/>
              </a:spcBef>
              <a:tabLst>
                <a:tab pos="3124556" algn="l"/>
              </a:tabLst>
            </a:pPr>
            <a:r>
              <a:rPr spc="10" dirty="0"/>
              <a:t>Alex</a:t>
            </a:r>
            <a:r>
              <a:rPr spc="119" dirty="0"/>
              <a:t> </a:t>
            </a:r>
            <a:r>
              <a:rPr dirty="0"/>
              <a:t>Hoaglan</a:t>
            </a:r>
            <a:r>
              <a:rPr spc="10" dirty="0"/>
              <a:t>d</a:t>
            </a:r>
            <a:r>
              <a:rPr spc="119" dirty="0"/>
              <a:t> </a:t>
            </a:r>
            <a:r>
              <a:rPr spc="30" dirty="0"/>
              <a:t>(Bosto</a:t>
            </a:r>
            <a:r>
              <a:rPr spc="40" dirty="0"/>
              <a:t>n</a:t>
            </a:r>
            <a:r>
              <a:rPr spc="119" dirty="0"/>
              <a:t> </a:t>
            </a:r>
            <a:r>
              <a:rPr spc="10" dirty="0"/>
              <a:t>Universi</a:t>
            </a:r>
            <a:r>
              <a:rPr spc="-40" dirty="0"/>
              <a:t>t</a:t>
            </a:r>
            <a:r>
              <a:rPr spc="69" dirty="0"/>
              <a:t>y)</a:t>
            </a:r>
            <a:r>
              <a:rPr dirty="0"/>
              <a:t>	</a:t>
            </a:r>
            <a:r>
              <a:rPr spc="-20" dirty="0"/>
              <a:t>30</a:t>
            </a:r>
          </a:p>
        </p:txBody>
      </p:sp>
    </p:spTree>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8195" y="224815"/>
            <a:ext cx="1570419" cy="571290"/>
          </a:xfrm>
          <a:custGeom>
            <a:avLst/>
            <a:gdLst/>
            <a:ahLst/>
            <a:cxnLst/>
            <a:rect l="l" t="t" r="r" b="b"/>
            <a:pathLst>
              <a:path w="792480" h="288290">
                <a:moveTo>
                  <a:pt x="0" y="288004"/>
                </a:moveTo>
                <a:lnTo>
                  <a:pt x="0" y="0"/>
                </a:lnTo>
                <a:lnTo>
                  <a:pt x="792008" y="0"/>
                </a:lnTo>
                <a:lnTo>
                  <a:pt x="792008" y="288004"/>
                </a:lnTo>
                <a:lnTo>
                  <a:pt x="0" y="288004"/>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3" name="object 3"/>
          <p:cNvSpPr txBox="1">
            <a:spLocks noGrp="1"/>
          </p:cNvSpPr>
          <p:nvPr>
            <p:ph type="title"/>
          </p:nvPr>
        </p:nvSpPr>
        <p:spPr>
          <a:xfrm>
            <a:off x="3169024" y="224814"/>
            <a:ext cx="7490947" cy="459961"/>
          </a:xfrm>
          <a:prstGeom prst="rect">
            <a:avLst/>
          </a:prstGeom>
          <a:solidFill>
            <a:srgbClr val="A6E481"/>
          </a:solidFill>
        </p:spPr>
        <p:txBody>
          <a:bodyPr vert="horz" wrap="square" lIns="0" tIns="93118" rIns="0" bIns="0" rtlCol="0">
            <a:spAutoFit/>
          </a:bodyPr>
          <a:lstStyle/>
          <a:p>
            <a:pPr marL="261743">
              <a:spcBef>
                <a:spcPts val="733"/>
              </a:spcBef>
            </a:pPr>
            <a:r>
              <a:rPr spc="-20" dirty="0"/>
              <a:t>Other </a:t>
            </a:r>
            <a:r>
              <a:rPr spc="-40" dirty="0"/>
              <a:t>Notes </a:t>
            </a:r>
            <a:r>
              <a:rPr spc="-89" dirty="0"/>
              <a:t>on </a:t>
            </a:r>
            <a:r>
              <a:rPr spc="40" dirty="0"/>
              <a:t>Data</a:t>
            </a:r>
            <a:r>
              <a:rPr spc="109" dirty="0"/>
              <a:t> </a:t>
            </a:r>
            <a:r>
              <a:rPr spc="-20" dirty="0"/>
              <a:t>Visualization</a:t>
            </a:r>
          </a:p>
        </p:txBody>
      </p:sp>
      <p:sp>
        <p:nvSpPr>
          <p:cNvPr id="4" name="object 4"/>
          <p:cNvSpPr/>
          <p:nvPr/>
        </p:nvSpPr>
        <p:spPr>
          <a:xfrm>
            <a:off x="2452878" y="1102539"/>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5" name="object 5"/>
          <p:cNvSpPr/>
          <p:nvPr/>
        </p:nvSpPr>
        <p:spPr>
          <a:xfrm>
            <a:off x="2452878" y="1809581"/>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6" name="object 6"/>
          <p:cNvSpPr/>
          <p:nvPr/>
        </p:nvSpPr>
        <p:spPr>
          <a:xfrm>
            <a:off x="2452878" y="2150567"/>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7" name="object 7"/>
          <p:cNvSpPr/>
          <p:nvPr/>
        </p:nvSpPr>
        <p:spPr>
          <a:xfrm>
            <a:off x="2452878" y="2491580"/>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8" name="object 8"/>
          <p:cNvSpPr txBox="1"/>
          <p:nvPr/>
        </p:nvSpPr>
        <p:spPr>
          <a:xfrm>
            <a:off x="2474724" y="967693"/>
            <a:ext cx="4577872" cy="1784444"/>
          </a:xfrm>
          <a:prstGeom prst="rect">
            <a:avLst/>
          </a:prstGeom>
        </p:spPr>
        <p:txBody>
          <a:bodyPr vert="horz" wrap="square" lIns="0" tIns="22650" rIns="0" bIns="0" rtlCol="0">
            <a:spAutoFit/>
          </a:bodyPr>
          <a:lstStyle/>
          <a:p>
            <a:pPr marL="315853" indent="-291944" defTabSz="1812066">
              <a:spcBef>
                <a:spcPts val="178"/>
              </a:spcBef>
              <a:buClr>
                <a:srgbClr val="FFFFFF"/>
              </a:buClr>
              <a:buSzPct val="72727"/>
              <a:buFont typeface="Calibri"/>
              <a:buAutoNum type="arabicPlain"/>
              <a:tabLst>
                <a:tab pos="317112" algn="l"/>
              </a:tabLst>
            </a:pPr>
            <a:r>
              <a:rPr sz="2180" spc="-89" dirty="0">
                <a:solidFill>
                  <a:prstClr val="black"/>
                </a:solidFill>
                <a:latin typeface="Trebuchet MS"/>
                <a:cs typeface="Trebuchet MS"/>
              </a:rPr>
              <a:t>Keep </a:t>
            </a:r>
            <a:r>
              <a:rPr sz="2180" spc="-109" dirty="0">
                <a:solidFill>
                  <a:prstClr val="black"/>
                </a:solidFill>
                <a:latin typeface="Trebuchet MS"/>
                <a:cs typeface="Trebuchet MS"/>
              </a:rPr>
              <a:t>it</a:t>
            </a:r>
            <a:r>
              <a:rPr sz="2180" spc="178" dirty="0">
                <a:solidFill>
                  <a:prstClr val="black"/>
                </a:solidFill>
                <a:latin typeface="Trebuchet MS"/>
                <a:cs typeface="Trebuchet MS"/>
              </a:rPr>
              <a:t> </a:t>
            </a:r>
            <a:r>
              <a:rPr sz="2180" spc="-139" dirty="0">
                <a:solidFill>
                  <a:prstClr val="black"/>
                </a:solidFill>
                <a:latin typeface="Trebuchet MS"/>
                <a:cs typeface="Trebuchet MS"/>
              </a:rPr>
              <a:t>simple</a:t>
            </a:r>
            <a:endParaRPr sz="2180">
              <a:solidFill>
                <a:prstClr val="black"/>
              </a:solidFill>
              <a:latin typeface="Trebuchet MS"/>
              <a:cs typeface="Trebuchet MS"/>
            </a:endParaRPr>
          </a:p>
          <a:p>
            <a:pPr defTabSz="1812066">
              <a:spcBef>
                <a:spcPts val="69"/>
              </a:spcBef>
              <a:buClr>
                <a:srgbClr val="FFFFFF"/>
              </a:buClr>
              <a:buFont typeface="Calibri"/>
              <a:buAutoNum type="arabicPlain"/>
            </a:pPr>
            <a:endParaRPr sz="2477">
              <a:solidFill>
                <a:prstClr val="black"/>
              </a:solidFill>
              <a:latin typeface="Trebuchet MS"/>
              <a:cs typeface="Trebuchet MS"/>
            </a:endParaRPr>
          </a:p>
          <a:p>
            <a:pPr marL="315853" indent="-291944" defTabSz="1812066">
              <a:buClr>
                <a:srgbClr val="FFFFFF"/>
              </a:buClr>
              <a:buSzPct val="72727"/>
              <a:buFont typeface="Calibri"/>
              <a:buAutoNum type="arabicPlain"/>
              <a:tabLst>
                <a:tab pos="317112" algn="l"/>
              </a:tabLst>
            </a:pPr>
            <a:r>
              <a:rPr sz="2180" spc="-69" dirty="0">
                <a:solidFill>
                  <a:prstClr val="black"/>
                </a:solidFill>
                <a:latin typeface="Trebuchet MS"/>
                <a:cs typeface="Trebuchet MS"/>
              </a:rPr>
              <a:t>Pie </a:t>
            </a:r>
            <a:r>
              <a:rPr sz="2180" spc="-119" dirty="0">
                <a:solidFill>
                  <a:prstClr val="black"/>
                </a:solidFill>
                <a:latin typeface="Trebuchet MS"/>
                <a:cs typeface="Trebuchet MS"/>
              </a:rPr>
              <a:t>charts </a:t>
            </a:r>
            <a:r>
              <a:rPr sz="2180" spc="-188" dirty="0">
                <a:solidFill>
                  <a:prstClr val="black"/>
                </a:solidFill>
                <a:latin typeface="Trebuchet MS"/>
                <a:cs typeface="Trebuchet MS"/>
              </a:rPr>
              <a:t>are</a:t>
            </a:r>
            <a:r>
              <a:rPr sz="2180" spc="-218" dirty="0">
                <a:solidFill>
                  <a:prstClr val="black"/>
                </a:solidFill>
                <a:latin typeface="Trebuchet MS"/>
                <a:cs typeface="Trebuchet MS"/>
              </a:rPr>
              <a:t> </a:t>
            </a:r>
            <a:r>
              <a:rPr sz="2180" spc="-159" dirty="0">
                <a:solidFill>
                  <a:prstClr val="black"/>
                </a:solidFill>
                <a:latin typeface="Trebuchet MS"/>
                <a:cs typeface="Trebuchet MS"/>
              </a:rPr>
              <a:t>dead</a:t>
            </a:r>
            <a:endParaRPr sz="2180">
              <a:solidFill>
                <a:prstClr val="black"/>
              </a:solidFill>
              <a:latin typeface="Trebuchet MS"/>
              <a:cs typeface="Trebuchet MS"/>
            </a:endParaRPr>
          </a:p>
          <a:p>
            <a:pPr marL="315853" indent="-291944" defTabSz="1812066">
              <a:spcBef>
                <a:spcPts val="69"/>
              </a:spcBef>
              <a:buClr>
                <a:srgbClr val="FFFFFF"/>
              </a:buClr>
              <a:buSzPct val="72727"/>
              <a:buFont typeface="Calibri"/>
              <a:buAutoNum type="arabicPlain"/>
              <a:tabLst>
                <a:tab pos="317112" algn="l"/>
              </a:tabLst>
            </a:pPr>
            <a:r>
              <a:rPr sz="2180" spc="-69" dirty="0">
                <a:solidFill>
                  <a:prstClr val="black"/>
                </a:solidFill>
                <a:latin typeface="Trebuchet MS"/>
                <a:cs typeface="Trebuchet MS"/>
              </a:rPr>
              <a:t>Don’t </a:t>
            </a:r>
            <a:r>
              <a:rPr sz="2180" spc="-168" dirty="0">
                <a:solidFill>
                  <a:prstClr val="black"/>
                </a:solidFill>
                <a:latin typeface="Trebuchet MS"/>
                <a:cs typeface="Trebuchet MS"/>
              </a:rPr>
              <a:t>even </a:t>
            </a:r>
            <a:r>
              <a:rPr sz="2180" b="1" spc="59" dirty="0">
                <a:solidFill>
                  <a:srgbClr val="2E5F66"/>
                </a:solidFill>
                <a:latin typeface="Calibri"/>
                <a:cs typeface="Calibri"/>
              </a:rPr>
              <a:t>think </a:t>
            </a:r>
            <a:r>
              <a:rPr sz="2180" spc="-99" dirty="0">
                <a:solidFill>
                  <a:prstClr val="black"/>
                </a:solidFill>
                <a:latin typeface="Trebuchet MS"/>
                <a:cs typeface="Trebuchet MS"/>
              </a:rPr>
              <a:t>about </a:t>
            </a:r>
            <a:r>
              <a:rPr sz="2180" spc="-109" dirty="0">
                <a:solidFill>
                  <a:prstClr val="black"/>
                </a:solidFill>
                <a:latin typeface="Trebuchet MS"/>
                <a:cs typeface="Trebuchet MS"/>
              </a:rPr>
              <a:t>donut</a:t>
            </a:r>
            <a:r>
              <a:rPr sz="2180" spc="188" dirty="0">
                <a:solidFill>
                  <a:prstClr val="black"/>
                </a:solidFill>
                <a:latin typeface="Trebuchet MS"/>
                <a:cs typeface="Trebuchet MS"/>
              </a:rPr>
              <a:t> </a:t>
            </a:r>
            <a:r>
              <a:rPr sz="2180" spc="-119" dirty="0">
                <a:solidFill>
                  <a:prstClr val="black"/>
                </a:solidFill>
                <a:latin typeface="Trebuchet MS"/>
                <a:cs typeface="Trebuchet MS"/>
              </a:rPr>
              <a:t>charts</a:t>
            </a:r>
            <a:endParaRPr sz="2180">
              <a:solidFill>
                <a:prstClr val="black"/>
              </a:solidFill>
              <a:latin typeface="Trebuchet MS"/>
              <a:cs typeface="Trebuchet MS"/>
            </a:endParaRPr>
          </a:p>
          <a:p>
            <a:pPr marL="315853" indent="-291944" defTabSz="1812066">
              <a:spcBef>
                <a:spcPts val="69"/>
              </a:spcBef>
              <a:buClr>
                <a:srgbClr val="FFFFFF"/>
              </a:buClr>
              <a:buSzPct val="72727"/>
              <a:buFont typeface="Calibri"/>
              <a:buAutoNum type="arabicPlain"/>
              <a:tabLst>
                <a:tab pos="317112" algn="l"/>
              </a:tabLst>
            </a:pPr>
            <a:r>
              <a:rPr sz="2180" spc="20" dirty="0">
                <a:solidFill>
                  <a:prstClr val="black"/>
                </a:solidFill>
                <a:latin typeface="Trebuchet MS"/>
                <a:cs typeface="Trebuchet MS"/>
              </a:rPr>
              <a:t>So </a:t>
            </a:r>
            <a:r>
              <a:rPr sz="2180" spc="-178" dirty="0">
                <a:solidFill>
                  <a:prstClr val="black"/>
                </a:solidFill>
                <a:latin typeface="Trebuchet MS"/>
                <a:cs typeface="Trebuchet MS"/>
              </a:rPr>
              <a:t>are </a:t>
            </a:r>
            <a:r>
              <a:rPr sz="2180" spc="59" dirty="0">
                <a:solidFill>
                  <a:prstClr val="black"/>
                </a:solidFill>
                <a:latin typeface="Trebuchet MS"/>
                <a:cs typeface="Trebuchet MS"/>
              </a:rPr>
              <a:t>3D</a:t>
            </a:r>
            <a:r>
              <a:rPr sz="2180" spc="-188" dirty="0">
                <a:solidFill>
                  <a:prstClr val="black"/>
                </a:solidFill>
                <a:latin typeface="Trebuchet MS"/>
                <a:cs typeface="Trebuchet MS"/>
              </a:rPr>
              <a:t> </a:t>
            </a:r>
            <a:r>
              <a:rPr sz="2180" spc="-109" dirty="0">
                <a:solidFill>
                  <a:prstClr val="black"/>
                </a:solidFill>
                <a:latin typeface="Trebuchet MS"/>
                <a:cs typeface="Trebuchet MS"/>
              </a:rPr>
              <a:t>plots</a:t>
            </a:r>
            <a:endParaRPr sz="2180">
              <a:solidFill>
                <a:prstClr val="black"/>
              </a:solidFill>
              <a:latin typeface="Trebuchet MS"/>
              <a:cs typeface="Trebuchet MS"/>
            </a:endParaRPr>
          </a:p>
        </p:txBody>
      </p:sp>
      <p:sp>
        <p:nvSpPr>
          <p:cNvPr id="9" name="object 9"/>
          <p:cNvSpPr/>
          <p:nvPr/>
        </p:nvSpPr>
        <p:spPr>
          <a:xfrm>
            <a:off x="2790695" y="2734957"/>
            <a:ext cx="5503072" cy="3441897"/>
          </a:xfrm>
          <a:prstGeom prst="rect">
            <a:avLst/>
          </a:prstGeom>
          <a:blipFill>
            <a:blip r:embed="rId2"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10" name="object 10"/>
          <p:cNvSpPr txBox="1">
            <a:spLocks noGrp="1"/>
          </p:cNvSpPr>
          <p:nvPr>
            <p:ph type="dt" sz="half" idx="6"/>
          </p:nvPr>
        </p:nvSpPr>
        <p:spPr>
          <a:xfrm>
            <a:off x="2576337" y="12968767"/>
            <a:ext cx="4209749" cy="223622"/>
          </a:xfrm>
          <a:prstGeom prst="rect">
            <a:avLst/>
          </a:prstGeom>
        </p:spPr>
        <p:txBody>
          <a:bodyPr vert="horz" wrap="square" lIns="0" tIns="10067" rIns="0" bIns="0" rtlCol="0">
            <a:spAutoFit/>
          </a:bodyPr>
          <a:lstStyle/>
          <a:p>
            <a:pPr marL="25168" defTabSz="1812066">
              <a:spcBef>
                <a:spcPts val="79"/>
              </a:spcBef>
            </a:pPr>
            <a:r>
              <a:rPr spc="-20" dirty="0"/>
              <a:t>EC </a:t>
            </a:r>
            <a:r>
              <a:rPr spc="-10" dirty="0"/>
              <a:t>303: </a:t>
            </a:r>
            <a:r>
              <a:rPr dirty="0"/>
              <a:t>Chapter</a:t>
            </a:r>
            <a:r>
              <a:rPr spc="89" dirty="0"/>
              <a:t> </a:t>
            </a:r>
            <a:r>
              <a:rPr spc="-10" dirty="0"/>
              <a:t>1</a:t>
            </a:r>
          </a:p>
        </p:txBody>
      </p:sp>
      <p:sp>
        <p:nvSpPr>
          <p:cNvPr id="11" name="object 11"/>
          <p:cNvSpPr txBox="1">
            <a:spLocks noGrp="1"/>
          </p:cNvSpPr>
          <p:nvPr>
            <p:ph type="ftr" sz="quarter" idx="5"/>
          </p:nvPr>
        </p:nvSpPr>
        <p:spPr>
          <a:xfrm>
            <a:off x="17954981" y="12968765"/>
            <a:ext cx="8848785" cy="223622"/>
          </a:xfrm>
          <a:prstGeom prst="rect">
            <a:avLst/>
          </a:prstGeom>
        </p:spPr>
        <p:txBody>
          <a:bodyPr vert="horz" wrap="square" lIns="0" tIns="10067" rIns="0" bIns="0" rtlCol="0">
            <a:spAutoFit/>
          </a:bodyPr>
          <a:lstStyle/>
          <a:p>
            <a:pPr marL="25168" defTabSz="1812066">
              <a:spcBef>
                <a:spcPts val="79"/>
              </a:spcBef>
              <a:tabLst>
                <a:tab pos="3124556" algn="l"/>
              </a:tabLst>
            </a:pPr>
            <a:r>
              <a:rPr spc="10" dirty="0"/>
              <a:t>Alex</a:t>
            </a:r>
            <a:r>
              <a:rPr spc="119" dirty="0"/>
              <a:t> </a:t>
            </a:r>
            <a:r>
              <a:rPr dirty="0"/>
              <a:t>Hoaglan</a:t>
            </a:r>
            <a:r>
              <a:rPr spc="10" dirty="0"/>
              <a:t>d</a:t>
            </a:r>
            <a:r>
              <a:rPr spc="119" dirty="0"/>
              <a:t> </a:t>
            </a:r>
            <a:r>
              <a:rPr spc="30" dirty="0"/>
              <a:t>(Bosto</a:t>
            </a:r>
            <a:r>
              <a:rPr spc="40" dirty="0"/>
              <a:t>n</a:t>
            </a:r>
            <a:r>
              <a:rPr spc="119" dirty="0"/>
              <a:t> </a:t>
            </a:r>
            <a:r>
              <a:rPr spc="10" dirty="0"/>
              <a:t>Universi</a:t>
            </a:r>
            <a:r>
              <a:rPr spc="-40" dirty="0"/>
              <a:t>t</a:t>
            </a:r>
            <a:r>
              <a:rPr spc="69" dirty="0"/>
              <a:t>y)</a:t>
            </a:r>
            <a:r>
              <a:rPr dirty="0"/>
              <a:t>	</a:t>
            </a:r>
            <a:r>
              <a:rPr spc="-20" dirty="0"/>
              <a:t>30</a:t>
            </a:r>
          </a:p>
        </p:txBody>
      </p:sp>
    </p:spTree>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8195" y="224815"/>
            <a:ext cx="1570419" cy="571290"/>
          </a:xfrm>
          <a:custGeom>
            <a:avLst/>
            <a:gdLst/>
            <a:ahLst/>
            <a:cxnLst/>
            <a:rect l="l" t="t" r="r" b="b"/>
            <a:pathLst>
              <a:path w="792480" h="288290">
                <a:moveTo>
                  <a:pt x="0" y="288004"/>
                </a:moveTo>
                <a:lnTo>
                  <a:pt x="0" y="0"/>
                </a:lnTo>
                <a:lnTo>
                  <a:pt x="792008" y="0"/>
                </a:lnTo>
                <a:lnTo>
                  <a:pt x="792008" y="288004"/>
                </a:lnTo>
                <a:lnTo>
                  <a:pt x="0" y="288004"/>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3" name="object 3"/>
          <p:cNvSpPr txBox="1">
            <a:spLocks noGrp="1"/>
          </p:cNvSpPr>
          <p:nvPr>
            <p:ph type="title"/>
          </p:nvPr>
        </p:nvSpPr>
        <p:spPr>
          <a:xfrm>
            <a:off x="3169024" y="224814"/>
            <a:ext cx="7490947" cy="459961"/>
          </a:xfrm>
          <a:prstGeom prst="rect">
            <a:avLst/>
          </a:prstGeom>
          <a:solidFill>
            <a:srgbClr val="A6E481"/>
          </a:solidFill>
        </p:spPr>
        <p:txBody>
          <a:bodyPr vert="horz" wrap="square" lIns="0" tIns="93118" rIns="0" bIns="0" rtlCol="0">
            <a:spAutoFit/>
          </a:bodyPr>
          <a:lstStyle/>
          <a:p>
            <a:pPr marL="261743">
              <a:spcBef>
                <a:spcPts val="733"/>
              </a:spcBef>
            </a:pPr>
            <a:r>
              <a:rPr spc="-20" dirty="0"/>
              <a:t>Other </a:t>
            </a:r>
            <a:r>
              <a:rPr spc="-40" dirty="0"/>
              <a:t>Notes </a:t>
            </a:r>
            <a:r>
              <a:rPr spc="-89" dirty="0"/>
              <a:t>on </a:t>
            </a:r>
            <a:r>
              <a:rPr spc="40" dirty="0"/>
              <a:t>Data</a:t>
            </a:r>
            <a:r>
              <a:rPr spc="109" dirty="0"/>
              <a:t> </a:t>
            </a:r>
            <a:r>
              <a:rPr spc="-20" dirty="0"/>
              <a:t>Visualization</a:t>
            </a:r>
          </a:p>
        </p:txBody>
      </p:sp>
      <p:sp>
        <p:nvSpPr>
          <p:cNvPr id="4" name="object 4"/>
          <p:cNvSpPr/>
          <p:nvPr/>
        </p:nvSpPr>
        <p:spPr>
          <a:xfrm>
            <a:off x="2452878" y="1102539"/>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5" name="object 5"/>
          <p:cNvSpPr/>
          <p:nvPr/>
        </p:nvSpPr>
        <p:spPr>
          <a:xfrm>
            <a:off x="2452878" y="1809581"/>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6" name="object 6"/>
          <p:cNvSpPr/>
          <p:nvPr/>
        </p:nvSpPr>
        <p:spPr>
          <a:xfrm>
            <a:off x="2452878" y="2150567"/>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7" name="object 7"/>
          <p:cNvSpPr/>
          <p:nvPr/>
        </p:nvSpPr>
        <p:spPr>
          <a:xfrm>
            <a:off x="2452878" y="2491580"/>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8" name="object 8"/>
          <p:cNvSpPr/>
          <p:nvPr/>
        </p:nvSpPr>
        <p:spPr>
          <a:xfrm>
            <a:off x="2452878" y="2832566"/>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9" name="object 9"/>
          <p:cNvSpPr txBox="1"/>
          <p:nvPr/>
        </p:nvSpPr>
        <p:spPr>
          <a:xfrm>
            <a:off x="2474725" y="967692"/>
            <a:ext cx="6499371" cy="2132744"/>
          </a:xfrm>
          <a:prstGeom prst="rect">
            <a:avLst/>
          </a:prstGeom>
        </p:spPr>
        <p:txBody>
          <a:bodyPr vert="horz" wrap="square" lIns="0" tIns="22650" rIns="0" bIns="0" rtlCol="0">
            <a:spAutoFit/>
          </a:bodyPr>
          <a:lstStyle/>
          <a:p>
            <a:pPr marL="315853" indent="-291944" defTabSz="1812066">
              <a:spcBef>
                <a:spcPts val="178"/>
              </a:spcBef>
              <a:buClr>
                <a:srgbClr val="FFFFFF"/>
              </a:buClr>
              <a:buSzPct val="72727"/>
              <a:buFont typeface="Calibri"/>
              <a:buAutoNum type="arabicPlain"/>
              <a:tabLst>
                <a:tab pos="317112" algn="l"/>
              </a:tabLst>
            </a:pPr>
            <a:r>
              <a:rPr sz="2180" spc="-89" dirty="0">
                <a:solidFill>
                  <a:prstClr val="black"/>
                </a:solidFill>
                <a:latin typeface="Trebuchet MS"/>
                <a:cs typeface="Trebuchet MS"/>
              </a:rPr>
              <a:t>Keep </a:t>
            </a:r>
            <a:r>
              <a:rPr sz="2180" spc="-109" dirty="0">
                <a:solidFill>
                  <a:prstClr val="black"/>
                </a:solidFill>
                <a:latin typeface="Trebuchet MS"/>
                <a:cs typeface="Trebuchet MS"/>
              </a:rPr>
              <a:t>it</a:t>
            </a:r>
            <a:r>
              <a:rPr sz="2180" spc="188" dirty="0">
                <a:solidFill>
                  <a:prstClr val="black"/>
                </a:solidFill>
                <a:latin typeface="Trebuchet MS"/>
                <a:cs typeface="Trebuchet MS"/>
              </a:rPr>
              <a:t> </a:t>
            </a:r>
            <a:r>
              <a:rPr sz="2180" spc="-139" dirty="0">
                <a:solidFill>
                  <a:prstClr val="black"/>
                </a:solidFill>
                <a:latin typeface="Trebuchet MS"/>
                <a:cs typeface="Trebuchet MS"/>
              </a:rPr>
              <a:t>simple</a:t>
            </a:r>
            <a:endParaRPr sz="2180">
              <a:solidFill>
                <a:prstClr val="black"/>
              </a:solidFill>
              <a:latin typeface="Trebuchet MS"/>
              <a:cs typeface="Trebuchet MS"/>
            </a:endParaRPr>
          </a:p>
          <a:p>
            <a:pPr defTabSz="1812066">
              <a:spcBef>
                <a:spcPts val="69"/>
              </a:spcBef>
              <a:buClr>
                <a:srgbClr val="FFFFFF"/>
              </a:buClr>
              <a:buFont typeface="Calibri"/>
              <a:buAutoNum type="arabicPlain"/>
            </a:pPr>
            <a:endParaRPr sz="2477">
              <a:solidFill>
                <a:prstClr val="black"/>
              </a:solidFill>
              <a:latin typeface="Trebuchet MS"/>
              <a:cs typeface="Trebuchet MS"/>
            </a:endParaRPr>
          </a:p>
          <a:p>
            <a:pPr marL="315853" indent="-291944" defTabSz="1812066">
              <a:buClr>
                <a:srgbClr val="FFFFFF"/>
              </a:buClr>
              <a:buSzPct val="72727"/>
              <a:buFont typeface="Calibri"/>
              <a:buAutoNum type="arabicPlain"/>
              <a:tabLst>
                <a:tab pos="317112" algn="l"/>
              </a:tabLst>
            </a:pPr>
            <a:r>
              <a:rPr sz="2180" spc="-69" dirty="0">
                <a:solidFill>
                  <a:prstClr val="black"/>
                </a:solidFill>
                <a:latin typeface="Trebuchet MS"/>
                <a:cs typeface="Trebuchet MS"/>
              </a:rPr>
              <a:t>Pie </a:t>
            </a:r>
            <a:r>
              <a:rPr sz="2180" spc="-119" dirty="0">
                <a:solidFill>
                  <a:prstClr val="black"/>
                </a:solidFill>
                <a:latin typeface="Trebuchet MS"/>
                <a:cs typeface="Trebuchet MS"/>
              </a:rPr>
              <a:t>charts </a:t>
            </a:r>
            <a:r>
              <a:rPr sz="2180" spc="-188" dirty="0">
                <a:solidFill>
                  <a:prstClr val="black"/>
                </a:solidFill>
                <a:latin typeface="Trebuchet MS"/>
                <a:cs typeface="Trebuchet MS"/>
              </a:rPr>
              <a:t>are</a:t>
            </a:r>
            <a:r>
              <a:rPr sz="2180" spc="-208" dirty="0">
                <a:solidFill>
                  <a:prstClr val="black"/>
                </a:solidFill>
                <a:latin typeface="Trebuchet MS"/>
                <a:cs typeface="Trebuchet MS"/>
              </a:rPr>
              <a:t> </a:t>
            </a:r>
            <a:r>
              <a:rPr sz="2180" spc="-159" dirty="0">
                <a:solidFill>
                  <a:prstClr val="black"/>
                </a:solidFill>
                <a:latin typeface="Trebuchet MS"/>
                <a:cs typeface="Trebuchet MS"/>
              </a:rPr>
              <a:t>dead</a:t>
            </a:r>
            <a:endParaRPr sz="2180">
              <a:solidFill>
                <a:prstClr val="black"/>
              </a:solidFill>
              <a:latin typeface="Trebuchet MS"/>
              <a:cs typeface="Trebuchet MS"/>
            </a:endParaRPr>
          </a:p>
          <a:p>
            <a:pPr marL="315853" indent="-291944" defTabSz="1812066">
              <a:spcBef>
                <a:spcPts val="69"/>
              </a:spcBef>
              <a:buClr>
                <a:srgbClr val="FFFFFF"/>
              </a:buClr>
              <a:buSzPct val="72727"/>
              <a:buFont typeface="Calibri"/>
              <a:buAutoNum type="arabicPlain"/>
              <a:tabLst>
                <a:tab pos="317112" algn="l"/>
              </a:tabLst>
            </a:pPr>
            <a:r>
              <a:rPr sz="2180" spc="-69" dirty="0">
                <a:solidFill>
                  <a:prstClr val="black"/>
                </a:solidFill>
                <a:latin typeface="Trebuchet MS"/>
                <a:cs typeface="Trebuchet MS"/>
              </a:rPr>
              <a:t>Don’t </a:t>
            </a:r>
            <a:r>
              <a:rPr sz="2180" spc="-168" dirty="0">
                <a:solidFill>
                  <a:prstClr val="black"/>
                </a:solidFill>
                <a:latin typeface="Trebuchet MS"/>
                <a:cs typeface="Trebuchet MS"/>
              </a:rPr>
              <a:t>even </a:t>
            </a:r>
            <a:r>
              <a:rPr sz="2180" b="1" spc="59" dirty="0">
                <a:solidFill>
                  <a:srgbClr val="2E5F66"/>
                </a:solidFill>
                <a:latin typeface="Calibri"/>
                <a:cs typeface="Calibri"/>
              </a:rPr>
              <a:t>think </a:t>
            </a:r>
            <a:r>
              <a:rPr sz="2180" spc="-99" dirty="0">
                <a:solidFill>
                  <a:prstClr val="black"/>
                </a:solidFill>
                <a:latin typeface="Trebuchet MS"/>
                <a:cs typeface="Trebuchet MS"/>
              </a:rPr>
              <a:t>about </a:t>
            </a:r>
            <a:r>
              <a:rPr sz="2180" spc="-109" dirty="0">
                <a:solidFill>
                  <a:prstClr val="black"/>
                </a:solidFill>
                <a:latin typeface="Trebuchet MS"/>
                <a:cs typeface="Trebuchet MS"/>
              </a:rPr>
              <a:t>donut</a:t>
            </a:r>
            <a:r>
              <a:rPr sz="2180" spc="208" dirty="0">
                <a:solidFill>
                  <a:prstClr val="black"/>
                </a:solidFill>
                <a:latin typeface="Trebuchet MS"/>
                <a:cs typeface="Trebuchet MS"/>
              </a:rPr>
              <a:t> </a:t>
            </a:r>
            <a:r>
              <a:rPr sz="2180" spc="-119" dirty="0">
                <a:solidFill>
                  <a:prstClr val="black"/>
                </a:solidFill>
                <a:latin typeface="Trebuchet MS"/>
                <a:cs typeface="Trebuchet MS"/>
              </a:rPr>
              <a:t>charts</a:t>
            </a:r>
            <a:endParaRPr sz="2180">
              <a:solidFill>
                <a:prstClr val="black"/>
              </a:solidFill>
              <a:latin typeface="Trebuchet MS"/>
              <a:cs typeface="Trebuchet MS"/>
            </a:endParaRPr>
          </a:p>
          <a:p>
            <a:pPr marL="315853" indent="-291944" defTabSz="1812066">
              <a:spcBef>
                <a:spcPts val="69"/>
              </a:spcBef>
              <a:buClr>
                <a:srgbClr val="FFFFFF"/>
              </a:buClr>
              <a:buSzPct val="72727"/>
              <a:buFont typeface="Calibri"/>
              <a:buAutoNum type="arabicPlain"/>
              <a:tabLst>
                <a:tab pos="317112" algn="l"/>
              </a:tabLst>
            </a:pPr>
            <a:r>
              <a:rPr sz="2180" spc="20" dirty="0">
                <a:solidFill>
                  <a:prstClr val="black"/>
                </a:solidFill>
                <a:latin typeface="Trebuchet MS"/>
                <a:cs typeface="Trebuchet MS"/>
              </a:rPr>
              <a:t>So </a:t>
            </a:r>
            <a:r>
              <a:rPr sz="2180" spc="-178" dirty="0">
                <a:solidFill>
                  <a:prstClr val="black"/>
                </a:solidFill>
                <a:latin typeface="Trebuchet MS"/>
                <a:cs typeface="Trebuchet MS"/>
              </a:rPr>
              <a:t>are </a:t>
            </a:r>
            <a:r>
              <a:rPr sz="2180" spc="59" dirty="0">
                <a:solidFill>
                  <a:prstClr val="black"/>
                </a:solidFill>
                <a:latin typeface="Trebuchet MS"/>
                <a:cs typeface="Trebuchet MS"/>
              </a:rPr>
              <a:t>3D</a:t>
            </a:r>
            <a:r>
              <a:rPr sz="2180" spc="-188" dirty="0">
                <a:solidFill>
                  <a:prstClr val="black"/>
                </a:solidFill>
                <a:latin typeface="Trebuchet MS"/>
                <a:cs typeface="Trebuchet MS"/>
              </a:rPr>
              <a:t> </a:t>
            </a:r>
            <a:r>
              <a:rPr sz="2180" spc="-109" dirty="0">
                <a:solidFill>
                  <a:prstClr val="black"/>
                </a:solidFill>
                <a:latin typeface="Trebuchet MS"/>
                <a:cs typeface="Trebuchet MS"/>
              </a:rPr>
              <a:t>plots</a:t>
            </a:r>
            <a:endParaRPr sz="2180">
              <a:solidFill>
                <a:prstClr val="black"/>
              </a:solidFill>
              <a:latin typeface="Trebuchet MS"/>
              <a:cs typeface="Trebuchet MS"/>
            </a:endParaRPr>
          </a:p>
          <a:p>
            <a:pPr marL="315853" indent="-291944" defTabSz="1812066">
              <a:spcBef>
                <a:spcPts val="69"/>
              </a:spcBef>
              <a:buClr>
                <a:srgbClr val="FFFFFF"/>
              </a:buClr>
              <a:buSzPct val="72727"/>
              <a:buFont typeface="Calibri"/>
              <a:buAutoNum type="arabicPlain"/>
              <a:tabLst>
                <a:tab pos="317112" algn="l"/>
              </a:tabLst>
            </a:pPr>
            <a:r>
              <a:rPr sz="2180" spc="-40" dirty="0">
                <a:solidFill>
                  <a:prstClr val="black"/>
                </a:solidFill>
                <a:latin typeface="Trebuchet MS"/>
                <a:cs typeface="Trebuchet MS"/>
              </a:rPr>
              <a:t>Too </a:t>
            </a:r>
            <a:r>
              <a:rPr sz="2180" spc="-109" dirty="0">
                <a:solidFill>
                  <a:prstClr val="black"/>
                </a:solidFill>
                <a:latin typeface="Trebuchet MS"/>
                <a:cs typeface="Trebuchet MS"/>
              </a:rPr>
              <a:t>many </a:t>
            </a:r>
            <a:r>
              <a:rPr sz="2180" b="1" spc="30" dirty="0">
                <a:solidFill>
                  <a:srgbClr val="1FA49A"/>
                </a:solidFill>
                <a:latin typeface="Calibri"/>
                <a:cs typeface="Calibri"/>
              </a:rPr>
              <a:t>hues </a:t>
            </a:r>
            <a:r>
              <a:rPr sz="2180" spc="-168" dirty="0">
                <a:solidFill>
                  <a:prstClr val="black"/>
                </a:solidFill>
                <a:latin typeface="Trebuchet MS"/>
                <a:cs typeface="Trebuchet MS"/>
              </a:rPr>
              <a:t>create </a:t>
            </a:r>
            <a:r>
              <a:rPr sz="2180" spc="-149" dirty="0">
                <a:solidFill>
                  <a:prstClr val="black"/>
                </a:solidFill>
                <a:latin typeface="Trebuchet MS"/>
                <a:cs typeface="Trebuchet MS"/>
              </a:rPr>
              <a:t>false </a:t>
            </a:r>
            <a:r>
              <a:rPr sz="2180" spc="-119" dirty="0">
                <a:solidFill>
                  <a:prstClr val="black"/>
                </a:solidFill>
                <a:latin typeface="Trebuchet MS"/>
                <a:cs typeface="Trebuchet MS"/>
              </a:rPr>
              <a:t>divisions/skew</a:t>
            </a:r>
            <a:r>
              <a:rPr sz="2180" spc="-79" dirty="0">
                <a:solidFill>
                  <a:prstClr val="black"/>
                </a:solidFill>
                <a:latin typeface="Trebuchet MS"/>
                <a:cs typeface="Trebuchet MS"/>
              </a:rPr>
              <a:t> </a:t>
            </a:r>
            <a:r>
              <a:rPr sz="2180" spc="-168" dirty="0">
                <a:solidFill>
                  <a:prstClr val="black"/>
                </a:solidFill>
                <a:latin typeface="Trebuchet MS"/>
                <a:cs typeface="Trebuchet MS"/>
              </a:rPr>
              <a:t>differences</a:t>
            </a:r>
            <a:endParaRPr sz="2180">
              <a:solidFill>
                <a:prstClr val="black"/>
              </a:solidFill>
              <a:latin typeface="Trebuchet MS"/>
              <a:cs typeface="Trebuchet MS"/>
            </a:endParaRPr>
          </a:p>
        </p:txBody>
      </p:sp>
      <p:sp>
        <p:nvSpPr>
          <p:cNvPr id="10" name="object 10"/>
          <p:cNvSpPr/>
          <p:nvPr/>
        </p:nvSpPr>
        <p:spPr>
          <a:xfrm>
            <a:off x="2830334" y="3137414"/>
            <a:ext cx="7002708" cy="2668955"/>
          </a:xfrm>
          <a:prstGeom prst="rect">
            <a:avLst/>
          </a:prstGeom>
          <a:blipFill>
            <a:blip r:embed="rId2"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11" name="object 11"/>
          <p:cNvSpPr txBox="1">
            <a:spLocks noGrp="1"/>
          </p:cNvSpPr>
          <p:nvPr>
            <p:ph type="dt" sz="half" idx="6"/>
          </p:nvPr>
        </p:nvSpPr>
        <p:spPr>
          <a:xfrm>
            <a:off x="2576337" y="12968767"/>
            <a:ext cx="4209749" cy="223622"/>
          </a:xfrm>
          <a:prstGeom prst="rect">
            <a:avLst/>
          </a:prstGeom>
        </p:spPr>
        <p:txBody>
          <a:bodyPr vert="horz" wrap="square" lIns="0" tIns="10067" rIns="0" bIns="0" rtlCol="0">
            <a:spAutoFit/>
          </a:bodyPr>
          <a:lstStyle/>
          <a:p>
            <a:pPr marL="25168" defTabSz="1812066">
              <a:spcBef>
                <a:spcPts val="79"/>
              </a:spcBef>
            </a:pPr>
            <a:r>
              <a:rPr spc="-20" dirty="0"/>
              <a:t>EC </a:t>
            </a:r>
            <a:r>
              <a:rPr spc="-10" dirty="0"/>
              <a:t>303: </a:t>
            </a:r>
            <a:r>
              <a:rPr dirty="0"/>
              <a:t>Chapter</a:t>
            </a:r>
            <a:r>
              <a:rPr spc="89" dirty="0"/>
              <a:t> </a:t>
            </a:r>
            <a:r>
              <a:rPr spc="-10" dirty="0"/>
              <a:t>1</a:t>
            </a:r>
          </a:p>
        </p:txBody>
      </p:sp>
      <p:sp>
        <p:nvSpPr>
          <p:cNvPr id="12" name="object 12"/>
          <p:cNvSpPr txBox="1">
            <a:spLocks noGrp="1"/>
          </p:cNvSpPr>
          <p:nvPr>
            <p:ph type="ftr" sz="quarter" idx="5"/>
          </p:nvPr>
        </p:nvSpPr>
        <p:spPr>
          <a:xfrm>
            <a:off x="17954981" y="12968765"/>
            <a:ext cx="8848785" cy="223622"/>
          </a:xfrm>
          <a:prstGeom prst="rect">
            <a:avLst/>
          </a:prstGeom>
        </p:spPr>
        <p:txBody>
          <a:bodyPr vert="horz" wrap="square" lIns="0" tIns="10067" rIns="0" bIns="0" rtlCol="0">
            <a:spAutoFit/>
          </a:bodyPr>
          <a:lstStyle/>
          <a:p>
            <a:pPr marL="25168" defTabSz="1812066">
              <a:spcBef>
                <a:spcPts val="79"/>
              </a:spcBef>
              <a:tabLst>
                <a:tab pos="3124556" algn="l"/>
              </a:tabLst>
            </a:pPr>
            <a:r>
              <a:rPr spc="10" dirty="0"/>
              <a:t>Alex</a:t>
            </a:r>
            <a:r>
              <a:rPr spc="119" dirty="0"/>
              <a:t> </a:t>
            </a:r>
            <a:r>
              <a:rPr dirty="0"/>
              <a:t>Hoaglan</a:t>
            </a:r>
            <a:r>
              <a:rPr spc="10" dirty="0"/>
              <a:t>d</a:t>
            </a:r>
            <a:r>
              <a:rPr spc="119" dirty="0"/>
              <a:t> </a:t>
            </a:r>
            <a:r>
              <a:rPr spc="30" dirty="0"/>
              <a:t>(Bosto</a:t>
            </a:r>
            <a:r>
              <a:rPr spc="40" dirty="0"/>
              <a:t>n</a:t>
            </a:r>
            <a:r>
              <a:rPr spc="119" dirty="0"/>
              <a:t> </a:t>
            </a:r>
            <a:r>
              <a:rPr spc="10" dirty="0"/>
              <a:t>Universi</a:t>
            </a:r>
            <a:r>
              <a:rPr spc="-40" dirty="0"/>
              <a:t>t</a:t>
            </a:r>
            <a:r>
              <a:rPr spc="69" dirty="0"/>
              <a:t>y)</a:t>
            </a:r>
            <a:r>
              <a:rPr dirty="0"/>
              <a:t>	</a:t>
            </a:r>
            <a:r>
              <a:rPr spc="-20" dirty="0"/>
              <a:t>30</a:t>
            </a:r>
          </a:p>
        </p:txBody>
      </p:sp>
    </p:spTree>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Correlations, Covariances,</a:t>
            </a:r>
            <a:br>
              <a:rPr lang="en-US" dirty="0"/>
            </a:br>
            <a:r>
              <a:rPr lang="en-US" dirty="0"/>
              <a:t>&amp; Causation </a:t>
            </a:r>
            <a:r>
              <a:rPr lang="en-US" sz="4000" dirty="0"/>
              <a:t>(oh my!)</a:t>
            </a:r>
            <a:endParaRPr lang="en-US" dirty="0"/>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42827466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Visualization Across Dimensions</a:t>
            </a:r>
          </a:p>
        </p:txBody>
      </p:sp>
      <p:sp>
        <p:nvSpPr>
          <p:cNvPr id="3" name="Content Placeholder 2"/>
          <p:cNvSpPr>
            <a:spLocks noGrp="1"/>
          </p:cNvSpPr>
          <p:nvPr>
            <p:ph idx="1"/>
          </p:nvPr>
        </p:nvSpPr>
        <p:spPr>
          <a:xfrm>
            <a:off x="609600" y="1066800"/>
            <a:ext cx="10210800" cy="5141388"/>
          </a:xfrm>
        </p:spPr>
        <p:txBody>
          <a:bodyPr>
            <a:noAutofit/>
          </a:bodyPr>
          <a:lstStyle/>
          <a:p>
            <a:r>
              <a:rPr lang="en-US" sz="2400" dirty="0">
                <a:cs typeface="Times New Roman" panose="02020603050405020304" pitchFamily="18" charset="0"/>
              </a:rPr>
              <a:t>Scatterplots</a:t>
            </a:r>
          </a:p>
          <a:p>
            <a:pPr lvl="1"/>
            <a:r>
              <a:rPr lang="en-US" sz="2200" dirty="0">
                <a:cs typeface="Times New Roman" panose="02020603050405020304" pitchFamily="18" charset="0"/>
              </a:rPr>
              <a:t>Bubble chart (weighted scatterplot)</a:t>
            </a:r>
          </a:p>
          <a:p>
            <a:r>
              <a:rPr lang="en-US" sz="2400" dirty="0">
                <a:cs typeface="Times New Roman" panose="02020603050405020304" pitchFamily="18" charset="0"/>
              </a:rPr>
              <a:t>Heatmap</a:t>
            </a:r>
          </a:p>
          <a:p>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F83FE619-B2E5-F2FA-296C-EE78B13EAF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8502" y="68581"/>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Scatter plots and heatmaps are among the chart types that can be used to show distributions in data values.">
            <a:extLst>
              <a:ext uri="{FF2B5EF4-FFF2-40B4-BE49-F238E27FC236}">
                <a16:creationId xmlns:a16="http://schemas.microsoft.com/office/drawing/2014/main" id="{60EC8490-A943-7AFD-F08D-B9F4C5B9874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000"/>
          <a:stretch/>
        </p:blipFill>
        <p:spPr bwMode="auto">
          <a:xfrm>
            <a:off x="5691594" y="2362200"/>
            <a:ext cx="5005794" cy="3657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tata Bubble Chart Options. In this guide, learn to put assemble a… | by  Adam Ross Nelson | The Stata Gallery | Medium">
            <a:extLst>
              <a:ext uri="{FF2B5EF4-FFF2-40B4-BE49-F238E27FC236}">
                <a16:creationId xmlns:a16="http://schemas.microsoft.com/office/drawing/2014/main" id="{74B9CBAA-27D4-DD09-F963-33E559C79B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556" y="2420109"/>
            <a:ext cx="5502038" cy="3218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6946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err="1">
                <a:latin typeface="Times New Roman" panose="02020603050405020304" pitchFamily="18" charset="0"/>
                <a:cs typeface="Times New Roman" panose="02020603050405020304" pitchFamily="18" charset="0"/>
              </a:rPr>
              <a:t>Binscatters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66800"/>
                <a:ext cx="3429000" cy="5141388"/>
              </a:xfrm>
            </p:spPr>
            <p:txBody>
              <a:bodyPr>
                <a:noAutofit/>
              </a:bodyPr>
              <a:lstStyle/>
              <a:p>
                <a:pPr marL="457200" indent="-457200">
                  <a:buFont typeface="+mj-lt"/>
                  <a:buAutoNum type="arabicPeriod"/>
                </a:pPr>
                <a:r>
                  <a:rPr lang="en-US" sz="2400" dirty="0">
                    <a:cs typeface="Times New Roman" panose="02020603050405020304" pitchFamily="18" charset="0"/>
                  </a:rPr>
                  <a:t>Bin your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endParaRPr lang="en-US" sz="2400" dirty="0">
                  <a:cs typeface="Times New Roman" panose="02020603050405020304" pitchFamily="18" charset="0"/>
                </a:endParaRPr>
              </a:p>
              <a:p>
                <a:pPr marL="457200" indent="-457200">
                  <a:buFont typeface="+mj-lt"/>
                  <a:buAutoNum type="arabicPeriod"/>
                </a:pPr>
                <a:r>
                  <a:rPr lang="en-US" sz="2400" dirty="0">
                    <a:cs typeface="Times New Roman" panose="02020603050405020304" pitchFamily="18" charset="0"/>
                  </a:rPr>
                  <a:t>Aggregate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within bins</a:t>
                </a:r>
              </a:p>
              <a:p>
                <a:pPr marL="457200" indent="-457200">
                  <a:buFont typeface="+mj-lt"/>
                  <a:buAutoNum type="arabicPeriod"/>
                </a:pPr>
                <a:r>
                  <a:rPr lang="en-US" sz="2400" dirty="0">
                    <a:cs typeface="Times New Roman" panose="02020603050405020304" pitchFamily="18" charset="0"/>
                  </a:rPr>
                  <a:t>Smooth (drawbacks?)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66800"/>
                <a:ext cx="3429000" cy="5141388"/>
              </a:xfrm>
              <a:blipFill>
                <a:blip r:embed="rId3"/>
                <a:stretch>
                  <a:fillRect l="-1421"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F83FE619-B2E5-F2FA-296C-EE78B13EAF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8502" y="68581"/>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 Scatter Plot in Stata with Reduced Noise">
            <a:extLst>
              <a:ext uri="{FF2B5EF4-FFF2-40B4-BE49-F238E27FC236}">
                <a16:creationId xmlns:a16="http://schemas.microsoft.com/office/drawing/2014/main" id="{359A706A-B0E6-16DD-48A0-59AF647698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967055"/>
            <a:ext cx="7700963" cy="5606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97257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Covariances &amp; Correlations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1"/>
                <a:ext cx="10210800" cy="5141388"/>
              </a:xfrm>
            </p:spPr>
            <p:txBody>
              <a:bodyPr>
                <a:noAutofit/>
              </a:bodyPr>
              <a:lstStyle/>
              <a:p>
                <a:pPr marL="0" indent="0">
                  <a:buNone/>
                </a:pPr>
                <a:r>
                  <a:rPr lang="en-US" sz="2400" dirty="0">
                    <a:cs typeface="Times New Roman" panose="02020603050405020304" pitchFamily="18" charset="0"/>
                  </a:rPr>
                  <a:t>How do we make sense of the relationships between variables? </a:t>
                </a:r>
              </a:p>
              <a:p>
                <a:pPr marL="0" indent="0">
                  <a:buNone/>
                </a:pPr>
                <a:r>
                  <a:rPr lang="en-US" sz="2400" dirty="0">
                    <a:cs typeface="Times New Roman" panose="02020603050405020304" pitchFamily="18" charset="0"/>
                  </a:rPr>
                  <a:t>Variables can be </a:t>
                </a:r>
                <a:r>
                  <a:rPr lang="en-US" sz="2400" b="1" dirty="0">
                    <a:cs typeface="Times New Roman" panose="02020603050405020304" pitchFamily="18" charset="0"/>
                  </a:rPr>
                  <a:t>independent </a:t>
                </a:r>
                <a:r>
                  <a:rPr lang="en-US" sz="2400" dirty="0">
                    <a:cs typeface="Times New Roman" panose="02020603050405020304" pitchFamily="18" charset="0"/>
                  </a:rPr>
                  <a:t>(uncorrelated) if one contains no information of the other. Formally: </a:t>
                </a:r>
              </a:p>
              <a:p>
                <a:pPr marL="0"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𝑌</m:t>
                              </m:r>
                            </m:e>
                          </m:d>
                          <m:r>
                            <a:rPr lang="en-US" sz="2400" b="0" i="1" smtClean="0">
                              <a:latin typeface="Cambria Math" panose="02040503050406030204" pitchFamily="18" charset="0"/>
                              <a:cs typeface="Times New Roman" panose="02020603050405020304" pitchFamily="18" charset="0"/>
                            </a:rPr>
                            <m:t>=</m:t>
                          </m:r>
                          <m:r>
                            <m:rPr>
                              <m:sty m:val="p"/>
                            </m:rPr>
                            <a:rPr lang="en-US" sz="2400" b="0" i="0" smtClean="0">
                              <a:latin typeface="Cambria Math" panose="02040503050406030204" pitchFamily="18" charset="0"/>
                              <a:cs typeface="Times New Roman" panose="02020603050405020304" pitchFamily="18" charset="0"/>
                            </a:rPr>
                            <m:t>Pr</m:t>
                          </m:r>
                        </m:fName>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𝑎𝑛𝑑</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𝑌</m:t>
                              </m:r>
                            </m:e>
                          </m:d>
                        </m:e>
                      </m:func>
                      <m:r>
                        <a:rPr lang="en-US" sz="2400" b="0" i="1" smtClean="0">
                          <a:latin typeface="Cambria Math" panose="02040503050406030204" pitchFamily="18" charset="0"/>
                          <a:cs typeface="Times New Roman" panose="02020603050405020304" pitchFamily="18" charset="0"/>
                        </a:rPr>
                        <m:t>=</m:t>
                      </m:r>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Pr</m:t>
                          </m:r>
                        </m:fName>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e>
                      </m:func>
                      <m:r>
                        <m:rPr>
                          <m:sty m:val="p"/>
                        </m:rPr>
                        <a:rPr lang="en-US" sz="2400" b="0" i="0" smtClean="0">
                          <a:latin typeface="Cambria Math" panose="02040503050406030204" pitchFamily="18" charset="0"/>
                          <a:cs typeface="Times New Roman" panose="02020603050405020304" pitchFamily="18" charset="0"/>
                        </a:rPr>
                        <m:t>Pr</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𝑌</m:t>
                      </m:r>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Otherwise we measure </a:t>
                </a:r>
                <a:r>
                  <a:rPr lang="en-US" sz="2400" b="1" u="sng" dirty="0">
                    <a:cs typeface="Times New Roman" panose="02020603050405020304" pitchFamily="18" charset="0"/>
                  </a:rPr>
                  <a:t>covariance</a:t>
                </a:r>
                <a:r>
                  <a:rPr lang="en-US" sz="2400" dirty="0">
                    <a:cs typeface="Times New Roman" panose="02020603050405020304"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896" t="-1305"/>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D52EF462-FB17-A276-ABD8-8BF211380803}"/>
              </a:ext>
            </a:extLst>
          </p:cNvPr>
          <p:cNvPicPr>
            <a:picLocks noChangeAspect="1"/>
          </p:cNvPicPr>
          <p:nvPr/>
        </p:nvPicPr>
        <p:blipFill>
          <a:blip r:embed="rId4"/>
          <a:stretch>
            <a:fillRect/>
          </a:stretch>
        </p:blipFill>
        <p:spPr>
          <a:xfrm>
            <a:off x="914400" y="3594090"/>
            <a:ext cx="8475050" cy="1739910"/>
          </a:xfrm>
          <a:prstGeom prst="rect">
            <a:avLst/>
          </a:prstGeom>
        </p:spPr>
      </p:pic>
    </p:spTree>
    <p:extLst>
      <p:ext uri="{BB962C8B-B14F-4D97-AF65-F5344CB8AC3E}">
        <p14:creationId xmlns:p14="http://schemas.microsoft.com/office/powerpoint/2010/main" val="6649438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Covariances &amp; Correlations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1"/>
                <a:ext cx="10210800" cy="5141388"/>
              </a:xfrm>
            </p:spPr>
            <p:txBody>
              <a:bodyPr>
                <a:noAutofit/>
              </a:bodyPr>
              <a:lstStyle/>
              <a:p>
                <a:pPr marL="0" indent="0">
                  <a:buNone/>
                </a:pPr>
                <a:r>
                  <a:rPr lang="en-US" sz="2400" dirty="0">
                    <a:cs typeface="Times New Roman" panose="02020603050405020304" pitchFamily="18" charset="0"/>
                  </a:rPr>
                  <a:t>How do we make sense of the relationships between variables? </a:t>
                </a:r>
              </a:p>
              <a:p>
                <a:pPr marL="0" indent="0">
                  <a:buNone/>
                </a:pPr>
                <a:r>
                  <a:rPr lang="en-US" sz="2400" dirty="0">
                    <a:cs typeface="Times New Roman" panose="02020603050405020304" pitchFamily="18" charset="0"/>
                  </a:rPr>
                  <a:t>Variables can be </a:t>
                </a:r>
                <a:r>
                  <a:rPr lang="en-US" sz="2400" b="1" dirty="0">
                    <a:cs typeface="Times New Roman" panose="02020603050405020304" pitchFamily="18" charset="0"/>
                  </a:rPr>
                  <a:t>independent </a:t>
                </a:r>
                <a:r>
                  <a:rPr lang="en-US" sz="2400" dirty="0">
                    <a:cs typeface="Times New Roman" panose="02020603050405020304" pitchFamily="18" charset="0"/>
                  </a:rPr>
                  <a:t>(uncorrelated) if one contains no information of the other. Formally: </a:t>
                </a:r>
              </a:p>
              <a:p>
                <a:pPr marL="0"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𝑌</m:t>
                              </m:r>
                            </m:e>
                          </m:d>
                          <m:r>
                            <a:rPr lang="en-US" sz="2400" b="0" i="1" smtClean="0">
                              <a:latin typeface="Cambria Math" panose="02040503050406030204" pitchFamily="18" charset="0"/>
                              <a:cs typeface="Times New Roman" panose="02020603050405020304" pitchFamily="18" charset="0"/>
                            </a:rPr>
                            <m:t>=</m:t>
                          </m:r>
                          <m:r>
                            <m:rPr>
                              <m:sty m:val="p"/>
                            </m:rPr>
                            <a:rPr lang="en-US" sz="2400" b="0" i="0" smtClean="0">
                              <a:latin typeface="Cambria Math" panose="02040503050406030204" pitchFamily="18" charset="0"/>
                              <a:cs typeface="Times New Roman" panose="02020603050405020304" pitchFamily="18" charset="0"/>
                            </a:rPr>
                            <m:t>Pr</m:t>
                          </m:r>
                        </m:fName>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𝑎𝑛𝑑</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𝑌</m:t>
                              </m:r>
                            </m:e>
                          </m:d>
                        </m:e>
                      </m:func>
                      <m:r>
                        <a:rPr lang="en-US" sz="2400" b="0" i="1" smtClean="0">
                          <a:latin typeface="Cambria Math" panose="02040503050406030204" pitchFamily="18" charset="0"/>
                          <a:cs typeface="Times New Roman" panose="02020603050405020304" pitchFamily="18" charset="0"/>
                        </a:rPr>
                        <m:t>=</m:t>
                      </m:r>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Pr</m:t>
                          </m:r>
                        </m:fName>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e>
                      </m:func>
                      <m:r>
                        <m:rPr>
                          <m:sty m:val="p"/>
                        </m:rPr>
                        <a:rPr lang="en-US" sz="2400" b="0" i="0" smtClean="0">
                          <a:latin typeface="Cambria Math" panose="02040503050406030204" pitchFamily="18" charset="0"/>
                          <a:cs typeface="Times New Roman" panose="02020603050405020304" pitchFamily="18" charset="0"/>
                        </a:rPr>
                        <m:t>Pr</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𝑌</m:t>
                      </m:r>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Otherwise we measure </a:t>
                </a:r>
                <a:r>
                  <a:rPr lang="en-US" sz="2400" b="1" u="sng" dirty="0">
                    <a:cs typeface="Times New Roman" panose="02020603050405020304" pitchFamily="18" charset="0"/>
                  </a:rPr>
                  <a:t>covariance</a:t>
                </a:r>
                <a:r>
                  <a:rPr lang="en-US" sz="2400" dirty="0">
                    <a:cs typeface="Times New Roman" panose="02020603050405020304"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896" t="-1305"/>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B88BD88C-A264-35A7-339E-CB35663B265C}"/>
              </a:ext>
            </a:extLst>
          </p:cNvPr>
          <p:cNvPicPr>
            <a:picLocks noChangeAspect="1"/>
          </p:cNvPicPr>
          <p:nvPr/>
        </p:nvPicPr>
        <p:blipFill>
          <a:blip r:embed="rId4"/>
          <a:stretch>
            <a:fillRect/>
          </a:stretch>
        </p:blipFill>
        <p:spPr>
          <a:xfrm>
            <a:off x="457199" y="1038294"/>
            <a:ext cx="10268589" cy="3609905"/>
          </a:xfrm>
          <a:prstGeom prst="rect">
            <a:avLst/>
          </a:prstGeom>
        </p:spPr>
      </p:pic>
    </p:spTree>
    <p:extLst>
      <p:ext uri="{BB962C8B-B14F-4D97-AF65-F5344CB8AC3E}">
        <p14:creationId xmlns:p14="http://schemas.microsoft.com/office/powerpoint/2010/main" val="23694162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Covariances &amp; Correlations</a:t>
            </a:r>
          </a:p>
        </p:txBody>
      </p:sp>
      <p:sp>
        <p:nvSpPr>
          <p:cNvPr id="3" name="Content Placeholder 2"/>
          <p:cNvSpPr>
            <a:spLocks noGrp="1"/>
          </p:cNvSpPr>
          <p:nvPr>
            <p:ph idx="1"/>
          </p:nvPr>
        </p:nvSpPr>
        <p:spPr>
          <a:xfrm>
            <a:off x="609600" y="1066801"/>
            <a:ext cx="10210800" cy="5141388"/>
          </a:xfrm>
        </p:spPr>
        <p:txBody>
          <a:bodyPr>
            <a:noAutofit/>
          </a:bodyPr>
          <a:lstStyle/>
          <a:p>
            <a:pPr marL="0" indent="0">
              <a:buNone/>
            </a:pPr>
            <a:r>
              <a:rPr lang="en-US" sz="2400" dirty="0">
                <a:cs typeface="Times New Roman" panose="02020603050405020304" pitchFamily="18" charset="0"/>
              </a:rPr>
              <a:t>Example: </a:t>
            </a:r>
          </a:p>
        </p:txBody>
      </p:sp>
      <p:pic>
        <p:nvPicPr>
          <p:cNvPr id="5" name="Picture 4">
            <a:extLst>
              <a:ext uri="{FF2B5EF4-FFF2-40B4-BE49-F238E27FC236}">
                <a16:creationId xmlns:a16="http://schemas.microsoft.com/office/drawing/2014/main" id="{02223FFB-E040-2B3C-616F-F4CE5FC5F6FB}"/>
              </a:ext>
            </a:extLst>
          </p:cNvPr>
          <p:cNvPicPr>
            <a:picLocks noChangeAspect="1"/>
          </p:cNvPicPr>
          <p:nvPr/>
        </p:nvPicPr>
        <p:blipFill>
          <a:blip r:embed="rId3"/>
          <a:stretch>
            <a:fillRect/>
          </a:stretch>
        </p:blipFill>
        <p:spPr>
          <a:xfrm>
            <a:off x="914400" y="1524000"/>
            <a:ext cx="8749237" cy="3657600"/>
          </a:xfrm>
          <a:prstGeom prst="rect">
            <a:avLst/>
          </a:prstGeom>
        </p:spPr>
      </p:pic>
    </p:spTree>
    <p:extLst>
      <p:ext uri="{BB962C8B-B14F-4D97-AF65-F5344CB8AC3E}">
        <p14:creationId xmlns:p14="http://schemas.microsoft.com/office/powerpoint/2010/main" val="2410499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Seeing Data Matters: Anscombe’s Quartet</a:t>
            </a:r>
          </a:p>
        </p:txBody>
      </p:sp>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endParaRPr lang="en-US" sz="2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881FF3D-0A20-70BE-8B7B-5A853935CFFA}"/>
              </a:ext>
            </a:extLst>
          </p:cNvPr>
          <p:cNvPicPr>
            <a:picLocks noChangeAspect="1"/>
          </p:cNvPicPr>
          <p:nvPr/>
        </p:nvPicPr>
        <p:blipFill>
          <a:blip r:embed="rId3"/>
          <a:stretch>
            <a:fillRect/>
          </a:stretch>
        </p:blipFill>
        <p:spPr>
          <a:xfrm>
            <a:off x="629856" y="933294"/>
            <a:ext cx="10038144" cy="5673255"/>
          </a:xfrm>
          <a:prstGeom prst="rect">
            <a:avLst/>
          </a:prstGeom>
        </p:spPr>
      </p:pic>
    </p:spTree>
    <p:extLst>
      <p:ext uri="{BB962C8B-B14F-4D97-AF65-F5344CB8AC3E}">
        <p14:creationId xmlns:p14="http://schemas.microsoft.com/office/powerpoint/2010/main" val="4056744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Covariances &amp; Correlations</a:t>
            </a:r>
          </a:p>
        </p:txBody>
      </p:sp>
      <p:sp>
        <p:nvSpPr>
          <p:cNvPr id="3" name="Content Placeholder 2"/>
          <p:cNvSpPr>
            <a:spLocks noGrp="1"/>
          </p:cNvSpPr>
          <p:nvPr>
            <p:ph idx="1"/>
          </p:nvPr>
        </p:nvSpPr>
        <p:spPr>
          <a:xfrm>
            <a:off x="609600" y="1066801"/>
            <a:ext cx="10210800" cy="5141388"/>
          </a:xfrm>
        </p:spPr>
        <p:txBody>
          <a:bodyPr>
            <a:noAutofit/>
          </a:bodyPr>
          <a:lstStyle/>
          <a:p>
            <a:pPr marL="0" indent="0">
              <a:buNone/>
            </a:pPr>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But this makes covariance </a:t>
            </a:r>
            <a:r>
              <a:rPr lang="en-US" sz="2400" b="1" dirty="0">
                <a:cs typeface="Times New Roman" panose="02020603050405020304" pitchFamily="18" charset="0"/>
              </a:rPr>
              <a:t>unit sensitive! </a:t>
            </a:r>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FDB6B80C-8B62-C340-95D4-25F70B60A95B}"/>
              </a:ext>
            </a:extLst>
          </p:cNvPr>
          <p:cNvPicPr>
            <a:picLocks noChangeAspect="1"/>
          </p:cNvPicPr>
          <p:nvPr/>
        </p:nvPicPr>
        <p:blipFill>
          <a:blip r:embed="rId3"/>
          <a:stretch>
            <a:fillRect/>
          </a:stretch>
        </p:blipFill>
        <p:spPr>
          <a:xfrm>
            <a:off x="381000" y="962232"/>
            <a:ext cx="10238907" cy="4524168"/>
          </a:xfrm>
          <a:prstGeom prst="rect">
            <a:avLst/>
          </a:prstGeom>
        </p:spPr>
      </p:pic>
    </p:spTree>
    <p:extLst>
      <p:ext uri="{BB962C8B-B14F-4D97-AF65-F5344CB8AC3E}">
        <p14:creationId xmlns:p14="http://schemas.microsoft.com/office/powerpoint/2010/main" val="7778494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Covariances &amp; Correlations</a:t>
            </a:r>
          </a:p>
        </p:txBody>
      </p:sp>
      <p:sp>
        <p:nvSpPr>
          <p:cNvPr id="3" name="Content Placeholder 2"/>
          <p:cNvSpPr>
            <a:spLocks noGrp="1"/>
          </p:cNvSpPr>
          <p:nvPr>
            <p:ph idx="1"/>
          </p:nvPr>
        </p:nvSpPr>
        <p:spPr>
          <a:xfrm>
            <a:off x="609600" y="1066801"/>
            <a:ext cx="10210800" cy="5141388"/>
          </a:xfrm>
        </p:spPr>
        <p:txBody>
          <a:bodyPr>
            <a:noAutofit/>
          </a:bodyPr>
          <a:lstStyle/>
          <a:p>
            <a:pPr marL="0" indent="0">
              <a:buNone/>
            </a:pPr>
            <a:r>
              <a:rPr lang="en-US" sz="2400" dirty="0">
                <a:cs typeface="Times New Roman" panose="02020603050405020304" pitchFamily="18" charset="0"/>
              </a:rPr>
              <a:t>We use </a:t>
            </a:r>
            <a:r>
              <a:rPr lang="en-US" sz="2400" b="1" dirty="0">
                <a:cs typeface="Times New Roman" panose="02020603050405020304" pitchFamily="18" charset="0"/>
              </a:rPr>
              <a:t>correlations </a:t>
            </a:r>
            <a:r>
              <a:rPr lang="en-US" sz="2400" dirty="0">
                <a:cs typeface="Times New Roman" panose="02020603050405020304" pitchFamily="18" charset="0"/>
              </a:rPr>
              <a:t>as a unitless measure of covariance!</a:t>
            </a:r>
          </a:p>
        </p:txBody>
      </p:sp>
      <p:pic>
        <p:nvPicPr>
          <p:cNvPr id="6" name="Picture 5">
            <a:extLst>
              <a:ext uri="{FF2B5EF4-FFF2-40B4-BE49-F238E27FC236}">
                <a16:creationId xmlns:a16="http://schemas.microsoft.com/office/drawing/2014/main" id="{5EFFEFEB-E7AB-F68E-7A32-61725E9A9812}"/>
              </a:ext>
            </a:extLst>
          </p:cNvPr>
          <p:cNvPicPr>
            <a:picLocks noChangeAspect="1"/>
          </p:cNvPicPr>
          <p:nvPr/>
        </p:nvPicPr>
        <p:blipFill>
          <a:blip r:embed="rId3"/>
          <a:stretch>
            <a:fillRect/>
          </a:stretch>
        </p:blipFill>
        <p:spPr>
          <a:xfrm>
            <a:off x="838200" y="1676399"/>
            <a:ext cx="9144000" cy="4127801"/>
          </a:xfrm>
          <a:prstGeom prst="rect">
            <a:avLst/>
          </a:prstGeom>
        </p:spPr>
      </p:pic>
    </p:spTree>
    <p:extLst>
      <p:ext uri="{BB962C8B-B14F-4D97-AF65-F5344CB8AC3E}">
        <p14:creationId xmlns:p14="http://schemas.microsoft.com/office/powerpoint/2010/main" val="4085837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Covariances &amp; Correlations</a:t>
            </a:r>
          </a:p>
        </p:txBody>
      </p:sp>
      <p:sp>
        <p:nvSpPr>
          <p:cNvPr id="3" name="Content Placeholder 2"/>
          <p:cNvSpPr>
            <a:spLocks noGrp="1"/>
          </p:cNvSpPr>
          <p:nvPr>
            <p:ph idx="1"/>
          </p:nvPr>
        </p:nvSpPr>
        <p:spPr>
          <a:xfrm>
            <a:off x="609600" y="1066801"/>
            <a:ext cx="10210800" cy="5141388"/>
          </a:xfrm>
        </p:spPr>
        <p:txBody>
          <a:bodyPr>
            <a:noAutofit/>
          </a:bodyPr>
          <a:lstStyle/>
          <a:p>
            <a:pPr marL="0" indent="0">
              <a:buNone/>
            </a:pPr>
            <a:r>
              <a:rPr lang="en-US" sz="2400" dirty="0">
                <a:cs typeface="Times New Roman" panose="02020603050405020304" pitchFamily="18" charset="0"/>
              </a:rPr>
              <a:t>We use </a:t>
            </a:r>
            <a:r>
              <a:rPr lang="en-US" sz="2400" b="1" dirty="0">
                <a:cs typeface="Times New Roman" panose="02020603050405020304" pitchFamily="18" charset="0"/>
              </a:rPr>
              <a:t>correlations </a:t>
            </a:r>
            <a:r>
              <a:rPr lang="en-US" sz="2400" dirty="0">
                <a:cs typeface="Times New Roman" panose="02020603050405020304" pitchFamily="18" charset="0"/>
              </a:rPr>
              <a:t>as a unitless measure of covariance!</a:t>
            </a:r>
          </a:p>
        </p:txBody>
      </p:sp>
      <p:pic>
        <p:nvPicPr>
          <p:cNvPr id="5" name="Picture 4">
            <a:extLst>
              <a:ext uri="{FF2B5EF4-FFF2-40B4-BE49-F238E27FC236}">
                <a16:creationId xmlns:a16="http://schemas.microsoft.com/office/drawing/2014/main" id="{960CAF61-A113-E3CB-06D9-2E5337FFBFE2}"/>
              </a:ext>
            </a:extLst>
          </p:cNvPr>
          <p:cNvPicPr>
            <a:picLocks noChangeAspect="1"/>
          </p:cNvPicPr>
          <p:nvPr/>
        </p:nvPicPr>
        <p:blipFill>
          <a:blip r:embed="rId3"/>
          <a:stretch>
            <a:fillRect/>
          </a:stretch>
        </p:blipFill>
        <p:spPr>
          <a:xfrm>
            <a:off x="597061" y="1523999"/>
            <a:ext cx="6337139" cy="4975683"/>
          </a:xfrm>
          <a:prstGeom prst="rect">
            <a:avLst/>
          </a:prstGeom>
        </p:spPr>
      </p:pic>
      <p:pic>
        <p:nvPicPr>
          <p:cNvPr id="7" name="Picture 2" descr="RStudio - RStudio">
            <a:extLst>
              <a:ext uri="{FF2B5EF4-FFF2-40B4-BE49-F238E27FC236}">
                <a16:creationId xmlns:a16="http://schemas.microsoft.com/office/drawing/2014/main" id="{A5118A5F-14DE-5C30-EC79-08C2E8E24B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000" y="51054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42286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Correlation and Causation 	</a:t>
            </a:r>
          </a:p>
        </p:txBody>
      </p:sp>
      <p:sp>
        <p:nvSpPr>
          <p:cNvPr id="3" name="Content Placeholder 2"/>
          <p:cNvSpPr>
            <a:spLocks noGrp="1"/>
          </p:cNvSpPr>
          <p:nvPr>
            <p:ph idx="1"/>
          </p:nvPr>
        </p:nvSpPr>
        <p:spPr>
          <a:xfrm>
            <a:off x="609600" y="1066801"/>
            <a:ext cx="10210800" cy="5141388"/>
          </a:xfrm>
        </p:spPr>
        <p:txBody>
          <a:bodyPr>
            <a:noAutofit/>
          </a:bodyPr>
          <a:lstStyle/>
          <a:p>
            <a:pPr marL="0" indent="0">
              <a:buNone/>
            </a:pPr>
            <a:r>
              <a:rPr lang="en-US" sz="2400" dirty="0">
                <a:cs typeface="Times New Roman" panose="02020603050405020304" pitchFamily="18" charset="0"/>
              </a:rPr>
              <a:t>The adage is true – need careful </a:t>
            </a:r>
            <a:r>
              <a:rPr lang="en-US" sz="2400" b="1" dirty="0">
                <a:cs typeface="Times New Roman" panose="02020603050405020304" pitchFamily="18" charset="0"/>
              </a:rPr>
              <a:t>causal inference </a:t>
            </a:r>
            <a:r>
              <a:rPr lang="en-US" sz="2400" dirty="0">
                <a:cs typeface="Times New Roman" panose="02020603050405020304" pitchFamily="18" charset="0"/>
              </a:rPr>
              <a:t>and </a:t>
            </a:r>
            <a:r>
              <a:rPr lang="en-US" sz="2400" b="1" dirty="0">
                <a:cs typeface="Times New Roman" panose="02020603050405020304" pitchFamily="18" charset="0"/>
              </a:rPr>
              <a:t>econometrics </a:t>
            </a:r>
            <a:r>
              <a:rPr lang="en-US" sz="2400" dirty="0">
                <a:cs typeface="Times New Roman" panose="02020603050405020304" pitchFamily="18" charset="0"/>
              </a:rPr>
              <a:t>to land on causal answers to questions</a:t>
            </a:r>
          </a:p>
        </p:txBody>
      </p:sp>
      <p:pic>
        <p:nvPicPr>
          <p:cNvPr id="4098" name="Picture 2" descr="Spurious Correlations">
            <a:extLst>
              <a:ext uri="{FF2B5EF4-FFF2-40B4-BE49-F238E27FC236}">
                <a16:creationId xmlns:a16="http://schemas.microsoft.com/office/drawing/2014/main" id="{9A21630A-690D-A000-0B4A-9C5E91E6F0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2133600"/>
            <a:ext cx="9480145"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32588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Goal of Econometric Analysis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1"/>
                <a:ext cx="8520684" cy="5141388"/>
              </a:xfrm>
            </p:spPr>
            <p:txBody>
              <a:bodyPr>
                <a:normAutofit/>
              </a:bodyPr>
              <a:lstStyle/>
              <a:p>
                <a:r>
                  <a:rPr lang="en-US" sz="2400" b="1" dirty="0">
                    <a:solidFill>
                      <a:schemeClr val="accent2">
                        <a:lumMod val="75000"/>
                      </a:schemeClr>
                    </a:solidFill>
                    <a:latin typeface="Times New Roman" panose="02020603050405020304" pitchFamily="18" charset="0"/>
                    <a:cs typeface="Times New Roman" panose="02020603050405020304" pitchFamily="18" charset="0"/>
                  </a:rPr>
                  <a:t>Causal Inference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Identification of causal relationships</a:t>
                </a:r>
              </a:p>
              <a:p>
                <a:r>
                  <a:rPr lang="en-US" sz="2400" dirty="0">
                    <a:latin typeface="Times New Roman" panose="02020603050405020304" pitchFamily="18" charset="0"/>
                    <a:cs typeface="Times New Roman" panose="02020603050405020304" pitchFamily="18" charset="0"/>
                  </a:rPr>
                  <a:t>Build understanding of: </a:t>
                </a:r>
              </a:p>
              <a:p>
                <a:pPr lvl="1"/>
                <a:r>
                  <a:rPr lang="en-US" sz="2400" dirty="0">
                    <a:latin typeface="Times New Roman" panose="02020603050405020304" pitchFamily="18" charset="0"/>
                    <a:cs typeface="Times New Roman" panose="02020603050405020304" pitchFamily="18" charset="0"/>
                  </a:rPr>
                  <a:t>Causal pathways (X </a:t>
                </a:r>
                <a14:m>
                  <m:oMath xmlns:m="http://schemas.openxmlformats.org/officeDocument/2006/math">
                    <m:r>
                      <a:rPr lang="en-US" sz="2400" i="1">
                        <a:latin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Y)</a:t>
                </a:r>
              </a:p>
              <a:p>
                <a:pPr lvl="1"/>
                <a:r>
                  <a:rPr lang="en-US" sz="2400" dirty="0">
                    <a:latin typeface="Times New Roman" panose="02020603050405020304" pitchFamily="18" charset="0"/>
                    <a:cs typeface="Times New Roman" panose="02020603050405020304" pitchFamily="18" charset="0"/>
                  </a:rPr>
                  <a:t>Directionality (</a:t>
                </a:r>
                <a:r>
                  <a:rPr lang="en-US" sz="2400" i="1" dirty="0">
                    <a:latin typeface="Times New Roman" panose="02020603050405020304" pitchFamily="18" charset="0"/>
                    <a:cs typeface="Times New Roman" panose="02020603050405020304" pitchFamily="18" charset="0"/>
                  </a:rPr>
                  <a:t>not </a:t>
                </a:r>
                <a:r>
                  <a:rPr lang="en-US" sz="2400" dirty="0">
                    <a:latin typeface="Times New Roman" panose="02020603050405020304" pitchFamily="18" charset="0"/>
                    <a:cs typeface="Times New Roman" panose="02020603050405020304" pitchFamily="18" charset="0"/>
                  </a:rPr>
                  <a:t>Y </a:t>
                </a:r>
                <a14:m>
                  <m:oMath xmlns:m="http://schemas.openxmlformats.org/officeDocument/2006/math">
                    <m:r>
                      <a:rPr lang="en-US" sz="2400" i="1">
                        <a:latin typeface="Cambria Math" panose="02040503050406030204" pitchFamily="18" charset="0"/>
                      </a:rPr>
                      <m:t>→</m:t>
                    </m:r>
                    <m:r>
                      <m:rPr>
                        <m:sty m:val="p"/>
                      </m:rPr>
                      <a:rPr lang="en-US" sz="2400">
                        <a:latin typeface="Cambria Math" panose="02040503050406030204" pitchFamily="18" charset="0"/>
                      </a:rPr>
                      <m:t>X</m:t>
                    </m:r>
                    <m:r>
                      <a:rPr lang="en-US" sz="2400">
                        <a:latin typeface="Cambria Math" panose="02040503050406030204" pitchFamily="18" charset="0"/>
                      </a:rPr>
                      <m:t>)</m:t>
                    </m:r>
                  </m:oMath>
                </a14:m>
                <a:endParaRPr lang="en-US"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Mechanisms (X </a:t>
                </a:r>
                <a14:m>
                  <m:oMath xmlns:m="http://schemas.openxmlformats.org/officeDocument/2006/math">
                    <m:r>
                      <a:rPr lang="en-US" sz="2400" i="1">
                        <a:latin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A </a:t>
                </a:r>
                <a14:m>
                  <m:oMath xmlns:m="http://schemas.openxmlformats.org/officeDocument/2006/math">
                    <m:r>
                      <a:rPr lang="en-US" sz="2400" i="1">
                        <a:latin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Y)</a:t>
                </a:r>
              </a:p>
              <a:p>
                <a:r>
                  <a:rPr lang="en-US" sz="2400" dirty="0">
                    <a:latin typeface="Times New Roman" panose="02020603050405020304" pitchFamily="18" charset="0"/>
                    <a:cs typeface="Times New Roman" panose="02020603050405020304" pitchFamily="18" charset="0"/>
                  </a:rPr>
                  <a:t>Key question: </a:t>
                </a:r>
                <a:r>
                  <a:rPr lang="en-US" sz="2400" b="1" dirty="0">
                    <a:latin typeface="Times New Roman" panose="02020603050405020304" pitchFamily="18" charset="0"/>
                    <a:cs typeface="Times New Roman" panose="02020603050405020304" pitchFamily="18" charset="0"/>
                  </a:rPr>
                  <a:t>when </a:t>
                </a:r>
                <a:r>
                  <a:rPr lang="en-US" sz="2400" dirty="0">
                    <a:latin typeface="Times New Roman" panose="02020603050405020304" pitchFamily="18" charset="0"/>
                    <a:cs typeface="Times New Roman" panose="02020603050405020304" pitchFamily="18" charset="0"/>
                  </a:rPr>
                  <a:t>can we say a relationship is </a:t>
                </a:r>
                <a:r>
                  <a:rPr lang="en-US" sz="2400" b="1" dirty="0">
                    <a:solidFill>
                      <a:schemeClr val="accent2">
                        <a:lumMod val="75000"/>
                      </a:schemeClr>
                    </a:solidFill>
                    <a:latin typeface="Times New Roman" panose="02020603050405020304" pitchFamily="18" charset="0"/>
                    <a:cs typeface="Times New Roman" panose="02020603050405020304" pitchFamily="18" charset="0"/>
                  </a:rPr>
                  <a:t>causal</a:t>
                </a:r>
                <a:r>
                  <a:rPr lang="en-US" sz="2400" b="1"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1"/>
                <a:ext cx="8520684" cy="5141388"/>
              </a:xfrm>
              <a:blipFill>
                <a:blip r:embed="rId3"/>
                <a:stretch>
                  <a:fillRect l="-501" t="-1305"/>
                </a:stretch>
              </a:blipFill>
            </p:spPr>
            <p:txBody>
              <a:bodyPr/>
              <a:lstStyle/>
              <a:p>
                <a:r>
                  <a:rPr lang="en-US">
                    <a:noFill/>
                  </a:rPr>
                  <a:t> </a:t>
                </a:r>
              </a:p>
            </p:txBody>
          </p:sp>
        </mc:Fallback>
      </mc:AlternateContent>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7392"/>
            <a:ext cx="7269480" cy="624840"/>
          </a:xfrm>
        </p:spPr>
        <p:txBody>
          <a:bodyPr>
            <a:noAutofit/>
          </a:bodyPr>
          <a:lstStyle/>
          <a:p>
            <a:pPr algn="ctr"/>
            <a:r>
              <a:rPr lang="en-US" dirty="0"/>
              <a:t>All that glitters is an RCT?</a:t>
            </a:r>
          </a:p>
        </p:txBody>
      </p:sp>
      <p:sp>
        <p:nvSpPr>
          <p:cNvPr id="3" name="Content Placeholder 2"/>
          <p:cNvSpPr>
            <a:spLocks noGrp="1"/>
          </p:cNvSpPr>
          <p:nvPr>
            <p:ph idx="1"/>
          </p:nvPr>
        </p:nvSpPr>
        <p:spPr>
          <a:xfrm>
            <a:off x="990600" y="1143001"/>
            <a:ext cx="9982200" cy="5065188"/>
          </a:xfrm>
        </p:spPr>
        <p:txBody>
          <a:bodyPr>
            <a:normAutofit/>
          </a:bodyPr>
          <a:lstStyle/>
          <a:p>
            <a:r>
              <a:rPr lang="en-US" sz="2400" dirty="0"/>
              <a:t>Can we only believe </a:t>
            </a:r>
            <a:r>
              <a:rPr lang="en-US" sz="2400" b="1" dirty="0">
                <a:solidFill>
                  <a:schemeClr val="accent2">
                    <a:lumMod val="75000"/>
                  </a:schemeClr>
                </a:solidFill>
              </a:rPr>
              <a:t>randomized control trials</a:t>
            </a:r>
            <a:r>
              <a:rPr lang="en-US" sz="2400" b="1" dirty="0"/>
              <a:t>?</a:t>
            </a:r>
          </a:p>
        </p:txBody>
      </p:sp>
      <p:pic>
        <p:nvPicPr>
          <p:cNvPr id="4" name="Picture 3">
            <a:extLst>
              <a:ext uri="{FF2B5EF4-FFF2-40B4-BE49-F238E27FC236}">
                <a16:creationId xmlns:a16="http://schemas.microsoft.com/office/drawing/2014/main" id="{286EB8AA-4FF7-5C1B-3F9D-FE39AC4BFB66}"/>
              </a:ext>
            </a:extLst>
          </p:cNvPr>
          <p:cNvPicPr>
            <a:picLocks noChangeAspect="1"/>
          </p:cNvPicPr>
          <p:nvPr/>
        </p:nvPicPr>
        <p:blipFill>
          <a:blip r:embed="rId3"/>
          <a:stretch>
            <a:fillRect/>
          </a:stretch>
        </p:blipFill>
        <p:spPr>
          <a:xfrm>
            <a:off x="990600" y="1523999"/>
            <a:ext cx="6685313" cy="5181971"/>
          </a:xfrm>
          <a:prstGeom prst="rect">
            <a:avLst/>
          </a:prstGeom>
        </p:spPr>
      </p:pic>
    </p:spTree>
    <p:extLst>
      <p:ext uri="{BB962C8B-B14F-4D97-AF65-F5344CB8AC3E}">
        <p14:creationId xmlns:p14="http://schemas.microsoft.com/office/powerpoint/2010/main" val="19293619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7392"/>
            <a:ext cx="7269480" cy="624840"/>
          </a:xfrm>
        </p:spPr>
        <p:txBody>
          <a:bodyPr>
            <a:noAutofit/>
          </a:bodyPr>
          <a:lstStyle/>
          <a:p>
            <a:pPr algn="ctr"/>
            <a:r>
              <a:rPr lang="en-US" dirty="0"/>
              <a:t>All that glitters is an RCT?</a:t>
            </a:r>
          </a:p>
        </p:txBody>
      </p:sp>
      <p:sp>
        <p:nvSpPr>
          <p:cNvPr id="3" name="Content Placeholder 2"/>
          <p:cNvSpPr>
            <a:spLocks noGrp="1"/>
          </p:cNvSpPr>
          <p:nvPr>
            <p:ph idx="1"/>
          </p:nvPr>
        </p:nvSpPr>
        <p:spPr>
          <a:xfrm>
            <a:off x="990600" y="1143001"/>
            <a:ext cx="9982200" cy="5065188"/>
          </a:xfrm>
        </p:spPr>
        <p:txBody>
          <a:bodyPr>
            <a:normAutofit/>
          </a:bodyPr>
          <a:lstStyle/>
          <a:p>
            <a:r>
              <a:rPr lang="en-US" sz="2400" dirty="0"/>
              <a:t>Can we only believe </a:t>
            </a:r>
            <a:r>
              <a:rPr lang="en-US" sz="2400" b="1" dirty="0"/>
              <a:t>randomized control trials?</a:t>
            </a:r>
          </a:p>
          <a:p>
            <a:r>
              <a:rPr lang="en-US" sz="2400" dirty="0"/>
              <a:t>RCTs are useful in some settings, but what are some problems with them? </a:t>
            </a:r>
          </a:p>
        </p:txBody>
      </p:sp>
    </p:spTree>
    <p:extLst>
      <p:ext uri="{BB962C8B-B14F-4D97-AF65-F5344CB8AC3E}">
        <p14:creationId xmlns:p14="http://schemas.microsoft.com/office/powerpoint/2010/main" val="18952220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7392"/>
            <a:ext cx="7269480" cy="624840"/>
          </a:xfrm>
        </p:spPr>
        <p:txBody>
          <a:bodyPr>
            <a:noAutofit/>
          </a:bodyPr>
          <a:lstStyle/>
          <a:p>
            <a:pPr algn="ctr"/>
            <a:r>
              <a:rPr lang="en-US" dirty="0"/>
              <a:t>All that glitters is an RCT?</a:t>
            </a:r>
          </a:p>
        </p:txBody>
      </p:sp>
      <p:sp>
        <p:nvSpPr>
          <p:cNvPr id="3" name="Content Placeholder 2"/>
          <p:cNvSpPr>
            <a:spLocks noGrp="1"/>
          </p:cNvSpPr>
          <p:nvPr>
            <p:ph idx="1"/>
          </p:nvPr>
        </p:nvSpPr>
        <p:spPr>
          <a:xfrm>
            <a:off x="990600" y="1143001"/>
            <a:ext cx="10210800" cy="5065188"/>
          </a:xfrm>
        </p:spPr>
        <p:txBody>
          <a:bodyPr>
            <a:normAutofit/>
          </a:bodyPr>
          <a:lstStyle/>
          <a:p>
            <a:r>
              <a:rPr lang="en-US" sz="2400" dirty="0"/>
              <a:t>Can we only believe </a:t>
            </a:r>
            <a:r>
              <a:rPr lang="en-US" sz="2400" b="1" dirty="0"/>
              <a:t>randomized control trials?</a:t>
            </a:r>
          </a:p>
          <a:p>
            <a:r>
              <a:rPr lang="en-US" sz="2400" dirty="0"/>
              <a:t>RCTs are useful in some settings, but what are some problems with them? </a:t>
            </a:r>
          </a:p>
          <a:p>
            <a:pPr lvl="1"/>
            <a:r>
              <a:rPr lang="en-US" sz="2400" dirty="0"/>
              <a:t>Not always feasible</a:t>
            </a:r>
          </a:p>
          <a:p>
            <a:pPr lvl="1"/>
            <a:r>
              <a:rPr lang="en-US" sz="2400" dirty="0"/>
              <a:t>Implicit biases</a:t>
            </a:r>
          </a:p>
          <a:p>
            <a:pPr lvl="1"/>
            <a:r>
              <a:rPr lang="en-US" sz="2400" dirty="0"/>
              <a:t>Can’t always detect negative side effects</a:t>
            </a:r>
          </a:p>
          <a:p>
            <a:pPr lvl="1"/>
            <a:r>
              <a:rPr lang="en-US" sz="2400" dirty="0"/>
              <a:t>Problems with external validity, scaling, etc. </a:t>
            </a:r>
          </a:p>
          <a:p>
            <a:r>
              <a:rPr lang="en-US" sz="2400" dirty="0"/>
              <a:t>Econometric analysis helps identify </a:t>
            </a:r>
            <a:r>
              <a:rPr lang="en-US" sz="2400" b="1" dirty="0">
                <a:solidFill>
                  <a:schemeClr val="accent2">
                    <a:lumMod val="75000"/>
                  </a:schemeClr>
                </a:solidFill>
              </a:rPr>
              <a:t>real world patterns </a:t>
            </a:r>
            <a:r>
              <a:rPr lang="en-US" sz="2400" dirty="0"/>
              <a:t>from </a:t>
            </a:r>
            <a:r>
              <a:rPr lang="en-US" sz="2400" b="1" dirty="0">
                <a:solidFill>
                  <a:schemeClr val="accent2">
                    <a:lumMod val="75000"/>
                  </a:schemeClr>
                </a:solidFill>
              </a:rPr>
              <a:t>real world data</a:t>
            </a:r>
            <a:endParaRPr lang="en-US" sz="2400" dirty="0">
              <a:solidFill>
                <a:schemeClr val="accent2">
                  <a:lumMod val="75000"/>
                </a:schemeClr>
              </a:solidFill>
            </a:endParaRPr>
          </a:p>
          <a:p>
            <a:pPr lvl="1"/>
            <a:endParaRPr lang="en-US" sz="2400" dirty="0"/>
          </a:p>
        </p:txBody>
      </p:sp>
    </p:spTree>
    <p:extLst>
      <p:ext uri="{BB962C8B-B14F-4D97-AF65-F5344CB8AC3E}">
        <p14:creationId xmlns:p14="http://schemas.microsoft.com/office/powerpoint/2010/main" val="3970070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7392"/>
            <a:ext cx="7269480" cy="624840"/>
          </a:xfrm>
        </p:spPr>
        <p:txBody>
          <a:bodyPr>
            <a:noAutofit/>
          </a:bodyPr>
          <a:lstStyle/>
          <a:p>
            <a:pPr algn="ctr"/>
            <a:r>
              <a:rPr lang="en-US" dirty="0"/>
              <a:t>All that glitters is an RCT?</a:t>
            </a:r>
          </a:p>
        </p:txBody>
      </p:sp>
      <p:sp>
        <p:nvSpPr>
          <p:cNvPr id="3" name="Content Placeholder 2"/>
          <p:cNvSpPr>
            <a:spLocks noGrp="1"/>
          </p:cNvSpPr>
          <p:nvPr>
            <p:ph idx="1"/>
          </p:nvPr>
        </p:nvSpPr>
        <p:spPr>
          <a:xfrm>
            <a:off x="990600" y="1143001"/>
            <a:ext cx="10210800" cy="5065188"/>
          </a:xfrm>
        </p:spPr>
        <p:txBody>
          <a:bodyPr/>
          <a:lstStyle/>
          <a:p>
            <a:pPr lvl="1"/>
            <a:endParaRPr lang="en-US" dirty="0"/>
          </a:p>
        </p:txBody>
      </p:sp>
      <p:pic>
        <p:nvPicPr>
          <p:cNvPr id="5" name="Picture 4">
            <a:extLst>
              <a:ext uri="{FF2B5EF4-FFF2-40B4-BE49-F238E27FC236}">
                <a16:creationId xmlns:a16="http://schemas.microsoft.com/office/drawing/2014/main" id="{AEE7F24A-24D1-5BDB-258B-4FBC18C82840}"/>
              </a:ext>
            </a:extLst>
          </p:cNvPr>
          <p:cNvPicPr>
            <a:picLocks noChangeAspect="1"/>
          </p:cNvPicPr>
          <p:nvPr/>
        </p:nvPicPr>
        <p:blipFill rotWithShape="1">
          <a:blip r:embed="rId3"/>
          <a:srcRect l="2885" t="189" r="32205" b="33106"/>
          <a:stretch/>
        </p:blipFill>
        <p:spPr>
          <a:xfrm>
            <a:off x="1447800" y="962232"/>
            <a:ext cx="4858536" cy="5438568"/>
          </a:xfrm>
          <a:prstGeom prst="rect">
            <a:avLst/>
          </a:prstGeom>
        </p:spPr>
      </p:pic>
    </p:spTree>
    <p:extLst>
      <p:ext uri="{BB962C8B-B14F-4D97-AF65-F5344CB8AC3E}">
        <p14:creationId xmlns:p14="http://schemas.microsoft.com/office/powerpoint/2010/main" val="36295676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606284" cy="624840"/>
          </a:xfrm>
        </p:spPr>
        <p:txBody>
          <a:bodyPr>
            <a:noAutofit/>
          </a:bodyPr>
          <a:lstStyle/>
          <a:p>
            <a:r>
              <a:rPr lang="en-US" dirty="0"/>
              <a:t>Econometric approach</a:t>
            </a:r>
          </a:p>
        </p:txBody>
      </p:sp>
      <p:sp>
        <p:nvSpPr>
          <p:cNvPr id="3" name="Content Placeholder 2"/>
          <p:cNvSpPr>
            <a:spLocks noGrp="1"/>
          </p:cNvSpPr>
          <p:nvPr>
            <p:ph idx="1"/>
          </p:nvPr>
        </p:nvSpPr>
        <p:spPr>
          <a:xfrm>
            <a:off x="1143000" y="1005840"/>
            <a:ext cx="9982200" cy="5090160"/>
          </a:xfrm>
        </p:spPr>
        <p:txBody>
          <a:bodyPr>
            <a:normAutofit/>
          </a:bodyPr>
          <a:lstStyle/>
          <a:p>
            <a:r>
              <a:rPr lang="en-US" sz="2400" b="1" dirty="0">
                <a:solidFill>
                  <a:schemeClr val="accent2">
                    <a:lumMod val="75000"/>
                  </a:schemeClr>
                </a:solidFill>
              </a:rPr>
              <a:t>Observational data: </a:t>
            </a:r>
            <a:r>
              <a:rPr lang="en-US" sz="2400" dirty="0"/>
              <a:t>retrospective, “real-world” data</a:t>
            </a:r>
          </a:p>
          <a:p>
            <a:pPr lvl="1"/>
            <a:r>
              <a:rPr lang="en-US" sz="2400" dirty="0"/>
              <a:t>Not (typically) collected in a lab setting</a:t>
            </a:r>
          </a:p>
          <a:p>
            <a:pPr lvl="1"/>
            <a:r>
              <a:rPr lang="en-US" sz="2400" dirty="0"/>
              <a:t>Surveys, claims, tax records, etc. </a:t>
            </a:r>
          </a:p>
          <a:p>
            <a:r>
              <a:rPr lang="en-US" sz="2400" dirty="0"/>
              <a:t>What created that data? </a:t>
            </a:r>
          </a:p>
          <a:p>
            <a:pPr lvl="1"/>
            <a:r>
              <a:rPr lang="en-US" sz="2400" b="1" dirty="0">
                <a:solidFill>
                  <a:schemeClr val="accent2">
                    <a:lumMod val="75000"/>
                  </a:schemeClr>
                </a:solidFill>
              </a:rPr>
              <a:t>Data Generating Process: </a:t>
            </a:r>
            <a:r>
              <a:rPr lang="en-US" sz="2400" dirty="0"/>
              <a:t>what unique collection of characteristics, events, and randomness coalesced to form the data we are looking at? </a:t>
            </a:r>
          </a:p>
          <a:p>
            <a:pPr lvl="1"/>
            <a:r>
              <a:rPr lang="en-US" sz="2400" dirty="0"/>
              <a:t>Our objective is to use the data available to try and establish the nature of the true DGP.</a:t>
            </a:r>
          </a:p>
          <a:p>
            <a:pPr lvl="1"/>
            <a:r>
              <a:rPr lang="en-US" sz="2400" dirty="0"/>
              <a:t>But many different DGPs are possible, and many may yield very similar patterns!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Seeing Data Matters: Anscombe’s Quartet</a:t>
            </a:r>
          </a:p>
        </p:txBody>
      </p:sp>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endParaRPr lang="en-US"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A1B06E4-D14A-DD1F-0523-ED18C6D7BA72}"/>
              </a:ext>
            </a:extLst>
          </p:cNvPr>
          <p:cNvPicPr>
            <a:picLocks noChangeAspect="1"/>
          </p:cNvPicPr>
          <p:nvPr/>
        </p:nvPicPr>
        <p:blipFill>
          <a:blip r:embed="rId3"/>
          <a:stretch>
            <a:fillRect/>
          </a:stretch>
        </p:blipFill>
        <p:spPr>
          <a:xfrm>
            <a:off x="152400" y="935223"/>
            <a:ext cx="7848600" cy="5779761"/>
          </a:xfrm>
          <a:prstGeom prst="rect">
            <a:avLst/>
          </a:prstGeom>
        </p:spPr>
      </p:pic>
    </p:spTree>
    <p:extLst>
      <p:ext uri="{BB962C8B-B14F-4D97-AF65-F5344CB8AC3E}">
        <p14:creationId xmlns:p14="http://schemas.microsoft.com/office/powerpoint/2010/main" val="39929313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8381999" cy="701040"/>
          </a:xfrm>
        </p:spPr>
        <p:txBody>
          <a:bodyPr>
            <a:normAutofit/>
          </a:bodyPr>
          <a:lstStyle/>
          <a:p>
            <a:r>
              <a:rPr lang="en-US" dirty="0"/>
              <a:t>Why do we need causal inference?</a:t>
            </a:r>
          </a:p>
        </p:txBody>
      </p:sp>
      <p:sp>
        <p:nvSpPr>
          <p:cNvPr id="8" name="Content Placeholder 7">
            <a:extLst>
              <a:ext uri="{FF2B5EF4-FFF2-40B4-BE49-F238E27FC236}">
                <a16:creationId xmlns:a16="http://schemas.microsoft.com/office/drawing/2014/main" id="{A22054CD-7BF2-05D0-6CD8-017394822E3B}"/>
              </a:ext>
            </a:extLst>
          </p:cNvPr>
          <p:cNvSpPr>
            <a:spLocks noGrp="1"/>
          </p:cNvSpPr>
          <p:nvPr>
            <p:ph idx="1"/>
          </p:nvPr>
        </p:nvSpPr>
        <p:spPr/>
        <p:txBody>
          <a:bodyPr/>
          <a:lstStyle/>
          <a:p>
            <a:endParaRPr lang="en-US"/>
          </a:p>
        </p:txBody>
      </p:sp>
      <p:pic>
        <p:nvPicPr>
          <p:cNvPr id="11" name="Picture 10">
            <a:extLst>
              <a:ext uri="{FF2B5EF4-FFF2-40B4-BE49-F238E27FC236}">
                <a16:creationId xmlns:a16="http://schemas.microsoft.com/office/drawing/2014/main" id="{A5B50619-98FD-8F47-83E1-B23B8A6647FC}"/>
              </a:ext>
            </a:extLst>
          </p:cNvPr>
          <p:cNvPicPr>
            <a:picLocks noChangeAspect="1"/>
          </p:cNvPicPr>
          <p:nvPr/>
        </p:nvPicPr>
        <p:blipFill>
          <a:blip r:embed="rId3"/>
          <a:stretch>
            <a:fillRect/>
          </a:stretch>
        </p:blipFill>
        <p:spPr>
          <a:xfrm>
            <a:off x="1261872" y="1005839"/>
            <a:ext cx="5443728" cy="5623757"/>
          </a:xfrm>
          <a:prstGeom prst="rect">
            <a:avLst/>
          </a:prstGeom>
        </p:spPr>
      </p:pic>
    </p:spTree>
    <p:extLst>
      <p:ext uri="{BB962C8B-B14F-4D97-AF65-F5344CB8AC3E}">
        <p14:creationId xmlns:p14="http://schemas.microsoft.com/office/powerpoint/2010/main" val="12411464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543799" cy="701040"/>
          </a:xfrm>
        </p:spPr>
        <p:txBody>
          <a:bodyPr>
            <a:normAutofit fontScale="90000"/>
          </a:bodyPr>
          <a:lstStyle/>
          <a:p>
            <a:r>
              <a:rPr lang="en-US" dirty="0"/>
              <a:t>Why do we need causal inference?</a:t>
            </a:r>
          </a:p>
        </p:txBody>
      </p:sp>
      <p:sp>
        <p:nvSpPr>
          <p:cNvPr id="8" name="Content Placeholder 7">
            <a:extLst>
              <a:ext uri="{FF2B5EF4-FFF2-40B4-BE49-F238E27FC236}">
                <a16:creationId xmlns:a16="http://schemas.microsoft.com/office/drawing/2014/main" id="{A22054CD-7BF2-05D0-6CD8-017394822E3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F7198CD-0308-9E92-7948-8BC76CF383E6}"/>
              </a:ext>
            </a:extLst>
          </p:cNvPr>
          <p:cNvPicPr>
            <a:picLocks noChangeAspect="1"/>
          </p:cNvPicPr>
          <p:nvPr/>
        </p:nvPicPr>
        <p:blipFill>
          <a:blip r:embed="rId3"/>
          <a:stretch>
            <a:fillRect/>
          </a:stretch>
        </p:blipFill>
        <p:spPr>
          <a:xfrm>
            <a:off x="1240100" y="1005840"/>
            <a:ext cx="6673175" cy="5547360"/>
          </a:xfrm>
          <a:prstGeom prst="rect">
            <a:avLst/>
          </a:prstGeom>
        </p:spPr>
      </p:pic>
    </p:spTree>
    <p:extLst>
      <p:ext uri="{BB962C8B-B14F-4D97-AF65-F5344CB8AC3E}">
        <p14:creationId xmlns:p14="http://schemas.microsoft.com/office/powerpoint/2010/main" val="14463863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Errors and Bias</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16479362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Measuring Variability: Variance and SDs</a:t>
            </a:r>
          </a:p>
        </p:txBody>
      </p:sp>
      <p:pic>
        <p:nvPicPr>
          <p:cNvPr id="6" name="Content Placeholder 5">
            <a:extLst>
              <a:ext uri="{FF2B5EF4-FFF2-40B4-BE49-F238E27FC236}">
                <a16:creationId xmlns:a16="http://schemas.microsoft.com/office/drawing/2014/main" id="{E1C3FE23-DC4D-982B-A7A4-9ADB0FCDBFCE}"/>
              </a:ext>
            </a:extLst>
          </p:cNvPr>
          <p:cNvPicPr>
            <a:picLocks noGrp="1" noChangeAspect="1"/>
          </p:cNvPicPr>
          <p:nvPr>
            <p:ph idx="1"/>
          </p:nvPr>
        </p:nvPicPr>
        <p:blipFill>
          <a:blip r:embed="rId3"/>
          <a:stretch>
            <a:fillRect/>
          </a:stretch>
        </p:blipFill>
        <p:spPr>
          <a:xfrm>
            <a:off x="609600" y="977774"/>
            <a:ext cx="8802480" cy="5542834"/>
          </a:xfrm>
        </p:spPr>
      </p:pic>
    </p:spTree>
    <p:extLst>
      <p:ext uri="{BB962C8B-B14F-4D97-AF65-F5344CB8AC3E}">
        <p14:creationId xmlns:p14="http://schemas.microsoft.com/office/powerpoint/2010/main" val="15695610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6" name="Rectangle 1045">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 name="Rectangle 1047">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Rectangle 1049">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sz="3700">
                <a:solidFill>
                  <a:srgbClr val="FFFFFF"/>
                </a:solidFill>
                <a:latin typeface="+mj-lt"/>
              </a:rPr>
              <a:t>Measuring Variability: Variance and SDs</a:t>
            </a:r>
          </a:p>
        </p:txBody>
      </p:sp>
      <p:sp useBgFill="1">
        <p:nvSpPr>
          <p:cNvPr id="1052" name="Rectangle 1051">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Finding and Using Health Statistics">
            <a:extLst>
              <a:ext uri="{FF2B5EF4-FFF2-40B4-BE49-F238E27FC236}">
                <a16:creationId xmlns:a16="http://schemas.microsoft.com/office/drawing/2014/main" id="{AD7D260B-F26F-8D2C-DDEC-5DAEF5611B09}"/>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tretch>
            <a:fillRect/>
          </a:stretch>
        </p:blipFill>
        <p:spPr bwMode="auto">
          <a:xfrm>
            <a:off x="924375" y="522624"/>
            <a:ext cx="6616823" cy="5806263"/>
          </a:xfrm>
          <a:prstGeom prst="rect">
            <a:avLst/>
          </a:prstGeom>
          <a:noFill/>
          <a:extLst>
            <a:ext uri="{909E8E84-426E-40DD-AFC4-6F175D3DCCD1}">
              <a14:hiddenFill xmlns:a14="http://schemas.microsoft.com/office/drawing/2010/main">
                <a:solidFill>
                  <a:srgbClr val="FFFFFF"/>
                </a:solidFill>
              </a14:hiddenFill>
            </a:ext>
          </a:extLst>
        </p:spPr>
      </p:pic>
      <p:sp>
        <p:nvSpPr>
          <p:cNvPr id="1054" name="Rectangle 1053">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RStudio - RStudio">
            <a:extLst>
              <a:ext uri="{FF2B5EF4-FFF2-40B4-BE49-F238E27FC236}">
                <a16:creationId xmlns:a16="http://schemas.microsoft.com/office/drawing/2014/main" id="{D59C23ED-201A-1262-E961-36EDAE101E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81825"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6968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Why </a:t>
                </a:r>
                <a14:m>
                  <m:oMath xmlns:m="http://schemas.openxmlformats.org/officeDocument/2006/math">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−1</m:t>
                    </m:r>
                  </m:oMath>
                </a14:m>
                <a:r>
                  <a:rPr lang="en-US" dirty="0">
                    <a:latin typeface="Times New Roman" panose="02020603050405020304" pitchFamily="18" charset="0"/>
                    <a:cs typeface="Times New Roman" panose="02020603050405020304" pitchFamily="18" charset="0"/>
                  </a:rPr>
                  <a: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609600" y="337392"/>
                <a:ext cx="9601200" cy="624840"/>
              </a:xfrm>
              <a:blipFill>
                <a:blip r:embed="rId3"/>
                <a:stretch>
                  <a:fillRect l="-2222" t="-29126" b="-417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3942D53-8D06-2584-51B3-6A2756D110B6}"/>
                  </a:ext>
                </a:extLst>
              </p:cNvPr>
              <p:cNvSpPr>
                <a:spLocks noGrp="1"/>
              </p:cNvSpPr>
              <p:nvPr>
                <p:ph idx="1"/>
              </p:nvPr>
            </p:nvSpPr>
            <p:spPr>
              <a:xfrm>
                <a:off x="838200" y="962232"/>
                <a:ext cx="9019032" cy="5217905"/>
              </a:xfrm>
            </p:spPr>
            <p:txBody>
              <a:bodyPr>
                <a:normAutofit/>
              </a:bodyPr>
              <a:lstStyle/>
              <a:p>
                <a:r>
                  <a:rPr lang="en-US" sz="2200" dirty="0"/>
                  <a:t>We have </a:t>
                </a:r>
                <a14:m>
                  <m:oMath xmlns:m="http://schemas.openxmlformats.org/officeDocument/2006/math">
                    <m:r>
                      <a:rPr lang="en-US" sz="2200" b="0" i="1" smtClean="0">
                        <a:latin typeface="Cambria Math" panose="02040503050406030204" pitchFamily="18" charset="0"/>
                      </a:rPr>
                      <m:t>𝑛</m:t>
                    </m:r>
                  </m:oMath>
                </a14:m>
                <a:r>
                  <a:rPr lang="en-US" sz="2200" dirty="0"/>
                  <a:t> data points, why can’t we use them all?</a:t>
                </a:r>
              </a:p>
              <a:p>
                <a:pPr marL="457200" indent="-457200">
                  <a:buFont typeface="+mj-lt"/>
                  <a:buAutoNum type="arabicPeriod"/>
                </a:pPr>
                <a:r>
                  <a:rPr lang="en-US" sz="2200" dirty="0"/>
                  <a:t>SD is a measure of proximity to the </a:t>
                </a:r>
                <a:r>
                  <a:rPr lang="en-US" sz="2200" b="1" dirty="0"/>
                  <a:t>sample mean </a:t>
                </a:r>
                <a:r>
                  <a:rPr lang="en-US" sz="2200" dirty="0"/>
                  <a:t>rather than a </a:t>
                </a:r>
                <a:r>
                  <a:rPr lang="en-US" sz="2200" b="1" dirty="0"/>
                  <a:t>population mean</a:t>
                </a:r>
              </a:p>
              <a:p>
                <a:pPr marL="457200" indent="-457200">
                  <a:buFont typeface="+mj-lt"/>
                  <a:buAutoNum type="arabicPeriod"/>
                </a:pPr>
                <a:r>
                  <a:rPr lang="en-US" sz="2200" dirty="0"/>
                  <a:t>But a sample mean is </a:t>
                </a:r>
                <a:r>
                  <a:rPr lang="en-US" sz="2200" b="1" dirty="0"/>
                  <a:t>endogenous </a:t>
                </a:r>
                <a:r>
                  <a:rPr lang="en-US" sz="2200" dirty="0"/>
                  <a:t>to data – if I give you </a:t>
                </a:r>
                <a14:m>
                  <m:oMath xmlns:m="http://schemas.openxmlformats.org/officeDocument/2006/math">
                    <m:bar>
                      <m:barPr>
                        <m:pos m:val="top"/>
                        <m:ctrlPr>
                          <a:rPr lang="en-US" sz="2200" b="0" i="1" smtClean="0">
                            <a:latin typeface="Cambria Math" panose="02040503050406030204" pitchFamily="18" charset="0"/>
                          </a:rPr>
                        </m:ctrlPr>
                      </m:barPr>
                      <m:e>
                        <m:r>
                          <a:rPr lang="en-US" sz="2200" b="0" i="1" smtClean="0">
                            <a:latin typeface="Cambria Math" panose="02040503050406030204" pitchFamily="18" charset="0"/>
                          </a:rPr>
                          <m:t>𝑥</m:t>
                        </m:r>
                      </m:e>
                    </m:bar>
                  </m:oMath>
                </a14:m>
                <a:r>
                  <a:rPr lang="en-US" sz="2200" dirty="0"/>
                  <a:t> and </a:t>
                </a:r>
                <a14:m>
                  <m:oMath xmlns:m="http://schemas.openxmlformats.org/officeDocument/2006/math">
                    <m:r>
                      <a:rPr lang="en-US" sz="2200" b="0" i="1" smtClean="0">
                        <a:latin typeface="Cambria Math" panose="02040503050406030204" pitchFamily="18" charset="0"/>
                      </a:rPr>
                      <m:t>𝑛</m:t>
                    </m:r>
                    <m:r>
                      <a:rPr lang="en-US" sz="2200" b="0" i="1" smtClean="0">
                        <a:latin typeface="Cambria Math" panose="02040503050406030204" pitchFamily="18" charset="0"/>
                      </a:rPr>
                      <m:t>−1 </m:t>
                    </m:r>
                  </m:oMath>
                </a14:m>
                <a:r>
                  <a:rPr lang="en-US" sz="2200" dirty="0"/>
                  <a:t>points, you can find the </a:t>
                </a:r>
                <a14:m>
                  <m:oMath xmlns:m="http://schemas.openxmlformats.org/officeDocument/2006/math">
                    <m:r>
                      <a:rPr lang="en-US" sz="2200" b="0" i="1" smtClean="0">
                        <a:latin typeface="Cambria Math" panose="02040503050406030204" pitchFamily="18" charset="0"/>
                      </a:rPr>
                      <m:t>𝑛</m:t>
                    </m:r>
                  </m:oMath>
                </a14:m>
                <a:r>
                  <a:rPr lang="en-US" sz="2200" dirty="0"/>
                  <a:t>th </a:t>
                </a:r>
              </a:p>
              <a:p>
                <a:pPr marL="457200" indent="-457200">
                  <a:buFont typeface="+mj-lt"/>
                  <a:buAutoNum type="arabicPeriod"/>
                </a:pPr>
                <a:r>
                  <a:rPr lang="en-US" sz="2200" dirty="0"/>
                  <a:t>Hence, calculating </a:t>
                </a:r>
                <a14:m>
                  <m:oMath xmlns:m="http://schemas.openxmlformats.org/officeDocument/2006/math">
                    <m:bar>
                      <m:barPr>
                        <m:pos m:val="top"/>
                        <m:ctrlPr>
                          <a:rPr lang="en-US" sz="2200" b="0" i="1" smtClean="0">
                            <a:latin typeface="Cambria Math" panose="02040503050406030204" pitchFamily="18" charset="0"/>
                          </a:rPr>
                        </m:ctrlPr>
                      </m:barPr>
                      <m:e>
                        <m:r>
                          <a:rPr lang="en-US" sz="2200" b="0" i="1" smtClean="0">
                            <a:latin typeface="Cambria Math" panose="02040503050406030204" pitchFamily="18" charset="0"/>
                          </a:rPr>
                          <m:t>𝑥</m:t>
                        </m:r>
                      </m:e>
                    </m:bar>
                  </m:oMath>
                </a14:m>
                <a:r>
                  <a:rPr lang="en-US" sz="2200" dirty="0"/>
                  <a:t> “uses up” one data point – can’t be used in SD calculation</a:t>
                </a:r>
              </a:p>
              <a:p>
                <a:pPr marL="457200" indent="-457200">
                  <a:buFont typeface="+mj-lt"/>
                  <a:buAutoNum type="arabicPeriod"/>
                </a:pPr>
                <a:endParaRPr lang="en-US" sz="2200" dirty="0"/>
              </a:p>
              <a:p>
                <a:pPr marL="0" indent="0">
                  <a:buNone/>
                </a:pPr>
                <a:r>
                  <a:rPr lang="en-US" sz="2200" dirty="0"/>
                  <a:t>This is the idea of </a:t>
                </a:r>
                <a:r>
                  <a:rPr lang="en-US" sz="2200" b="1" dirty="0"/>
                  <a:t>degrees of freedom </a:t>
                </a:r>
                <a:endParaRPr lang="en-US" sz="2200" dirty="0"/>
              </a:p>
              <a:p>
                <a:pPr marL="457200" indent="-457200">
                  <a:buFont typeface="+mj-lt"/>
                  <a:buAutoNum type="arabicPeriod"/>
                </a:pPr>
                <a:endParaRPr lang="en-US" sz="2200" dirty="0"/>
              </a:p>
            </p:txBody>
          </p:sp>
        </mc:Choice>
        <mc:Fallback xmlns="">
          <p:sp>
            <p:nvSpPr>
              <p:cNvPr id="4" name="Content Placeholder 3">
                <a:extLst>
                  <a:ext uri="{FF2B5EF4-FFF2-40B4-BE49-F238E27FC236}">
                    <a16:creationId xmlns:a16="http://schemas.microsoft.com/office/drawing/2014/main" id="{C3942D53-8D06-2584-51B3-6A2756D110B6}"/>
                  </a:ext>
                </a:extLst>
              </p:cNvPr>
              <p:cNvSpPr>
                <a:spLocks noGrp="1" noRot="1" noChangeAspect="1" noMove="1" noResize="1" noEditPoints="1" noAdjustHandles="1" noChangeArrowheads="1" noChangeShapeType="1" noTextEdit="1"/>
              </p:cNvSpPr>
              <p:nvPr>
                <p:ph idx="1"/>
              </p:nvPr>
            </p:nvSpPr>
            <p:spPr>
              <a:xfrm>
                <a:off x="838200" y="962232"/>
                <a:ext cx="9019032" cy="5217905"/>
              </a:xfrm>
              <a:blipFill>
                <a:blip r:embed="rId4"/>
                <a:stretch>
                  <a:fillRect l="-879" t="-1051"/>
                </a:stretch>
              </a:blipFill>
            </p:spPr>
            <p:txBody>
              <a:bodyPr/>
              <a:lstStyle/>
              <a:p>
                <a:r>
                  <a:rPr lang="en-US">
                    <a:noFill/>
                  </a:rPr>
                  <a:t> </a:t>
                </a:r>
              </a:p>
            </p:txBody>
          </p:sp>
        </mc:Fallback>
      </mc:AlternateContent>
    </p:spTree>
    <p:extLst>
      <p:ext uri="{BB962C8B-B14F-4D97-AF65-F5344CB8AC3E}">
        <p14:creationId xmlns:p14="http://schemas.microsoft.com/office/powerpoint/2010/main" val="5477269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Errors and Bias</a:t>
            </a:r>
          </a:p>
        </p:txBody>
      </p:sp>
      <p:sp>
        <p:nvSpPr>
          <p:cNvPr id="4" name="Content Placeholder 3">
            <a:extLst>
              <a:ext uri="{FF2B5EF4-FFF2-40B4-BE49-F238E27FC236}">
                <a16:creationId xmlns:a16="http://schemas.microsoft.com/office/drawing/2014/main" id="{C3942D53-8D06-2584-51B3-6A2756D110B6}"/>
              </a:ext>
            </a:extLst>
          </p:cNvPr>
          <p:cNvSpPr>
            <a:spLocks noGrp="1"/>
          </p:cNvSpPr>
          <p:nvPr>
            <p:ph idx="1"/>
          </p:nvPr>
        </p:nvSpPr>
        <p:spPr>
          <a:xfrm>
            <a:off x="838200" y="962232"/>
            <a:ext cx="9019032" cy="5217905"/>
          </a:xfrm>
        </p:spPr>
        <p:txBody>
          <a:bodyPr>
            <a:normAutofit/>
          </a:bodyPr>
          <a:lstStyle/>
          <a:p>
            <a:pPr marL="0" indent="0">
              <a:buNone/>
            </a:pPr>
            <a:r>
              <a:rPr lang="en-US" sz="2200" dirty="0"/>
              <a:t>There’s a lot of noise in statistics</a:t>
            </a:r>
          </a:p>
          <a:p>
            <a:r>
              <a:rPr lang="en-US" sz="2200" dirty="0"/>
              <a:t>Each data point (person, interview, lab test) is different</a:t>
            </a:r>
          </a:p>
          <a:p>
            <a:r>
              <a:rPr lang="en-US" sz="2200" dirty="0"/>
              <a:t>Idiosyncratic differences (how do we rate our own happiness?)</a:t>
            </a:r>
          </a:p>
          <a:p>
            <a:r>
              <a:rPr lang="en-US" sz="2200" dirty="0"/>
              <a:t>Measurement error (Lab machines differ)</a:t>
            </a:r>
          </a:p>
          <a:p>
            <a:pPr marL="0" indent="0">
              <a:buNone/>
            </a:pPr>
            <a:r>
              <a:rPr lang="en-US" sz="2200" dirty="0"/>
              <a:t>Lots of </a:t>
            </a:r>
            <a:r>
              <a:rPr lang="en-US" sz="2200" b="1" dirty="0"/>
              <a:t>econometric</a:t>
            </a:r>
            <a:r>
              <a:rPr lang="en-US" sz="2200" dirty="0"/>
              <a:t> techniques to handle these </a:t>
            </a:r>
            <a:r>
              <a:rPr lang="en-US" sz="2200" i="1" dirty="0"/>
              <a:t>errors </a:t>
            </a:r>
            <a:endParaRPr lang="en-US" sz="2200" dirty="0"/>
          </a:p>
          <a:p>
            <a:pPr marL="457200" indent="-457200">
              <a:buFont typeface="+mj-lt"/>
              <a:buAutoNum type="arabicPeriod"/>
            </a:pPr>
            <a:endParaRPr lang="en-US" sz="2200" dirty="0"/>
          </a:p>
        </p:txBody>
      </p:sp>
    </p:spTree>
    <p:extLst>
      <p:ext uri="{BB962C8B-B14F-4D97-AF65-F5344CB8AC3E}">
        <p14:creationId xmlns:p14="http://schemas.microsoft.com/office/powerpoint/2010/main" val="32607787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Errors and Bias</a:t>
            </a:r>
          </a:p>
        </p:txBody>
      </p:sp>
      <p:sp>
        <p:nvSpPr>
          <p:cNvPr id="4" name="Content Placeholder 3">
            <a:extLst>
              <a:ext uri="{FF2B5EF4-FFF2-40B4-BE49-F238E27FC236}">
                <a16:creationId xmlns:a16="http://schemas.microsoft.com/office/drawing/2014/main" id="{C3942D53-8D06-2584-51B3-6A2756D110B6}"/>
              </a:ext>
            </a:extLst>
          </p:cNvPr>
          <p:cNvSpPr>
            <a:spLocks noGrp="1"/>
          </p:cNvSpPr>
          <p:nvPr>
            <p:ph idx="1"/>
          </p:nvPr>
        </p:nvSpPr>
        <p:spPr>
          <a:xfrm>
            <a:off x="838200" y="962232"/>
            <a:ext cx="9019032" cy="5217905"/>
          </a:xfrm>
        </p:spPr>
        <p:txBody>
          <a:bodyPr>
            <a:normAutofit/>
          </a:bodyPr>
          <a:lstStyle/>
          <a:p>
            <a:pPr marL="0" indent="0">
              <a:buNone/>
            </a:pPr>
            <a:r>
              <a:rPr lang="en-US" sz="2200" dirty="0"/>
              <a:t>There’s a lot of noise in statistics</a:t>
            </a:r>
          </a:p>
          <a:p>
            <a:r>
              <a:rPr lang="en-US" sz="2200" dirty="0"/>
              <a:t>Each data point (person, interview, lab test) is different</a:t>
            </a:r>
          </a:p>
          <a:p>
            <a:r>
              <a:rPr lang="en-US" sz="2200" dirty="0"/>
              <a:t>Idiosyncratic differences (how do we rate our own happiness?)</a:t>
            </a:r>
          </a:p>
          <a:p>
            <a:r>
              <a:rPr lang="en-US" sz="2200" dirty="0"/>
              <a:t>Measurement error (Lab machines differ)</a:t>
            </a:r>
          </a:p>
          <a:p>
            <a:pPr marL="0" indent="0">
              <a:buNone/>
            </a:pPr>
            <a:r>
              <a:rPr lang="en-US" sz="2200" dirty="0"/>
              <a:t>Lots of </a:t>
            </a:r>
            <a:r>
              <a:rPr lang="en-US" sz="2200" b="1" dirty="0"/>
              <a:t>econometric</a:t>
            </a:r>
            <a:r>
              <a:rPr lang="en-US" sz="2200" dirty="0"/>
              <a:t> techniques to handle these </a:t>
            </a:r>
            <a:r>
              <a:rPr lang="en-US" sz="2200" i="1" dirty="0"/>
              <a:t>errors </a:t>
            </a:r>
            <a:endParaRPr lang="en-US" sz="2200" dirty="0"/>
          </a:p>
          <a:p>
            <a:pPr marL="457200" indent="-457200">
              <a:buFont typeface="+mj-lt"/>
              <a:buAutoNum type="arabicPeriod"/>
            </a:pPr>
            <a:endParaRPr lang="en-US" sz="2200" dirty="0"/>
          </a:p>
          <a:p>
            <a:pPr marL="0" indent="0">
              <a:buNone/>
            </a:pPr>
            <a:r>
              <a:rPr lang="en-US" sz="2200" dirty="0"/>
              <a:t>A more fundamental question: </a:t>
            </a:r>
            <a:r>
              <a:rPr lang="en-US" sz="2200" b="1" dirty="0"/>
              <a:t>bias</a:t>
            </a:r>
          </a:p>
          <a:p>
            <a:r>
              <a:rPr lang="en-US" sz="2200" b="1" dirty="0"/>
              <a:t>If I understand my data perfectly, can it give me the answer I want?</a:t>
            </a:r>
          </a:p>
          <a:p>
            <a:r>
              <a:rPr lang="en-US" sz="2200" dirty="0"/>
              <a:t>Example: measurement error and regressions</a:t>
            </a:r>
          </a:p>
        </p:txBody>
      </p:sp>
    </p:spTree>
    <p:extLst>
      <p:ext uri="{BB962C8B-B14F-4D97-AF65-F5344CB8AC3E}">
        <p14:creationId xmlns:p14="http://schemas.microsoft.com/office/powerpoint/2010/main" val="9472752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This Time</a:t>
            </a:r>
          </a:p>
        </p:txBody>
      </p:sp>
      <p:sp>
        <p:nvSpPr>
          <p:cNvPr id="5" name="Content Placeholder 3">
            <a:extLst>
              <a:ext uri="{FF2B5EF4-FFF2-40B4-BE49-F238E27FC236}">
                <a16:creationId xmlns:a16="http://schemas.microsoft.com/office/drawing/2014/main" id="{EF77A64B-FB81-2AF7-47B1-7CC481CD8F82}"/>
              </a:ext>
            </a:extLst>
          </p:cNvPr>
          <p:cNvSpPr txBox="1">
            <a:spLocks/>
          </p:cNvSpPr>
          <p:nvPr/>
        </p:nvSpPr>
        <p:spPr>
          <a:xfrm>
            <a:off x="389852" y="1219201"/>
            <a:ext cx="1058294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Data visualization is a powerful tool: use it well</a:t>
            </a:r>
          </a:p>
          <a:p>
            <a:r>
              <a:rPr lang="en-US" sz="2800" dirty="0"/>
              <a:t>Measuring correlations and covariances (but not causation – yet!)</a:t>
            </a:r>
          </a:p>
          <a:p>
            <a:r>
              <a:rPr lang="en-US" sz="2800" dirty="0"/>
              <a:t>Quantifying (some) uncertainty: standard deviations</a:t>
            </a:r>
          </a:p>
        </p:txBody>
      </p:sp>
      <p:sp>
        <p:nvSpPr>
          <p:cNvPr id="2" name="Title 1">
            <a:extLst>
              <a:ext uri="{FF2B5EF4-FFF2-40B4-BE49-F238E27FC236}">
                <a16:creationId xmlns:a16="http://schemas.microsoft.com/office/drawing/2014/main" id="{9F30AAFD-CC39-CD93-52D7-BD4EA8B3F5A0}"/>
              </a:ext>
            </a:extLst>
          </p:cNvPr>
          <p:cNvSpPr txBox="1">
            <a:spLocks/>
          </p:cNvSpPr>
          <p:nvPr/>
        </p:nvSpPr>
        <p:spPr>
          <a:xfrm>
            <a:off x="365760" y="33375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Next Time</a:t>
            </a:r>
          </a:p>
        </p:txBody>
      </p:sp>
      <p:sp>
        <p:nvSpPr>
          <p:cNvPr id="3" name="Content Placeholder 3">
            <a:extLst>
              <a:ext uri="{FF2B5EF4-FFF2-40B4-BE49-F238E27FC236}">
                <a16:creationId xmlns:a16="http://schemas.microsoft.com/office/drawing/2014/main" id="{EFE6D44A-2704-E962-92EB-D83252B97750}"/>
              </a:ext>
            </a:extLst>
          </p:cNvPr>
          <p:cNvSpPr txBox="1">
            <a:spLocks/>
          </p:cNvSpPr>
          <p:nvPr/>
        </p:nvSpPr>
        <p:spPr>
          <a:xfrm>
            <a:off x="381000" y="4130040"/>
            <a:ext cx="963472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Quantifying (more) uncertainty</a:t>
            </a:r>
          </a:p>
          <a:p>
            <a:r>
              <a:rPr lang="en-US" sz="2800" dirty="0"/>
              <a:t>Standard errors </a:t>
            </a:r>
          </a:p>
          <a:p>
            <a:r>
              <a:rPr lang="en-US" sz="2800" dirty="0"/>
              <a:t>Confidence Intervals</a:t>
            </a:r>
          </a:p>
        </p:txBody>
      </p:sp>
    </p:spTree>
    <p:extLst>
      <p:ext uri="{BB962C8B-B14F-4D97-AF65-F5344CB8AC3E}">
        <p14:creationId xmlns:p14="http://schemas.microsoft.com/office/powerpoint/2010/main" val="3517782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Data Types</a:t>
            </a:r>
          </a:p>
        </p:txBody>
      </p:sp>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Continuous Variables</a:t>
            </a:r>
            <a:r>
              <a:rPr lang="en-US" sz="2200" dirty="0">
                <a:latin typeface="Times New Roman" panose="02020603050405020304" pitchFamily="18" charset="0"/>
                <a:cs typeface="Times New Roman" panose="02020603050405020304" pitchFamily="18" charset="0"/>
              </a:rPr>
              <a:t>: measured on the “real line” rather than integers</a:t>
            </a:r>
          </a:p>
          <a:p>
            <a:pPr lvl="1"/>
            <a:r>
              <a:rPr lang="en-US" sz="2200" dirty="0">
                <a:latin typeface="Times New Roman" panose="02020603050405020304" pitchFamily="18" charset="0"/>
                <a:cs typeface="Times New Roman" panose="02020603050405020304" pitchFamily="18" charset="0"/>
              </a:rPr>
              <a:t>Examples: income, weight, blood pressure, etc. </a:t>
            </a:r>
          </a:p>
          <a:p>
            <a:pPr lvl="1"/>
            <a:r>
              <a:rPr lang="en-US" sz="2200" dirty="0">
                <a:cs typeface="Times New Roman" panose="02020603050405020304" pitchFamily="18" charset="0"/>
              </a:rPr>
              <a:t>Anything that is continuous “enough” can be treated as continuous (e.g., income)</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9972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Data Types</a:t>
            </a:r>
          </a:p>
        </p:txBody>
      </p:sp>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Continuous Variables</a:t>
            </a:r>
            <a:r>
              <a:rPr lang="en-US" sz="2200" dirty="0">
                <a:latin typeface="Times New Roman" panose="02020603050405020304" pitchFamily="18" charset="0"/>
                <a:cs typeface="Times New Roman" panose="02020603050405020304" pitchFamily="18" charset="0"/>
              </a:rPr>
              <a:t>: measured on the “real line” rather than integers</a:t>
            </a:r>
          </a:p>
          <a:p>
            <a:pPr lvl="1"/>
            <a:r>
              <a:rPr lang="en-US" sz="2200" dirty="0">
                <a:latin typeface="Times New Roman" panose="02020603050405020304" pitchFamily="18" charset="0"/>
                <a:cs typeface="Times New Roman" panose="02020603050405020304" pitchFamily="18" charset="0"/>
              </a:rPr>
              <a:t>Examples: income, weight, blood pressure, etc. </a:t>
            </a:r>
          </a:p>
          <a:p>
            <a:pPr lvl="1"/>
            <a:r>
              <a:rPr lang="en-US" sz="2200" dirty="0">
                <a:cs typeface="Times New Roman" panose="02020603050405020304" pitchFamily="18" charset="0"/>
              </a:rPr>
              <a:t>Anything that is continuous “enough” can be treated as continuous (e.g., income)</a:t>
            </a:r>
            <a:endParaRPr lang="en-US" sz="2200" dirty="0">
              <a:latin typeface="Times New Roman" panose="02020603050405020304" pitchFamily="18" charset="0"/>
              <a:cs typeface="Times New Roman" panose="02020603050405020304" pitchFamily="18" charset="0"/>
            </a:endParaRPr>
          </a:p>
          <a:p>
            <a:pPr marL="457200" indent="-457200">
              <a:buAutoNum type="arabicPeriod"/>
            </a:pPr>
            <a:r>
              <a:rPr lang="en-US" sz="2200" b="1" dirty="0">
                <a:cs typeface="Times New Roman" panose="02020603050405020304" pitchFamily="18" charset="0"/>
              </a:rPr>
              <a:t>Discrete Variables: </a:t>
            </a:r>
            <a:r>
              <a:rPr lang="en-US" sz="2200" dirty="0">
                <a:cs typeface="Times New Roman" panose="02020603050405020304" pitchFamily="18" charset="0"/>
              </a:rPr>
              <a:t>“chunked up” </a:t>
            </a:r>
            <a:endParaRPr lang="en-US" sz="2200" b="1" dirty="0">
              <a:cs typeface="Times New Roman" panose="02020603050405020304" pitchFamily="18" charset="0"/>
            </a:endParaRPr>
          </a:p>
          <a:p>
            <a:pPr lvl="1"/>
            <a:r>
              <a:rPr lang="en-US" sz="2200" dirty="0">
                <a:cs typeface="Times New Roman" panose="02020603050405020304" pitchFamily="18" charset="0"/>
              </a:rPr>
              <a:t>Can be integers (e.g., age in years)</a:t>
            </a:r>
          </a:p>
          <a:p>
            <a:pPr lvl="1"/>
            <a:r>
              <a:rPr lang="en-US" sz="2200" dirty="0">
                <a:cs typeface="Times New Roman" panose="02020603050405020304" pitchFamily="18" charset="0"/>
              </a:rPr>
              <a:t>Can be ordinal (e.g., quantiles of marginalization) </a:t>
            </a:r>
          </a:p>
          <a:p>
            <a:pPr lvl="1"/>
            <a:r>
              <a:rPr lang="en-US" sz="2200" dirty="0">
                <a:cs typeface="Times New Roman" panose="02020603050405020304" pitchFamily="18" charset="0"/>
              </a:rPr>
              <a:t>Can be anything with limited categories (e.g., Likert scales)</a:t>
            </a:r>
          </a:p>
          <a:p>
            <a:pPr marL="274320" lvl="1" indent="0">
              <a:buNone/>
            </a:pPr>
            <a:endParaRPr lang="en-US" sz="2200" dirty="0">
              <a:cs typeface="Times New Roman" panose="02020603050405020304" pitchFamily="18" charset="0"/>
            </a:endParaRPr>
          </a:p>
          <a:p>
            <a:pPr lvl="1"/>
            <a:endParaRPr lang="en-US" sz="2200" dirty="0">
              <a:cs typeface="Times New Roman" panose="02020603050405020304" pitchFamily="18" charset="0"/>
            </a:endParaRPr>
          </a:p>
        </p:txBody>
      </p:sp>
    </p:spTree>
    <p:extLst>
      <p:ext uri="{BB962C8B-B14F-4D97-AF65-F5344CB8AC3E}">
        <p14:creationId xmlns:p14="http://schemas.microsoft.com/office/powerpoint/2010/main" val="597965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Data Types</a:t>
            </a:r>
          </a:p>
        </p:txBody>
      </p:sp>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Continuous Variables</a:t>
            </a:r>
            <a:r>
              <a:rPr lang="en-US" sz="2200" dirty="0">
                <a:latin typeface="Times New Roman" panose="02020603050405020304" pitchFamily="18" charset="0"/>
                <a:cs typeface="Times New Roman" panose="02020603050405020304" pitchFamily="18" charset="0"/>
              </a:rPr>
              <a:t>: measured on the “real line” rather than integers</a:t>
            </a:r>
          </a:p>
          <a:p>
            <a:pPr lvl="1"/>
            <a:r>
              <a:rPr lang="en-US" sz="2200" dirty="0">
                <a:latin typeface="Times New Roman" panose="02020603050405020304" pitchFamily="18" charset="0"/>
                <a:cs typeface="Times New Roman" panose="02020603050405020304" pitchFamily="18" charset="0"/>
              </a:rPr>
              <a:t>Examples: income, weight, blood pressure, etc. </a:t>
            </a:r>
          </a:p>
          <a:p>
            <a:pPr lvl="1"/>
            <a:r>
              <a:rPr lang="en-US" sz="2200" dirty="0">
                <a:cs typeface="Times New Roman" panose="02020603050405020304" pitchFamily="18" charset="0"/>
              </a:rPr>
              <a:t>Anything that is continuous “enough” can be treated as continuous (e.g., income)</a:t>
            </a:r>
            <a:endParaRPr lang="en-US" sz="2200" dirty="0">
              <a:latin typeface="Times New Roman" panose="02020603050405020304" pitchFamily="18" charset="0"/>
              <a:cs typeface="Times New Roman" panose="02020603050405020304" pitchFamily="18" charset="0"/>
            </a:endParaRPr>
          </a:p>
          <a:p>
            <a:pPr marL="457200" indent="-457200">
              <a:buAutoNum type="arabicPeriod"/>
            </a:pPr>
            <a:r>
              <a:rPr lang="en-US" sz="2200" b="1" dirty="0">
                <a:cs typeface="Times New Roman" panose="02020603050405020304" pitchFamily="18" charset="0"/>
              </a:rPr>
              <a:t>Discrete Variables: </a:t>
            </a:r>
            <a:r>
              <a:rPr lang="en-US" sz="2200" dirty="0">
                <a:cs typeface="Times New Roman" panose="02020603050405020304" pitchFamily="18" charset="0"/>
              </a:rPr>
              <a:t>“chunked up” </a:t>
            </a:r>
            <a:endParaRPr lang="en-US" sz="2200" b="1" dirty="0">
              <a:cs typeface="Times New Roman" panose="02020603050405020304" pitchFamily="18" charset="0"/>
            </a:endParaRPr>
          </a:p>
          <a:p>
            <a:pPr lvl="1"/>
            <a:r>
              <a:rPr lang="en-US" sz="2200" dirty="0">
                <a:cs typeface="Times New Roman" panose="02020603050405020304" pitchFamily="18" charset="0"/>
              </a:rPr>
              <a:t>Can be integers (e.g., age in years)</a:t>
            </a:r>
          </a:p>
          <a:p>
            <a:pPr lvl="1"/>
            <a:r>
              <a:rPr lang="en-US" sz="2200" dirty="0">
                <a:cs typeface="Times New Roman" panose="02020603050405020304" pitchFamily="18" charset="0"/>
              </a:rPr>
              <a:t>Can be ordinal (e.g., quantiles of marginalization) </a:t>
            </a:r>
          </a:p>
          <a:p>
            <a:pPr lvl="1"/>
            <a:r>
              <a:rPr lang="en-US" sz="2200" dirty="0">
                <a:cs typeface="Times New Roman" panose="02020603050405020304" pitchFamily="18" charset="0"/>
              </a:rPr>
              <a:t>Can be anything with limited categories (e.g., Likert scales, binned household income)</a:t>
            </a:r>
          </a:p>
          <a:p>
            <a:pPr lvl="1"/>
            <a:endParaRPr lang="en-US" sz="2200" dirty="0">
              <a:cs typeface="Times New Roman" panose="02020603050405020304" pitchFamily="18" charset="0"/>
            </a:endParaRPr>
          </a:p>
          <a:p>
            <a:pPr marL="274320" lvl="1" indent="0">
              <a:buNone/>
            </a:pPr>
            <a:r>
              <a:rPr lang="en-US" sz="2200" b="1" dirty="0">
                <a:solidFill>
                  <a:schemeClr val="accent2">
                    <a:lumMod val="75000"/>
                  </a:schemeClr>
                </a:solidFill>
                <a:cs typeface="Times New Roman" panose="02020603050405020304" pitchFamily="18" charset="0"/>
              </a:rPr>
              <a:t>How we view this data depends on its underlying structure! </a:t>
            </a:r>
          </a:p>
          <a:p>
            <a:pPr marL="274320" lvl="1" indent="0">
              <a:buNone/>
            </a:pPr>
            <a:r>
              <a:rPr lang="en-US" sz="2200" dirty="0">
                <a:cs typeface="Times New Roman" panose="02020603050405020304" pitchFamily="18" charset="0"/>
              </a:rPr>
              <a:t>Good visualization conveys the assumptions and limitations as well as takeaways</a:t>
            </a:r>
          </a:p>
        </p:txBody>
      </p:sp>
    </p:spTree>
    <p:extLst>
      <p:ext uri="{BB962C8B-B14F-4D97-AF65-F5344CB8AC3E}">
        <p14:creationId xmlns:p14="http://schemas.microsoft.com/office/powerpoint/2010/main" val="3142007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Summarizing Data: Central Tendency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cs typeface="Times New Roman" panose="02020603050405020304" pitchFamily="18" charset="0"/>
                  </a:rPr>
                  <a:t>Mean</a:t>
                </a:r>
                <a:r>
                  <a:rPr lang="en-US" sz="2200" dirty="0">
                    <a:cs typeface="Times New Roman" panose="02020603050405020304" pitchFamily="18" charset="0"/>
                  </a:rPr>
                  <a:t>: the (weighted) average of all data points</a:t>
                </a:r>
              </a:p>
              <a:p>
                <a:pPr marL="0" indent="0">
                  <a:buNone/>
                </a:pPr>
                <a14:m>
                  <m:oMathPara xmlns:m="http://schemas.openxmlformats.org/officeDocument/2006/math">
                    <m:oMathParaPr>
                      <m:jc m:val="centerGroup"/>
                    </m:oMathParaPr>
                    <m:oMath xmlns:m="http://schemas.openxmlformats.org/officeDocument/2006/math">
                      <m:bar>
                        <m:barPr>
                          <m:pos m:val="top"/>
                          <m:ctrlPr>
                            <a:rPr lang="en-US" sz="2200" i="1" smtClean="0">
                              <a:latin typeface="Cambria Math" panose="02040503050406030204" pitchFamily="18" charset="0"/>
                              <a:cs typeface="Times New Roman" panose="02020603050405020304" pitchFamily="18" charset="0"/>
                            </a:rPr>
                          </m:ctrlPr>
                        </m:barPr>
                        <m:e>
                          <m:r>
                            <a:rPr lang="en-US" sz="2200" b="0" i="1" smtClean="0">
                              <a:latin typeface="Cambria Math" panose="02040503050406030204" pitchFamily="18" charset="0"/>
                              <a:cs typeface="Times New Roman" panose="02020603050405020304" pitchFamily="18" charset="0"/>
                            </a:rPr>
                            <m:t>𝑥</m:t>
                          </m:r>
                        </m:e>
                      </m:bar>
                      <m:r>
                        <a:rPr lang="en-US" sz="2200" b="0" i="1" smtClean="0">
                          <a:latin typeface="Cambria Math" panose="02040503050406030204" pitchFamily="18" charset="0"/>
                          <a:cs typeface="Times New Roman" panose="02020603050405020304" pitchFamily="18" charset="0"/>
                        </a:rPr>
                        <m:t>=</m:t>
                      </m:r>
                      <m:f>
                        <m:fPr>
                          <m:ctrlPr>
                            <a:rPr lang="en-US" sz="220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1</m:t>
                          </m:r>
                        </m:num>
                        <m:den>
                          <m:r>
                            <a:rPr lang="en-US" sz="2200" b="0" i="1" smtClean="0">
                              <a:latin typeface="Cambria Math" panose="02040503050406030204" pitchFamily="18" charset="0"/>
                              <a:cs typeface="Times New Roman" panose="02020603050405020304" pitchFamily="18" charset="0"/>
                            </a:rPr>
                            <m:t>𝑛</m:t>
                          </m:r>
                        </m:den>
                      </m:f>
                      <m:nary>
                        <m:naryPr>
                          <m:chr m:val="∑"/>
                          <m:supHide m:val="on"/>
                          <m:ctrlPr>
                            <a:rPr lang="en-US" sz="2200" i="1" smtClean="0">
                              <a:latin typeface="Cambria Math" panose="02040503050406030204" pitchFamily="18" charset="0"/>
                              <a:cs typeface="Times New Roman" panose="02020603050405020304" pitchFamily="18" charset="0"/>
                            </a:rPr>
                          </m:ctrlPr>
                        </m:naryPr>
                        <m:sub>
                          <m:r>
                            <a:rPr lang="en-US" sz="2200" b="0" i="1" smtClean="0">
                              <a:latin typeface="Cambria Math" panose="02040503050406030204" pitchFamily="18" charset="0"/>
                              <a:cs typeface="Times New Roman" panose="02020603050405020304" pitchFamily="18" charset="0"/>
                            </a:rPr>
                            <m:t>𝑖</m:t>
                          </m:r>
                        </m:sub>
                        <m:sup/>
                        <m:e>
                          <m:sSub>
                            <m:sSubPr>
                              <m:ctrlPr>
                                <a:rPr lang="en-US" sz="220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𝑖</m:t>
                              </m:r>
                            </m:sub>
                          </m:sSub>
                        </m:e>
                      </m:nary>
                    </m:oMath>
                  </m:oMathPara>
                </a14:m>
                <a:endParaRPr lang="en-US" sz="2200" dirty="0">
                  <a:cs typeface="Times New Roman" panose="02020603050405020304" pitchFamily="18" charset="0"/>
                </a:endParaRPr>
              </a:p>
              <a:p>
                <a:r>
                  <a:rPr lang="en-US" sz="2200" dirty="0">
                    <a:cs typeface="Times New Roman" panose="02020603050405020304" pitchFamily="18" charset="0"/>
                  </a:rPr>
                  <a:t>Most helpful for data with no outliers!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358" t="-1068"/>
                </a:stretch>
              </a:blipFill>
            </p:spPr>
            <p:txBody>
              <a:bodyPr/>
              <a:lstStyle/>
              <a:p>
                <a:r>
                  <a:rPr lang="en-US">
                    <a:noFill/>
                  </a:rPr>
                  <a:t> </a:t>
                </a:r>
              </a:p>
            </p:txBody>
          </p:sp>
        </mc:Fallback>
      </mc:AlternateContent>
      <p:pic>
        <p:nvPicPr>
          <p:cNvPr id="1026" name="Picture 2" descr="Anna J. Egalite on X: &quot;In my intro stats class today, I told students the  median is a ”resistant” measure of a distribution's center &amp;amp; is often  preferred to the mean in">
            <a:extLst>
              <a:ext uri="{FF2B5EF4-FFF2-40B4-BE49-F238E27FC236}">
                <a16:creationId xmlns:a16="http://schemas.microsoft.com/office/drawing/2014/main" id="{BFCB3366-0E91-75F7-16DA-ABC3527D78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1" y="2911320"/>
            <a:ext cx="5543550" cy="3609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403538"/>
      </p:ext>
    </p:extLst>
  </p:cSld>
  <p:clrMapOvr>
    <a:masterClrMapping/>
  </p:clrMapOvr>
</p:sld>
</file>

<file path=ppt/theme/theme1.xml><?xml version="1.0" encoding="utf-8"?>
<a:theme xmlns:a="http://schemas.openxmlformats.org/drawingml/2006/main" name="View">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7391</TotalTime>
  <Words>2901</Words>
  <Application>Microsoft Office PowerPoint</Application>
  <PresentationFormat>Widescreen</PresentationFormat>
  <Paragraphs>383</Paragraphs>
  <Slides>58</Slides>
  <Notes>42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58</vt:i4>
      </vt:variant>
    </vt:vector>
  </HeadingPairs>
  <TitlesOfParts>
    <vt:vector size="71" baseType="lpstr">
      <vt:lpstr>-apple-system</vt:lpstr>
      <vt:lpstr>Arial</vt:lpstr>
      <vt:lpstr>Calibri</vt:lpstr>
      <vt:lpstr>Cambria Math</vt:lpstr>
      <vt:lpstr>Google Sans</vt:lpstr>
      <vt:lpstr>Symbol</vt:lpstr>
      <vt:lpstr>Tahoma</vt:lpstr>
      <vt:lpstr>Times New Roman</vt:lpstr>
      <vt:lpstr>Trebuchet MS</vt:lpstr>
      <vt:lpstr>Wingdings</vt:lpstr>
      <vt:lpstr>Wingdings 2</vt:lpstr>
      <vt:lpstr>View</vt:lpstr>
      <vt:lpstr>Office Theme</vt:lpstr>
      <vt:lpstr>Intermediate Statistics</vt:lpstr>
      <vt:lpstr>PowerPoint Presentation</vt:lpstr>
      <vt:lpstr>Data Visualization </vt:lpstr>
      <vt:lpstr>Seeing Data Matters: Anscombe’s Quartet</vt:lpstr>
      <vt:lpstr>Seeing Data Matters: Anscombe’s Quartet</vt:lpstr>
      <vt:lpstr>Data Types</vt:lpstr>
      <vt:lpstr>Data Types</vt:lpstr>
      <vt:lpstr>Data Types</vt:lpstr>
      <vt:lpstr>Summarizing Data: Central Tendency</vt:lpstr>
      <vt:lpstr>Summarizing Data: Central Tendency</vt:lpstr>
      <vt:lpstr>Summarizing Data: Central Tendency</vt:lpstr>
      <vt:lpstr>Choose Visualizations Carefully</vt:lpstr>
      <vt:lpstr>Visualizing Data: Histograms</vt:lpstr>
      <vt:lpstr>Visualizing Data: Histograms</vt:lpstr>
      <vt:lpstr>Visualizing Data: Histograms</vt:lpstr>
      <vt:lpstr>Visualization Across Groups</vt:lpstr>
      <vt:lpstr>Honest Visualization</vt:lpstr>
      <vt:lpstr>KEYS TO VISUALIZING DATA</vt:lpstr>
      <vt:lpstr>KEYS TO VISUALIZING DATA</vt:lpstr>
      <vt:lpstr>KEYS TO VISUALIZING DATA</vt:lpstr>
      <vt:lpstr>KEYS TO VISUALIZING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Other Notes on Data Visualization</vt:lpstr>
      <vt:lpstr>Other Notes on Data Visualization</vt:lpstr>
      <vt:lpstr>Other Notes on Data Visualization</vt:lpstr>
      <vt:lpstr>Correlations, Covariances, &amp; Causation (oh my!)</vt:lpstr>
      <vt:lpstr>Visualization Across Dimensions</vt:lpstr>
      <vt:lpstr>Binscatters</vt:lpstr>
      <vt:lpstr>Covariances &amp; Correlations</vt:lpstr>
      <vt:lpstr>Covariances &amp; Correlations</vt:lpstr>
      <vt:lpstr>Covariances &amp; Correlations</vt:lpstr>
      <vt:lpstr>Covariances &amp; Correlations</vt:lpstr>
      <vt:lpstr>Covariances &amp; Correlations</vt:lpstr>
      <vt:lpstr>Covariances &amp; Correlations</vt:lpstr>
      <vt:lpstr>Correlation and Causation  </vt:lpstr>
      <vt:lpstr>Goal of Econometric Analysis</vt:lpstr>
      <vt:lpstr>All that glitters is an RCT?</vt:lpstr>
      <vt:lpstr>All that glitters is an RCT?</vt:lpstr>
      <vt:lpstr>All that glitters is an RCT?</vt:lpstr>
      <vt:lpstr>All that glitters is an RCT?</vt:lpstr>
      <vt:lpstr>Econometric approach</vt:lpstr>
      <vt:lpstr>Why do we need causal inference?</vt:lpstr>
      <vt:lpstr>Why do we need causal inference?</vt:lpstr>
      <vt:lpstr>Errors and Bias</vt:lpstr>
      <vt:lpstr>Measuring Variability: Variance and SDs</vt:lpstr>
      <vt:lpstr>Measuring Variability: Variance and SDs</vt:lpstr>
      <vt:lpstr>Why n-1?</vt:lpstr>
      <vt:lpstr>Errors and Bias</vt:lpstr>
      <vt:lpstr>Errors and Bias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642</cp:revision>
  <dcterms:created xsi:type="dcterms:W3CDTF">2011-01-10T00:42:42Z</dcterms:created>
  <dcterms:modified xsi:type="dcterms:W3CDTF">2024-10-10T18:48:03Z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