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2"/>
  </p:notesMasterIdLst>
  <p:sldIdLst>
    <p:sldId id="256" r:id="rId2"/>
    <p:sldId id="417" r:id="rId3"/>
    <p:sldId id="257" r:id="rId4"/>
    <p:sldId id="398" r:id="rId5"/>
    <p:sldId id="459" r:id="rId6"/>
    <p:sldId id="458" r:id="rId7"/>
    <p:sldId id="419" r:id="rId8"/>
    <p:sldId id="366"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21" r:id="rId26"/>
    <p:sldId id="460" r:id="rId27"/>
    <p:sldId id="478" r:id="rId28"/>
    <p:sldId id="712" r:id="rId29"/>
    <p:sldId id="713" r:id="rId30"/>
    <p:sldId id="714" r:id="rId31"/>
    <p:sldId id="715" r:id="rId32"/>
    <p:sldId id="716" r:id="rId33"/>
    <p:sldId id="435" r:id="rId34"/>
    <p:sldId id="424" r:id="rId35"/>
    <p:sldId id="717" r:id="rId36"/>
    <p:sldId id="718" r:id="rId37"/>
    <p:sldId id="423" r:id="rId38"/>
    <p:sldId id="719" r:id="rId39"/>
    <p:sldId id="720" r:id="rId40"/>
    <p:sldId id="721" r:id="rId41"/>
    <p:sldId id="722" r:id="rId42"/>
    <p:sldId id="723" r:id="rId43"/>
    <p:sldId id="427" r:id="rId44"/>
    <p:sldId id="724" r:id="rId45"/>
    <p:sldId id="426" r:id="rId46"/>
    <p:sldId id="428" r:id="rId47"/>
    <p:sldId id="725" r:id="rId48"/>
    <p:sldId id="726" r:id="rId49"/>
    <p:sldId id="727" r:id="rId50"/>
    <p:sldId id="443" r:id="rId51"/>
    <p:sldId id="440" r:id="rId52"/>
    <p:sldId id="445" r:id="rId53"/>
    <p:sldId id="728" r:id="rId54"/>
    <p:sldId id="729" r:id="rId55"/>
    <p:sldId id="730" r:id="rId56"/>
    <p:sldId id="731" r:id="rId57"/>
    <p:sldId id="732" r:id="rId58"/>
    <p:sldId id="449" r:id="rId59"/>
    <p:sldId id="733" r:id="rId60"/>
    <p:sldId id="444" r:id="rId6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93" autoAdjust="0"/>
  </p:normalViewPr>
  <p:slideViewPr>
    <p:cSldViewPr>
      <p:cViewPr varScale="1">
        <p:scale>
          <a:sx n="89" d="100"/>
          <a:sy n="89" d="100"/>
        </p:scale>
        <p:origin x="143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10/28/2024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Pull in code from second half from what is now L3.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60604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578600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5355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80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57364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58795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68584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00387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959492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line installs the package you want to use – </a:t>
            </a:r>
            <a:r>
              <a:rPr lang="en-US" sz="1800" u="sng" dirty="0">
                <a:effectLst/>
                <a:latin typeface="Times New Roman" panose="02020603050405020304" pitchFamily="18" charset="0"/>
                <a:ea typeface="Times New Roman" panose="02020603050405020304" pitchFamily="18" charset="0"/>
              </a:rPr>
              <a:t>you only need to run this once on your computer</a:t>
            </a:r>
            <a:r>
              <a:rPr lang="en-US" sz="1800" dirty="0">
                <a:effectLst/>
                <a:latin typeface="Times New Roman" panose="02020603050405020304" pitchFamily="18" charset="0"/>
                <a:ea typeface="Times New Roman" panose="02020603050405020304" pitchFamily="18" charset="0"/>
              </a:rPr>
              <a:t> (and don’t forget the quotation marks). Then, </a:t>
            </a:r>
            <a:r>
              <a:rPr lang="en-US" sz="1800" u="sng" dirty="0">
                <a:effectLst/>
                <a:latin typeface="Times New Roman" panose="02020603050405020304" pitchFamily="18" charset="0"/>
                <a:ea typeface="Times New Roman" panose="02020603050405020304" pitchFamily="18" charset="0"/>
              </a:rPr>
              <a:t>each time you open RStudio</a:t>
            </a:r>
            <a:r>
              <a:rPr lang="en-US" sz="1800" dirty="0">
                <a:effectLst/>
                <a:latin typeface="Times New Roman" panose="02020603050405020304" pitchFamily="18" charset="0"/>
                <a:ea typeface="Times New Roman" panose="02020603050405020304" pitchFamily="18" charset="0"/>
              </a:rPr>
              <a:t>, you need to “call” the package (think about this like inviting the vampire into your house, but in a nice way). That’s done on the second line. Then, the third line uses the command “</a:t>
            </a:r>
            <a:r>
              <a:rPr lang="en-US" sz="1800" dirty="0" err="1">
                <a:effectLst/>
                <a:latin typeface="Times New Roman" panose="02020603050405020304" pitchFamily="18" charset="0"/>
                <a:ea typeface="Times New Roman" panose="02020603050405020304" pitchFamily="18" charset="0"/>
              </a:rPr>
              <a:t>read_xlsx</a:t>
            </a:r>
            <a:r>
              <a:rPr lang="en-US" sz="1800" dirty="0">
                <a:effectLst/>
                <a:latin typeface="Times New Roman" panose="02020603050405020304" pitchFamily="18" charset="0"/>
                <a:ea typeface="Times New Roman" panose="02020603050405020304" pitchFamily="18" charset="0"/>
              </a:rPr>
              <a:t>” from the </a:t>
            </a:r>
            <a:r>
              <a:rPr lang="en-US" sz="1800" dirty="0" err="1">
                <a:effectLst/>
                <a:latin typeface="Times New Roman" panose="02020603050405020304" pitchFamily="18" charset="0"/>
                <a:ea typeface="Times New Roman" panose="02020603050405020304" pitchFamily="18" charset="0"/>
              </a:rPr>
              <a:t>readxl</a:t>
            </a:r>
            <a:r>
              <a:rPr lang="en-US" sz="1800" dirty="0">
                <a:effectLst/>
                <a:latin typeface="Times New Roman" panose="02020603050405020304" pitchFamily="18" charset="0"/>
                <a:ea typeface="Times New Roman" panose="02020603050405020304" pitchFamily="18" charset="0"/>
              </a:rPr>
              <a:t> package to load your dataset.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60717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369668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81655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510445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75462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Most of the time, you want to “Knit to Word.” Once you click this, your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will </a:t>
            </a:r>
            <a:r>
              <a:rPr lang="en-US" sz="1800" b="1" u="sng" dirty="0">
                <a:effectLst/>
                <a:latin typeface="Times New Roman" panose="02020603050405020304" pitchFamily="18" charset="0"/>
                <a:ea typeface="Times New Roman" panose="02020603050405020304" pitchFamily="18" charset="0"/>
              </a:rPr>
              <a:t>run all code in your document </a:t>
            </a:r>
            <a:r>
              <a:rPr lang="en-US" sz="1800" dirty="0">
                <a:effectLst/>
                <a:latin typeface="Times New Roman" panose="02020603050405020304" pitchFamily="18" charset="0"/>
                <a:ea typeface="Times New Roman" panose="02020603050405020304" pitchFamily="18" charset="0"/>
              </a:rPr>
              <a:t>and then produce a Word file with the outputs of your code and the text you wrote to describe it. In order to knit, your R software will start entirely from scratch. This means that </a:t>
            </a:r>
            <a:r>
              <a:rPr lang="en-US" sz="1800" b="1" u="sng" dirty="0">
                <a:effectLst/>
                <a:latin typeface="Times New Roman" panose="02020603050405020304" pitchFamily="18" charset="0"/>
                <a:ea typeface="Times New Roman" panose="02020603050405020304" pitchFamily="18" charset="0"/>
              </a:rPr>
              <a:t>every line of code you needed to complete the analysis must be in your .</a:t>
            </a:r>
            <a:r>
              <a:rPr lang="en-US" sz="1800" b="1" u="sng" dirty="0" err="1">
                <a:effectLst/>
                <a:latin typeface="Times New Roman" panose="02020603050405020304" pitchFamily="18" charset="0"/>
                <a:ea typeface="Times New Roman" panose="02020603050405020304" pitchFamily="18" charset="0"/>
              </a:rPr>
              <a:t>Rmd</a:t>
            </a:r>
            <a:r>
              <a:rPr lang="en-US" sz="1800" b="1" u="sng" dirty="0">
                <a:effectLst/>
                <a:latin typeface="Times New Roman" panose="02020603050405020304" pitchFamily="18" charset="0"/>
                <a:ea typeface="Times New Roman" panose="02020603050405020304" pitchFamily="18" charset="0"/>
              </a:rPr>
              <a:t> file</a:t>
            </a:r>
            <a:r>
              <a:rPr lang="en-US" sz="1800" dirty="0">
                <a:effectLst/>
                <a:latin typeface="Times New Roman" panose="02020603050405020304" pitchFamily="18" charset="0"/>
                <a:ea typeface="Times New Roman" panose="02020603050405020304" pitchFamily="18" charset="0"/>
              </a:rPr>
              <a:t>. Frequently, we switch to the console to play around or test/debug something we’re trying to do. If you do this, you have to make sure your code ends up back in the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or your file will not knit.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21499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a source that’s really helpful to you, send it my way! Want to include it here. Crowd-sourcing is what R is built on after all.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327393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up in two places in HSR: estimating prevalences and cost/benefit or cost/utility analysis. Examples: </a:t>
            </a:r>
          </a:p>
          <a:p>
            <a:pPr marL="228600" indent="-228600">
              <a:buAutoNum type="arabicPeriod"/>
            </a:pPr>
            <a:r>
              <a:rPr lang="en-US" dirty="0"/>
              <a:t>First, AMI patients who are transferred from rural to urban </a:t>
            </a:r>
            <a:r>
              <a:rPr lang="en-US" dirty="0" err="1"/>
              <a:t>centres</a:t>
            </a:r>
            <a:r>
              <a:rPr lang="en-US" dirty="0"/>
              <a:t> may be counted twice. Double count may have been as large as 15% -- correcting leads to lower prevalence but greater mortality rates. </a:t>
            </a:r>
          </a:p>
          <a:p>
            <a:pPr marL="228600" indent="-228600">
              <a:buAutoNum type="arabicPeriod"/>
            </a:pPr>
            <a:r>
              <a:rPr lang="en-US" dirty="0"/>
              <a:t>Suppose we want to estimate disease burden on cost/utility. We count lost work hours as “loss productivity time” and so as part of the economic burden of a disease. But this may be double-counted because lost work hours also lead to worse wages, so we’re “over-counting” the loss in some sense. Additionally, utility may not be linear, so reductions in hours may lead to an overstatement in loss of estimated utility. (How do we think about this with regards to non-medical expenditures?)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r>
              <a:rPr lang="en-US" dirty="0"/>
              <a:t>We’ll talk more about visualization in the next lecture. Two main approaches here. </a:t>
            </a:r>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r>
              <a:rPr lang="en-US" b="1" dirty="0"/>
              <a:t>This is a good place to talk about skew and long tails, since we won’t cover it explicitly (but the book does)</a:t>
            </a:r>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967359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9ED3-3166-DF3A-9C7A-CE457124D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FF2FC-18FF-B3D4-E3CE-5A4BD0B9F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12942-02AD-9318-FB4A-327611938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258BD4-7805-2431-7772-DDF837D71BDD}"/>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986930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4F6C-5826-8851-3C81-7A0DCE05C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D2FBA-B518-9D3E-4E17-C35CD55D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70C0C-651E-821E-BFD2-106F3583E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23521-3C80-DA8E-6D31-4A496469C059}"/>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5039915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FB6AF-F458-F8CD-6998-93AF6698E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29DC0A-D4E7-E514-4A52-C14531AB4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5DE6B-0D9E-C2A8-73D7-9CAA275E16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D85982-F128-1B21-E6D1-23C3C7F612D1}"/>
              </a:ext>
            </a:extLst>
          </p:cNvPr>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223148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85190-3E70-7225-6C99-E6385A72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C974B-39DE-F5CD-7079-DFBF866A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0EEBB-8117-CF89-2339-7BB8C92EB94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BF386D08-F45B-2FEC-7778-EA6CB63D969D}"/>
              </a:ext>
            </a:extLst>
          </p:cNvPr>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7627444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0175563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39CCD-A866-CCEE-8FCD-80477060E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F8FEF-5E1D-5465-19B6-C8BC298ED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FB28B-DB15-CDC8-0D81-68464C50E5CF}"/>
              </a:ext>
            </a:extLst>
          </p:cNvPr>
          <p:cNvSpPr>
            <a:spLocks noGrp="1"/>
          </p:cNvSpPr>
          <p:nvPr>
            <p:ph type="body" idx="1"/>
          </p:nvPr>
        </p:nvSpPr>
        <p:spPr/>
        <p:txBody>
          <a:bodyPr/>
          <a:lstStyle/>
          <a:p>
            <a:r>
              <a:rPr lang="en-US" dirty="0"/>
              <a:t>We’ll cover these throughout the semester</a:t>
            </a:r>
          </a:p>
        </p:txBody>
      </p:sp>
      <p:sp>
        <p:nvSpPr>
          <p:cNvPr id="4" name="Slide Number Placeholder 3">
            <a:extLst>
              <a:ext uri="{FF2B5EF4-FFF2-40B4-BE49-F238E27FC236}">
                <a16:creationId xmlns:a16="http://schemas.microsoft.com/office/drawing/2014/main" id="{03E2643F-7A71-0BDE-4EB7-52FB951361CC}"/>
              </a:ext>
            </a:extLst>
          </p:cNvPr>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48496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VSC + copilot </a:t>
            </a:r>
            <a:r>
              <a:rPr lang="en-US" dirty="0">
                <a:sym typeface="Wingdings" panose="05000000000000000000" pitchFamily="2" charset="2"/>
              </a:rPr>
              <a:t> </a:t>
            </a:r>
            <a:r>
              <a:rPr lang="en-US" dirty="0" err="1">
                <a:sym typeface="Wingdings" panose="05000000000000000000" pitchFamily="2" charset="2"/>
              </a:rPr>
              <a:t>Rstudio</a:t>
            </a:r>
            <a:r>
              <a:rPr lang="en-US" dirty="0">
                <a:sym typeface="Wingdings" panose="05000000000000000000" pitchFamily="2" charset="2"/>
              </a:rPr>
              <a:t>  R project  </a:t>
            </a:r>
            <a:r>
              <a:rPr lang="en-US" dirty="0" err="1">
                <a:sym typeface="Wingdings" panose="05000000000000000000" pitchFamily="2" charset="2"/>
              </a:rPr>
              <a:t>Rmd</a:t>
            </a:r>
            <a:r>
              <a:rPr lang="en-US" dirty="0">
                <a:sym typeface="Wingdings" panose="05000000000000000000" pitchFamily="2" charset="2"/>
              </a:rPr>
              <a:t> and R folders (next slide)</a:t>
            </a:r>
          </a:p>
          <a:p>
            <a:r>
              <a:rPr lang="en-US" dirty="0">
                <a:sym typeface="Wingdings" panose="05000000000000000000" pitchFamily="2" charset="2"/>
              </a:rPr>
              <a:t>Links: https://code.visualstudio.com/blogs/2023/03/30/vscode-copilot.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8027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have within files. File chunks with one master file to run them all. Here we will use R projects and R markdown files.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56184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R look like? Talk about the Assignment1_StartHere.Rmd file on GitHub if needed.</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3609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www.r-bloggers.com/2023/08/exploring-rs-versatile-str-function-unraveling-your-data-with-ease/am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lost-stats.github.io/" TargetMode="External"/><Relationship Id="rId5" Type="http://schemas.openxmlformats.org/officeDocument/2006/relationships/hyperlink" Target="https://www.amazon.ca/Data-Visualization-Introduction-Kieran-Healy/dp/0691181624/ref=asc_df_0691181624/?tag=googleshopc0c-20&amp;linkCode=df0&amp;hvadid=310482465589&amp;hvpos=&amp;hvnetw=g&amp;hvrand=3535611193758545946&amp;hvpone=&amp;hvptwo=&amp;hvqmt=&amp;hvdev=c&amp;hvdvcmdl=&amp;hvlocint=&amp;hvlocphy=9000945&amp;hvtargid=pla-747213866632&amp;psc=1" TargetMode="External"/><Relationship Id="rId4" Type="http://schemas.openxmlformats.org/officeDocument/2006/relationships/hyperlink" Target="https://www.maths.usyd.edu.au/u/UG/SM/STAT3022/r/current/Misc/data-visualization-2.1.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020" y="2209800"/>
            <a:ext cx="10774180" cy="1894362"/>
          </a:xfrm>
        </p:spPr>
        <p:txBody>
          <a:bodyPr>
            <a:normAutofit/>
          </a:bodyPr>
          <a:lstStyle/>
          <a:p>
            <a:r>
              <a:rPr lang="en-US" dirty="0"/>
              <a:t>Intermediate Statistics</a:t>
            </a:r>
          </a:p>
        </p:txBody>
      </p:sp>
      <p:sp>
        <p:nvSpPr>
          <p:cNvPr id="3" name="Subtitle 2"/>
          <p:cNvSpPr>
            <a:spLocks noGrp="1"/>
          </p:cNvSpPr>
          <p:nvPr>
            <p:ph type="subTitle" idx="1"/>
          </p:nvPr>
        </p:nvSpPr>
        <p:spPr>
          <a:xfrm>
            <a:off x="838200" y="4191000"/>
            <a:ext cx="10515600" cy="1981200"/>
          </a:xfrm>
        </p:spPr>
        <p:txBody>
          <a:bodyPr>
            <a:noAutofit/>
          </a:bodyPr>
          <a:lstStyle/>
          <a:p>
            <a:r>
              <a:rPr lang="en-US" sz="2400" dirty="0"/>
              <a:t>Lecture 2: Programming in R + Descriptive Statistics</a:t>
            </a:r>
          </a:p>
          <a:p>
            <a:r>
              <a:rPr lang="en-US" sz="2400" dirty="0"/>
              <a:t>January 16,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Assigning variables in R</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R can handle multiple objects all at once: </a:t>
            </a:r>
          </a:p>
          <a:p>
            <a:pPr lvl="1"/>
            <a:r>
              <a:rPr lang="en-US" sz="2000" dirty="0">
                <a:effectLst/>
                <a:ea typeface="Times New Roman" panose="02020603050405020304" pitchFamily="18" charset="0"/>
                <a:cs typeface="Times New Roman" panose="02020603050405020304" pitchFamily="18" charset="0"/>
              </a:rPr>
              <a:t>Datasets</a:t>
            </a:r>
          </a:p>
          <a:p>
            <a:pPr lvl="1"/>
            <a:r>
              <a:rPr lang="en-US" sz="2000" dirty="0">
                <a:ea typeface="Times New Roman" panose="02020603050405020304" pitchFamily="18" charset="0"/>
                <a:cs typeface="Times New Roman" panose="02020603050405020304" pitchFamily="18" charset="0"/>
              </a:rPr>
              <a:t>Functions</a:t>
            </a:r>
          </a:p>
          <a:p>
            <a:pPr lvl="1"/>
            <a:r>
              <a:rPr lang="en-US" sz="2000" dirty="0">
                <a:effectLst/>
                <a:ea typeface="Times New Roman" panose="02020603050405020304" pitchFamily="18" charset="0"/>
                <a:cs typeface="Times New Roman" panose="02020603050405020304" pitchFamily="18" charset="0"/>
              </a:rPr>
              <a:t>Integers/scalars</a:t>
            </a:r>
          </a:p>
          <a:p>
            <a:pPr lvl="1"/>
            <a:r>
              <a:rPr lang="en-US" sz="2000" dirty="0">
                <a:ea typeface="Times New Roman" panose="02020603050405020304" pitchFamily="18" charset="0"/>
                <a:cs typeface="Times New Roman" panose="02020603050405020304" pitchFamily="18" charset="0"/>
              </a:rPr>
              <a:t>Lists</a:t>
            </a:r>
          </a:p>
          <a:p>
            <a:pPr lvl="1"/>
            <a:r>
              <a:rPr lang="en-US" sz="2000" dirty="0">
                <a:effectLst/>
                <a:ea typeface="Times New Roman" panose="02020603050405020304" pitchFamily="18" charset="0"/>
                <a:cs typeface="Times New Roman" panose="02020603050405020304" pitchFamily="18" charset="0"/>
              </a:rPr>
              <a:t>Etc.!</a:t>
            </a:r>
          </a:p>
          <a:p>
            <a:r>
              <a:rPr lang="en-US" sz="2200" dirty="0">
                <a:ea typeface="Times New Roman" panose="02020603050405020304" pitchFamily="18" charset="0"/>
                <a:cs typeface="Times New Roman" panose="02020603050405020304" pitchFamily="18" charset="0"/>
              </a:rPr>
              <a:t>To assign an object: </a:t>
            </a:r>
          </a:p>
          <a:p>
            <a:endParaRPr lang="en-US" sz="2200" dirty="0">
              <a:effectLst/>
              <a:ea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1979ED-2456-8B1F-24BF-0EE3F089A76C}"/>
              </a:ext>
            </a:extLst>
          </p:cNvPr>
          <p:cNvPicPr>
            <a:picLocks noChangeAspect="1"/>
          </p:cNvPicPr>
          <p:nvPr/>
        </p:nvPicPr>
        <p:blipFill>
          <a:blip r:embed="rId4"/>
          <a:stretch>
            <a:fillRect/>
          </a:stretch>
        </p:blipFill>
        <p:spPr>
          <a:xfrm>
            <a:off x="360650" y="3786687"/>
            <a:ext cx="7335550" cy="2842713"/>
          </a:xfrm>
          <a:prstGeom prst="rect">
            <a:avLst/>
          </a:prstGeom>
        </p:spPr>
      </p:pic>
    </p:spTree>
    <p:extLst>
      <p:ext uri="{BB962C8B-B14F-4D97-AF65-F5344CB8AC3E}">
        <p14:creationId xmlns:p14="http://schemas.microsoft.com/office/powerpoint/2010/main" val="107438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Not all data is numeric! Some of the key data types you’ll encounter are: </a:t>
            </a:r>
          </a:p>
          <a:p>
            <a:pPr marL="457200" indent="-457200">
              <a:buAutoNum type="arabicPeriod"/>
            </a:pPr>
            <a:r>
              <a:rPr lang="en-US" sz="2200" dirty="0">
                <a:cs typeface="Times New Roman" panose="02020603050405020304" pitchFamily="18" charset="0"/>
              </a:rPr>
              <a:t>Numeric</a:t>
            </a:r>
          </a:p>
          <a:p>
            <a:pPr marL="457200" indent="-457200">
              <a:buAutoNum type="arabicPeriod"/>
            </a:pPr>
            <a:r>
              <a:rPr lang="en-US" sz="2200" dirty="0">
                <a:latin typeface="Times New Roman" panose="02020603050405020304" pitchFamily="18" charset="0"/>
                <a:cs typeface="Times New Roman" panose="02020603050405020304" pitchFamily="18" charset="0"/>
              </a:rPr>
              <a:t>Character</a:t>
            </a:r>
          </a:p>
          <a:p>
            <a:pPr marL="457200" indent="-457200">
              <a:buAutoNum type="arabicPeriod"/>
            </a:pPr>
            <a:r>
              <a:rPr lang="en-US" sz="2200" dirty="0">
                <a:cs typeface="Times New Roman" panose="02020603050405020304" pitchFamily="18" charset="0"/>
              </a:rPr>
              <a:t>Logical/Boolean</a:t>
            </a:r>
          </a:p>
          <a:p>
            <a:pPr marL="457200" indent="-457200">
              <a:buAutoNum type="arabicPeriod"/>
            </a:pPr>
            <a:r>
              <a:rPr lang="en-US" sz="2200" dirty="0">
                <a:latin typeface="Times New Roman" panose="02020603050405020304" pitchFamily="18" charset="0"/>
                <a:cs typeface="Times New Roman" panose="02020603050405020304" pitchFamily="18" charset="0"/>
              </a:rPr>
              <a:t>Factors</a:t>
            </a:r>
          </a:p>
          <a:p>
            <a:pPr marL="457200" indent="-457200">
              <a:buAutoNum type="arabicPeriod"/>
            </a:pPr>
            <a:endParaRPr lang="en-US" sz="2200" dirty="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We’ll talk about each of these (and especially, how to convert </a:t>
            </a:r>
            <a:r>
              <a:rPr lang="en-US" sz="2200" dirty="0">
                <a:cs typeface="Times New Roman" panose="02020603050405020304" pitchFamily="18" charset="0"/>
              </a:rPr>
              <a:t>them into the quantitative variables we would use in this course</a:t>
            </a:r>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858" y="640081"/>
            <a:ext cx="5655429" cy="1606948"/>
          </a:xfrm>
        </p:spPr>
        <p:txBody>
          <a:bodyPr>
            <a:normAutofit/>
          </a:bodyPr>
          <a:lstStyle/>
          <a:p>
            <a:r>
              <a:rPr lang="en-US" dirty="0">
                <a:latin typeface="Times New Roman" panose="02020603050405020304" pitchFamily="18" charset="0"/>
                <a:cs typeface="Times New Roman" panose="02020603050405020304" pitchFamily="18" charset="0"/>
              </a:rPr>
              <a:t>Calculations in R</a:t>
            </a:r>
          </a:p>
        </p:txBody>
      </p:sp>
      <p:sp>
        <p:nvSpPr>
          <p:cNvPr id="3" name="Content Placeholder 2"/>
          <p:cNvSpPr>
            <a:spLocks noGrp="1"/>
          </p:cNvSpPr>
          <p:nvPr>
            <p:ph idx="1"/>
          </p:nvPr>
        </p:nvSpPr>
        <p:spPr>
          <a:xfrm>
            <a:off x="1280858" y="2560106"/>
            <a:ext cx="5655429" cy="3724805"/>
          </a:xfrm>
        </p:spPr>
        <p:txBody>
          <a:bodyPr>
            <a:normAutofit/>
          </a:bodyPr>
          <a:lstStyle/>
          <a:p>
            <a:pPr marL="0" indent="0">
              <a:buNone/>
            </a:pPr>
            <a:r>
              <a:rPr lang="en-US">
                <a:latin typeface="Times New Roman" panose="02020603050405020304" pitchFamily="18" charset="0"/>
                <a:cs typeface="Times New Roman" panose="02020603050405020304" pitchFamily="18" charset="0"/>
              </a:rPr>
              <a:t>R can work just like any calculator: </a:t>
            </a:r>
          </a:p>
        </p:txBody>
      </p:sp>
      <p:sp>
        <p:nvSpPr>
          <p:cNvPr id="17" name="Rectangle 16">
            <a:extLst>
              <a:ext uri="{FF2B5EF4-FFF2-40B4-BE49-F238E27FC236}">
                <a16:creationId xmlns:a16="http://schemas.microsoft.com/office/drawing/2014/main" id="{E2A53059-D7B9-4249-ACFA-426AA0C6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ath problem&#10;&#10;Description automatically generated">
            <a:extLst>
              <a:ext uri="{FF2B5EF4-FFF2-40B4-BE49-F238E27FC236}">
                <a16:creationId xmlns:a16="http://schemas.microsoft.com/office/drawing/2014/main" id="{DB243D8C-A902-E413-D49C-B0C87D6764C4}"/>
              </a:ext>
            </a:extLst>
          </p:cNvPr>
          <p:cNvPicPr>
            <a:picLocks noChangeAspect="1"/>
          </p:cNvPicPr>
          <p:nvPr/>
        </p:nvPicPr>
        <p:blipFill>
          <a:blip r:embed="rId3"/>
          <a:stretch>
            <a:fillRect/>
          </a:stretch>
        </p:blipFill>
        <p:spPr>
          <a:xfrm>
            <a:off x="8088707" y="822905"/>
            <a:ext cx="2054859" cy="2119945"/>
          </a:xfrm>
          <a:prstGeom prst="rect">
            <a:avLst/>
          </a:prstGeom>
        </p:spPr>
      </p:pic>
      <p:sp>
        <p:nvSpPr>
          <p:cNvPr id="18" name="Rectangle 17">
            <a:extLst>
              <a:ext uri="{FF2B5EF4-FFF2-40B4-BE49-F238E27FC236}">
                <a16:creationId xmlns:a16="http://schemas.microsoft.com/office/drawing/2014/main" id="{F230AD75-6717-4566-9CA9-25308C05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3688130"/>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code&#10;&#10;Description automatically generated">
            <a:extLst>
              <a:ext uri="{FF2B5EF4-FFF2-40B4-BE49-F238E27FC236}">
                <a16:creationId xmlns:a16="http://schemas.microsoft.com/office/drawing/2014/main" id="{A33967AD-FB8E-0474-37CC-38D30C93730B}"/>
              </a:ext>
            </a:extLst>
          </p:cNvPr>
          <p:cNvPicPr>
            <a:picLocks noChangeAspect="1"/>
          </p:cNvPicPr>
          <p:nvPr/>
        </p:nvPicPr>
        <p:blipFill>
          <a:blip r:embed="rId4"/>
          <a:stretch>
            <a:fillRect/>
          </a:stretch>
        </p:blipFill>
        <p:spPr>
          <a:xfrm>
            <a:off x="8056550" y="3914680"/>
            <a:ext cx="2119172" cy="2113118"/>
          </a:xfrm>
          <a:prstGeom prst="rect">
            <a:avLst/>
          </a:prstGeom>
        </p:spPr>
      </p:pic>
      <p:pic>
        <p:nvPicPr>
          <p:cNvPr id="9" name="Picture 2" descr="RStudio - RStudio">
            <a:extLst>
              <a:ext uri="{FF2B5EF4-FFF2-40B4-BE49-F238E27FC236}">
                <a16:creationId xmlns:a16="http://schemas.microsoft.com/office/drawing/2014/main" id="{ACEC6272-06F0-64A5-A277-605FAB5BC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8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55EF9A-CB8F-DE17-B4A6-2B37DAA31E08}"/>
              </a:ext>
            </a:extLst>
          </p:cNvPr>
          <p:cNvPicPr>
            <a:picLocks noChangeAspect="1"/>
          </p:cNvPicPr>
          <p:nvPr/>
        </p:nvPicPr>
        <p:blipFill>
          <a:blip r:embed="rId4"/>
          <a:stretch>
            <a:fillRect/>
          </a:stretch>
        </p:blipFill>
        <p:spPr>
          <a:xfrm>
            <a:off x="381000" y="1524000"/>
            <a:ext cx="8354591" cy="1419423"/>
          </a:xfrm>
          <a:prstGeom prst="rect">
            <a:avLst/>
          </a:prstGeom>
        </p:spPr>
      </p:pic>
      <p:pic>
        <p:nvPicPr>
          <p:cNvPr id="8" name="Picture 7">
            <a:extLst>
              <a:ext uri="{FF2B5EF4-FFF2-40B4-BE49-F238E27FC236}">
                <a16:creationId xmlns:a16="http://schemas.microsoft.com/office/drawing/2014/main" id="{170EA671-18C8-66AF-F26A-73D12FDF556C}"/>
              </a:ext>
            </a:extLst>
          </p:cNvPr>
          <p:cNvPicPr>
            <a:picLocks noChangeAspect="1"/>
          </p:cNvPicPr>
          <p:nvPr/>
        </p:nvPicPr>
        <p:blipFill>
          <a:blip r:embed="rId5"/>
          <a:stretch>
            <a:fillRect/>
          </a:stretch>
        </p:blipFill>
        <p:spPr>
          <a:xfrm>
            <a:off x="228600" y="2785708"/>
            <a:ext cx="5515745" cy="2257740"/>
          </a:xfrm>
          <a:prstGeom prst="rect">
            <a:avLst/>
          </a:prstGeom>
        </p:spPr>
      </p:pic>
    </p:spTree>
    <p:extLst>
      <p:ext uri="{BB962C8B-B14F-4D97-AF65-F5344CB8AC3E}">
        <p14:creationId xmlns:p14="http://schemas.microsoft.com/office/powerpoint/2010/main" val="239496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7CFFB4-C43A-A59B-4FE1-69BEEF8F7872}"/>
              </a:ext>
            </a:extLst>
          </p:cNvPr>
          <p:cNvPicPr>
            <a:picLocks noChangeAspect="1"/>
          </p:cNvPicPr>
          <p:nvPr/>
        </p:nvPicPr>
        <p:blipFill>
          <a:blip r:embed="rId4"/>
          <a:stretch>
            <a:fillRect/>
          </a:stretch>
        </p:blipFill>
        <p:spPr>
          <a:xfrm>
            <a:off x="457200" y="1568646"/>
            <a:ext cx="8497486" cy="4744112"/>
          </a:xfrm>
          <a:prstGeom prst="rect">
            <a:avLst/>
          </a:prstGeom>
        </p:spPr>
      </p:pic>
    </p:spTree>
    <p:extLst>
      <p:ext uri="{BB962C8B-B14F-4D97-AF65-F5344CB8AC3E}">
        <p14:creationId xmlns:p14="http://schemas.microsoft.com/office/powerpoint/2010/main" val="427297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D684BBA-1985-4FB0-3939-E843280BC9E6}"/>
              </a:ext>
            </a:extLst>
          </p:cNvPr>
          <p:cNvPicPr>
            <a:picLocks noChangeAspect="1"/>
          </p:cNvPicPr>
          <p:nvPr/>
        </p:nvPicPr>
        <p:blipFill>
          <a:blip r:embed="rId4"/>
          <a:stretch>
            <a:fillRect/>
          </a:stretch>
        </p:blipFill>
        <p:spPr>
          <a:xfrm>
            <a:off x="454446" y="1714260"/>
            <a:ext cx="9440592" cy="3429479"/>
          </a:xfrm>
          <a:prstGeom prst="rect">
            <a:avLst/>
          </a:prstGeom>
        </p:spPr>
      </p:pic>
    </p:spTree>
    <p:extLst>
      <p:ext uri="{BB962C8B-B14F-4D97-AF65-F5344CB8AC3E}">
        <p14:creationId xmlns:p14="http://schemas.microsoft.com/office/powerpoint/2010/main" val="296511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can you do with vectors?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Do arithmetic/math element-by-element</a:t>
            </a:r>
          </a:p>
          <a:p>
            <a:pPr marL="457200" indent="-457200">
              <a:buAutoNum type="arabicPeriod"/>
            </a:pPr>
            <a:r>
              <a:rPr lang="en-US" sz="2200" dirty="0">
                <a:latin typeface="Times New Roman" panose="02020603050405020304" pitchFamily="18" charset="0"/>
                <a:cs typeface="Times New Roman" panose="02020603050405020304" pitchFamily="18" charset="0"/>
              </a:rPr>
              <a:t>Combine them element-by-element</a:t>
            </a:r>
          </a:p>
          <a:p>
            <a:pPr marL="457200" indent="-457200">
              <a:buAutoNum type="arabicPeriod"/>
            </a:pPr>
            <a:r>
              <a:rPr lang="en-US" sz="2200" dirty="0">
                <a:cs typeface="Times New Roman" panose="02020603050405020304" pitchFamily="18" charset="0"/>
              </a:rPr>
              <a:t>Repeat these over multiple lists with different lengths (loops; not commonly used) </a:t>
            </a:r>
          </a:p>
          <a:p>
            <a:pPr marL="457200" indent="-457200">
              <a:buAutoNum type="arabicPeriod"/>
            </a:pPr>
            <a:r>
              <a:rPr lang="en-US" sz="2200" dirty="0">
                <a:latin typeface="Times New Roman" panose="02020603050405020304" pitchFamily="18" charset="0"/>
                <a:cs typeface="Times New Roman" panose="02020603050405020304" pitchFamily="18" charset="0"/>
              </a:rPr>
              <a:t>Linear algebra (dot products) </a:t>
            </a:r>
          </a:p>
          <a:p>
            <a:pPr marL="457200" indent="-457200">
              <a:buAutoNum type="arabicPeriod"/>
            </a:pPr>
            <a:r>
              <a:rPr lang="en-US" sz="2200" dirty="0">
                <a:cs typeface="Times New Roman" panose="02020603050405020304" pitchFamily="18" charset="0"/>
              </a:rPr>
              <a:t>Subset vectors</a:t>
            </a:r>
          </a:p>
          <a:p>
            <a:pPr marL="457200" indent="-457200">
              <a:buAutoNum type="arabicPeriod"/>
            </a:pPr>
            <a:r>
              <a:rPr lang="en-US" sz="2200" dirty="0">
                <a:latin typeface="Times New Roman" panose="02020603050405020304" pitchFamily="18" charset="0"/>
                <a:cs typeface="Times New Roman" panose="02020603050405020304" pitchFamily="18" charset="0"/>
              </a:rPr>
              <a:t>Find the vector’s length, mean, median, mode (we’ll discuss these again in the next hour)</a:t>
            </a:r>
          </a:p>
          <a:p>
            <a:pPr marL="0" indent="0">
              <a:buNone/>
            </a:pPr>
            <a:r>
              <a:rPr lang="en-US" sz="2200" i="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Use the str() function (for “structure”) to learn more about an object you’re working with. You can read more about it here: </a:t>
            </a:r>
            <a:r>
              <a:rPr lang="en-US" sz="2200" dirty="0">
                <a:latin typeface="Times New Roman" panose="02020603050405020304" pitchFamily="18" charset="0"/>
                <a:cs typeface="Times New Roman" panose="02020603050405020304" pitchFamily="18" charset="0"/>
                <a:hlinkClick r:id="rId3"/>
              </a:rPr>
              <a:t>https://www.r-bloggers.com/2023/08/exploring-rs-versatile-str-function-unraveling-your-data-with-ease/amp/</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228600" indent="-228600">
              <a:buAutoNum type="arabicPeriod"/>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10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Combining vectors: matrices</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You can make matrices manually</a:t>
            </a: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cs typeface="Times New Roman" panose="02020603050405020304" pitchFamily="18" charset="0"/>
              </a:rPr>
              <a:t>Or by combining elements (more common in our case) </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1596E29-44AB-96ED-ACE8-3BEB5B03CA2E}"/>
              </a:ext>
            </a:extLst>
          </p:cNvPr>
          <p:cNvPicPr>
            <a:picLocks noChangeAspect="1"/>
          </p:cNvPicPr>
          <p:nvPr/>
        </p:nvPicPr>
        <p:blipFill>
          <a:blip r:embed="rId4"/>
          <a:stretch>
            <a:fillRect/>
          </a:stretch>
        </p:blipFill>
        <p:spPr>
          <a:xfrm>
            <a:off x="609600" y="1614382"/>
            <a:ext cx="4010585" cy="1495634"/>
          </a:xfrm>
          <a:prstGeom prst="rect">
            <a:avLst/>
          </a:prstGeom>
        </p:spPr>
      </p:pic>
      <p:pic>
        <p:nvPicPr>
          <p:cNvPr id="8" name="Picture 7">
            <a:extLst>
              <a:ext uri="{FF2B5EF4-FFF2-40B4-BE49-F238E27FC236}">
                <a16:creationId xmlns:a16="http://schemas.microsoft.com/office/drawing/2014/main" id="{9D415521-3942-6A00-2861-F008E5BFA3A0}"/>
              </a:ext>
            </a:extLst>
          </p:cNvPr>
          <p:cNvPicPr>
            <a:picLocks noChangeAspect="1"/>
          </p:cNvPicPr>
          <p:nvPr/>
        </p:nvPicPr>
        <p:blipFill>
          <a:blip r:embed="rId5"/>
          <a:stretch>
            <a:fillRect/>
          </a:stretch>
        </p:blipFill>
        <p:spPr>
          <a:xfrm>
            <a:off x="381000" y="3747985"/>
            <a:ext cx="3610479" cy="3248478"/>
          </a:xfrm>
          <a:prstGeom prst="rect">
            <a:avLst/>
          </a:prstGeom>
        </p:spPr>
      </p:pic>
    </p:spTree>
    <p:extLst>
      <p:ext uri="{BB962C8B-B14F-4D97-AF65-F5344CB8AC3E}">
        <p14:creationId xmlns:p14="http://schemas.microsoft.com/office/powerpoint/2010/main" val="156903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 you do with a matrix?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Subset (now by rows or columns) </a:t>
            </a:r>
          </a:p>
          <a:p>
            <a:pPr marL="457200" indent="-457200">
              <a:buAutoNum type="arabicPeriod"/>
            </a:pPr>
            <a:r>
              <a:rPr lang="en-US" sz="2400" dirty="0">
                <a:cs typeface="Times New Roman" panose="02020603050405020304" pitchFamily="18" charset="0"/>
              </a:rPr>
              <a:t>Matrix algebra </a:t>
            </a:r>
          </a:p>
          <a:p>
            <a:pPr marL="457200" indent="-457200">
              <a:buAutoNum type="arabicPeriod"/>
            </a:pPr>
            <a:r>
              <a:rPr lang="en-US" sz="2400" dirty="0">
                <a:latin typeface="Times New Roman" panose="02020603050405020304" pitchFamily="18" charset="0"/>
                <a:cs typeface="Times New Roman" panose="02020603050405020304" pitchFamily="18" charset="0"/>
              </a:rPr>
              <a:t>Loop functions over columns or rows using the apply function (we’ll show you an easier way to do things like this) </a:t>
            </a:r>
          </a:p>
          <a:p>
            <a:pPr marL="457200" indent="-457200">
              <a:buAutoNum type="arabicPeriod"/>
            </a:pPr>
            <a:r>
              <a:rPr lang="en-US" sz="2400" dirty="0">
                <a:cs typeface="Times New Roman" panose="02020603050405020304" pitchFamily="18" charset="0"/>
              </a:rPr>
              <a:t>Or…convert it to data! </a:t>
            </a:r>
            <a:r>
              <a:rPr lang="en-US" sz="2400" dirty="0">
                <a:latin typeface="Times New Roman" panose="02020603050405020304" pitchFamily="18" charset="0"/>
                <a:cs typeface="Times New Roman" panose="02020603050405020304" pitchFamily="18" charset="0"/>
              </a:rPr>
              <a:t>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0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How do we get one from a matrix? </a:t>
            </a:r>
          </a:p>
          <a:p>
            <a:pPr marL="457200" indent="-457200">
              <a:buAutoNum type="arabicPeriod"/>
            </a:pPr>
            <a:r>
              <a:rPr lang="en-US" sz="2400" dirty="0">
                <a:cs typeface="Times New Roman" panose="02020603050405020304" pitchFamily="18" charset="0"/>
              </a:rPr>
              <a:t>Better yet, how do we read in one from another file? </a:t>
            </a:r>
          </a:p>
          <a:p>
            <a:pPr lvl="1"/>
            <a:r>
              <a:rPr lang="en-US" sz="2200" dirty="0">
                <a:latin typeface="Times New Roman" panose="02020603050405020304" pitchFamily="18" charset="0"/>
                <a:cs typeface="Times New Roman" panose="02020603050405020304" pitchFamily="18" charset="0"/>
              </a:rPr>
              <a:t>.csv</a:t>
            </a:r>
          </a:p>
          <a:p>
            <a:pPr lvl="1"/>
            <a:r>
              <a:rPr lang="en-US" sz="2200" dirty="0">
                <a:cs typeface="Times New Roman" panose="02020603050405020304" pitchFamily="18" charset="0"/>
              </a:rPr>
              <a:t>.xlsx</a:t>
            </a:r>
          </a:p>
          <a:p>
            <a:pPr lvl="1"/>
            <a:r>
              <a:rPr lang="en-US" sz="2200" dirty="0">
                <a:latin typeface="Times New Roman" panose="02020603050405020304" pitchFamily="18" charset="0"/>
                <a:cs typeface="Times New Roman" panose="02020603050405020304" pitchFamily="18" charset="0"/>
              </a:rPr>
              <a:t>.txt</a:t>
            </a:r>
          </a:p>
          <a:p>
            <a:pPr lvl="1"/>
            <a:r>
              <a:rPr lang="en-US" sz="2200" dirty="0">
                <a:cs typeface="Times New Roman" panose="02020603050405020304" pitchFamily="18" charset="0"/>
              </a:rPr>
              <a:t>From open source datasets linked into R</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This will be our first use (of many!) of packages: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A6DBD7-6C50-9569-0E16-3AC62DEA4B96}"/>
              </a:ext>
            </a:extLst>
          </p:cNvPr>
          <p:cNvPicPr>
            <a:picLocks noChangeAspect="1"/>
          </p:cNvPicPr>
          <p:nvPr/>
        </p:nvPicPr>
        <p:blipFill>
          <a:blip r:embed="rId4"/>
          <a:stretch>
            <a:fillRect/>
          </a:stretch>
        </p:blipFill>
        <p:spPr>
          <a:xfrm>
            <a:off x="1828800" y="4114800"/>
            <a:ext cx="4896533" cy="981212"/>
          </a:xfrm>
          <a:prstGeom prst="rect">
            <a:avLst/>
          </a:prstGeom>
        </p:spPr>
      </p:pic>
    </p:spTree>
    <p:extLst>
      <p:ext uri="{BB962C8B-B14F-4D97-AF65-F5344CB8AC3E}">
        <p14:creationId xmlns:p14="http://schemas.microsoft.com/office/powerpoint/2010/main" val="362559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err="1"/>
              <a:t>IntRoduction</a:t>
            </a:r>
            <a:r>
              <a:rPr lang="en-US" sz="2800" dirty="0"/>
              <a:t> to R</a:t>
            </a:r>
          </a:p>
          <a:p>
            <a:r>
              <a:rPr lang="en-US" sz="2800" dirty="0"/>
              <a:t>Describing our data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It’s easy to summarize information in a data frame</a:t>
            </a:r>
          </a:p>
          <a:p>
            <a:r>
              <a:rPr lang="en-US" sz="2400" dirty="0">
                <a:cs typeface="Times New Roman" panose="02020603050405020304" pitchFamily="18" charset="0"/>
              </a:rPr>
              <a:t>names(</a:t>
            </a:r>
            <a:r>
              <a:rPr lang="en-US" sz="2400" dirty="0" err="1">
                <a:cs typeface="Times New Roman" panose="02020603050405020304" pitchFamily="18" charset="0"/>
              </a:rPr>
              <a:t>df</a:t>
            </a:r>
            <a:r>
              <a:rPr lang="en-US" sz="2400" dirty="0">
                <a:cs typeface="Times New Roman" panose="02020603050405020304" pitchFamily="18" charset="0"/>
              </a:rPr>
              <a:t>)</a:t>
            </a:r>
          </a:p>
          <a:p>
            <a:r>
              <a:rPr lang="en-US" sz="2400" dirty="0">
                <a:cs typeface="Times New Roman" panose="02020603050405020304" pitchFamily="18" charset="0"/>
              </a:rPr>
              <a:t>mean(</a:t>
            </a:r>
            <a:r>
              <a:rPr lang="en-US" sz="2400" dirty="0" err="1">
                <a:cs typeface="Times New Roman" panose="02020603050405020304" pitchFamily="18" charset="0"/>
              </a:rPr>
              <a:t>df</a:t>
            </a:r>
            <a:r>
              <a:rPr lang="en-US" sz="2400" dirty="0">
                <a:cs typeface="Times New Roman" panose="02020603050405020304" pitchFamily="18" charset="0"/>
              </a:rPr>
              <a:t>) </a:t>
            </a:r>
          </a:p>
          <a:p>
            <a:r>
              <a:rPr lang="en-US" sz="2400" dirty="0" err="1">
                <a:cs typeface="Times New Roman" panose="02020603050405020304" pitchFamily="18" charset="0"/>
              </a:rPr>
              <a:t>df</a:t>
            </a:r>
            <a:r>
              <a:rPr lang="en-US" sz="2400" dirty="0">
                <a:cs typeface="Times New Roman" panose="02020603050405020304" pitchFamily="18" charset="0"/>
              </a:rPr>
              <a:t> %&gt;% head()</a:t>
            </a:r>
          </a:p>
          <a:p>
            <a:r>
              <a:rPr lang="en-US" sz="2400" dirty="0" err="1">
                <a:cs typeface="Times New Roman" panose="02020603050405020304" pitchFamily="18" charset="0"/>
              </a:rPr>
              <a:t>df</a:t>
            </a:r>
            <a:r>
              <a:rPr lang="en-US" sz="2400" dirty="0">
                <a:cs typeface="Times New Roman" panose="02020603050405020304" pitchFamily="18" charset="0"/>
              </a:rPr>
              <a:t> %&gt;% summarize()</a:t>
            </a:r>
          </a:p>
          <a:p>
            <a:pPr marL="0" indent="0">
              <a:buNone/>
            </a:pPr>
            <a:r>
              <a:rPr lang="en-US" sz="2400" dirty="0">
                <a:cs typeface="Times New Roman" panose="02020603050405020304" pitchFamily="18" charset="0"/>
              </a:rPr>
              <a:t>This is where we get to the </a:t>
            </a:r>
            <a:r>
              <a:rPr lang="en-US" sz="2400" b="1" dirty="0" err="1">
                <a:cs typeface="Times New Roman" panose="02020603050405020304" pitchFamily="18" charset="0"/>
              </a:rPr>
              <a:t>tidyverse</a:t>
            </a:r>
            <a:r>
              <a:rPr lang="en-US" sz="2400" b="1" dirty="0">
                <a:cs typeface="Times New Roman" panose="02020603050405020304" pitchFamily="18" charset="0"/>
              </a:rPr>
              <a:t> </a:t>
            </a: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ider-Man: Into the Spider-Verse (2018) - IMDb">
            <a:extLst>
              <a:ext uri="{FF2B5EF4-FFF2-40B4-BE49-F238E27FC236}">
                <a16:creationId xmlns:a16="http://schemas.microsoft.com/office/drawing/2014/main" id="{253B1DF9-1061-40E1-5504-1D3174B8E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124200"/>
            <a:ext cx="251772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4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uses </a:t>
            </a:r>
            <a:r>
              <a:rPr lang="en-US" sz="2400" b="1" u="sng" dirty="0">
                <a:solidFill>
                  <a:schemeClr val="tx2"/>
                </a:solidFill>
                <a:latin typeface="Times New Roman" panose="02020603050405020304" pitchFamily="18" charset="0"/>
                <a:cs typeface="Times New Roman" panose="02020603050405020304" pitchFamily="18" charset="0"/>
              </a:rPr>
              <a:t>pipe operators</a:t>
            </a:r>
            <a:r>
              <a:rPr lang="en-US" sz="2400" dirty="0">
                <a:latin typeface="Times New Roman" panose="02020603050405020304" pitchFamily="18" charset="0"/>
                <a:cs typeface="Times New Roman" panose="02020603050405020304" pitchFamily="18" charset="0"/>
              </a:rPr>
              <a:t> (%&gt;%) to flow from the starting point (your data) to an end point (your output). </a:t>
            </a:r>
          </a:p>
          <a:p>
            <a:r>
              <a:rPr lang="en-US" sz="2400" dirty="0">
                <a:latin typeface="Times New Roman" panose="02020603050405020304" pitchFamily="18" charset="0"/>
                <a:cs typeface="Times New Roman" panose="02020603050405020304" pitchFamily="18" charset="0"/>
              </a:rPr>
              <a:t>If we want to get total count by category for example, we would: </a:t>
            </a:r>
          </a:p>
          <a:p>
            <a:pPr marL="731520" lvl="1" indent="-457200">
              <a:buFont typeface="+mj-lt"/>
              <a:buAutoNum type="arabicPeriod"/>
            </a:pPr>
            <a:r>
              <a:rPr lang="en-US" sz="2200" dirty="0">
                <a:cs typeface="Times New Roman" panose="02020603050405020304" pitchFamily="18" charset="0"/>
              </a:rPr>
              <a:t>Start with ungrouped data %&gt;%</a:t>
            </a:r>
          </a:p>
          <a:p>
            <a:pPr marL="731520" lvl="1" indent="-457200">
              <a:buFont typeface="+mj-lt"/>
              <a:buAutoNum type="arabicPeriod"/>
            </a:pPr>
            <a:r>
              <a:rPr lang="en-US" sz="2200" dirty="0">
                <a:latin typeface="Times New Roman" panose="02020603050405020304" pitchFamily="18" charset="0"/>
                <a:cs typeface="Times New Roman" panose="02020603050405020304" pitchFamily="18" charset="0"/>
              </a:rPr>
              <a:t>Group by category %&gt;%</a:t>
            </a:r>
          </a:p>
          <a:p>
            <a:pPr marL="731520" lvl="1" indent="-457200">
              <a:buFont typeface="+mj-lt"/>
              <a:buAutoNum type="arabicPeriod"/>
            </a:pPr>
            <a:r>
              <a:rPr lang="en-US" sz="2200" dirty="0">
                <a:cs typeface="Times New Roman" panose="02020603050405020304" pitchFamily="18" charset="0"/>
              </a:rPr>
              <a:t>Calculate counts within each group</a:t>
            </a: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use some of the common functions we’ll use in class: </a:t>
            </a:r>
          </a:p>
          <a:p>
            <a:pPr lvl="1"/>
            <a:r>
              <a:rPr lang="en-US" sz="2200" dirty="0">
                <a:cs typeface="Times New Roman" panose="02020603050405020304" pitchFamily="18" charset="0"/>
              </a:rPr>
              <a:t>Filter</a:t>
            </a:r>
          </a:p>
          <a:p>
            <a:pPr lvl="1"/>
            <a:r>
              <a:rPr lang="en-US" sz="2200" dirty="0">
                <a:latin typeface="Times New Roman" panose="02020603050405020304" pitchFamily="18" charset="0"/>
                <a:cs typeface="Times New Roman" panose="02020603050405020304" pitchFamily="18" charset="0"/>
              </a:rPr>
              <a:t>Select</a:t>
            </a:r>
          </a:p>
          <a:p>
            <a:pPr lvl="1"/>
            <a:r>
              <a:rPr lang="en-US" sz="2200" dirty="0">
                <a:cs typeface="Times New Roman" panose="02020603050405020304" pitchFamily="18" charset="0"/>
              </a:rPr>
              <a:t>Mutate</a:t>
            </a:r>
          </a:p>
          <a:p>
            <a:pPr lvl="1"/>
            <a:r>
              <a:rPr lang="en-US" sz="2200" dirty="0" err="1">
                <a:latin typeface="Times New Roman" panose="02020603050405020304" pitchFamily="18" charset="0"/>
                <a:cs typeface="Times New Roman" panose="02020603050405020304" pitchFamily="18" charset="0"/>
              </a:rPr>
              <a:t>Group_</a:t>
            </a:r>
            <a:r>
              <a:rPr lang="en-US" sz="2200" dirty="0" err="1">
                <a:cs typeface="Times New Roman" panose="02020603050405020304" pitchFamily="18" charset="0"/>
              </a:rPr>
              <a:t>by</a:t>
            </a:r>
            <a:endParaRPr lang="en-US" sz="2200" dirty="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Summarize</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040885-1938-F12C-7C6D-790591C31A1B}"/>
              </a:ext>
            </a:extLst>
          </p:cNvPr>
          <p:cNvPicPr>
            <a:picLocks noChangeAspect="1"/>
          </p:cNvPicPr>
          <p:nvPr/>
        </p:nvPicPr>
        <p:blipFill>
          <a:blip r:embed="rId4"/>
          <a:stretch>
            <a:fillRect/>
          </a:stretch>
        </p:blipFill>
        <p:spPr>
          <a:xfrm>
            <a:off x="381000" y="3733800"/>
            <a:ext cx="8983329" cy="476316"/>
          </a:xfrm>
          <a:prstGeom prst="rect">
            <a:avLst/>
          </a:prstGeom>
        </p:spPr>
      </p:pic>
    </p:spTree>
    <p:extLst>
      <p:ext uri="{BB962C8B-B14F-4D97-AF65-F5344CB8AC3E}">
        <p14:creationId xmlns:p14="http://schemas.microsoft.com/office/powerpoint/2010/main" val="18409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40EACA-4D32-D767-57AD-60376F856319}"/>
              </a:ext>
            </a:extLst>
          </p:cNvPr>
          <p:cNvPicPr>
            <a:picLocks noChangeAspect="1"/>
          </p:cNvPicPr>
          <p:nvPr/>
        </p:nvPicPr>
        <p:blipFill>
          <a:blip r:embed="rId4"/>
          <a:stretch>
            <a:fillRect/>
          </a:stretch>
        </p:blipFill>
        <p:spPr>
          <a:xfrm>
            <a:off x="457200" y="1638652"/>
            <a:ext cx="8035058" cy="4881956"/>
          </a:xfrm>
          <a:prstGeom prst="rect">
            <a:avLst/>
          </a:prstGeom>
        </p:spPr>
      </p:pic>
    </p:spTree>
    <p:extLst>
      <p:ext uri="{BB962C8B-B14F-4D97-AF65-F5344CB8AC3E}">
        <p14:creationId xmlns:p14="http://schemas.microsoft.com/office/powerpoint/2010/main" val="132144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a:p>
            <a:r>
              <a:rPr lang="en-US" sz="2400" dirty="0">
                <a:cs typeface="Times New Roman" panose="02020603050405020304" pitchFamily="18" charset="0"/>
              </a:rPr>
              <a:t>We’ll cover this more next time! </a:t>
            </a:r>
          </a:p>
          <a:p>
            <a:r>
              <a:rPr lang="en-US" sz="2400" dirty="0">
                <a:latin typeface="Times New Roman" panose="02020603050405020304" pitchFamily="18" charset="0"/>
                <a:cs typeface="Times New Roman" panose="02020603050405020304" pitchFamily="18" charset="0"/>
              </a:rPr>
              <a:t>For now, here’s an example: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68365B82-2358-FB4B-4C8C-467CA501E952}"/>
              </a:ext>
            </a:extLst>
          </p:cNvPr>
          <p:cNvPicPr>
            <a:picLocks noChangeAspect="1"/>
          </p:cNvPicPr>
          <p:nvPr/>
        </p:nvPicPr>
        <p:blipFill>
          <a:blip r:embed="rId4"/>
          <a:stretch>
            <a:fillRect/>
          </a:stretch>
        </p:blipFill>
        <p:spPr>
          <a:xfrm>
            <a:off x="609600" y="2713887"/>
            <a:ext cx="8675658" cy="2696313"/>
          </a:xfrm>
          <a:prstGeom prst="rect">
            <a:avLst/>
          </a:prstGeom>
        </p:spPr>
      </p:pic>
    </p:spTree>
    <p:extLst>
      <p:ext uri="{BB962C8B-B14F-4D97-AF65-F5344CB8AC3E}">
        <p14:creationId xmlns:p14="http://schemas.microsoft.com/office/powerpoint/2010/main" val="395691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Knitting/Compiling your 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439400" cy="5141388"/>
          </a:xfrm>
        </p:spPr>
        <p:txBody>
          <a:bodyPr>
            <a:noAutofit/>
          </a:bodyPr>
          <a:lstStyle/>
          <a:p>
            <a:r>
              <a:rPr lang="en-US" sz="2400" dirty="0">
                <a:latin typeface="Times New Roman" panose="02020603050405020304" pitchFamily="18" charset="0"/>
                <a:cs typeface="Times New Roman" panose="02020603050405020304" pitchFamily="18" charset="0"/>
              </a:rPr>
              <a:t>What do you do when you’re done? </a:t>
            </a:r>
          </a:p>
          <a:p>
            <a:r>
              <a:rPr lang="en-US" sz="2400" dirty="0">
                <a:cs typeface="Times New Roman" panose="02020603050405020304" pitchFamily="18" charset="0"/>
              </a:rPr>
              <a:t>Knitting the file combines your text, code, and outputs into a single document!</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59E0A2F2-B1DB-DCB8-BD72-87A9D8558510}"/>
              </a:ext>
            </a:extLst>
          </p:cNvPr>
          <p:cNvPicPr>
            <a:picLocks noChangeAspect="1"/>
          </p:cNvPicPr>
          <p:nvPr/>
        </p:nvPicPr>
        <p:blipFill>
          <a:blip r:embed="rId4"/>
          <a:stretch>
            <a:fillRect/>
          </a:stretch>
        </p:blipFill>
        <p:spPr>
          <a:xfrm>
            <a:off x="685800" y="2124250"/>
            <a:ext cx="7888154" cy="3819350"/>
          </a:xfrm>
          <a:prstGeom prst="rect">
            <a:avLst/>
          </a:prstGeom>
        </p:spPr>
      </p:pic>
    </p:spTree>
    <p:extLst>
      <p:ext uri="{BB962C8B-B14F-4D97-AF65-F5344CB8AC3E}">
        <p14:creationId xmlns:p14="http://schemas.microsoft.com/office/powerpoint/2010/main" val="150774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Additional R Resources</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Appendix C in Motulsky:</a:t>
            </a:r>
          </a:p>
          <a:p>
            <a:r>
              <a:rPr lang="en-US" sz="2200" dirty="0">
                <a:cs typeface="Times New Roman" panose="02020603050405020304" pitchFamily="18" charset="0"/>
              </a:rPr>
              <a:t>R Markdown Cheat Sheet: </a:t>
            </a:r>
            <a:r>
              <a:rPr lang="en-US" sz="2200" dirty="0">
                <a:cs typeface="Times New Roman" panose="02020603050405020304" pitchFamily="18" charset="0"/>
                <a:hlinkClick r:id="rId3"/>
              </a:rPr>
              <a:t>https://www.rstudio.com/wp-content/uploads/2015/02/rmarkdown-cheatsheet.pdf</a:t>
            </a:r>
            <a:endParaRPr lang="en-US" sz="2200" dirty="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Ggplot Cheat Sheet: </a:t>
            </a:r>
            <a:r>
              <a:rPr lang="en-US" sz="2200" dirty="0">
                <a:latin typeface="Times New Roman" panose="02020603050405020304" pitchFamily="18" charset="0"/>
                <a:cs typeface="Times New Roman" panose="02020603050405020304" pitchFamily="18" charset="0"/>
                <a:hlinkClick r:id="rId4"/>
              </a:rPr>
              <a:t>https://www.maths.usyd.edu.au/u/UG/SM/STAT3022/r/current/Misc/data-visualization-2.1.pdf</a:t>
            </a:r>
            <a:endParaRPr lang="en-US" sz="2200"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Great book on data visualization: “</a:t>
            </a:r>
            <a:r>
              <a:rPr lang="en-US" sz="2200" dirty="0">
                <a:cs typeface="Times New Roman" panose="02020603050405020304" pitchFamily="18" charset="0"/>
                <a:hlinkClick r:id="rId5"/>
              </a:rPr>
              <a:t>Data Visualization: A Practical Introduction</a:t>
            </a:r>
            <a:r>
              <a:rPr lang="en-US" sz="2200" dirty="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Library of Statistical Techniques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hlinkClick r:id="rId6"/>
              </a:rPr>
              <a:t>LOST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Google! Lots and lots of Google! (Stack Overflow)</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304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But first: Double Counting in the Wild</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40F00DF-8C1B-FC13-6AA4-E3155314001E}"/>
              </a:ext>
            </a:extLst>
          </p:cNvPr>
          <p:cNvPicPr>
            <a:picLocks noChangeAspect="1"/>
          </p:cNvPicPr>
          <p:nvPr/>
        </p:nvPicPr>
        <p:blipFill>
          <a:blip r:embed="rId3"/>
          <a:stretch>
            <a:fillRect/>
          </a:stretch>
        </p:blipFill>
        <p:spPr>
          <a:xfrm>
            <a:off x="6952715" y="3886200"/>
            <a:ext cx="4001312" cy="2851347"/>
          </a:xfrm>
          <a:prstGeom prst="rect">
            <a:avLst/>
          </a:prstGeom>
        </p:spPr>
      </p:pic>
      <p:pic>
        <p:nvPicPr>
          <p:cNvPr id="13" name="Picture 12">
            <a:extLst>
              <a:ext uri="{FF2B5EF4-FFF2-40B4-BE49-F238E27FC236}">
                <a16:creationId xmlns:a16="http://schemas.microsoft.com/office/drawing/2014/main" id="{C8C0A975-F2EC-BF74-3AC3-3D0F349CED48}"/>
              </a:ext>
            </a:extLst>
          </p:cNvPr>
          <p:cNvPicPr>
            <a:picLocks noChangeAspect="1"/>
          </p:cNvPicPr>
          <p:nvPr/>
        </p:nvPicPr>
        <p:blipFill>
          <a:blip r:embed="rId4"/>
          <a:stretch>
            <a:fillRect/>
          </a:stretch>
        </p:blipFill>
        <p:spPr>
          <a:xfrm>
            <a:off x="609600" y="1066800"/>
            <a:ext cx="5131064" cy="1816193"/>
          </a:xfrm>
          <a:prstGeom prst="rect">
            <a:avLst/>
          </a:prstGeom>
        </p:spPr>
      </p:pic>
      <p:pic>
        <p:nvPicPr>
          <p:cNvPr id="15" name="Picture 14">
            <a:extLst>
              <a:ext uri="{FF2B5EF4-FFF2-40B4-BE49-F238E27FC236}">
                <a16:creationId xmlns:a16="http://schemas.microsoft.com/office/drawing/2014/main" id="{A68AE976-1ECF-3980-C723-E68BF3DF8888}"/>
              </a:ext>
            </a:extLst>
          </p:cNvPr>
          <p:cNvPicPr>
            <a:picLocks noChangeAspect="1"/>
          </p:cNvPicPr>
          <p:nvPr/>
        </p:nvPicPr>
        <p:blipFill>
          <a:blip r:embed="rId5"/>
          <a:stretch>
            <a:fillRect/>
          </a:stretch>
        </p:blipFill>
        <p:spPr>
          <a:xfrm>
            <a:off x="609600" y="3591132"/>
            <a:ext cx="6228728" cy="285134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Programming in R</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spTree>
    <p:extLst>
      <p:ext uri="{BB962C8B-B14F-4D97-AF65-F5344CB8AC3E}">
        <p14:creationId xmlns:p14="http://schemas.microsoft.com/office/powerpoint/2010/main" val="385668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Folder 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extLst>
      <p:ext uri="{BB962C8B-B14F-4D97-AF65-F5344CB8AC3E}">
        <p14:creationId xmlns:p14="http://schemas.microsoft.com/office/powerpoint/2010/main" val="76439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Studio - RStudio">
            <a:extLst>
              <a:ext uri="{FF2B5EF4-FFF2-40B4-BE49-F238E27FC236}">
                <a16:creationId xmlns:a16="http://schemas.microsoft.com/office/drawing/2014/main" id="{D59C23ED-201A-1262-E961-36EDAE101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1825"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spTree>
    <p:extLst>
      <p:ext uri="{BB962C8B-B14F-4D97-AF65-F5344CB8AC3E}">
        <p14:creationId xmlns:p14="http://schemas.microsoft.com/office/powerpoint/2010/main" val="2748703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053B-2F59-6BD0-0750-382514F3C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B6701-0E90-A9B8-1750-30DCDDC489D4}"/>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53AD8753-1C8D-E5DD-882A-CC1C103E5003}"/>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2170649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7FC9-4343-F3E1-81D0-50F037A26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C5C75-17A7-ACD5-1DDE-DA1A96205C4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560CE98D-E8E1-858A-47AA-5F54B8D6F27A}"/>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4194CBE-D6DA-50B8-1893-1E486341817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1908499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1F5C8-EA6C-79FC-9169-C6E1C10A5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577C3-9CCB-694F-3F87-B7A97D27D33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ADC8B369-38FA-36B3-D97C-3FCE83CDF562}"/>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E48A4A55-B5F0-28FC-05E1-151F7B267125}"/>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765409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57F98-0FB6-EC0A-C647-73BD5B01D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60F7E-838A-CF7E-428F-5919E262D61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7656A61F-C107-0783-E9A5-AFBF432D66DE}"/>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D81B84D0-8673-F407-5F0F-6685C67B262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951668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25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D5437-A2E8-E1A3-4542-298B61593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52C63-9220-FA0C-C62E-9192D30DDAF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E79A4897-9F50-BFC4-15B0-AE1BB6BA6DEF}"/>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Other options (that we’ll cover next time) include: </a:t>
            </a:r>
          </a:p>
          <a:p>
            <a:r>
              <a:rPr lang="en-US" sz="2200" dirty="0">
                <a:cs typeface="Times New Roman" panose="02020603050405020304" pitchFamily="18" charset="0"/>
              </a:rPr>
              <a:t>Conditional distributions</a:t>
            </a:r>
          </a:p>
          <a:p>
            <a:r>
              <a:rPr lang="en-US" sz="2200" dirty="0">
                <a:cs typeface="Times New Roman" panose="02020603050405020304" pitchFamily="18" charset="0"/>
              </a:rPr>
              <a:t>Two-way data visualizations</a:t>
            </a:r>
          </a:p>
          <a:p>
            <a:r>
              <a:rPr lang="en-US" sz="2200" dirty="0">
                <a:cs typeface="Times New Roman" panose="02020603050405020304" pitchFamily="18" charset="0"/>
              </a:rPr>
              <a:t>Regression adjustments</a:t>
            </a:r>
          </a:p>
          <a:p>
            <a:r>
              <a:rPr lang="en-US" sz="2200" dirty="0">
                <a:cs typeface="Times New Roman" panose="02020603050405020304" pitchFamily="18" charset="0"/>
              </a:rPr>
              <a:t>Lots of options!</a:t>
            </a:r>
          </a:p>
        </p:txBody>
      </p:sp>
    </p:spTree>
    <p:extLst>
      <p:ext uri="{BB962C8B-B14F-4D97-AF65-F5344CB8AC3E}">
        <p14:creationId xmlns:p14="http://schemas.microsoft.com/office/powerpoint/2010/main" val="323012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Workflow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400" dirty="0">
                <a:cs typeface="Times New Roman" panose="02020603050405020304" pitchFamily="18" charset="0"/>
              </a:rPr>
              <a:t>Setting up copilot in Microsoft VSC</a:t>
            </a: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Code editors</a:t>
            </a:r>
          </a:p>
          <a:p>
            <a:r>
              <a:rPr lang="en-US" sz="2400" dirty="0">
                <a:cs typeface="Times New Roman" panose="02020603050405020304" pitchFamily="18" charset="0"/>
              </a:rPr>
              <a:t>Projects + files (next slide)</a:t>
            </a:r>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CEB48D6-B357-2CD2-9514-85262437B15F}"/>
              </a:ext>
            </a:extLst>
          </p:cNvPr>
          <p:cNvPicPr>
            <a:picLocks noChangeAspect="1"/>
          </p:cNvPicPr>
          <p:nvPr/>
        </p:nvPicPr>
        <p:blipFill>
          <a:blip r:embed="rId4"/>
          <a:stretch>
            <a:fillRect/>
          </a:stretch>
        </p:blipFill>
        <p:spPr>
          <a:xfrm>
            <a:off x="1524000" y="1524000"/>
            <a:ext cx="7264773" cy="2921150"/>
          </a:xfrm>
          <a:prstGeom prst="rect">
            <a:avLst/>
          </a:prstGeom>
        </p:spPr>
      </p:pic>
    </p:spTree>
    <p:extLst>
      <p:ext uri="{BB962C8B-B14F-4D97-AF65-F5344CB8AC3E}">
        <p14:creationId xmlns:p14="http://schemas.microsoft.com/office/powerpoint/2010/main" val="4184081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a:t>
            </a:r>
          </a:p>
          <a:p>
            <a:r>
              <a:rPr lang="en-US" sz="2800" dirty="0"/>
              <a:t>Measuring correlations and covariances</a:t>
            </a:r>
          </a:p>
          <a:p>
            <a:r>
              <a:rPr lang="en-US" sz="2800" dirty="0"/>
              <a:t>Quantifying uncertainty</a:t>
            </a:r>
          </a:p>
        </p:txBody>
      </p:sp>
      <p:sp>
        <p:nvSpPr>
          <p:cNvPr id="7" name="Content Placeholder 3">
            <a:extLst>
              <a:ext uri="{FF2B5EF4-FFF2-40B4-BE49-F238E27FC236}">
                <a16:creationId xmlns:a16="http://schemas.microsoft.com/office/drawing/2014/main" id="{C903B0BA-45EE-ADAD-ECF7-1413995E0BEF}"/>
              </a:ext>
            </a:extLst>
          </p:cNvPr>
          <p:cNvSpPr txBox="1">
            <a:spLocks/>
          </p:cNvSpPr>
          <p:nvPr/>
        </p:nvSpPr>
        <p:spPr>
          <a:xfrm>
            <a:off x="381000" y="1164869"/>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Tree>
    <p:extLst>
      <p:ext uri="{BB962C8B-B14F-4D97-AF65-F5344CB8AC3E}">
        <p14:creationId xmlns:p14="http://schemas.microsoft.com/office/powerpoint/2010/main" val="351778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File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B61A3-8AF5-3BBA-A3F6-AC2BBC13273B}"/>
              </a:ext>
            </a:extLst>
          </p:cNvPr>
          <p:cNvPicPr>
            <a:picLocks noChangeAspect="1"/>
          </p:cNvPicPr>
          <p:nvPr/>
        </p:nvPicPr>
        <p:blipFill>
          <a:blip r:embed="rId4"/>
          <a:stretch>
            <a:fillRect/>
          </a:stretch>
        </p:blipFill>
        <p:spPr>
          <a:xfrm>
            <a:off x="152400" y="1037645"/>
            <a:ext cx="9188922" cy="5823249"/>
          </a:xfrm>
          <a:prstGeom prst="rect">
            <a:avLst/>
          </a:prstGeom>
        </p:spPr>
      </p:pic>
    </p:spTree>
    <p:extLst>
      <p:ext uri="{BB962C8B-B14F-4D97-AF65-F5344CB8AC3E}">
        <p14:creationId xmlns:p14="http://schemas.microsoft.com/office/powerpoint/2010/main" val="88128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Commenting code</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it look like to use RStudio?</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4 panes (each of them useful)! </a:t>
            </a:r>
          </a:p>
          <a:p>
            <a:r>
              <a:rPr lang="en-US" sz="2200" dirty="0">
                <a:latin typeface="Times New Roman" panose="02020603050405020304" pitchFamily="18" charset="0"/>
                <a:cs typeface="Times New Roman" panose="02020603050405020304" pitchFamily="18" charset="0"/>
              </a:rPr>
              <a:t>Create a new .</a:t>
            </a:r>
            <a:r>
              <a:rPr lang="en-US" sz="2200" dirty="0" err="1">
                <a:latin typeface="Times New Roman" panose="02020603050405020304" pitchFamily="18" charset="0"/>
                <a:cs typeface="Times New Roman" panose="02020603050405020304" pitchFamily="18" charset="0"/>
              </a:rPr>
              <a:t>Rmd</a:t>
            </a:r>
            <a:r>
              <a:rPr lang="en-US" sz="2200" dirty="0">
                <a:latin typeface="Times New Roman" panose="02020603050405020304" pitchFamily="18" charset="0"/>
                <a:cs typeface="Times New Roman" panose="02020603050405020304" pitchFamily="18" charset="0"/>
              </a:rPr>
              <a:t> file (`File` &gt; `New File`  &gt; `R Markdown`, and save it (preferably in a separate folder for this class)</a:t>
            </a:r>
          </a:p>
          <a:p>
            <a:r>
              <a:rPr lang="en-US" sz="2200" dirty="0">
                <a:cs typeface="Times New Roman" panose="02020603050405020304" pitchFamily="18" charset="0"/>
              </a:rPr>
              <a:t>Visual mode for .</a:t>
            </a:r>
            <a:r>
              <a:rPr lang="en-US" sz="2200" dirty="0" err="1">
                <a:cs typeface="Times New Roman" panose="02020603050405020304" pitchFamily="18" charset="0"/>
              </a:rPr>
              <a:t>Rmd</a:t>
            </a:r>
            <a:r>
              <a:rPr lang="en-US" sz="2200" dirty="0">
                <a:cs typeface="Times New Roman" panose="02020603050405020304" pitchFamily="18" charset="0"/>
              </a:rPr>
              <a:t> files</a:t>
            </a:r>
          </a:p>
          <a:p>
            <a:r>
              <a:rPr lang="en-US" sz="2200" dirty="0">
                <a:latin typeface="Times New Roman" panose="02020603050405020304" pitchFamily="18" charset="0"/>
                <a:cs typeface="Times New Roman" panose="02020603050405020304" pitchFamily="18" charset="0"/>
              </a:rPr>
              <a:t>Why use .</a:t>
            </a:r>
            <a:r>
              <a:rPr lang="en-US" sz="2200" dirty="0" err="1">
                <a:cs typeface="Times New Roman" panose="02020603050405020304" pitchFamily="18" charset="0"/>
              </a:rPr>
              <a:t>Rmd</a:t>
            </a:r>
            <a:r>
              <a:rPr lang="en-US" sz="2200" dirty="0">
                <a:cs typeface="Times New Roman" panose="02020603050405020304" pitchFamily="18" charset="0"/>
              </a:rPr>
              <a:t> files? </a:t>
            </a:r>
          </a:p>
          <a:p>
            <a:r>
              <a:rPr lang="en-US" sz="2200" dirty="0">
                <a:latin typeface="Times New Roman" panose="02020603050405020304" pitchFamily="18" charset="0"/>
                <a:cs typeface="Times New Roman" panose="02020603050405020304" pitchFamily="18" charset="0"/>
              </a:rPr>
              <a:t>How to separate (and name!) code chunks and text</a:t>
            </a:r>
          </a:p>
          <a:p>
            <a:r>
              <a:rPr lang="en-US" sz="2200" dirty="0">
                <a:latin typeface="Times New Roman" panose="02020603050405020304" pitchFamily="18" charset="0"/>
                <a:cs typeface="Times New Roman" panose="02020603050405020304" pitchFamily="18" charset="0"/>
              </a:rPr>
              <a:t>How to incorporate Copilot (test it out: type </a:t>
            </a:r>
            <a:r>
              <a:rPr lang="en-US" sz="1800" b="1" dirty="0">
                <a:effectLst/>
                <a:latin typeface="Courier New" panose="02070309020205020404" pitchFamily="49" charset="0"/>
                <a:ea typeface="Times New Roman" panose="02020603050405020304" pitchFamily="18" charset="0"/>
              </a:rPr>
              <a:t># Calculate the mean of the variable </a:t>
            </a:r>
            <a:r>
              <a:rPr lang="en-US" sz="1800" b="1" dirty="0" err="1">
                <a:effectLst/>
                <a:latin typeface="Courier New" panose="02070309020205020404" pitchFamily="49" charset="0"/>
                <a:ea typeface="Times New Roman" panose="02020603050405020304" pitchFamily="18" charset="0"/>
              </a:rPr>
              <a:t>myvar</a:t>
            </a:r>
            <a:r>
              <a:rPr lang="en-US" sz="1800" b="1" dirty="0">
                <a:effectLst/>
                <a:latin typeface="Courier New" panose="02070309020205020404" pitchFamily="49" charset="0"/>
                <a:ea typeface="Times New Roman" panose="02020603050405020304" pitchFamily="18" charset="0"/>
              </a:rPr>
              <a:t> </a:t>
            </a:r>
            <a:r>
              <a:rPr lang="en-US" sz="2200" dirty="0">
                <a:effectLst/>
                <a:ea typeface="Times New Roman" panose="02020603050405020304" pitchFamily="18" charset="0"/>
                <a:cs typeface="Times New Roman" panose="02020603050405020304" pitchFamily="18" charset="0"/>
              </a:rPr>
              <a:t>into a code chunk)</a:t>
            </a:r>
          </a:p>
          <a:p>
            <a:r>
              <a:rPr lang="en-US" sz="2200" dirty="0">
                <a:ea typeface="Times New Roman" panose="02020603050405020304" pitchFamily="18" charset="0"/>
                <a:cs typeface="Times New Roman" panose="02020603050405020304" pitchFamily="18" charset="0"/>
              </a:rPr>
              <a:t>How to run a code chunk (just one!) </a:t>
            </a:r>
          </a:p>
          <a:p>
            <a:r>
              <a:rPr lang="en-US" sz="2200" dirty="0">
                <a:effectLst/>
                <a:ea typeface="Times New Roman" panose="02020603050405020304" pitchFamily="18" charset="0"/>
                <a:cs typeface="Times New Roman" panose="02020603050405020304" pitchFamily="18" charset="0"/>
              </a:rPr>
              <a:t>Eventually, we’ll talk about how to knit the whole file</a:t>
            </a: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19148"/>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7355</TotalTime>
  <Words>3814</Words>
  <Application>Microsoft Office PowerPoint</Application>
  <PresentationFormat>Widescreen</PresentationFormat>
  <Paragraphs>437</Paragraphs>
  <Slides>60</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-apple-system</vt:lpstr>
      <vt:lpstr>Arial</vt:lpstr>
      <vt:lpstr>Calibri</vt:lpstr>
      <vt:lpstr>Cambria Math</vt:lpstr>
      <vt:lpstr>Courier New</vt:lpstr>
      <vt:lpstr>Symbol</vt:lpstr>
      <vt:lpstr>Times New Roman</vt:lpstr>
      <vt:lpstr>Wingdings</vt:lpstr>
      <vt:lpstr>Wingdings 2</vt:lpstr>
      <vt:lpstr>View</vt:lpstr>
      <vt:lpstr>Intermediate Statistics</vt:lpstr>
      <vt:lpstr>PowerPoint Presentation</vt:lpstr>
      <vt:lpstr>But first: Double Counting in the Wild</vt:lpstr>
      <vt:lpstr>Programming in R</vt:lpstr>
      <vt:lpstr>Project Management: Folder Organizations</vt:lpstr>
      <vt:lpstr>Project Management: Workflow</vt:lpstr>
      <vt:lpstr>Project Management: File Organization</vt:lpstr>
      <vt:lpstr>Project Management: Commenting code</vt:lpstr>
      <vt:lpstr>What does it look like to use RStudio?</vt:lpstr>
      <vt:lpstr>Assigning variables in R</vt:lpstr>
      <vt:lpstr>Data types in R</vt:lpstr>
      <vt:lpstr>Calculations in R</vt:lpstr>
      <vt:lpstr>Other objects in R</vt:lpstr>
      <vt:lpstr>Other objects in R</vt:lpstr>
      <vt:lpstr>Other objects in R</vt:lpstr>
      <vt:lpstr>What can you do with vectors? </vt:lpstr>
      <vt:lpstr>Combining vectors: matrices</vt:lpstr>
      <vt:lpstr>What do you do with a matrix? </vt:lpstr>
      <vt:lpstr>Data frames: our bread and butter</vt:lpstr>
      <vt:lpstr>Data frames: our bread and butter</vt:lpstr>
      <vt:lpstr>Using the tidyverse</vt:lpstr>
      <vt:lpstr>Ggplot: a companion to the tidyverse</vt:lpstr>
      <vt:lpstr>Ggplot: a companion to the tidyverse</vt:lpstr>
      <vt:lpstr>Knitting/Compiling your file</vt:lpstr>
      <vt:lpstr>Additional R Resources</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Summarizing Data: Central Tendency</vt:lpstr>
      <vt:lpstr>Summarizing Data: Central Tendency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Measuring Relationships</vt:lpstr>
      <vt:lpstr>Is it good for a variable to be alone?</vt:lpstr>
      <vt:lpstr>Is it good for a variable to be alone?</vt:lpstr>
      <vt:lpstr>Is it good for a variable to be alone?</vt:lpstr>
      <vt:lpstr>Binscatters</vt:lpstr>
      <vt:lpstr>Is it good for a variable to be alone?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655</cp:revision>
  <dcterms:created xsi:type="dcterms:W3CDTF">2011-01-10T00:42:42Z</dcterms:created>
  <dcterms:modified xsi:type="dcterms:W3CDTF">2024-10-28T20:40:21Z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