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62"/>
  </p:notesMasterIdLst>
  <p:sldIdLst>
    <p:sldId id="256" r:id="rId3"/>
    <p:sldId id="417" r:id="rId4"/>
    <p:sldId id="398" r:id="rId5"/>
    <p:sldId id="436" r:id="rId6"/>
    <p:sldId id="422" r:id="rId7"/>
    <p:sldId id="420" r:id="rId8"/>
    <p:sldId id="431" r:id="rId9"/>
    <p:sldId id="430" r:id="rId10"/>
    <p:sldId id="432" r:id="rId11"/>
    <p:sldId id="475" r:id="rId12"/>
    <p:sldId id="476" r:id="rId13"/>
    <p:sldId id="477" r:id="rId14"/>
    <p:sldId id="478" r:id="rId15"/>
    <p:sldId id="433" r:id="rId16"/>
    <p:sldId id="460" r:id="rId17"/>
    <p:sldId id="461" r:id="rId18"/>
    <p:sldId id="462" r:id="rId19"/>
    <p:sldId id="448" r:id="rId20"/>
    <p:sldId id="479" r:id="rId21"/>
    <p:sldId id="480" r:id="rId22"/>
    <p:sldId id="481" r:id="rId23"/>
    <p:sldId id="459" r:id="rId24"/>
    <p:sldId id="464" r:id="rId25"/>
    <p:sldId id="465" r:id="rId26"/>
    <p:sldId id="466" r:id="rId27"/>
    <p:sldId id="467" r:id="rId28"/>
    <p:sldId id="437" r:id="rId29"/>
    <p:sldId id="468" r:id="rId30"/>
    <p:sldId id="469" r:id="rId31"/>
    <p:sldId id="470" r:id="rId32"/>
    <p:sldId id="471" r:id="rId33"/>
    <p:sldId id="472" r:id="rId34"/>
    <p:sldId id="473" r:id="rId35"/>
    <p:sldId id="262" r:id="rId36"/>
    <p:sldId id="263" r:id="rId37"/>
    <p:sldId id="265" r:id="rId38"/>
    <p:sldId id="266" r:id="rId39"/>
    <p:sldId id="267" r:id="rId40"/>
    <p:sldId id="271" r:id="rId41"/>
    <p:sldId id="474" r:id="rId42"/>
    <p:sldId id="418" r:id="rId43"/>
    <p:sldId id="442" r:id="rId44"/>
    <p:sldId id="463" r:id="rId45"/>
    <p:sldId id="450" r:id="rId46"/>
    <p:sldId id="454" r:id="rId47"/>
    <p:sldId id="451" r:id="rId48"/>
    <p:sldId id="452" r:id="rId49"/>
    <p:sldId id="453" r:id="rId50"/>
    <p:sldId id="455" r:id="rId51"/>
    <p:sldId id="458" r:id="rId52"/>
    <p:sldId id="456" r:id="rId53"/>
    <p:sldId id="349" r:id="rId54"/>
    <p:sldId id="339" r:id="rId55"/>
    <p:sldId id="319" r:id="rId56"/>
    <p:sldId id="336" r:id="rId57"/>
    <p:sldId id="457" r:id="rId58"/>
    <p:sldId id="329" r:id="rId59"/>
    <p:sldId id="330" r:id="rId60"/>
    <p:sldId id="444" r:id="rId6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58" autoAdjust="0"/>
  </p:normalViewPr>
  <p:slideViewPr>
    <p:cSldViewPr>
      <p:cViewPr varScale="1">
        <p:scale>
          <a:sx n="96" d="100"/>
          <a:sy n="96" d="100"/>
        </p:scale>
        <p:origin x="1152"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10/28/2024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xperimentology.io/015-viz.html#ref-blake2015ontogen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xperimentology.io/015-viz.html#ref-blake2015ontogen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xperimentology.io/015-viz.html#fn2"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3CD1B-ACED-F279-CEFA-A82459C14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1013FC-E8CC-31EE-2AC9-B9D9AA5D6B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F7625-DF40-4931-96F4-A0AFC497FFE2}"/>
              </a:ext>
            </a:extLst>
          </p:cNvPr>
          <p:cNvSpPr>
            <a:spLocks noGrp="1"/>
          </p:cNvSpPr>
          <p:nvPr>
            <p:ph type="body" idx="1"/>
          </p:nvPr>
        </p:nvSpPr>
        <p:spPr/>
        <p:txBody>
          <a:bodyPr/>
          <a:lstStyle/>
          <a:p>
            <a:r>
              <a:rPr lang="en-US" dirty="0"/>
              <a:t>Source: </a:t>
            </a:r>
            <a:r>
              <a:rPr lang="en-US" b="0" i="0" dirty="0">
                <a:solidFill>
                  <a:srgbClr val="212529"/>
                </a:solidFill>
                <a:effectLst/>
                <a:latin typeface="et-book"/>
              </a:rPr>
              <a:t>Blake, McAuliffe, and colleagues (</a:t>
            </a:r>
            <a:r>
              <a:rPr lang="en-US" b="0" i="0" u="none" strike="noStrike" dirty="0">
                <a:solidFill>
                  <a:srgbClr val="212529"/>
                </a:solidFill>
                <a:effectLst/>
                <a:latin typeface="et-book"/>
                <a:hlinkClick r:id="rId3"/>
              </a:rPr>
              <a:t>2015</a:t>
            </a:r>
            <a:r>
              <a:rPr lang="en-US" b="0" i="0" dirty="0">
                <a:solidFill>
                  <a:srgbClr val="212529"/>
                </a:solidFill>
                <a:effectLst/>
                <a:latin typeface="et-book"/>
              </a:rPr>
              <a:t>) in their article “Ontogeny of Fairness in Seven Societies.”</a:t>
            </a:r>
            <a:endParaRPr lang="en-US" dirty="0"/>
          </a:p>
        </p:txBody>
      </p:sp>
      <p:sp>
        <p:nvSpPr>
          <p:cNvPr id="4" name="Slide Number Placeholder 3">
            <a:extLst>
              <a:ext uri="{FF2B5EF4-FFF2-40B4-BE49-F238E27FC236}">
                <a16:creationId xmlns:a16="http://schemas.microsoft.com/office/drawing/2014/main" id="{FA546E39-E5EA-A824-B457-7031DF2979A7}"/>
              </a:ext>
            </a:extLst>
          </p:cNvPr>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289304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EBC1F-693C-C839-79E8-1AC7E7089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1BE215-7568-D67D-0CE2-1845C2B94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9003B9-4F3C-AEF0-B74F-FB915C382AC2}"/>
              </a:ext>
            </a:extLst>
          </p:cNvPr>
          <p:cNvSpPr>
            <a:spLocks noGrp="1"/>
          </p:cNvSpPr>
          <p:nvPr>
            <p:ph type="body" idx="1"/>
          </p:nvPr>
        </p:nvSpPr>
        <p:spPr/>
        <p:txBody>
          <a:bodyPr/>
          <a:lstStyle/>
          <a:p>
            <a:r>
              <a:rPr lang="en-US" dirty="0"/>
              <a:t>Source: </a:t>
            </a:r>
            <a:r>
              <a:rPr lang="en-US" b="0" i="0" dirty="0">
                <a:solidFill>
                  <a:srgbClr val="212529"/>
                </a:solidFill>
                <a:effectLst/>
                <a:latin typeface="et-book"/>
              </a:rPr>
              <a:t>Blake, McAuliffe, and colleagues (</a:t>
            </a:r>
            <a:r>
              <a:rPr lang="en-US" b="0" i="0" u="none" strike="noStrike" dirty="0">
                <a:solidFill>
                  <a:srgbClr val="212529"/>
                </a:solidFill>
                <a:effectLst/>
                <a:latin typeface="et-book"/>
                <a:hlinkClick r:id="rId3"/>
              </a:rPr>
              <a:t>2015</a:t>
            </a:r>
            <a:r>
              <a:rPr lang="en-US" b="0" i="0" dirty="0">
                <a:solidFill>
                  <a:srgbClr val="212529"/>
                </a:solidFill>
                <a:effectLst/>
                <a:latin typeface="et-book"/>
              </a:rPr>
              <a:t>) in their article “Ontogeny of Fairness in Seven Societies.”</a:t>
            </a:r>
            <a:endParaRPr lang="en-US" dirty="0"/>
          </a:p>
        </p:txBody>
      </p:sp>
      <p:sp>
        <p:nvSpPr>
          <p:cNvPr id="4" name="Slide Number Placeholder 3">
            <a:extLst>
              <a:ext uri="{FF2B5EF4-FFF2-40B4-BE49-F238E27FC236}">
                <a16:creationId xmlns:a16="http://schemas.microsoft.com/office/drawing/2014/main" id="{BBCC0C0C-76CB-4AC3-1C1A-1671E21CCCFE}"/>
              </a:ext>
            </a:extLst>
          </p:cNvPr>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36397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BC03D-A637-EEE4-D369-815753975E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AB29E-46BB-7B89-E3AB-312B94129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5C7E8A-5B27-CA9B-695C-A0FD0F191200}"/>
              </a:ext>
            </a:extLst>
          </p:cNvPr>
          <p:cNvSpPr>
            <a:spLocks noGrp="1"/>
          </p:cNvSpPr>
          <p:nvPr>
            <p:ph type="body" idx="1"/>
          </p:nvPr>
        </p:nvSpPr>
        <p:spPr/>
        <p:txBody>
          <a:bodyPr/>
          <a:lstStyle/>
          <a:p>
            <a:r>
              <a:rPr lang="en-US" dirty="0"/>
              <a:t>This one tells me we better adjust for country in some way – otherwise our sample will be largely US! </a:t>
            </a:r>
          </a:p>
        </p:txBody>
      </p:sp>
      <p:sp>
        <p:nvSpPr>
          <p:cNvPr id="4" name="Slide Number Placeholder 3">
            <a:extLst>
              <a:ext uri="{FF2B5EF4-FFF2-40B4-BE49-F238E27FC236}">
                <a16:creationId xmlns:a16="http://schemas.microsoft.com/office/drawing/2014/main" id="{3FC7874D-EB0E-1822-02AB-3716ECB37A8C}"/>
              </a:ext>
            </a:extLst>
          </p:cNvPr>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534459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FEE4-C09D-639E-701F-C312BF95E4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3AF58-C3B4-FA50-C3D9-7E7A7568A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EB062-ABC5-C74B-6011-A9F7DEE03661}"/>
              </a:ext>
            </a:extLst>
          </p:cNvPr>
          <p:cNvSpPr>
            <a:spLocks noGrp="1"/>
          </p:cNvSpPr>
          <p:nvPr>
            <p:ph type="body" idx="1"/>
          </p:nvPr>
        </p:nvSpPr>
        <p:spPr/>
        <p:txBody>
          <a:bodyPr/>
          <a:lstStyle/>
          <a:p>
            <a:r>
              <a:rPr lang="en-US" b="0" i="0" dirty="0">
                <a:solidFill>
                  <a:srgbClr val="212529"/>
                </a:solidFill>
                <a:effectLst/>
                <a:latin typeface="et-book"/>
              </a:rPr>
              <a:t>For example, we can see that age ranges differ somewhat across sites: the maximum age is 11 in India but 15 in Mexico. We can also see that age groups are fairly imbalanced: in Canada, there are 18 eleven-year-olds but only 5 six-year-olds.</a:t>
            </a:r>
            <a:endParaRPr lang="en-US" dirty="0"/>
          </a:p>
        </p:txBody>
      </p:sp>
      <p:sp>
        <p:nvSpPr>
          <p:cNvPr id="4" name="Slide Number Placeholder 3">
            <a:extLst>
              <a:ext uri="{FF2B5EF4-FFF2-40B4-BE49-F238E27FC236}">
                <a16:creationId xmlns:a16="http://schemas.microsoft.com/office/drawing/2014/main" id="{3DA5E48E-3045-2890-1C5C-D6048407B271}"/>
              </a:ext>
            </a:extLst>
          </p:cNvPr>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593026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picking up where we left off last time. Lots of the others can be made by Google. Note that we’re saving viz across dimensions (scatter plots) until after we do correlations/covariance.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313285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8CE50-33FE-8BA3-41A7-15C86DD9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60AB0-742C-89D8-5169-D5E7786E3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FACD8-605D-5F40-4763-CA4D1D9BCB48}"/>
              </a:ext>
            </a:extLst>
          </p:cNvPr>
          <p:cNvSpPr>
            <a:spLocks noGrp="1"/>
          </p:cNvSpPr>
          <p:nvPr>
            <p:ph type="body" idx="1"/>
          </p:nvPr>
        </p:nvSpPr>
        <p:spPr/>
        <p:txBody>
          <a:bodyPr/>
          <a:lstStyle/>
          <a:p>
            <a:r>
              <a:rPr lang="en-US" dirty="0"/>
              <a:t>We’re going to be talking about confounding a lot today, so pay attention to that word</a:t>
            </a:r>
          </a:p>
        </p:txBody>
      </p:sp>
      <p:sp>
        <p:nvSpPr>
          <p:cNvPr id="4" name="Slide Number Placeholder 3">
            <a:extLst>
              <a:ext uri="{FF2B5EF4-FFF2-40B4-BE49-F238E27FC236}">
                <a16:creationId xmlns:a16="http://schemas.microsoft.com/office/drawing/2014/main" id="{2E1FFC2A-69DC-A251-197C-D2B106F4AF94}"/>
              </a:ext>
            </a:extLst>
          </p:cNvPr>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38557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67462-F3AF-42E6-6BC9-63877265A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D074FC-A3CA-C5E1-DD9A-542201D3FE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42E192-C728-504F-9D10-853AC225B92A}"/>
              </a:ext>
            </a:extLst>
          </p:cNvPr>
          <p:cNvSpPr>
            <a:spLocks noGrp="1"/>
          </p:cNvSpPr>
          <p:nvPr>
            <p:ph type="body" idx="1"/>
          </p:nvPr>
        </p:nvSpPr>
        <p:spPr/>
        <p:txBody>
          <a:bodyPr/>
          <a:lstStyle/>
          <a:p>
            <a:r>
              <a:rPr lang="en-US" dirty="0"/>
              <a:t>We’re going to be talking about confounding a lot today, so pay attention to that word. Start with a scatterplot for a hypothesis (2 variables). Here CRP is </a:t>
            </a:r>
            <a:r>
              <a:rPr lang="en-CA" b="0" i="0" dirty="0">
                <a:solidFill>
                  <a:srgbClr val="222222"/>
                </a:solidFill>
                <a:effectLst/>
                <a:latin typeface="-apple-system"/>
              </a:rPr>
              <a:t>serum C-reactive protein, a biomarker for inflammation. What do we see here? </a:t>
            </a:r>
            <a:endParaRPr lang="en-US" dirty="0"/>
          </a:p>
        </p:txBody>
      </p:sp>
      <p:sp>
        <p:nvSpPr>
          <p:cNvPr id="4" name="Slide Number Placeholder 3">
            <a:extLst>
              <a:ext uri="{FF2B5EF4-FFF2-40B4-BE49-F238E27FC236}">
                <a16:creationId xmlns:a16="http://schemas.microsoft.com/office/drawing/2014/main" id="{6B7942E9-EDBA-E80C-5D8C-4743A04301A6}"/>
              </a:ext>
            </a:extLst>
          </p:cNvPr>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285598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31262-B325-86CE-7342-D7947D6D4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D35D62-65A0-E274-EE2D-4078B23089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EC0AC-0BB7-2054-726F-600DBC3FF1A1}"/>
              </a:ext>
            </a:extLst>
          </p:cNvPr>
          <p:cNvSpPr>
            <a:spLocks noGrp="1"/>
          </p:cNvSpPr>
          <p:nvPr>
            <p:ph type="body" idx="1"/>
          </p:nvPr>
        </p:nvSpPr>
        <p:spPr/>
        <p:txBody>
          <a:bodyPr/>
          <a:lstStyle/>
          <a:p>
            <a:r>
              <a:rPr lang="en-CA" dirty="0"/>
              <a:t>Now we’ve added a third dimension, but not in a confusing way! What is the figure saying?</a:t>
            </a:r>
            <a:endParaRPr lang="en-US" dirty="0"/>
          </a:p>
        </p:txBody>
      </p:sp>
      <p:sp>
        <p:nvSpPr>
          <p:cNvPr id="4" name="Slide Number Placeholder 3">
            <a:extLst>
              <a:ext uri="{FF2B5EF4-FFF2-40B4-BE49-F238E27FC236}">
                <a16:creationId xmlns:a16="http://schemas.microsoft.com/office/drawing/2014/main" id="{1D82B2A2-B68C-22D6-0B86-CC7CA15C833B}"/>
              </a:ext>
            </a:extLst>
          </p:cNvPr>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476632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back to how to visualize this – best for continuous data. https://chartio.com/learn/charts/how-to-choose-data-visualization/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4038691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77C93-F5AD-9B43-D80D-2CD76D4AB6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EF9F64-5A47-6AF5-A79C-66D5E25228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B8A705-855C-B116-6A6E-CDDEDC14198E}"/>
              </a:ext>
            </a:extLst>
          </p:cNvPr>
          <p:cNvSpPr>
            <a:spLocks noGrp="1"/>
          </p:cNvSpPr>
          <p:nvPr>
            <p:ph type="body" idx="1"/>
          </p:nvPr>
        </p:nvSpPr>
        <p:spPr/>
        <p:txBody>
          <a:bodyPr/>
          <a:lstStyle/>
          <a:p>
            <a:r>
              <a:rPr lang="en-US" dirty="0"/>
              <a:t>Source: https://www.sciencedirect.com/science/article/pii/S0047272724000884 </a:t>
            </a:r>
          </a:p>
        </p:txBody>
      </p:sp>
      <p:sp>
        <p:nvSpPr>
          <p:cNvPr id="4" name="Slide Number Placeholder 3">
            <a:extLst>
              <a:ext uri="{FF2B5EF4-FFF2-40B4-BE49-F238E27FC236}">
                <a16:creationId xmlns:a16="http://schemas.microsoft.com/office/drawing/2014/main" id="{88090327-DA84-99DB-EF9E-3A9CE4899E22}"/>
              </a:ext>
            </a:extLst>
          </p:cNvPr>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31228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44913-CD74-874F-E2D3-71134D8F2A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794BD3-108E-74A3-0618-84DD72E53A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F1BC7-5776-1FD0-BAC7-79C52C62335F}"/>
              </a:ext>
            </a:extLst>
          </p:cNvPr>
          <p:cNvSpPr>
            <a:spLocks noGrp="1"/>
          </p:cNvSpPr>
          <p:nvPr>
            <p:ph type="body" idx="1"/>
          </p:nvPr>
        </p:nvSpPr>
        <p:spPr/>
        <p:txBody>
          <a:bodyPr/>
          <a:lstStyle/>
          <a:p>
            <a:r>
              <a:rPr lang="en-US" dirty="0"/>
              <a:t>Source: https://www.sciencedirect.com/science/article/pii/S0047272724000884 </a:t>
            </a:r>
          </a:p>
        </p:txBody>
      </p:sp>
      <p:sp>
        <p:nvSpPr>
          <p:cNvPr id="4" name="Slide Number Placeholder 3">
            <a:extLst>
              <a:ext uri="{FF2B5EF4-FFF2-40B4-BE49-F238E27FC236}">
                <a16:creationId xmlns:a16="http://schemas.microsoft.com/office/drawing/2014/main" id="{4D220BA8-9260-289D-CCB2-EBAD78DFAEEF}"/>
              </a:ext>
            </a:extLst>
          </p:cNvPr>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4016783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AA158-C1EB-ED63-1687-1683987E56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41505D-8962-46A0-5459-F54E46985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BE0EB3-43DD-C034-16E9-7FD40AA326D4}"/>
              </a:ext>
            </a:extLst>
          </p:cNvPr>
          <p:cNvSpPr>
            <a:spLocks noGrp="1"/>
          </p:cNvSpPr>
          <p:nvPr>
            <p:ph type="body" idx="1"/>
          </p:nvPr>
        </p:nvSpPr>
        <p:spPr/>
        <p:txBody>
          <a:bodyPr/>
          <a:lstStyle/>
          <a:p>
            <a:r>
              <a:rPr lang="en-US" dirty="0"/>
              <a:t>Source: https://www.sciencedirect.com/science/article/pii/S0047272724000884 </a:t>
            </a:r>
          </a:p>
        </p:txBody>
      </p:sp>
      <p:sp>
        <p:nvSpPr>
          <p:cNvPr id="4" name="Slide Number Placeholder 3">
            <a:extLst>
              <a:ext uri="{FF2B5EF4-FFF2-40B4-BE49-F238E27FC236}">
                <a16:creationId xmlns:a16="http://schemas.microsoft.com/office/drawing/2014/main" id="{FF1809F5-1C76-82F8-46D1-D309B2FB8E44}"/>
              </a:ext>
            </a:extLst>
          </p:cNvPr>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344579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AE62A-AB3A-BA68-1AE2-64EE20555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E8BC1-9633-2E8A-BB71-4C9EDE5159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91EC0-19D4-883E-1308-E643FD365D9B}"/>
              </a:ext>
            </a:extLst>
          </p:cNvPr>
          <p:cNvSpPr>
            <a:spLocks noGrp="1"/>
          </p:cNvSpPr>
          <p:nvPr>
            <p:ph type="body" idx="1"/>
          </p:nvPr>
        </p:nvSpPr>
        <p:spPr/>
        <p:txBody>
          <a:bodyPr/>
          <a:lstStyle/>
          <a:p>
            <a:r>
              <a:rPr lang="en-US" dirty="0"/>
              <a:t>Main thing: people will mainly focus on visualizations and maybe 5-10% of your text. So make the visualizations sing!</a:t>
            </a:r>
          </a:p>
        </p:txBody>
      </p:sp>
      <p:sp>
        <p:nvSpPr>
          <p:cNvPr id="4" name="Slide Number Placeholder 3">
            <a:extLst>
              <a:ext uri="{FF2B5EF4-FFF2-40B4-BE49-F238E27FC236}">
                <a16:creationId xmlns:a16="http://schemas.microsoft.com/office/drawing/2014/main" id="{02940448-5560-4007-6B24-423BAE74DFF7}"/>
              </a:ext>
            </a:extLst>
          </p:cNvPr>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670950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BC585-6F95-AABD-6D84-13346D435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A6B0-670E-96BD-D246-3E6D57475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53D2C0-1762-C487-9D9A-9DFBB2650412}"/>
              </a:ext>
            </a:extLst>
          </p:cNvPr>
          <p:cNvSpPr>
            <a:spLocks noGrp="1"/>
          </p:cNvSpPr>
          <p:nvPr>
            <p:ph type="body" idx="1"/>
          </p:nvPr>
        </p:nvSpPr>
        <p:spPr/>
        <p:txBody>
          <a:bodyPr/>
          <a:lstStyle/>
          <a:p>
            <a:r>
              <a:rPr lang="en-US" b="0" i="0" dirty="0">
                <a:solidFill>
                  <a:srgbClr val="E8EAED"/>
                </a:solidFill>
                <a:effectLst/>
                <a:latin typeface="Google Sans"/>
              </a:rPr>
              <a:t>A lot of this comes from https://experimentology.io/015-viz.html. The important thing is, *you don’t have to know much about the question or the design here to get the gist*. That’s good descriptive work. </a:t>
            </a:r>
            <a:endParaRPr lang="en-US" dirty="0"/>
          </a:p>
        </p:txBody>
      </p:sp>
      <p:sp>
        <p:nvSpPr>
          <p:cNvPr id="4" name="Slide Number Placeholder 3">
            <a:extLst>
              <a:ext uri="{FF2B5EF4-FFF2-40B4-BE49-F238E27FC236}">
                <a16:creationId xmlns:a16="http://schemas.microsoft.com/office/drawing/2014/main" id="{546BA361-8CEC-AF06-2F3C-CB108B80543B}"/>
              </a:ext>
            </a:extLst>
          </p:cNvPr>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109674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1A61A-ADB6-6327-5648-125708F6FA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9EF9BC-93E1-15C0-6FCB-F3A00F3AC0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E38C0-06D5-CF32-8906-5FA6F57ED651}"/>
              </a:ext>
            </a:extLst>
          </p:cNvPr>
          <p:cNvSpPr>
            <a:spLocks noGrp="1"/>
          </p:cNvSpPr>
          <p:nvPr>
            <p:ph type="body" idx="1"/>
          </p:nvPr>
        </p:nvSpPr>
        <p:spPr/>
        <p:txBody>
          <a:bodyPr/>
          <a:lstStyle/>
          <a:p>
            <a:r>
              <a:rPr lang="en-US" dirty="0"/>
              <a:t>So this is shown on the x-axis. In other designs, this could be time, or what else?</a:t>
            </a:r>
          </a:p>
        </p:txBody>
      </p:sp>
      <p:sp>
        <p:nvSpPr>
          <p:cNvPr id="4" name="Slide Number Placeholder 3">
            <a:extLst>
              <a:ext uri="{FF2B5EF4-FFF2-40B4-BE49-F238E27FC236}">
                <a16:creationId xmlns:a16="http://schemas.microsoft.com/office/drawing/2014/main" id="{6938608F-56AD-68B6-5195-1726134D251E}"/>
              </a:ext>
            </a:extLst>
          </p:cNvPr>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720427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9BFD9-E714-FF74-81E4-B1C225971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AC37B5-7DA5-6C5F-6281-317E58D6E6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DC6E9-1F9F-4676-ECB3-15F0E20B01B5}"/>
              </a:ext>
            </a:extLst>
          </p:cNvPr>
          <p:cNvSpPr>
            <a:spLocks noGrp="1"/>
          </p:cNvSpPr>
          <p:nvPr>
            <p:ph type="body" idx="1"/>
          </p:nvPr>
        </p:nvSpPr>
        <p:spPr/>
        <p:txBody>
          <a:bodyPr/>
          <a:lstStyle/>
          <a:p>
            <a:r>
              <a:rPr lang="en-US" dirty="0"/>
              <a:t>So this is shown on the y-axis. In other designs, this could be practically anything (and you may have several in your paper, so what’s the *most important one*?)</a:t>
            </a:r>
          </a:p>
        </p:txBody>
      </p:sp>
      <p:sp>
        <p:nvSpPr>
          <p:cNvPr id="4" name="Slide Number Placeholder 3">
            <a:extLst>
              <a:ext uri="{FF2B5EF4-FFF2-40B4-BE49-F238E27FC236}">
                <a16:creationId xmlns:a16="http://schemas.microsoft.com/office/drawing/2014/main" id="{F307526E-17CD-42D5-154C-ED838F8A88EC}"/>
              </a:ext>
            </a:extLst>
          </p:cNvPr>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738129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7992B-7545-39FB-9B5E-6F038179E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FB3E-3E51-84F3-1090-3650E2E07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B4EFFE-EFEE-E432-65FB-54C19BE8C6EE}"/>
              </a:ext>
            </a:extLst>
          </p:cNvPr>
          <p:cNvSpPr>
            <a:spLocks noGrp="1"/>
          </p:cNvSpPr>
          <p:nvPr>
            <p:ph type="body" idx="1"/>
          </p:nvPr>
        </p:nvSpPr>
        <p:spPr/>
        <p:txBody>
          <a:bodyPr/>
          <a:lstStyle/>
          <a:p>
            <a:r>
              <a:rPr lang="en-US" dirty="0"/>
              <a:t>How else could this be visualized? What other variations on this could you imagine? What does the shading tell you here? What story are the authors conveying?</a:t>
            </a:r>
          </a:p>
        </p:txBody>
      </p:sp>
      <p:sp>
        <p:nvSpPr>
          <p:cNvPr id="4" name="Slide Number Placeholder 3">
            <a:extLst>
              <a:ext uri="{FF2B5EF4-FFF2-40B4-BE49-F238E27FC236}">
                <a16:creationId xmlns:a16="http://schemas.microsoft.com/office/drawing/2014/main" id="{FF1FE15F-3A18-5838-4733-6E5CAEE77EA8}"/>
              </a:ext>
            </a:extLst>
          </p:cNvPr>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050907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Color, text, etc. *how do we want to facilitate comparison*?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397668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CAE39-4339-2311-C404-A848846CF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E38A-2B2F-8616-1FC8-AFB33175F1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D7B8D-770E-56B1-5BCA-0D5FAAD45371}"/>
              </a:ext>
            </a:extLst>
          </p:cNvPr>
          <p:cNvSpPr>
            <a:spLocks noGrp="1"/>
          </p:cNvSpPr>
          <p:nvPr>
            <p:ph type="body" idx="1"/>
          </p:nvPr>
        </p:nvSpPr>
        <p:spPr/>
        <p:txBody>
          <a:bodyPr/>
          <a:lstStyle/>
          <a:p>
            <a:r>
              <a:rPr lang="en-US" dirty="0"/>
              <a:t>In a paper, we are comparing things (treatment to control, across groups, etc.). So how should we prioritize that?</a:t>
            </a:r>
          </a:p>
        </p:txBody>
      </p:sp>
      <p:sp>
        <p:nvSpPr>
          <p:cNvPr id="4" name="Slide Number Placeholder 3">
            <a:extLst>
              <a:ext uri="{FF2B5EF4-FFF2-40B4-BE49-F238E27FC236}">
                <a16:creationId xmlns:a16="http://schemas.microsoft.com/office/drawing/2014/main" id="{055F1DA1-3320-7757-57B6-45410EE1A7AD}"/>
              </a:ext>
            </a:extLst>
          </p:cNvPr>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012516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4393-4545-115F-4207-C8A076049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126DF-96DB-42FC-3345-40CA27E73E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BBFE3-4796-BA6D-F736-07EC00A8863B}"/>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C262C839-F73F-5B00-8A55-6E60A756DAAA}"/>
              </a:ext>
            </a:extLst>
          </p:cNvPr>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7477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B6C87-FC05-BDA7-FA28-6C5A69FDE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07D94-4F8B-975D-FD2A-1164D2EB10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A1CEC-9DF3-A458-860F-155F1EF07388}"/>
              </a:ext>
            </a:extLst>
          </p:cNvPr>
          <p:cNvSpPr>
            <a:spLocks noGrp="1"/>
          </p:cNvSpPr>
          <p:nvPr>
            <p:ph type="body" idx="1"/>
          </p:nvPr>
        </p:nvSpPr>
        <p:spPr/>
        <p:txBody>
          <a:bodyPr/>
          <a:lstStyle/>
          <a:p>
            <a:r>
              <a:rPr lang="en-US" dirty="0"/>
              <a:t>Once you’ve got a winner, try to simplify it</a:t>
            </a:r>
          </a:p>
        </p:txBody>
      </p:sp>
      <p:sp>
        <p:nvSpPr>
          <p:cNvPr id="4" name="Slide Number Placeholder 3">
            <a:extLst>
              <a:ext uri="{FF2B5EF4-FFF2-40B4-BE49-F238E27FC236}">
                <a16:creationId xmlns:a16="http://schemas.microsoft.com/office/drawing/2014/main" id="{890958ED-60FF-FF5D-DFE8-ACF4BA510D5A}"/>
              </a:ext>
            </a:extLst>
          </p:cNvPr>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75849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19F46-F1CC-5F3A-27E9-2774F1D10A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A1FC6-B138-6EAC-AE18-F9D0621AD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A0AB74-71E8-6BA3-9706-B0AD76B16F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sort things alphabetically (default for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Legends force readers to glance back and forth to remember what different colors or lines mean.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This is misleading because people interpret bar plots in terms of the relative </a:t>
            </a:r>
            <a:r>
              <a:rPr lang="en-US" sz="1200" b="0" i="1" dirty="0">
                <a:solidFill>
                  <a:srgbClr val="212529"/>
                </a:solidFill>
                <a:effectLst/>
                <a:cs typeface="Times New Roman" panose="02020603050405020304" pitchFamily="18" charset="0"/>
              </a:rPr>
              <a:t>area</a:t>
            </a:r>
            <a:r>
              <a:rPr lang="en-US" sz="1200" b="0" i="0" dirty="0">
                <a:solidFill>
                  <a:srgbClr val="212529"/>
                </a:solidFill>
                <a:effectLst/>
                <a:cs typeface="Times New Roman" panose="02020603050405020304" pitchFamily="18" charset="0"/>
              </a:rPr>
              <a:t> of the bars (i.e., the amount of ink taken up by the bar), not just their absolute y-values.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For example, if the variable is binary or categorical, choose visually distinct colors to maximize contrast (e.g., black, blue, and orange). If the variable is ordinal or continuous, use a color gradient. If there is a natural midpoint (e.g., if some values are negative and some are positive), consider using a diverging scale (e.g., different colors at each extreme). Remember also that a portion of your audience may be colorblind.</a:t>
            </a:r>
            <a:r>
              <a:rPr lang="en-US" sz="1200" b="0" i="0" u="none" strike="noStrike" baseline="30000" dirty="0">
                <a:solidFill>
                  <a:srgbClr val="212529"/>
                </a:solidFill>
                <a:effectLst/>
                <a:cs typeface="Times New Roman" panose="02020603050405020304" pitchFamily="18" charset="0"/>
                <a:hlinkClick r:id="rId3"/>
              </a:rPr>
              <a:t>2</a:t>
            </a:r>
            <a:endParaRPr lang="en-US" sz="1200" b="0" i="0" dirty="0">
              <a:solidFill>
                <a:srgbClr val="212529"/>
              </a:solidFill>
              <a:effectLst/>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212529"/>
              </a:solidFill>
              <a:effectLst/>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212529"/>
              </a:solidFill>
              <a:effectLst/>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534E6846-36F5-2B1B-0686-C4D99A10E2F2}"/>
              </a:ext>
            </a:extLst>
          </p:cNvPr>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8729145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34E7F-BCE8-8979-A0A4-6823CF6C8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4874E-4C86-2C51-6F9C-570B07541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EFAFB3-CF4E-7185-A797-407E18CE56D3}"/>
              </a:ext>
            </a:extLst>
          </p:cNvPr>
          <p:cNvSpPr>
            <a:spLocks noGrp="1"/>
          </p:cNvSpPr>
          <p:nvPr>
            <p:ph type="body" idx="1"/>
          </p:nvPr>
        </p:nvSpPr>
        <p:spPr/>
        <p:txBody>
          <a:bodyPr/>
          <a:lstStyle/>
          <a:p>
            <a:r>
              <a:rPr lang="en-US" dirty="0"/>
              <a:t>We’ll start talking more about testing next time. </a:t>
            </a:r>
          </a:p>
        </p:txBody>
      </p:sp>
      <p:sp>
        <p:nvSpPr>
          <p:cNvPr id="4" name="Slide Number Placeholder 3">
            <a:extLst>
              <a:ext uri="{FF2B5EF4-FFF2-40B4-BE49-F238E27FC236}">
                <a16:creationId xmlns:a16="http://schemas.microsoft.com/office/drawing/2014/main" id="{78239B1F-E2F7-DED4-346F-DC3DB39AC0DF}"/>
              </a:ext>
            </a:extLst>
          </p:cNvPr>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535761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C8EE8-5584-3445-91AE-61BAA83620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BE9E9-5D9A-22EC-650A-34A23CB71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94E44-F2E2-C5E4-CF45-102051009750}"/>
              </a:ext>
            </a:extLst>
          </p:cNvPr>
          <p:cNvSpPr>
            <a:spLocks noGrp="1"/>
          </p:cNvSpPr>
          <p:nvPr>
            <p:ph type="body" idx="1"/>
          </p:nvPr>
        </p:nvSpPr>
        <p:spPr/>
        <p:txBody>
          <a:bodyPr/>
          <a:lstStyle/>
          <a:p>
            <a:r>
              <a:rPr lang="en-US" dirty="0"/>
              <a:t>Let’s play “spot the differences”. Why are they important?</a:t>
            </a:r>
          </a:p>
        </p:txBody>
      </p:sp>
      <p:sp>
        <p:nvSpPr>
          <p:cNvPr id="4" name="Slide Number Placeholder 3">
            <a:extLst>
              <a:ext uri="{FF2B5EF4-FFF2-40B4-BE49-F238E27FC236}">
                <a16:creationId xmlns:a16="http://schemas.microsoft.com/office/drawing/2014/main" id="{DED57040-E90B-663B-8D03-816419751B65}"/>
              </a:ext>
            </a:extLst>
          </p:cNvPr>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820292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28222-684C-F716-1438-256E1A3A57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29B9C-384F-B209-6A3E-A92E6FC5AB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BCD03-1DE0-BC65-5F40-C9F0D81D7D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060462-587A-5003-95FF-4435C67EAF53}"/>
              </a:ext>
            </a:extLst>
          </p:cNvPr>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726465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077481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regression more in future lectures, but the idea behind regression is a visual use of covariance. We want to measure strength of relationship between X and Y , or the direction of the linear relationship • If X and Y have a strong positive relationship (high X ⇔ high Y ), then x &gt; µX ⇔ y &gt; µY —hence, </a:t>
            </a:r>
            <a:r>
              <a:rPr lang="en-US" dirty="0" err="1"/>
              <a:t>Cov</a:t>
            </a:r>
            <a:r>
              <a:rPr lang="en-US" dirty="0"/>
              <a:t>(X, Y ) will be strongly positive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127796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4B7FB-7148-E26F-0EAF-CC6FC20DB7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A3324-FE5A-744F-769C-1D8A69597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958882-EC41-D5E0-99F9-5A684FDBEC4D}"/>
              </a:ext>
            </a:extLst>
          </p:cNvPr>
          <p:cNvSpPr>
            <a:spLocks noGrp="1"/>
          </p:cNvSpPr>
          <p:nvPr>
            <p:ph type="body" idx="1"/>
          </p:nvPr>
        </p:nvSpPr>
        <p:spPr/>
        <p:txBody>
          <a:bodyPr/>
          <a:lstStyle/>
          <a:p>
            <a:pPr algn="l" fontAlgn="base"/>
            <a:r>
              <a:rPr lang="en-US" b="0" i="0" dirty="0" err="1">
                <a:solidFill>
                  <a:srgbClr val="222222"/>
                </a:solidFill>
                <a:effectLst/>
                <a:latin typeface="Source Sans Pro" panose="020B0503030403020204" pitchFamily="34" charset="0"/>
              </a:rPr>
              <a:t>Yremember</a:t>
            </a:r>
            <a:r>
              <a:rPr lang="en-US" b="0" i="0" dirty="0">
                <a:solidFill>
                  <a:srgbClr val="222222"/>
                </a:solidFill>
                <a:effectLst/>
                <a:latin typeface="Source Sans Pro" panose="020B0503030403020204" pitchFamily="34" charset="0"/>
              </a:rPr>
              <a:t> that to calculate the variance of X, we: (a) subtracted the mean of X from X, (b) squared the result, (c) added up the result across all the observations, and (d) divided by the sample size minus one. The resulting variance shows how much a variable actually varies.</a:t>
            </a:r>
          </a:p>
          <a:p>
            <a:pPr algn="l" fontAlgn="base"/>
            <a:endParaRPr lang="en-US" b="0" i="0" dirty="0">
              <a:solidFill>
                <a:srgbClr val="222222"/>
              </a:solidFill>
              <a:effectLst/>
              <a:latin typeface="Source Sans Pro" panose="020B0503030403020204" pitchFamily="34" charset="0"/>
            </a:endParaRPr>
          </a:p>
          <a:p>
            <a:pPr algn="l" fontAlgn="base"/>
            <a:r>
              <a:rPr lang="en-US" b="0" i="0" dirty="0">
                <a:solidFill>
                  <a:srgbClr val="222222"/>
                </a:solidFill>
                <a:effectLst/>
                <a:latin typeface="Source Sans Pro" panose="020B0503030403020204" pitchFamily="34" charset="0"/>
              </a:rPr>
              <a:t>The covariance is the exact same thing, except that in step (a) you subtract the mean from </a:t>
            </a:r>
            <a:r>
              <a:rPr lang="en-US" b="0" i="1" dirty="0">
                <a:solidFill>
                  <a:srgbClr val="222222"/>
                </a:solidFill>
                <a:effectLst/>
                <a:latin typeface="Source Sans Pro" panose="020B0503030403020204" pitchFamily="34" charset="0"/>
              </a:rPr>
              <a:t>two</a:t>
            </a:r>
            <a:r>
              <a:rPr lang="en-US" b="0" i="0" dirty="0">
                <a:solidFill>
                  <a:srgbClr val="222222"/>
                </a:solidFill>
                <a:effectLst/>
                <a:latin typeface="Source Sans Pro" panose="020B0503030403020204" pitchFamily="34" charset="0"/>
              </a:rPr>
              <a:t> separate variables, and in step (b) you multiply the result from one variable by the result from the other. The resulting covariance shows how much two variables move together or apart. If they tend to be above average at the same time or below average at the same time, then multiplying one by the other will produce a positive result for most observations, increasing the covariance. If they have nothing to do with each other, then multiplying one by the other will give a positive result about half the time and a negative result the other half, canceling out in step (c) and give you a covariance of 0.</a:t>
            </a:r>
          </a:p>
        </p:txBody>
      </p:sp>
      <p:sp>
        <p:nvSpPr>
          <p:cNvPr id="4" name="Slide Number Placeholder 3">
            <a:extLst>
              <a:ext uri="{FF2B5EF4-FFF2-40B4-BE49-F238E27FC236}">
                <a16:creationId xmlns:a16="http://schemas.microsoft.com/office/drawing/2014/main" id="{98C594C9-D00F-DA5F-E9D2-3BAFA8A30543}"/>
              </a:ext>
            </a:extLst>
          </p:cNvPr>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6471745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Intuition</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344498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it as given that </a:t>
            </a:r>
            <a:r>
              <a:rPr lang="en-US" dirty="0" err="1"/>
              <a:t>xbar</a:t>
            </a:r>
            <a:r>
              <a:rPr lang="en-US" dirty="0"/>
              <a:t> = 5.55 and </a:t>
            </a:r>
            <a:r>
              <a:rPr lang="en-US" dirty="0" err="1"/>
              <a:t>ybar</a:t>
            </a:r>
            <a:r>
              <a:rPr lang="en-US" dirty="0"/>
              <a:t> = 8.55.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009653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tell me the similarities and difference in these data sets?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384869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needed for time. This also makes 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594080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03108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when two variables are independent, rho = 0. Is the reverse true?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384132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imply causation and the reverse is true as well (causation does not imply correlation; otherwise stated, no correlation does not imply no causation). Causal inference is where it’s at  (more than just stats).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283567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6AD57-6DBC-1BEC-92FE-4704B7240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34BDC0-7973-FEC5-D815-CC615E1B2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4F299E-65BB-2AA0-FD1F-ED8587C1333F}"/>
              </a:ext>
            </a:extLst>
          </p:cNvPr>
          <p:cNvSpPr>
            <a:spLocks noGrp="1"/>
          </p:cNvSpPr>
          <p:nvPr>
            <p:ph type="body" idx="1"/>
          </p:nvPr>
        </p:nvSpPr>
        <p:spPr/>
        <p:txBody>
          <a:bodyPr/>
          <a:lstStyle/>
          <a:p>
            <a:r>
              <a:rPr lang="en-US" dirty="0"/>
              <a:t>We’ll return to this more later in the semester. Draw from HK chapter 5 here. </a:t>
            </a:r>
          </a:p>
        </p:txBody>
      </p:sp>
      <p:sp>
        <p:nvSpPr>
          <p:cNvPr id="4" name="Slide Number Placeholder 3">
            <a:extLst>
              <a:ext uri="{FF2B5EF4-FFF2-40B4-BE49-F238E27FC236}">
                <a16:creationId xmlns:a16="http://schemas.microsoft.com/office/drawing/2014/main" id="{08B4C151-E1D1-F4B1-4ED6-53CCEDF51149}"/>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6967226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goal is to understand a DGP – what gives rise to the data we see in the world? Example: being sick and going to the doctor.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4234873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gold standard has been taken over by medical journals in particular.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1657681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Gol standard of med research is RCT – is that all we can use?</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8062541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Decades of research goes into understanding how real data can give us (some) real answers. There are more assumptions and some limits on the parameters you return, but that’s a </a:t>
            </a:r>
            <a:r>
              <a:rPr lang="en-CA" dirty="0" err="1"/>
              <a:t>tradeoff</a:t>
            </a:r>
            <a:r>
              <a:rPr lang="en-CA" dirty="0"/>
              <a:t> worth taking.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5498035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Policies are not all based on RCTs -- many rely on real-world data and causal inference. The questions are: (1) is that causal inference sound? And (2) more philosophically – to what extent should all policy be built on evidence vs. art/craft/intuition? Do we need more evidence about drinking age, for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36697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can you tell me the difference?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629163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u="sng" dirty="0">
                <a:solidFill>
                  <a:schemeClr val="accent3">
                    <a:lumMod val="75000"/>
                  </a:schemeClr>
                </a:solidFill>
              </a:rPr>
              <a:t>Example</a:t>
            </a:r>
            <a:r>
              <a:rPr lang="en-US" sz="2400" dirty="0"/>
              <a:t>: Suppose we are making a diagnosis: How helpful is knowing a patient has a fever?  Must consider all symptoms together </a:t>
            </a:r>
            <a:r>
              <a:rPr lang="en-US" sz="2400" dirty="0">
                <a:sym typeface="Wingdings" panose="05000000000000000000" pitchFamily="2" charset="2"/>
              </a:rPr>
              <a:t> this requires us to build a *model*</a:t>
            </a:r>
            <a:endParaRPr lang="en-US" sz="2400"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9893947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we say to this headline? Easy to just say correlation doesn’t imply causation – except that it *can*, so this isn’t enough of a response (and it kills conversation). Instead, we want to know *why* this result isn’t good enough to say it’s causal.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3767799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we want to know *why* this result isn’t good enough to say it’s causal.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2404925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averages are useful.</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73369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from last time – we have a lot of “power” as the researcher. Example from data. Take all data and put it all into bins.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500467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https://towardsdatascience.com/6-reasons-why-you-should-stop-using-histograms-and-which-plot-you-should-use-instead-31f937a0a81c. (Note: I don’t think you should stop using histograms).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4009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1132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10/28/2024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12" y="224815"/>
            <a:ext cx="12181771" cy="18466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075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86962" cy="6849190"/>
          </a:xfrm>
          <a:custGeom>
            <a:avLst/>
            <a:gdLst/>
            <a:ahLst/>
            <a:cxnLst/>
            <a:rect l="l" t="t" r="r" b="b"/>
            <a:pathLst>
              <a:path w="4608195" h="3456304">
                <a:moveTo>
                  <a:pt x="0" y="3456000"/>
                </a:moveTo>
                <a:lnTo>
                  <a:pt x="4608004" y="3456000"/>
                </a:lnTo>
                <a:lnTo>
                  <a:pt x="4608004" y="0"/>
                </a:lnTo>
                <a:lnTo>
                  <a:pt x="0" y="0"/>
                </a:lnTo>
                <a:lnTo>
                  <a:pt x="0" y="3456000"/>
                </a:lnTo>
                <a:close/>
              </a:path>
            </a:pathLst>
          </a:custGeom>
          <a:solidFill>
            <a:srgbClr val="F7D060"/>
          </a:solidFill>
        </p:spPr>
        <p:txBody>
          <a:bodyPr wrap="square" lIns="0" tIns="0" rIns="0" bIns="0" rtlCol="0"/>
          <a:lstStyle/>
          <a:p>
            <a:endParaRPr sz="3567"/>
          </a:p>
        </p:txBody>
      </p:sp>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703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sz="half" idx="2"/>
          </p:nvPr>
        </p:nvSpPr>
        <p:spPr>
          <a:xfrm>
            <a:off x="609601" y="1577340"/>
            <a:ext cx="530351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1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6" name="Holder 6"/>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125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4" name="Holder 4"/>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3968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3" name="Holder 3"/>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9718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10/28/2024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24815"/>
            <a:ext cx="2095815"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endParaRPr sz="3567"/>
          </a:p>
        </p:txBody>
      </p:sp>
      <p:sp>
        <p:nvSpPr>
          <p:cNvPr id="2" name="Holder 2"/>
          <p:cNvSpPr>
            <a:spLocks noGrp="1"/>
          </p:cNvSpPr>
          <p:nvPr>
            <p:ph type="title"/>
          </p:nvPr>
        </p:nvSpPr>
        <p:spPr>
          <a:xfrm>
            <a:off x="5112" y="224815"/>
            <a:ext cx="12181771" cy="184666"/>
          </a:xfrm>
          <a:prstGeom prst="rect">
            <a:avLst/>
          </a:prstGeom>
        </p:spPr>
        <p:txBody>
          <a:bodyPr wrap="square" lIns="0" tIns="0" rIns="0" bIns="0">
            <a:spAutoFit/>
          </a:bodyPr>
          <a:lstStyle>
            <a:lvl1pPr>
              <a:defRPr sz="1200" b="0" i="0">
                <a:solidFill>
                  <a:srgbClr val="505252"/>
                </a:solidFill>
                <a:latin typeface="Calibri"/>
                <a:cs typeface="Calibri"/>
              </a:defRPr>
            </a:lvl1pPr>
          </a:lstStyle>
          <a:p>
            <a:endParaRPr/>
          </a:p>
        </p:txBody>
      </p:sp>
      <p:sp>
        <p:nvSpPr>
          <p:cNvPr id="3" name="Holder 3"/>
          <p:cNvSpPr>
            <a:spLocks noGrp="1"/>
          </p:cNvSpPr>
          <p:nvPr>
            <p:ph type="body" idx="1"/>
          </p:nvPr>
        </p:nvSpPr>
        <p:spPr>
          <a:xfrm>
            <a:off x="1128853" y="1148190"/>
            <a:ext cx="9934294"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518271" y="6544423"/>
            <a:ext cx="4465359"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a:xfrm>
            <a:off x="528924" y="6544424"/>
            <a:ext cx="2124364"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1751528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bodyStyle>
    <p:other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hpme.utoronto.ca/faculty-profile/abad-shakeri-hossain-zahr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coursesidekick.com/statistics/study-guides/wmopen-concepts-statistics/histograms-2-of-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93" y="2209800"/>
            <a:ext cx="10696107" cy="1894362"/>
          </a:xfrm>
        </p:spPr>
        <p:txBody>
          <a:bodyPr>
            <a:normAutofit/>
          </a:bodyPr>
          <a:lstStyle/>
          <a:p>
            <a:r>
              <a:rPr lang="en-US" dirty="0"/>
              <a:t>Intermediate Statistics</a:t>
            </a:r>
          </a:p>
        </p:txBody>
      </p:sp>
      <p:sp>
        <p:nvSpPr>
          <p:cNvPr id="3" name="Subtitle 2"/>
          <p:cNvSpPr>
            <a:spLocks noGrp="1"/>
          </p:cNvSpPr>
          <p:nvPr>
            <p:ph type="subTitle" idx="1"/>
          </p:nvPr>
        </p:nvSpPr>
        <p:spPr>
          <a:xfrm>
            <a:off x="914400" y="4191000"/>
            <a:ext cx="10439400" cy="1981200"/>
          </a:xfrm>
        </p:spPr>
        <p:txBody>
          <a:bodyPr>
            <a:noAutofit/>
          </a:bodyPr>
          <a:lstStyle/>
          <a:p>
            <a:r>
              <a:rPr lang="en-US" sz="2400" dirty="0"/>
              <a:t>Lecture 3: Correlations + Data Visualization</a:t>
            </a:r>
          </a:p>
          <a:p>
            <a:r>
              <a:rPr lang="en-US" sz="2400" dirty="0"/>
              <a:t>January 23,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35A84-30E9-FC2B-8F09-7F94A7B2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DB695C-A659-D918-0EC1-9BB67C81217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245B1DBE-78EB-B68E-9B86-0412B0AAA0CF}"/>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spTree>
    <p:extLst>
      <p:ext uri="{BB962C8B-B14F-4D97-AF65-F5344CB8AC3E}">
        <p14:creationId xmlns:p14="http://schemas.microsoft.com/office/powerpoint/2010/main" val="194705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409C3-25DC-C034-8849-94F6815C3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B822E-442C-CB0F-0A52-59E60B4BBEA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495523F1-D573-BD9A-80F0-6C02CA62DCE9}"/>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5" name="Picture 4">
            <a:extLst>
              <a:ext uri="{FF2B5EF4-FFF2-40B4-BE49-F238E27FC236}">
                <a16:creationId xmlns:a16="http://schemas.microsoft.com/office/drawing/2014/main" id="{BA5F9582-F5CD-E072-B146-FD9D90A6AC48}"/>
              </a:ext>
            </a:extLst>
          </p:cNvPr>
          <p:cNvPicPr>
            <a:picLocks noChangeAspect="1"/>
          </p:cNvPicPr>
          <p:nvPr/>
        </p:nvPicPr>
        <p:blipFill>
          <a:blip r:embed="rId3"/>
          <a:stretch>
            <a:fillRect/>
          </a:stretch>
        </p:blipFill>
        <p:spPr>
          <a:xfrm>
            <a:off x="5334000" y="3083811"/>
            <a:ext cx="5306421" cy="3641522"/>
          </a:xfrm>
          <a:prstGeom prst="rect">
            <a:avLst/>
          </a:prstGeom>
        </p:spPr>
      </p:pic>
    </p:spTree>
    <p:extLst>
      <p:ext uri="{BB962C8B-B14F-4D97-AF65-F5344CB8AC3E}">
        <p14:creationId xmlns:p14="http://schemas.microsoft.com/office/powerpoint/2010/main" val="258570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63E48-6956-A178-35EE-F6CFC5358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F08B8-F63A-73FC-E663-4D27A97CE7B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CCEE1453-A590-E010-5107-D3D51C9CA77B}"/>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6" name="Picture 5">
            <a:extLst>
              <a:ext uri="{FF2B5EF4-FFF2-40B4-BE49-F238E27FC236}">
                <a16:creationId xmlns:a16="http://schemas.microsoft.com/office/drawing/2014/main" id="{34C7E1F7-8F09-86B9-2327-7A0BFA2EB42C}"/>
              </a:ext>
            </a:extLst>
          </p:cNvPr>
          <p:cNvPicPr>
            <a:picLocks noChangeAspect="1"/>
          </p:cNvPicPr>
          <p:nvPr/>
        </p:nvPicPr>
        <p:blipFill>
          <a:blip r:embed="rId3"/>
          <a:stretch>
            <a:fillRect/>
          </a:stretch>
        </p:blipFill>
        <p:spPr>
          <a:xfrm>
            <a:off x="5334000" y="3050056"/>
            <a:ext cx="5516217" cy="3722909"/>
          </a:xfrm>
          <a:prstGeom prst="rect">
            <a:avLst/>
          </a:prstGeom>
        </p:spPr>
      </p:pic>
    </p:spTree>
    <p:extLst>
      <p:ext uri="{BB962C8B-B14F-4D97-AF65-F5344CB8AC3E}">
        <p14:creationId xmlns:p14="http://schemas.microsoft.com/office/powerpoint/2010/main" val="4046989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166E1-EBD3-E57D-7DCD-D4C292F70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22FFA-1BA8-53C3-6A37-6E7FECAFE32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59936B08-646F-4B89-36D7-02B761A60EA8}"/>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5" name="Picture 4">
            <a:extLst>
              <a:ext uri="{FF2B5EF4-FFF2-40B4-BE49-F238E27FC236}">
                <a16:creationId xmlns:a16="http://schemas.microsoft.com/office/drawing/2014/main" id="{7A7FD4E3-07D0-2A83-1081-67A7BAC81C5E}"/>
              </a:ext>
            </a:extLst>
          </p:cNvPr>
          <p:cNvPicPr>
            <a:picLocks noChangeAspect="1"/>
          </p:cNvPicPr>
          <p:nvPr/>
        </p:nvPicPr>
        <p:blipFill>
          <a:blip r:embed="rId3"/>
          <a:stretch>
            <a:fillRect/>
          </a:stretch>
        </p:blipFill>
        <p:spPr>
          <a:xfrm>
            <a:off x="914400" y="3323732"/>
            <a:ext cx="7325747" cy="3534268"/>
          </a:xfrm>
          <a:prstGeom prst="rect">
            <a:avLst/>
          </a:prstGeom>
        </p:spPr>
      </p:pic>
    </p:spTree>
    <p:extLst>
      <p:ext uri="{BB962C8B-B14F-4D97-AF65-F5344CB8AC3E}">
        <p14:creationId xmlns:p14="http://schemas.microsoft.com/office/powerpoint/2010/main" val="293442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Groups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Lots of ways to do this! </a:t>
            </a:r>
          </a:p>
          <a:p>
            <a:r>
              <a:rPr lang="en-US" sz="2400" b="1" dirty="0">
                <a:cs typeface="Times New Roman" panose="02020603050405020304" pitchFamily="18" charset="0"/>
              </a:rPr>
              <a:t>Bar charts</a:t>
            </a:r>
          </a:p>
          <a:p>
            <a:r>
              <a:rPr lang="en-US" sz="2400" dirty="0">
                <a:cs typeface="Times New Roman" panose="02020603050405020304" pitchFamily="18" charset="0"/>
              </a:rPr>
              <a:t>Time series/line charts</a:t>
            </a:r>
          </a:p>
          <a:p>
            <a:r>
              <a:rPr lang="en-US" sz="2400" dirty="0">
                <a:cs typeface="Times New Roman" panose="02020603050405020304" pitchFamily="18" charset="0"/>
              </a:rPr>
              <a:t>Area charts</a:t>
            </a:r>
          </a:p>
          <a:p>
            <a:r>
              <a:rPr lang="en-US" sz="2400" dirty="0">
                <a:cs typeface="Times New Roman" panose="02020603050405020304" pitchFamily="18" charset="0"/>
              </a:rPr>
              <a:t>Heat maps</a:t>
            </a:r>
          </a:p>
          <a:p>
            <a:r>
              <a:rPr lang="en-US" sz="2400" dirty="0" err="1">
                <a:cs typeface="Times New Roman" panose="02020603050405020304" pitchFamily="18" charset="0"/>
              </a:rPr>
              <a:t>Treemaps</a:t>
            </a:r>
            <a:endParaRPr lang="en-US" sz="2400" dirty="0">
              <a:cs typeface="Times New Roman" panose="02020603050405020304" pitchFamily="18" charset="0"/>
            </a:endParaRPr>
          </a:p>
          <a:p>
            <a:r>
              <a:rPr lang="en-US" sz="2400" dirty="0">
                <a:cs typeface="Times New Roman" panose="02020603050405020304" pitchFamily="18" charset="0"/>
              </a:rPr>
              <a:t>On and on and on!</a:t>
            </a:r>
          </a:p>
          <a:p>
            <a:pPr marL="0" indent="0">
              <a:buNone/>
            </a:pPr>
            <a:r>
              <a:rPr lang="en-US" sz="2400" dirty="0">
                <a:cs typeface="Times New Roman" panose="02020603050405020304" pitchFamily="18" charset="0"/>
              </a:rPr>
              <a:t>If you’re interested, </a:t>
            </a:r>
            <a:r>
              <a:rPr lang="en-US" sz="2400" dirty="0">
                <a:cs typeface="Times New Roman" panose="02020603050405020304" pitchFamily="18" charset="0"/>
                <a:hlinkClick r:id="rId3"/>
              </a:rPr>
              <a:t>Zahra Shakeri</a:t>
            </a:r>
            <a:r>
              <a:rPr lang="en-US" sz="2400" dirty="0">
                <a:cs typeface="Times New Roman" panose="02020603050405020304" pitchFamily="18" charset="0"/>
              </a:rPr>
              <a:t> teaches a great class on this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96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EF3A2-0CB1-21AB-8164-F63CEC6FB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B782F-F2F4-3A29-5864-6AC937AB055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D2FCCF-85B4-1916-33CC-DA1EF6BFEB5E}"/>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A lot of times, the variation we want to highlight should </a:t>
                </a:r>
                <a:r>
                  <a:rPr lang="en-US" sz="2400" u="sng" dirty="0">
                    <a:cs typeface="Times New Roman" panose="02020603050405020304" pitchFamily="18" charset="0"/>
                  </a:rPr>
                  <a:t>ultimately motivate our research questions: </a:t>
                </a:r>
              </a:p>
              <a:p>
                <a:r>
                  <a:rPr lang="en-US" sz="2400" dirty="0">
                    <a:cs typeface="Times New Roman" panose="02020603050405020304" pitchFamily="18" charset="0"/>
                  </a:rPr>
                  <a:t>How does </a:t>
                </a:r>
                <a14:m>
                  <m:oMath xmlns:m="http://schemas.openxmlformats.org/officeDocument/2006/math">
                    <m:r>
                      <a:rPr lang="en-CA" sz="2400" i="1">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differ across groups? </a:t>
                </a:r>
              </a:p>
              <a:p>
                <a:r>
                  <a:rPr lang="en-US" sz="2400" dirty="0">
                    <a:cs typeface="Times New Roman" panose="02020603050405020304" pitchFamily="18" charset="0"/>
                  </a:rPr>
                  <a:t>What is the effect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a:t>
                </a:r>
              </a:p>
              <a:p>
                <a:r>
                  <a:rPr lang="en-US" sz="2400" dirty="0">
                    <a:cs typeface="Times New Roman" panose="02020603050405020304" pitchFamily="18" charset="0"/>
                  </a:rPr>
                  <a:t>What might </a:t>
                </a:r>
                <a:r>
                  <a:rPr lang="en-US" sz="2400" b="1" dirty="0">
                    <a:cs typeface="Times New Roman" panose="02020603050405020304" pitchFamily="18" charset="0"/>
                  </a:rPr>
                  <a:t>confound </a:t>
                </a:r>
                <a:r>
                  <a:rPr lang="en-US" sz="2400" dirty="0">
                    <a:cs typeface="Times New Roman" panose="02020603050405020304" pitchFamily="18" charset="0"/>
                  </a:rPr>
                  <a:t>the effect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DBD2FCCF-85B4-1916-33CC-DA1EF6BFEB5E}"/>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CA">
                    <a:noFill/>
                  </a:rPr>
                  <a:t> </a:t>
                </a:r>
              </a:p>
            </p:txBody>
          </p:sp>
        </mc:Fallback>
      </mc:AlternateContent>
    </p:spTree>
    <p:extLst>
      <p:ext uri="{BB962C8B-B14F-4D97-AF65-F5344CB8AC3E}">
        <p14:creationId xmlns:p14="http://schemas.microsoft.com/office/powerpoint/2010/main" val="80578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CF48A-20E6-F4DC-55C7-9246AAC91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26494-1636-9A3E-31F5-6608E5387A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p:sp>
        <p:nvSpPr>
          <p:cNvPr id="3" name="Content Placeholder 2">
            <a:extLst>
              <a:ext uri="{FF2B5EF4-FFF2-40B4-BE49-F238E27FC236}">
                <a16:creationId xmlns:a16="http://schemas.microsoft.com/office/drawing/2014/main" id="{42F877BF-689F-FE7B-9268-A24771CDB4AE}"/>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A lot of times, the variation we want to highlight should </a:t>
            </a:r>
            <a:r>
              <a:rPr lang="en-US" sz="2400" u="sng" dirty="0">
                <a:cs typeface="Times New Roman" panose="02020603050405020304" pitchFamily="18" charset="0"/>
              </a:rPr>
              <a:t>ultimately motivate our research questions: </a:t>
            </a:r>
          </a:p>
          <a:p>
            <a:pPr marL="0" indent="0">
              <a:buNone/>
            </a:pPr>
            <a:r>
              <a:rPr lang="en-US" sz="2400" b="1" dirty="0">
                <a:cs typeface="Times New Roman" panose="02020603050405020304" pitchFamily="18" charset="0"/>
              </a:rPr>
              <a:t>Example: what is the effect of taking vitamin E on health?</a:t>
            </a:r>
          </a:p>
        </p:txBody>
      </p:sp>
      <p:pic>
        <p:nvPicPr>
          <p:cNvPr id="5" name="Picture 4">
            <a:extLst>
              <a:ext uri="{FF2B5EF4-FFF2-40B4-BE49-F238E27FC236}">
                <a16:creationId xmlns:a16="http://schemas.microsoft.com/office/drawing/2014/main" id="{3C31A164-0F89-E205-7F62-F709E84E01A9}"/>
              </a:ext>
            </a:extLst>
          </p:cNvPr>
          <p:cNvPicPr>
            <a:picLocks noChangeAspect="1"/>
          </p:cNvPicPr>
          <p:nvPr/>
        </p:nvPicPr>
        <p:blipFill>
          <a:blip r:embed="rId3"/>
          <a:stretch>
            <a:fillRect/>
          </a:stretch>
        </p:blipFill>
        <p:spPr>
          <a:xfrm>
            <a:off x="457200" y="2362200"/>
            <a:ext cx="4825769" cy="4306071"/>
          </a:xfrm>
          <a:prstGeom prst="rect">
            <a:avLst/>
          </a:prstGeom>
        </p:spPr>
      </p:pic>
    </p:spTree>
    <p:extLst>
      <p:ext uri="{BB962C8B-B14F-4D97-AF65-F5344CB8AC3E}">
        <p14:creationId xmlns:p14="http://schemas.microsoft.com/office/powerpoint/2010/main" val="176517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2325C-8DEE-6AEE-6C45-B8CA716A9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80CF9-66EB-1CD0-8A69-171B79A11B2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p:sp>
        <p:nvSpPr>
          <p:cNvPr id="3" name="Content Placeholder 2">
            <a:extLst>
              <a:ext uri="{FF2B5EF4-FFF2-40B4-BE49-F238E27FC236}">
                <a16:creationId xmlns:a16="http://schemas.microsoft.com/office/drawing/2014/main" id="{2ADDBEE0-5F57-248E-786A-F6A47AEDBCF4}"/>
              </a:ext>
            </a:extLst>
          </p:cNvPr>
          <p:cNvSpPr>
            <a:spLocks noGrp="1"/>
          </p:cNvSpPr>
          <p:nvPr>
            <p:ph idx="1"/>
          </p:nvPr>
        </p:nvSpPr>
        <p:spPr>
          <a:xfrm>
            <a:off x="609600" y="1066801"/>
            <a:ext cx="10210800" cy="5141388"/>
          </a:xfrm>
        </p:spPr>
        <p:txBody>
          <a:bodyPr>
            <a:noAutofit/>
          </a:bodyPr>
          <a:lstStyle/>
          <a:p>
            <a:pPr marL="0" indent="0">
              <a:buNone/>
            </a:pPr>
            <a:r>
              <a:rPr lang="en-US" sz="2400" b="1" dirty="0">
                <a:cs typeface="Times New Roman" panose="02020603050405020304" pitchFamily="18" charset="0"/>
              </a:rPr>
              <a:t>Example: what is the effect of taking vitamin E on health?</a:t>
            </a:r>
          </a:p>
          <a:p>
            <a:r>
              <a:rPr lang="en-US" sz="2400" dirty="0">
                <a:cs typeface="Times New Roman" panose="02020603050405020304" pitchFamily="18" charset="0"/>
              </a:rPr>
              <a:t>Are there confounding variables? </a:t>
            </a:r>
          </a:p>
        </p:txBody>
      </p:sp>
      <p:pic>
        <p:nvPicPr>
          <p:cNvPr id="6" name="Picture 5">
            <a:extLst>
              <a:ext uri="{FF2B5EF4-FFF2-40B4-BE49-F238E27FC236}">
                <a16:creationId xmlns:a16="http://schemas.microsoft.com/office/drawing/2014/main" id="{E30B5398-4CD1-7975-993E-59EC19AA998B}"/>
              </a:ext>
            </a:extLst>
          </p:cNvPr>
          <p:cNvPicPr>
            <a:picLocks noChangeAspect="1"/>
          </p:cNvPicPr>
          <p:nvPr/>
        </p:nvPicPr>
        <p:blipFill>
          <a:blip r:embed="rId3"/>
          <a:stretch>
            <a:fillRect/>
          </a:stretch>
        </p:blipFill>
        <p:spPr>
          <a:xfrm>
            <a:off x="576470" y="2087434"/>
            <a:ext cx="5900530" cy="4474114"/>
          </a:xfrm>
          <a:prstGeom prst="rect">
            <a:avLst/>
          </a:prstGeom>
        </p:spPr>
      </p:pic>
    </p:spTree>
    <p:extLst>
      <p:ext uri="{BB962C8B-B14F-4D97-AF65-F5344CB8AC3E}">
        <p14:creationId xmlns:p14="http://schemas.microsoft.com/office/powerpoint/2010/main" val="1435497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Dimensions</a:t>
            </a:r>
          </a:p>
        </p:txBody>
      </p:sp>
      <p:sp>
        <p:nvSpPr>
          <p:cNvPr id="3" name="Content Placeholder 2"/>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Scatterplots</a:t>
            </a:r>
          </a:p>
          <a:p>
            <a:pPr lvl="1"/>
            <a:r>
              <a:rPr lang="en-US" sz="2200" dirty="0">
                <a:cs typeface="Times New Roman" panose="02020603050405020304" pitchFamily="18" charset="0"/>
              </a:rPr>
              <a:t>Bubble chart (weighted scatterplot)</a:t>
            </a:r>
          </a:p>
          <a:p>
            <a:r>
              <a:rPr lang="en-US" sz="2400" dirty="0">
                <a:cs typeface="Times New Roman" panose="02020603050405020304" pitchFamily="18" charset="0"/>
              </a:rPr>
              <a:t>Heatmap</a:t>
            </a: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catter plots and heatmaps are among the chart types that can be used to show distributions in data values.">
            <a:extLst>
              <a:ext uri="{FF2B5EF4-FFF2-40B4-BE49-F238E27FC236}">
                <a16:creationId xmlns:a16="http://schemas.microsoft.com/office/drawing/2014/main" id="{60EC8490-A943-7AFD-F08D-B9F4C5B987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5691594" y="2362200"/>
            <a:ext cx="5005794"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ata Bubble Chart Options. In this guide, learn to put assemble a… | by  Adam Ross Nelson | The Stata Gallery | Medium">
            <a:extLst>
              <a:ext uri="{FF2B5EF4-FFF2-40B4-BE49-F238E27FC236}">
                <a16:creationId xmlns:a16="http://schemas.microsoft.com/office/drawing/2014/main" id="{74B9CBAA-27D4-DD09-F963-33E559C79B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56" y="2420109"/>
            <a:ext cx="5502038" cy="321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766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C087A-D49F-8097-207B-30C06686E3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44175-14AA-48A7-76D4-F1E02A18E48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Follow your Nose</a:t>
            </a:r>
          </a:p>
        </p:txBody>
      </p:sp>
      <p:sp>
        <p:nvSpPr>
          <p:cNvPr id="3" name="Content Placeholder 2">
            <a:extLst>
              <a:ext uri="{FF2B5EF4-FFF2-40B4-BE49-F238E27FC236}">
                <a16:creationId xmlns:a16="http://schemas.microsoft.com/office/drawing/2014/main" id="{EC23AD13-EB49-7D13-AC10-DFA05BAA0985}"/>
              </a:ext>
            </a:extLst>
          </p:cNvPr>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Your hypotheses can be tested in the raw data even before you get too into data cleaning and research designs</a:t>
            </a:r>
          </a:p>
          <a:p>
            <a:r>
              <a:rPr lang="en-US" sz="2400" dirty="0">
                <a:cs typeface="Times New Roman" panose="02020603050405020304" pitchFamily="18" charset="0"/>
              </a:rPr>
              <a:t>Example: how does waiting for a medical bill affect your spending? </a:t>
            </a:r>
          </a:p>
          <a:p>
            <a:pPr marL="731520" lvl="1" indent="-457200">
              <a:buFont typeface="+mj-lt"/>
              <a:buAutoNum type="arabicPeriod"/>
            </a:pPr>
            <a:r>
              <a:rPr lang="en-US" sz="2000" dirty="0">
                <a:cs typeface="Times New Roman" panose="02020603050405020304" pitchFamily="18" charset="0"/>
              </a:rPr>
              <a:t>Is there actual variation in waiting times?</a:t>
            </a:r>
          </a:p>
          <a:p>
            <a:endParaRPr lang="en-US" sz="2400" dirty="0">
              <a:cs typeface="Times New Roman" panose="02020603050405020304" pitchFamily="18" charset="0"/>
            </a:endParaRPr>
          </a:p>
        </p:txBody>
      </p:sp>
      <p:pic>
        <p:nvPicPr>
          <p:cNvPr id="8" name="Picture 7">
            <a:extLst>
              <a:ext uri="{FF2B5EF4-FFF2-40B4-BE49-F238E27FC236}">
                <a16:creationId xmlns:a16="http://schemas.microsoft.com/office/drawing/2014/main" id="{A0818C87-5DC9-0246-D928-9BECCDAACB94}"/>
              </a:ext>
            </a:extLst>
          </p:cNvPr>
          <p:cNvPicPr>
            <a:picLocks noChangeAspect="1"/>
          </p:cNvPicPr>
          <p:nvPr/>
        </p:nvPicPr>
        <p:blipFill>
          <a:blip r:embed="rId3"/>
          <a:stretch>
            <a:fillRect/>
          </a:stretch>
        </p:blipFill>
        <p:spPr>
          <a:xfrm>
            <a:off x="838200" y="2819400"/>
            <a:ext cx="5830114" cy="3934374"/>
          </a:xfrm>
          <a:prstGeom prst="rect">
            <a:avLst/>
          </a:prstGeom>
        </p:spPr>
      </p:pic>
    </p:spTree>
    <p:extLst>
      <p:ext uri="{BB962C8B-B14F-4D97-AF65-F5344CB8AC3E}">
        <p14:creationId xmlns:p14="http://schemas.microsoft.com/office/powerpoint/2010/main" val="297179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Programming in R</a:t>
            </a:r>
          </a:p>
          <a:p>
            <a:r>
              <a:rPr lang="en-US" sz="2800" dirty="0"/>
              <a:t>Descriptive Statistics</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600C6-C4B9-0B05-8927-AEBF9A134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EF4E-CDCD-4C5C-FCA4-AA006B3C459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Follow your Nose</a:t>
            </a:r>
          </a:p>
        </p:txBody>
      </p:sp>
      <p:sp>
        <p:nvSpPr>
          <p:cNvPr id="3" name="Content Placeholder 2">
            <a:extLst>
              <a:ext uri="{FF2B5EF4-FFF2-40B4-BE49-F238E27FC236}">
                <a16:creationId xmlns:a16="http://schemas.microsoft.com/office/drawing/2014/main" id="{2916ED53-869E-4D6F-12A8-6F2EDCAFF6EE}"/>
              </a:ext>
            </a:extLst>
          </p:cNvPr>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Your hypotheses can be tested in the raw data even before you get too into data cleaning and research designs</a:t>
            </a:r>
          </a:p>
          <a:p>
            <a:r>
              <a:rPr lang="en-US" sz="2400" dirty="0">
                <a:cs typeface="Times New Roman" panose="02020603050405020304" pitchFamily="18" charset="0"/>
              </a:rPr>
              <a:t>Example: how does waiting for a medical bill affect your spending? </a:t>
            </a:r>
          </a:p>
          <a:p>
            <a:pPr marL="731520" lvl="1" indent="-457200">
              <a:buFont typeface="+mj-lt"/>
              <a:buAutoNum type="arabicPeriod"/>
            </a:pPr>
            <a:r>
              <a:rPr lang="en-US" sz="2000" dirty="0">
                <a:cs typeface="Times New Roman" panose="02020603050405020304" pitchFamily="18" charset="0"/>
              </a:rPr>
              <a:t>Is there actual variation in waiting times?</a:t>
            </a:r>
          </a:p>
          <a:p>
            <a:pPr marL="731520" lvl="1" indent="-457200">
              <a:buFont typeface="+mj-lt"/>
              <a:buAutoNum type="arabicPeriod"/>
            </a:pPr>
            <a:r>
              <a:rPr lang="en-US" sz="2000" dirty="0">
                <a:cs typeface="Times New Roman" panose="02020603050405020304" pitchFamily="18" charset="0"/>
              </a:rPr>
              <a:t>Is a bill “informative” about spending?</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DB6D7481-E73E-5848-3FAC-51695BC5045B}"/>
              </a:ext>
            </a:extLst>
          </p:cNvPr>
          <p:cNvPicPr>
            <a:picLocks noChangeAspect="1"/>
          </p:cNvPicPr>
          <p:nvPr/>
        </p:nvPicPr>
        <p:blipFill>
          <a:blip r:embed="rId3"/>
          <a:stretch>
            <a:fillRect/>
          </a:stretch>
        </p:blipFill>
        <p:spPr>
          <a:xfrm>
            <a:off x="533400" y="3124201"/>
            <a:ext cx="4591744" cy="3597746"/>
          </a:xfrm>
          <a:prstGeom prst="rect">
            <a:avLst/>
          </a:prstGeom>
        </p:spPr>
      </p:pic>
    </p:spTree>
    <p:extLst>
      <p:ext uri="{BB962C8B-B14F-4D97-AF65-F5344CB8AC3E}">
        <p14:creationId xmlns:p14="http://schemas.microsoft.com/office/powerpoint/2010/main" val="2024262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8768A-D73D-C3D5-E878-DFECFE34A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0638BE-C249-73F8-0AEA-DD945D35E26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Follow your Nose</a:t>
            </a:r>
          </a:p>
        </p:txBody>
      </p:sp>
      <p:sp>
        <p:nvSpPr>
          <p:cNvPr id="3" name="Content Placeholder 2">
            <a:extLst>
              <a:ext uri="{FF2B5EF4-FFF2-40B4-BE49-F238E27FC236}">
                <a16:creationId xmlns:a16="http://schemas.microsoft.com/office/drawing/2014/main" id="{866626C7-68A8-A0A4-6145-ED165A46A6D2}"/>
              </a:ext>
            </a:extLst>
          </p:cNvPr>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Your hypotheses can be tested in the raw data even before you get too into data cleaning and research designs</a:t>
            </a:r>
          </a:p>
          <a:p>
            <a:r>
              <a:rPr lang="en-US" sz="2400" dirty="0">
                <a:cs typeface="Times New Roman" panose="02020603050405020304" pitchFamily="18" charset="0"/>
              </a:rPr>
              <a:t>Example: how does waiting for a medical bill affect your spending? </a:t>
            </a:r>
          </a:p>
          <a:p>
            <a:pPr marL="731520" lvl="1" indent="-457200">
              <a:buFont typeface="+mj-lt"/>
              <a:buAutoNum type="arabicPeriod"/>
            </a:pPr>
            <a:r>
              <a:rPr lang="en-US" sz="2000" dirty="0">
                <a:cs typeface="Times New Roman" panose="02020603050405020304" pitchFamily="18" charset="0"/>
              </a:rPr>
              <a:t>Is there actual variation in waiting times?</a:t>
            </a:r>
          </a:p>
          <a:p>
            <a:pPr marL="731520" lvl="1" indent="-457200">
              <a:buFont typeface="+mj-lt"/>
              <a:buAutoNum type="arabicPeriod"/>
            </a:pPr>
            <a:r>
              <a:rPr lang="en-US" sz="2000" dirty="0">
                <a:cs typeface="Times New Roman" panose="02020603050405020304" pitchFamily="18" charset="0"/>
              </a:rPr>
              <a:t>Is a bill “informative” about spending?</a:t>
            </a:r>
          </a:p>
          <a:p>
            <a:pPr marL="731520" lvl="1" indent="-457200">
              <a:buFont typeface="+mj-lt"/>
              <a:buAutoNum type="arabicPeriod"/>
            </a:pPr>
            <a:r>
              <a:rPr lang="en-US" sz="2000" dirty="0">
                <a:cs typeface="Times New Roman" panose="02020603050405020304" pitchFamily="18" charset="0"/>
              </a:rPr>
              <a:t>Then, the research question: how do bills affect spending?</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2944E881-D03D-678D-28C0-79FFE37CEEFF}"/>
              </a:ext>
            </a:extLst>
          </p:cNvPr>
          <p:cNvPicPr>
            <a:picLocks noChangeAspect="1"/>
          </p:cNvPicPr>
          <p:nvPr/>
        </p:nvPicPr>
        <p:blipFill>
          <a:blip r:embed="rId3"/>
          <a:stretch>
            <a:fillRect/>
          </a:stretch>
        </p:blipFill>
        <p:spPr>
          <a:xfrm>
            <a:off x="427633" y="3448878"/>
            <a:ext cx="4952750" cy="3486551"/>
          </a:xfrm>
          <a:prstGeom prst="rect">
            <a:avLst/>
          </a:prstGeom>
        </p:spPr>
      </p:pic>
    </p:spTree>
    <p:extLst>
      <p:ext uri="{BB962C8B-B14F-4D97-AF65-F5344CB8AC3E}">
        <p14:creationId xmlns:p14="http://schemas.microsoft.com/office/powerpoint/2010/main" val="3467751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21651-0E69-FB36-18B5-06683A301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27821-039B-85D8-AFD4-FE37C94B900B}"/>
              </a:ext>
            </a:extLst>
          </p:cNvPr>
          <p:cNvSpPr>
            <a:spLocks noGrp="1"/>
          </p:cNvSpPr>
          <p:nvPr>
            <p:ph type="ctrTitle"/>
          </p:nvPr>
        </p:nvSpPr>
        <p:spPr>
          <a:xfrm>
            <a:off x="1261872" y="758952"/>
            <a:ext cx="10549128" cy="4041648"/>
          </a:xfrm>
        </p:spPr>
        <p:txBody>
          <a:bodyPr/>
          <a:lstStyle/>
          <a:p>
            <a:r>
              <a:rPr lang="en-US" dirty="0"/>
              <a:t>Data Visualization</a:t>
            </a:r>
          </a:p>
        </p:txBody>
      </p:sp>
      <p:sp>
        <p:nvSpPr>
          <p:cNvPr id="3" name="Subtitle 2">
            <a:extLst>
              <a:ext uri="{FF2B5EF4-FFF2-40B4-BE49-F238E27FC236}">
                <a16:creationId xmlns:a16="http://schemas.microsoft.com/office/drawing/2014/main" id="{E3AFB380-DDE3-4E30-76EE-FEBE944513AD}"/>
              </a:ext>
            </a:extLst>
          </p:cNvPr>
          <p:cNvSpPr>
            <a:spLocks noGrp="1"/>
          </p:cNvSpPr>
          <p:nvPr>
            <p:ph type="subTitle" idx="1"/>
          </p:nvPr>
        </p:nvSpPr>
        <p:spPr/>
        <p:txBody>
          <a:bodyPr>
            <a:normAutofit/>
          </a:bodyPr>
          <a:lstStyle/>
          <a:p>
            <a:r>
              <a:rPr lang="en-US" sz="4400" dirty="0"/>
              <a:t>Some practical tips</a:t>
            </a:r>
          </a:p>
        </p:txBody>
      </p:sp>
    </p:spTree>
    <p:extLst>
      <p:ext uri="{BB962C8B-B14F-4D97-AF65-F5344CB8AC3E}">
        <p14:creationId xmlns:p14="http://schemas.microsoft.com/office/powerpoint/2010/main" val="132125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78D89-F508-E155-E617-7B7D5C62B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44237-3BB7-54A4-FF9A-394A1613C6E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154B8B9B-5A06-1F2A-AE93-3A5EBFD63500}"/>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F1F4EE2-46E5-A458-3C79-61088717745E}"/>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4FCA6496-7361-1299-98EA-8BB7DD5A4203}"/>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p:txBody>
      </p:sp>
    </p:spTree>
    <p:extLst>
      <p:ext uri="{BB962C8B-B14F-4D97-AF65-F5344CB8AC3E}">
        <p14:creationId xmlns:p14="http://schemas.microsoft.com/office/powerpoint/2010/main" val="3617863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23AB8-9501-CB13-2CF1-320EFBF4E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6129F-04C2-258E-9312-8C9F71577D3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1D6DEF01-6673-5C6F-482F-10E6BAC061CB}"/>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0B32D5E4-277B-4D21-30BD-D8026EF735C8}"/>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6A81A6FB-8377-ABE4-F796-4ED29ADFCE52}"/>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0" indent="0">
              <a:buFont typeface="Arial" pitchFamily="34" charset="0"/>
              <a:buNone/>
            </a:pPr>
            <a:r>
              <a:rPr lang="en-US" sz="2200" dirty="0">
                <a:cs typeface="Times New Roman" panose="02020603050405020304" pitchFamily="18" charset="0"/>
              </a:rPr>
              <a:t>1. Primary independent variable: age</a:t>
            </a:r>
          </a:p>
        </p:txBody>
      </p:sp>
      <p:sp>
        <p:nvSpPr>
          <p:cNvPr id="4" name="Rectangle 3">
            <a:extLst>
              <a:ext uri="{FF2B5EF4-FFF2-40B4-BE49-F238E27FC236}">
                <a16:creationId xmlns:a16="http://schemas.microsoft.com/office/drawing/2014/main" id="{1F9057E2-6BD1-F6A9-0F30-48F90CB20D16}"/>
              </a:ext>
            </a:extLst>
          </p:cNvPr>
          <p:cNvSpPr/>
          <p:nvPr/>
        </p:nvSpPr>
        <p:spPr>
          <a:xfrm>
            <a:off x="8103704" y="5357191"/>
            <a:ext cx="1219200" cy="304800"/>
          </a:xfrm>
          <a:prstGeom prst="rect">
            <a:avLst/>
          </a:prstGeom>
          <a:no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9746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0C330-4E66-1568-799E-FE122D23C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AB5D2-D218-C267-8817-B29DF5B309F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A319B79C-F336-F6BB-A7C5-B47F6F69EDA3}"/>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819EE7DF-90D5-95BF-8DD7-E8B6F186DE66}"/>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9E80E9A8-E598-198E-AC34-1688495F9280}"/>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457200" indent="-457200">
              <a:buFont typeface="Arial" pitchFamily="34" charset="0"/>
              <a:buAutoNum type="arabicPeriod"/>
            </a:pPr>
            <a:r>
              <a:rPr lang="en-US" sz="2200" dirty="0">
                <a:cs typeface="Times New Roman" panose="02020603050405020304" pitchFamily="18" charset="0"/>
              </a:rPr>
              <a:t>Primary independent variable: age</a:t>
            </a:r>
          </a:p>
          <a:p>
            <a:pPr marL="457200" indent="-457200">
              <a:buFont typeface="Arial" pitchFamily="34" charset="0"/>
              <a:buAutoNum type="arabicPeriod"/>
            </a:pPr>
            <a:r>
              <a:rPr lang="en-US" sz="2200" dirty="0">
                <a:cs typeface="Times New Roman" panose="02020603050405020304" pitchFamily="18" charset="0"/>
              </a:rPr>
              <a:t>Primary outcome variable: % answered correctly</a:t>
            </a:r>
          </a:p>
        </p:txBody>
      </p:sp>
      <p:sp>
        <p:nvSpPr>
          <p:cNvPr id="4" name="Rectangle 3">
            <a:extLst>
              <a:ext uri="{FF2B5EF4-FFF2-40B4-BE49-F238E27FC236}">
                <a16:creationId xmlns:a16="http://schemas.microsoft.com/office/drawing/2014/main" id="{F92E2077-0397-0809-EF6E-3DEB98213C4B}"/>
              </a:ext>
            </a:extLst>
          </p:cNvPr>
          <p:cNvSpPr/>
          <p:nvPr/>
        </p:nvSpPr>
        <p:spPr>
          <a:xfrm>
            <a:off x="5628861" y="2601052"/>
            <a:ext cx="771939" cy="2123348"/>
          </a:xfrm>
          <a:prstGeom prst="rect">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29520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836C4-FD44-622C-3CB8-CCFA4E82D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C7EE4-96CD-F8B2-0AE3-74B47E105E8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894EAA4A-ADDA-A7AC-A799-8C966027395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1CA6A021-DFA9-F23B-70AC-543D84FCEA02}"/>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D248B998-C5F1-18ED-AE7A-45ECD302A042}"/>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457200" indent="-457200">
              <a:buFont typeface="Arial" pitchFamily="34" charset="0"/>
              <a:buAutoNum type="arabicPeriod"/>
            </a:pPr>
            <a:r>
              <a:rPr lang="en-US" sz="2200" dirty="0">
                <a:cs typeface="Times New Roman" panose="02020603050405020304" pitchFamily="18" charset="0"/>
              </a:rPr>
              <a:t>Primary independent variable: age</a:t>
            </a:r>
          </a:p>
          <a:p>
            <a:pPr marL="457200" indent="-457200">
              <a:buFont typeface="Arial" pitchFamily="34" charset="0"/>
              <a:buAutoNum type="arabicPeriod"/>
            </a:pPr>
            <a:r>
              <a:rPr lang="en-US" sz="2200" dirty="0">
                <a:cs typeface="Times New Roman" panose="02020603050405020304" pitchFamily="18" charset="0"/>
              </a:rPr>
              <a:t>Primary outcome variable: % answered correctly</a:t>
            </a:r>
          </a:p>
          <a:p>
            <a:pPr marL="457200" indent="-457200">
              <a:buFont typeface="Arial" pitchFamily="34" charset="0"/>
              <a:buAutoNum type="arabicPeriod"/>
            </a:pPr>
            <a:r>
              <a:rPr lang="en-US" sz="2200" dirty="0">
                <a:cs typeface="Times New Roman" panose="02020603050405020304" pitchFamily="18" charset="0"/>
              </a:rPr>
              <a:t>Principal exposure/groups/etc. </a:t>
            </a:r>
          </a:p>
        </p:txBody>
      </p:sp>
      <p:sp>
        <p:nvSpPr>
          <p:cNvPr id="4" name="Rectangle 3">
            <a:extLst>
              <a:ext uri="{FF2B5EF4-FFF2-40B4-BE49-F238E27FC236}">
                <a16:creationId xmlns:a16="http://schemas.microsoft.com/office/drawing/2014/main" id="{ABDC8272-FD86-A6D8-92D0-BE943C34C970}"/>
              </a:ext>
            </a:extLst>
          </p:cNvPr>
          <p:cNvSpPr/>
          <p:nvPr/>
        </p:nvSpPr>
        <p:spPr>
          <a:xfrm>
            <a:off x="6629400" y="2362200"/>
            <a:ext cx="4363187" cy="2438401"/>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66848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Honest Visualization</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Who looks worse off here? How about if you stare at it for a minute? </a:t>
            </a:r>
          </a:p>
          <a:p>
            <a:pPr marL="0" indent="0">
              <a:buNone/>
            </a:pPr>
            <a:r>
              <a:rPr lang="en-US" sz="2200" dirty="0">
                <a:cs typeface="Times New Roman" panose="02020603050405020304" pitchFamily="18" charset="0"/>
              </a:rPr>
              <a:t>What drives this?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050A2010-A7EA-3CE4-6226-0C0BE164F7E2}"/>
              </a:ext>
            </a:extLst>
          </p:cNvPr>
          <p:cNvPicPr>
            <a:picLocks noChangeAspect="1"/>
          </p:cNvPicPr>
          <p:nvPr/>
        </p:nvPicPr>
        <p:blipFill>
          <a:blip r:embed="rId3"/>
          <a:stretch>
            <a:fillRect/>
          </a:stretch>
        </p:blipFill>
        <p:spPr>
          <a:xfrm>
            <a:off x="609599" y="1960452"/>
            <a:ext cx="7294475" cy="4821348"/>
          </a:xfrm>
          <a:prstGeom prst="rect">
            <a:avLst/>
          </a:prstGeom>
        </p:spPr>
      </p:pic>
    </p:spTree>
    <p:extLst>
      <p:ext uri="{BB962C8B-B14F-4D97-AF65-F5344CB8AC3E}">
        <p14:creationId xmlns:p14="http://schemas.microsoft.com/office/powerpoint/2010/main" val="3432357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3C297-521F-5A2C-00F4-1D294BCA2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00744-98B2-6330-3A83-94EFA830985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6FC09565-A231-7AC2-FD46-803D22F21FDF}"/>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8" name="Picture 7">
            <a:extLst>
              <a:ext uri="{FF2B5EF4-FFF2-40B4-BE49-F238E27FC236}">
                <a16:creationId xmlns:a16="http://schemas.microsoft.com/office/drawing/2014/main" id="{FC680B6D-5C66-A33A-E6C9-CF097F66F655}"/>
              </a:ext>
            </a:extLst>
          </p:cNvPr>
          <p:cNvPicPr>
            <a:picLocks noChangeAspect="1"/>
          </p:cNvPicPr>
          <p:nvPr/>
        </p:nvPicPr>
        <p:blipFill>
          <a:blip r:embed="rId3"/>
          <a:stretch>
            <a:fillRect/>
          </a:stretch>
        </p:blipFill>
        <p:spPr>
          <a:xfrm>
            <a:off x="6400800" y="1414495"/>
            <a:ext cx="3677163" cy="5106113"/>
          </a:xfrm>
          <a:prstGeom prst="rect">
            <a:avLst/>
          </a:prstGeom>
        </p:spPr>
      </p:pic>
    </p:spTree>
    <p:extLst>
      <p:ext uri="{BB962C8B-B14F-4D97-AF65-F5344CB8AC3E}">
        <p14:creationId xmlns:p14="http://schemas.microsoft.com/office/powerpoint/2010/main" val="681660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44823-4D9E-FEA2-6816-50E478A0515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BA58BC7-1182-1500-EB9B-C1CBA620BA12}"/>
              </a:ext>
            </a:extLst>
          </p:cNvPr>
          <p:cNvPicPr>
            <a:picLocks noChangeAspect="1"/>
          </p:cNvPicPr>
          <p:nvPr/>
        </p:nvPicPr>
        <p:blipFill>
          <a:blip r:embed="rId3"/>
          <a:stretch>
            <a:fillRect/>
          </a:stretch>
        </p:blipFill>
        <p:spPr>
          <a:xfrm>
            <a:off x="-82560" y="1643374"/>
            <a:ext cx="3996361" cy="2772000"/>
          </a:xfrm>
          <a:prstGeom prst="rect">
            <a:avLst/>
          </a:prstGeom>
        </p:spPr>
      </p:pic>
      <p:sp>
        <p:nvSpPr>
          <p:cNvPr id="2" name="Title 1">
            <a:extLst>
              <a:ext uri="{FF2B5EF4-FFF2-40B4-BE49-F238E27FC236}">
                <a16:creationId xmlns:a16="http://schemas.microsoft.com/office/drawing/2014/main" id="{CB697CB6-617A-EEB1-0A4F-716FC965007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B87B6692-4280-C4C6-174E-7E0CDD785A7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7" name="Picture 6">
            <a:extLst>
              <a:ext uri="{FF2B5EF4-FFF2-40B4-BE49-F238E27FC236}">
                <a16:creationId xmlns:a16="http://schemas.microsoft.com/office/drawing/2014/main" id="{69B1B62E-1D5B-B078-A0E5-E5546624AA08}"/>
              </a:ext>
            </a:extLst>
          </p:cNvPr>
          <p:cNvPicPr>
            <a:picLocks noChangeAspect="1"/>
          </p:cNvPicPr>
          <p:nvPr/>
        </p:nvPicPr>
        <p:blipFill>
          <a:blip r:embed="rId4"/>
          <a:stretch>
            <a:fillRect/>
          </a:stretch>
        </p:blipFill>
        <p:spPr>
          <a:xfrm>
            <a:off x="3928154" y="1643374"/>
            <a:ext cx="4294843" cy="2772000"/>
          </a:xfrm>
          <a:prstGeom prst="rect">
            <a:avLst/>
          </a:prstGeom>
        </p:spPr>
      </p:pic>
      <p:pic>
        <p:nvPicPr>
          <p:cNvPr id="9" name="Picture 8">
            <a:extLst>
              <a:ext uri="{FF2B5EF4-FFF2-40B4-BE49-F238E27FC236}">
                <a16:creationId xmlns:a16="http://schemas.microsoft.com/office/drawing/2014/main" id="{D39A632A-32FB-C9EE-D6FC-C835995DF506}"/>
              </a:ext>
            </a:extLst>
          </p:cNvPr>
          <p:cNvPicPr>
            <a:picLocks noChangeAspect="1"/>
          </p:cNvPicPr>
          <p:nvPr/>
        </p:nvPicPr>
        <p:blipFill>
          <a:blip r:embed="rId5"/>
          <a:stretch>
            <a:fillRect/>
          </a:stretch>
        </p:blipFill>
        <p:spPr>
          <a:xfrm>
            <a:off x="8229600" y="1643374"/>
            <a:ext cx="3987693" cy="2772000"/>
          </a:xfrm>
          <a:prstGeom prst="rect">
            <a:avLst/>
          </a:prstGeom>
        </p:spPr>
      </p:pic>
    </p:spTree>
    <p:extLst>
      <p:ext uri="{BB962C8B-B14F-4D97-AF65-F5344CB8AC3E}">
        <p14:creationId xmlns:p14="http://schemas.microsoft.com/office/powerpoint/2010/main" val="374597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EB75C-5ED9-9D65-C985-C136BC89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20D5A-61C4-40BD-136B-39787A197D5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F36789DF-AC53-3BFB-00F3-29444C93777A}"/>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6" name="Picture 5">
            <a:extLst>
              <a:ext uri="{FF2B5EF4-FFF2-40B4-BE49-F238E27FC236}">
                <a16:creationId xmlns:a16="http://schemas.microsoft.com/office/drawing/2014/main" id="{BD634D29-BEB9-4A1C-CA23-F1B1BF73F82B}"/>
              </a:ext>
            </a:extLst>
          </p:cNvPr>
          <p:cNvPicPr>
            <a:picLocks noChangeAspect="1"/>
          </p:cNvPicPr>
          <p:nvPr/>
        </p:nvPicPr>
        <p:blipFill>
          <a:blip r:embed="rId3"/>
          <a:stretch>
            <a:fillRect/>
          </a:stretch>
        </p:blipFill>
        <p:spPr>
          <a:xfrm>
            <a:off x="457200" y="1618274"/>
            <a:ext cx="6868484" cy="4915586"/>
          </a:xfrm>
          <a:prstGeom prst="rect">
            <a:avLst/>
          </a:prstGeom>
        </p:spPr>
      </p:pic>
    </p:spTree>
    <p:extLst>
      <p:ext uri="{BB962C8B-B14F-4D97-AF65-F5344CB8AC3E}">
        <p14:creationId xmlns:p14="http://schemas.microsoft.com/office/powerpoint/2010/main" val="250504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7448A-03FF-0EA4-0403-3AF112DC7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46068-B585-B505-19A7-0B2C1EDAA0A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EEAE72-7898-B441-5144-9E4D2037E9AD}"/>
                  </a:ext>
                </a:extLst>
              </p:cNvPr>
              <p:cNvSpPr>
                <a:spLocks noGrp="1"/>
              </p:cNvSpPr>
              <p:nvPr>
                <p:ph idx="1"/>
              </p:nvPr>
            </p:nvSpPr>
            <p:spPr>
              <a:xfrm>
                <a:off x="609600" y="1066801"/>
                <a:ext cx="10210800" cy="5453807"/>
              </a:xfrm>
            </p:spPr>
            <p:txBody>
              <a:bodyPr>
                <a:noAutofit/>
              </a:bodyPr>
              <a:lstStyle/>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It is easier to compare values that are </a:t>
                </a:r>
                <a:r>
                  <a:rPr lang="en-US" sz="2000" b="0" i="1" dirty="0">
                    <a:solidFill>
                      <a:srgbClr val="212529"/>
                    </a:solidFill>
                    <a:effectLst/>
                    <a:cs typeface="Times New Roman" panose="02020603050405020304" pitchFamily="18" charset="0"/>
                  </a:rPr>
                  <a:t>adjacent</a:t>
                </a:r>
                <a:r>
                  <a:rPr lang="en-US" sz="2000" b="0" i="0" dirty="0">
                    <a:solidFill>
                      <a:srgbClr val="212529"/>
                    </a:solidFill>
                    <a:effectLst/>
                    <a:cs typeface="Times New Roman" panose="02020603050405020304" pitchFamily="18" charset="0"/>
                  </a:rPr>
                  <a:t> -- if a certain comparison is important, place them close to one another!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When possible, color-code labels and place them directly next to data rather than in a separate legend.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Make axes match across panels. </a:t>
                </a:r>
              </a:p>
              <a:p>
                <a:r>
                  <a:rPr lang="en-US" sz="2000" b="0" i="0" dirty="0">
                    <a:solidFill>
                      <a:srgbClr val="212529"/>
                    </a:solidFill>
                    <a:effectLst/>
                    <a:cs typeface="Times New Roman" panose="02020603050405020304" pitchFamily="18" charset="0"/>
                  </a:rPr>
                  <a:t>Be careful about the </a:t>
                </a:r>
                <a14:m>
                  <m:oMath xmlns:m="http://schemas.openxmlformats.org/officeDocument/2006/math">
                    <m:r>
                      <a:rPr lang="en-CA" sz="2000" b="0" i="1" smtClean="0">
                        <a:solidFill>
                          <a:srgbClr val="212529"/>
                        </a:solidFill>
                        <a:effectLst/>
                        <a:latin typeface="Cambria Math" panose="02040503050406030204" pitchFamily="18" charset="0"/>
                        <a:cs typeface="Times New Roman" panose="02020603050405020304" pitchFamily="18" charset="0"/>
                      </a:rPr>
                      <m:t>𝑦</m:t>
                    </m:r>
                  </m:oMath>
                </a14:m>
                <a:r>
                  <a:rPr lang="en-US" sz="2000" b="0" i="0" dirty="0">
                    <a:solidFill>
                      <a:srgbClr val="212529"/>
                    </a:solidFill>
                    <a:effectLst/>
                    <a:cs typeface="Times New Roman" panose="02020603050405020304" pitchFamily="18" charset="0"/>
                  </a:rPr>
                  <a:t>-axis</a:t>
                </a:r>
                <a:r>
                  <a:rPr lang="en-US" sz="2000" dirty="0">
                    <a:solidFill>
                      <a:srgbClr val="212529"/>
                    </a:solidFill>
                    <a:cs typeface="Times New Roman" panose="02020603050405020304" pitchFamily="18" charset="0"/>
                  </a:rPr>
                  <a:t>! </a:t>
                </a:r>
                <a:r>
                  <a:rPr lang="en-US" sz="2000" b="0" i="0" dirty="0">
                    <a:solidFill>
                      <a:srgbClr val="212529"/>
                    </a:solidFill>
                    <a:effectLst/>
                    <a:cs typeface="Times New Roman" panose="02020603050405020304" pitchFamily="18" charset="0"/>
                  </a:rPr>
                  <a:t>A classic “misleading visualization” mistake is to cut off the bottom of the bars by placing the endpoint of the y-axis at some arbitrary value near the smallest data point.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If the scale makes it hard to see important differences, consider transforming the data (e.g., taking the logarithm).</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If a key variable from your design is mapped to color, choose the color scale carefully. </a:t>
                </a:r>
                <a:endParaRPr lang="en-US" sz="2000" dirty="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EEEAE72-7898-B441-5144-9E4D2037E9AD}"/>
                  </a:ext>
                </a:extLst>
              </p:cNvPr>
              <p:cNvSpPr>
                <a:spLocks noGrp="1" noRot="1" noChangeAspect="1" noMove="1" noResize="1" noEditPoints="1" noAdjustHandles="1" noChangeArrowheads="1" noChangeShapeType="1" noTextEdit="1"/>
              </p:cNvSpPr>
              <p:nvPr>
                <p:ph idx="1"/>
              </p:nvPr>
            </p:nvSpPr>
            <p:spPr>
              <a:xfrm>
                <a:off x="609600" y="1066801"/>
                <a:ext cx="10210800" cy="5453807"/>
              </a:xfrm>
              <a:blipFill>
                <a:blip r:embed="rId3"/>
                <a:stretch>
                  <a:fillRect l="-239" t="-782"/>
                </a:stretch>
              </a:blipFill>
            </p:spPr>
            <p:txBody>
              <a:bodyPr/>
              <a:lstStyle/>
              <a:p>
                <a:r>
                  <a:rPr lang="en-CA">
                    <a:noFill/>
                  </a:rPr>
                  <a:t> </a:t>
                </a:r>
              </a:p>
            </p:txBody>
          </p:sp>
        </mc:Fallback>
      </mc:AlternateContent>
    </p:spTree>
    <p:extLst>
      <p:ext uri="{BB962C8B-B14F-4D97-AF65-F5344CB8AC3E}">
        <p14:creationId xmlns:p14="http://schemas.microsoft.com/office/powerpoint/2010/main" val="906481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246C4-7906-A70C-601A-219C60483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91BB7-5503-9072-D3A0-EE00F7228A08}"/>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3: Show the data (and its variability)</a:t>
            </a:r>
          </a:p>
        </p:txBody>
      </p:sp>
      <p:sp>
        <p:nvSpPr>
          <p:cNvPr id="3" name="Content Placeholder 2">
            <a:extLst>
              <a:ext uri="{FF2B5EF4-FFF2-40B4-BE49-F238E27FC236}">
                <a16:creationId xmlns:a16="http://schemas.microsoft.com/office/drawing/2014/main" id="{A3FE3892-EE94-F6FF-336A-2DCCC9198BE2}"/>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What’s the difference here? Why is it important?</a:t>
            </a:r>
          </a:p>
        </p:txBody>
      </p:sp>
      <p:pic>
        <p:nvPicPr>
          <p:cNvPr id="5" name="Picture 4">
            <a:extLst>
              <a:ext uri="{FF2B5EF4-FFF2-40B4-BE49-F238E27FC236}">
                <a16:creationId xmlns:a16="http://schemas.microsoft.com/office/drawing/2014/main" id="{D9D1221A-7C4C-D5D8-6A28-B94B5CA20E35}"/>
              </a:ext>
            </a:extLst>
          </p:cNvPr>
          <p:cNvPicPr>
            <a:picLocks noChangeAspect="1"/>
          </p:cNvPicPr>
          <p:nvPr/>
        </p:nvPicPr>
        <p:blipFill>
          <a:blip r:embed="rId3"/>
          <a:stretch>
            <a:fillRect/>
          </a:stretch>
        </p:blipFill>
        <p:spPr>
          <a:xfrm>
            <a:off x="381000" y="1545535"/>
            <a:ext cx="7039957" cy="5087060"/>
          </a:xfrm>
          <a:prstGeom prst="rect">
            <a:avLst/>
          </a:prstGeom>
        </p:spPr>
      </p:pic>
    </p:spTree>
    <p:extLst>
      <p:ext uri="{BB962C8B-B14F-4D97-AF65-F5344CB8AC3E}">
        <p14:creationId xmlns:p14="http://schemas.microsoft.com/office/powerpoint/2010/main" val="986800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28163-D948-E2F4-721F-AA2903FA0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EFADB-A8C7-ABC5-31AE-61B9B849E624}"/>
              </a:ext>
            </a:extLst>
          </p:cNvPr>
          <p:cNvSpPr>
            <a:spLocks noGrp="1"/>
          </p:cNvSpPr>
          <p:nvPr>
            <p:ph type="title"/>
          </p:nvPr>
        </p:nvSpPr>
        <p:spPr>
          <a:xfrm>
            <a:off x="609600" y="337392"/>
            <a:ext cx="102108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4: Maximize information, minimize ink</a:t>
            </a:r>
          </a:p>
        </p:txBody>
      </p:sp>
      <p:sp>
        <p:nvSpPr>
          <p:cNvPr id="3" name="Content Placeholder 2">
            <a:extLst>
              <a:ext uri="{FF2B5EF4-FFF2-40B4-BE49-F238E27FC236}">
                <a16:creationId xmlns:a16="http://schemas.microsoft.com/office/drawing/2014/main" id="{F802EE39-D341-4A14-2BCB-460352056D88}"/>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What’s the difference here? Why is it important?</a:t>
            </a:r>
          </a:p>
          <a:p>
            <a:pPr marL="0" indent="0">
              <a:buNone/>
            </a:pPr>
            <a:r>
              <a:rPr lang="en-US" sz="2200" b="1" dirty="0">
                <a:cs typeface="Times New Roman" panose="02020603050405020304" pitchFamily="18" charset="0"/>
              </a:rPr>
              <a:t>Before							After </a:t>
            </a:r>
          </a:p>
        </p:txBody>
      </p:sp>
      <p:pic>
        <p:nvPicPr>
          <p:cNvPr id="6" name="Picture 5">
            <a:extLst>
              <a:ext uri="{FF2B5EF4-FFF2-40B4-BE49-F238E27FC236}">
                <a16:creationId xmlns:a16="http://schemas.microsoft.com/office/drawing/2014/main" id="{FFC9F272-27B2-ECE8-1EEE-5EE31FF695F3}"/>
              </a:ext>
            </a:extLst>
          </p:cNvPr>
          <p:cNvPicPr>
            <a:picLocks noChangeAspect="1"/>
          </p:cNvPicPr>
          <p:nvPr/>
        </p:nvPicPr>
        <p:blipFill>
          <a:blip r:embed="rId3"/>
          <a:stretch>
            <a:fillRect/>
          </a:stretch>
        </p:blipFill>
        <p:spPr>
          <a:xfrm>
            <a:off x="320108" y="1948899"/>
            <a:ext cx="6324601" cy="4477152"/>
          </a:xfrm>
          <a:prstGeom prst="rect">
            <a:avLst/>
          </a:prstGeom>
        </p:spPr>
      </p:pic>
      <p:pic>
        <p:nvPicPr>
          <p:cNvPr id="10" name="Picture 9">
            <a:extLst>
              <a:ext uri="{FF2B5EF4-FFF2-40B4-BE49-F238E27FC236}">
                <a16:creationId xmlns:a16="http://schemas.microsoft.com/office/drawing/2014/main" id="{7D512171-DFA0-3A11-41AF-A7E8A74E8B08}"/>
              </a:ext>
            </a:extLst>
          </p:cNvPr>
          <p:cNvPicPr>
            <a:picLocks noChangeAspect="1"/>
          </p:cNvPicPr>
          <p:nvPr/>
        </p:nvPicPr>
        <p:blipFill>
          <a:blip r:embed="rId4"/>
          <a:stretch>
            <a:fillRect/>
          </a:stretch>
        </p:blipFill>
        <p:spPr>
          <a:xfrm>
            <a:off x="6651335" y="1905000"/>
            <a:ext cx="5275623" cy="4723200"/>
          </a:xfrm>
          <a:prstGeom prst="rect">
            <a:avLst/>
          </a:prstGeom>
        </p:spPr>
      </p:pic>
    </p:spTree>
    <p:extLst>
      <p:ext uri="{BB962C8B-B14F-4D97-AF65-F5344CB8AC3E}">
        <p14:creationId xmlns:p14="http://schemas.microsoft.com/office/powerpoint/2010/main" val="2573710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133600" y="1411288"/>
            <a:ext cx="6702302" cy="460851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528924" y="6544424"/>
            <a:ext cx="2124364"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pPr>
            <a:r>
              <a:rPr lang="en-US" spc="-20"/>
              <a:t>EC </a:t>
            </a:r>
            <a:r>
              <a:rPr lang="en-US" spc="-10"/>
              <a:t>303: </a:t>
            </a:r>
            <a:r>
              <a:rPr lang="en-US"/>
              <a:t>Chapter</a:t>
            </a:r>
            <a:r>
              <a:rPr lang="en-US" spc="89"/>
              <a:t> </a:t>
            </a:r>
            <a:r>
              <a:rPr lang="en-US" spc="-10"/>
              <a:t>1</a:t>
            </a:r>
            <a:endParaRPr spc="-10" dirty="0"/>
          </a:p>
        </p:txBody>
      </p:sp>
      <p:sp>
        <p:nvSpPr>
          <p:cNvPr id="7" name="object 7"/>
          <p:cNvSpPr txBox="1">
            <a:spLocks noGrp="1"/>
          </p:cNvSpPr>
          <p:nvPr>
            <p:ph type="ftr" sz="quarter" idx="5"/>
          </p:nvPr>
        </p:nvSpPr>
        <p:spPr>
          <a:xfrm>
            <a:off x="7518271" y="6544423"/>
            <a:ext cx="4465359"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spc="-20" dirty="0"/>
          </a:p>
        </p:txBody>
      </p:sp>
    </p:spTree>
    <p:extLst>
      <p:ext uri="{BB962C8B-B14F-4D97-AF65-F5344CB8AC3E}">
        <p14:creationId xmlns:p14="http://schemas.microsoft.com/office/powerpoint/2010/main" val="4172736956"/>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209800" y="1457532"/>
            <a:ext cx="6546827" cy="443277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528924" y="6544424"/>
            <a:ext cx="2124364"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pPr>
            <a:r>
              <a:rPr lang="en-US" spc="-20"/>
              <a:t>EC </a:t>
            </a:r>
            <a:r>
              <a:rPr lang="en-US" spc="-10"/>
              <a:t>303: </a:t>
            </a:r>
            <a:r>
              <a:rPr lang="en-US"/>
              <a:t>Chapter</a:t>
            </a:r>
            <a:r>
              <a:rPr lang="en-US" spc="89"/>
              <a:t> </a:t>
            </a:r>
            <a:r>
              <a:rPr lang="en-US" spc="-10"/>
              <a:t>1</a:t>
            </a:r>
            <a:endParaRPr spc="-10" dirty="0"/>
          </a:p>
        </p:txBody>
      </p:sp>
      <p:sp>
        <p:nvSpPr>
          <p:cNvPr id="7" name="object 7"/>
          <p:cNvSpPr txBox="1">
            <a:spLocks noGrp="1"/>
          </p:cNvSpPr>
          <p:nvPr>
            <p:ph type="ftr" sz="quarter" idx="5"/>
          </p:nvPr>
        </p:nvSpPr>
        <p:spPr>
          <a:xfrm>
            <a:off x="7518271" y="6544423"/>
            <a:ext cx="4465359"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spc="-20" dirty="0"/>
          </a:p>
        </p:txBody>
      </p:sp>
    </p:spTree>
    <p:extLst>
      <p:ext uri="{BB962C8B-B14F-4D97-AF65-F5344CB8AC3E}">
        <p14:creationId xmlns:p14="http://schemas.microsoft.com/office/powerpoint/2010/main" val="517113271"/>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6" y="2035254"/>
            <a:ext cx="6784701" cy="380524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53"/>
            <a:ext cx="7689766" cy="4756558"/>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39"/>
            <a:ext cx="7868955" cy="3957191"/>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p:nvPr/>
        </p:nvSpPr>
        <p:spPr>
          <a:xfrm>
            <a:off x="2452878" y="2832566"/>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9" name="object 9"/>
          <p:cNvSpPr txBox="1"/>
          <p:nvPr/>
        </p:nvSpPr>
        <p:spPr>
          <a:xfrm>
            <a:off x="2474725" y="967692"/>
            <a:ext cx="6499371" cy="21327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8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0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20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40" dirty="0">
                <a:solidFill>
                  <a:prstClr val="black"/>
                </a:solidFill>
                <a:latin typeface="Trebuchet MS"/>
                <a:cs typeface="Trebuchet MS"/>
              </a:rPr>
              <a:t>Too </a:t>
            </a:r>
            <a:r>
              <a:rPr sz="2180" spc="-109" dirty="0">
                <a:solidFill>
                  <a:prstClr val="black"/>
                </a:solidFill>
                <a:latin typeface="Trebuchet MS"/>
                <a:cs typeface="Trebuchet MS"/>
              </a:rPr>
              <a:t>many </a:t>
            </a:r>
            <a:r>
              <a:rPr sz="2180" b="1" spc="30" dirty="0">
                <a:solidFill>
                  <a:srgbClr val="1FA49A"/>
                </a:solidFill>
                <a:latin typeface="Calibri"/>
                <a:cs typeface="Calibri"/>
              </a:rPr>
              <a:t>hues </a:t>
            </a:r>
            <a:r>
              <a:rPr sz="2180" spc="-168" dirty="0">
                <a:solidFill>
                  <a:prstClr val="black"/>
                </a:solidFill>
                <a:latin typeface="Trebuchet MS"/>
                <a:cs typeface="Trebuchet MS"/>
              </a:rPr>
              <a:t>create </a:t>
            </a:r>
            <a:r>
              <a:rPr sz="2180" spc="-149" dirty="0">
                <a:solidFill>
                  <a:prstClr val="black"/>
                </a:solidFill>
                <a:latin typeface="Trebuchet MS"/>
                <a:cs typeface="Trebuchet MS"/>
              </a:rPr>
              <a:t>false </a:t>
            </a:r>
            <a:r>
              <a:rPr sz="2180" spc="-119" dirty="0">
                <a:solidFill>
                  <a:prstClr val="black"/>
                </a:solidFill>
                <a:latin typeface="Trebuchet MS"/>
                <a:cs typeface="Trebuchet MS"/>
              </a:rPr>
              <a:t>divisions/skew</a:t>
            </a:r>
            <a:r>
              <a:rPr sz="2180" spc="-79" dirty="0">
                <a:solidFill>
                  <a:prstClr val="black"/>
                </a:solidFill>
                <a:latin typeface="Trebuchet MS"/>
                <a:cs typeface="Trebuchet MS"/>
              </a:rPr>
              <a:t> </a:t>
            </a:r>
            <a:r>
              <a:rPr sz="2180" spc="-168" dirty="0">
                <a:solidFill>
                  <a:prstClr val="black"/>
                </a:solidFill>
                <a:latin typeface="Trebuchet MS"/>
                <a:cs typeface="Trebuchet MS"/>
              </a:rPr>
              <a:t>differences</a:t>
            </a:r>
            <a:endParaRPr sz="2180">
              <a:solidFill>
                <a:prstClr val="black"/>
              </a:solidFill>
              <a:latin typeface="Trebuchet MS"/>
              <a:cs typeface="Trebuchet MS"/>
            </a:endParaRPr>
          </a:p>
        </p:txBody>
      </p:sp>
      <p:sp>
        <p:nvSpPr>
          <p:cNvPr id="10" name="object 10"/>
          <p:cNvSpPr/>
          <p:nvPr/>
        </p:nvSpPr>
        <p:spPr>
          <a:xfrm>
            <a:off x="2830334" y="3137414"/>
            <a:ext cx="7002708" cy="266895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1" name="object 11"/>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2" name="object 12"/>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881FF3D-0A20-70BE-8B7B-5A853935CFFA}"/>
              </a:ext>
            </a:extLst>
          </p:cNvPr>
          <p:cNvPicPr>
            <a:picLocks noChangeAspect="1"/>
          </p:cNvPicPr>
          <p:nvPr/>
        </p:nvPicPr>
        <p:blipFill>
          <a:blip r:embed="rId3"/>
          <a:stretch>
            <a:fillRect/>
          </a:stretch>
        </p:blipFill>
        <p:spPr>
          <a:xfrm>
            <a:off x="629856" y="933294"/>
            <a:ext cx="10038144" cy="5673255"/>
          </a:xfrm>
          <a:prstGeom prst="rect">
            <a:avLst/>
          </a:prstGeom>
        </p:spPr>
      </p:pic>
    </p:spTree>
    <p:extLst>
      <p:ext uri="{BB962C8B-B14F-4D97-AF65-F5344CB8AC3E}">
        <p14:creationId xmlns:p14="http://schemas.microsoft.com/office/powerpoint/2010/main" val="405674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6B486-EF2D-8B28-8FFA-61A5F96F1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91F86-C51D-1993-3691-C76030C0E651}"/>
              </a:ext>
            </a:extLst>
          </p:cNvPr>
          <p:cNvSpPr>
            <a:spLocks noGrp="1"/>
          </p:cNvSpPr>
          <p:nvPr>
            <p:ph type="title"/>
          </p:nvPr>
        </p:nvSpPr>
        <p:spPr>
          <a:xfrm>
            <a:off x="609600" y="337392"/>
            <a:ext cx="102108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4: Maximize information, minimize ink</a:t>
            </a:r>
          </a:p>
        </p:txBody>
      </p:sp>
      <p:sp>
        <p:nvSpPr>
          <p:cNvPr id="3" name="Content Placeholder 2">
            <a:extLst>
              <a:ext uri="{FF2B5EF4-FFF2-40B4-BE49-F238E27FC236}">
                <a16:creationId xmlns:a16="http://schemas.microsoft.com/office/drawing/2014/main" id="{D5236159-066E-9ABF-3B1C-05FE9D415D79}"/>
              </a:ext>
            </a:extLst>
          </p:cNvPr>
          <p:cNvSpPr>
            <a:spLocks noGrp="1"/>
          </p:cNvSpPr>
          <p:nvPr>
            <p:ph idx="1"/>
          </p:nvPr>
        </p:nvSpPr>
        <p:spPr>
          <a:xfrm>
            <a:off x="609600" y="1066801"/>
            <a:ext cx="10210800" cy="5453807"/>
          </a:xfrm>
        </p:spPr>
        <p:txBody>
          <a:bodyPr>
            <a:noAutofit/>
          </a:bodyPr>
          <a:lstStyle/>
          <a:p>
            <a:pPr algn="l">
              <a:buFont typeface="Arial" panose="020B0604020202020204" pitchFamily="34" charset="0"/>
              <a:buChar char="•"/>
            </a:pPr>
            <a:r>
              <a:rPr lang="en-US" sz="2000" b="0" i="0" dirty="0">
                <a:solidFill>
                  <a:srgbClr val="212529"/>
                </a:solidFill>
                <a:effectLst/>
                <a:cs typeface="Times New Roman" panose="02020603050405020304" pitchFamily="18" charset="0"/>
              </a:rPr>
              <a:t>Make sure fonts are legible and not too small!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You may need to prioritize legibility over, for example, showing all of the data.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Fix the axis labels! A common mistake is to keep the default shorthand you used to name variables in your plotting software instead of more descriptive labels (e.g., “RT” instead of “Reaction Time”). Use consistent terminology for different manipulations and measures in the main text and figures. If anything might be unclear in the figure, explain it in the caption.</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Different audiences may require different levels of detail. Sometimes it is better to collapse over secondary variables (even if they are included in your statistical models) in order to control the density of the figure and draw attention to the key question of interest.</a:t>
            </a:r>
            <a:endParaRPr lang="en-US" sz="2000" dirty="0">
              <a:cs typeface="Times New Roman" panose="02020603050405020304" pitchFamily="18" charset="0"/>
            </a:endParaRPr>
          </a:p>
        </p:txBody>
      </p:sp>
    </p:spTree>
    <p:extLst>
      <p:ext uri="{BB962C8B-B14F-4D97-AF65-F5344CB8AC3E}">
        <p14:creationId xmlns:p14="http://schemas.microsoft.com/office/powerpoint/2010/main" val="1978046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Correlations, Covariances,</a:t>
            </a:r>
            <a:br>
              <a:rPr lang="en-US" dirty="0"/>
            </a:br>
            <a:r>
              <a:rPr lang="en-US" dirty="0"/>
              <a:t>&amp; Causation </a:t>
            </a:r>
            <a:r>
              <a:rPr lang="en-US" sz="4000" dirty="0"/>
              <a:t>(oh my!)</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4282746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2EF462-FB17-A276-ABD8-8BF211380803}"/>
              </a:ext>
            </a:extLst>
          </p:cNvPr>
          <p:cNvPicPr>
            <a:picLocks noChangeAspect="1"/>
          </p:cNvPicPr>
          <p:nvPr/>
        </p:nvPicPr>
        <p:blipFill>
          <a:blip r:embed="rId3"/>
          <a:stretch>
            <a:fillRect/>
          </a:stretch>
        </p:blipFill>
        <p:spPr>
          <a:xfrm>
            <a:off x="457200" y="5667420"/>
            <a:ext cx="7010400" cy="1439220"/>
          </a:xfrm>
          <a:prstGeom prst="rect">
            <a:avLst/>
          </a:prstGeom>
        </p:spPr>
      </p:pic>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do your variables move together?</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Just as we calculated variance last time, we can also measure the way two variables </a:t>
            </a:r>
            <a:r>
              <a:rPr lang="en-US" sz="2400" b="1" dirty="0">
                <a:cs typeface="Times New Roman" panose="02020603050405020304" pitchFamily="18" charset="0"/>
              </a:rPr>
              <a:t>co-move</a:t>
            </a: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B7B3CB10-A79E-020B-810F-8F7B008D9E0A}"/>
              </a:ext>
            </a:extLst>
          </p:cNvPr>
          <p:cNvPicPr>
            <a:picLocks noChangeAspect="1"/>
          </p:cNvPicPr>
          <p:nvPr/>
        </p:nvPicPr>
        <p:blipFill>
          <a:blip r:embed="rId4"/>
          <a:stretch>
            <a:fillRect/>
          </a:stretch>
        </p:blipFill>
        <p:spPr>
          <a:xfrm>
            <a:off x="609600" y="1919825"/>
            <a:ext cx="4800600" cy="3614181"/>
          </a:xfrm>
          <a:prstGeom prst="rect">
            <a:avLst/>
          </a:prstGeom>
        </p:spPr>
      </p:pic>
    </p:spTree>
    <p:extLst>
      <p:ext uri="{BB962C8B-B14F-4D97-AF65-F5344CB8AC3E}">
        <p14:creationId xmlns:p14="http://schemas.microsoft.com/office/powerpoint/2010/main" val="664943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28546-9A5E-8665-826B-55CC5CFCA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A2FED-9B96-2D58-0224-8C0987B422E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D1DCDC-F961-AD87-3C68-AA9B05BBF2F3}"/>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78DF791-ECF7-C919-6B36-2D9FE6EA4F0B}"/>
              </a:ext>
            </a:extLst>
          </p:cNvPr>
          <p:cNvPicPr>
            <a:picLocks noChangeAspect="1"/>
          </p:cNvPicPr>
          <p:nvPr/>
        </p:nvPicPr>
        <p:blipFill>
          <a:blip r:embed="rId4"/>
          <a:stretch>
            <a:fillRect/>
          </a:stretch>
        </p:blipFill>
        <p:spPr>
          <a:xfrm>
            <a:off x="914400" y="3594090"/>
            <a:ext cx="8475050" cy="1739910"/>
          </a:xfrm>
          <a:prstGeom prst="rect">
            <a:avLst/>
          </a:prstGeom>
        </p:spPr>
      </p:pic>
    </p:spTree>
    <p:extLst>
      <p:ext uri="{BB962C8B-B14F-4D97-AF65-F5344CB8AC3E}">
        <p14:creationId xmlns:p14="http://schemas.microsoft.com/office/powerpoint/2010/main" val="4010848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88BD88C-A264-35A7-339E-CB35663B265C}"/>
              </a:ext>
            </a:extLst>
          </p:cNvPr>
          <p:cNvPicPr>
            <a:picLocks noChangeAspect="1"/>
          </p:cNvPicPr>
          <p:nvPr/>
        </p:nvPicPr>
        <p:blipFill>
          <a:blip r:embed="rId4"/>
          <a:stretch>
            <a:fillRect/>
          </a:stretch>
        </p:blipFill>
        <p:spPr>
          <a:xfrm>
            <a:off x="457199" y="1038294"/>
            <a:ext cx="10268589" cy="3609905"/>
          </a:xfrm>
          <a:prstGeom prst="rect">
            <a:avLst/>
          </a:prstGeom>
        </p:spPr>
      </p:pic>
    </p:spTree>
    <p:extLst>
      <p:ext uri="{BB962C8B-B14F-4D97-AF65-F5344CB8AC3E}">
        <p14:creationId xmlns:p14="http://schemas.microsoft.com/office/powerpoint/2010/main" val="2369416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Example: </a:t>
            </a:r>
          </a:p>
        </p:txBody>
      </p:sp>
      <p:pic>
        <p:nvPicPr>
          <p:cNvPr id="5" name="Picture 4">
            <a:extLst>
              <a:ext uri="{FF2B5EF4-FFF2-40B4-BE49-F238E27FC236}">
                <a16:creationId xmlns:a16="http://schemas.microsoft.com/office/drawing/2014/main" id="{02223FFB-E040-2B3C-616F-F4CE5FC5F6FB}"/>
              </a:ext>
            </a:extLst>
          </p:cNvPr>
          <p:cNvPicPr>
            <a:picLocks noChangeAspect="1"/>
          </p:cNvPicPr>
          <p:nvPr/>
        </p:nvPicPr>
        <p:blipFill>
          <a:blip r:embed="rId3"/>
          <a:stretch>
            <a:fillRect/>
          </a:stretch>
        </p:blipFill>
        <p:spPr>
          <a:xfrm>
            <a:off x="914400" y="1524000"/>
            <a:ext cx="8749237" cy="3657600"/>
          </a:xfrm>
          <a:prstGeom prst="rect">
            <a:avLst/>
          </a:prstGeom>
        </p:spPr>
      </p:pic>
    </p:spTree>
    <p:extLst>
      <p:ext uri="{BB962C8B-B14F-4D97-AF65-F5344CB8AC3E}">
        <p14:creationId xmlns:p14="http://schemas.microsoft.com/office/powerpoint/2010/main" val="2410499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But this makes covariance </a:t>
            </a:r>
            <a:r>
              <a:rPr lang="en-US" sz="2400" b="1" dirty="0">
                <a:cs typeface="Times New Roman" panose="02020603050405020304" pitchFamily="18" charset="0"/>
              </a:rPr>
              <a:t>unit sensitive! </a:t>
            </a: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FDB6B80C-8B62-C340-95D4-25F70B60A95B}"/>
              </a:ext>
            </a:extLst>
          </p:cNvPr>
          <p:cNvPicPr>
            <a:picLocks noChangeAspect="1"/>
          </p:cNvPicPr>
          <p:nvPr/>
        </p:nvPicPr>
        <p:blipFill>
          <a:blip r:embed="rId3"/>
          <a:stretch>
            <a:fillRect/>
          </a:stretch>
        </p:blipFill>
        <p:spPr>
          <a:xfrm>
            <a:off x="381000" y="962232"/>
            <a:ext cx="10238907" cy="4524168"/>
          </a:xfrm>
          <a:prstGeom prst="rect">
            <a:avLst/>
          </a:prstGeom>
        </p:spPr>
      </p:pic>
    </p:spTree>
    <p:extLst>
      <p:ext uri="{BB962C8B-B14F-4D97-AF65-F5344CB8AC3E}">
        <p14:creationId xmlns:p14="http://schemas.microsoft.com/office/powerpoint/2010/main" val="777849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6" name="Picture 5">
            <a:extLst>
              <a:ext uri="{FF2B5EF4-FFF2-40B4-BE49-F238E27FC236}">
                <a16:creationId xmlns:a16="http://schemas.microsoft.com/office/drawing/2014/main" id="{5EFFEFEB-E7AB-F68E-7A32-61725E9A9812}"/>
              </a:ext>
            </a:extLst>
          </p:cNvPr>
          <p:cNvPicPr>
            <a:picLocks noChangeAspect="1"/>
          </p:cNvPicPr>
          <p:nvPr/>
        </p:nvPicPr>
        <p:blipFill>
          <a:blip r:embed="rId3"/>
          <a:stretch>
            <a:fillRect/>
          </a:stretch>
        </p:blipFill>
        <p:spPr>
          <a:xfrm>
            <a:off x="838200" y="1676399"/>
            <a:ext cx="9144000" cy="4127801"/>
          </a:xfrm>
          <a:prstGeom prst="rect">
            <a:avLst/>
          </a:prstGeom>
        </p:spPr>
      </p:pic>
    </p:spTree>
    <p:extLst>
      <p:ext uri="{BB962C8B-B14F-4D97-AF65-F5344CB8AC3E}">
        <p14:creationId xmlns:p14="http://schemas.microsoft.com/office/powerpoint/2010/main" val="4085837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5" name="Picture 4">
            <a:extLst>
              <a:ext uri="{FF2B5EF4-FFF2-40B4-BE49-F238E27FC236}">
                <a16:creationId xmlns:a16="http://schemas.microsoft.com/office/drawing/2014/main" id="{960CAF61-A113-E3CB-06D9-2E5337FFBFE2}"/>
              </a:ext>
            </a:extLst>
          </p:cNvPr>
          <p:cNvPicPr>
            <a:picLocks noChangeAspect="1"/>
          </p:cNvPicPr>
          <p:nvPr/>
        </p:nvPicPr>
        <p:blipFill>
          <a:blip r:embed="rId3"/>
          <a:stretch>
            <a:fillRect/>
          </a:stretch>
        </p:blipFill>
        <p:spPr>
          <a:xfrm>
            <a:off x="597061" y="1523999"/>
            <a:ext cx="6337139" cy="4975683"/>
          </a:xfrm>
          <a:prstGeom prst="rect">
            <a:avLst/>
          </a:prstGeom>
        </p:spPr>
      </p:pic>
      <p:pic>
        <p:nvPicPr>
          <p:cNvPr id="7" name="Picture 2" descr="RStudio - RStudio">
            <a:extLst>
              <a:ext uri="{FF2B5EF4-FFF2-40B4-BE49-F238E27FC236}">
                <a16:creationId xmlns:a16="http://schemas.microsoft.com/office/drawing/2014/main" id="{A5118A5F-14DE-5C30-EC79-08C2E8E24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5105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228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Correlation and Causation 	</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The adage is true – need careful </a:t>
            </a:r>
            <a:r>
              <a:rPr lang="en-US" sz="2400" b="1" dirty="0">
                <a:cs typeface="Times New Roman" panose="02020603050405020304" pitchFamily="18" charset="0"/>
              </a:rPr>
              <a:t>causal inference </a:t>
            </a:r>
            <a:r>
              <a:rPr lang="en-US" sz="2400" dirty="0">
                <a:cs typeface="Times New Roman" panose="02020603050405020304" pitchFamily="18" charset="0"/>
              </a:rPr>
              <a:t>and </a:t>
            </a:r>
            <a:r>
              <a:rPr lang="en-US" sz="2400" b="1" dirty="0">
                <a:cs typeface="Times New Roman" panose="02020603050405020304" pitchFamily="18" charset="0"/>
              </a:rPr>
              <a:t>econometrics </a:t>
            </a:r>
            <a:r>
              <a:rPr lang="en-US" sz="2400" dirty="0">
                <a:cs typeface="Times New Roman" panose="02020603050405020304" pitchFamily="18" charset="0"/>
              </a:rPr>
              <a:t>to land on causal answers to questions</a:t>
            </a:r>
          </a:p>
        </p:txBody>
      </p:sp>
      <p:pic>
        <p:nvPicPr>
          <p:cNvPr id="4098" name="Picture 2" descr="Spurious Correlations">
            <a:extLst>
              <a:ext uri="{FF2B5EF4-FFF2-40B4-BE49-F238E27FC236}">
                <a16:creationId xmlns:a16="http://schemas.microsoft.com/office/drawing/2014/main" id="{9A21630A-690D-A000-0B4A-9C5E91E6F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133600"/>
            <a:ext cx="948014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25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1B06E4-D14A-DD1F-0523-ED18C6D7BA72}"/>
              </a:ext>
            </a:extLst>
          </p:cNvPr>
          <p:cNvPicPr>
            <a:picLocks noChangeAspect="1"/>
          </p:cNvPicPr>
          <p:nvPr/>
        </p:nvPicPr>
        <p:blipFill>
          <a:blip r:embed="rId3"/>
          <a:stretch>
            <a:fillRect/>
          </a:stretch>
        </p:blipFill>
        <p:spPr>
          <a:xfrm>
            <a:off x="152400" y="935223"/>
            <a:ext cx="7848600" cy="5779761"/>
          </a:xfrm>
          <a:prstGeom prst="rect">
            <a:avLst/>
          </a:prstGeom>
        </p:spPr>
      </p:pic>
    </p:spTree>
    <p:extLst>
      <p:ext uri="{BB962C8B-B14F-4D97-AF65-F5344CB8AC3E}">
        <p14:creationId xmlns:p14="http://schemas.microsoft.com/office/powerpoint/2010/main" val="3992931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0479C-13F9-9D53-C897-5B0860C280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80A4D-8A4A-A1D2-3213-13910E4361AC}"/>
              </a:ext>
            </a:extLst>
          </p:cNvPr>
          <p:cNvSpPr>
            <a:spLocks noGrp="1"/>
          </p:cNvSpPr>
          <p:nvPr>
            <p:ph type="ctrTitle"/>
          </p:nvPr>
        </p:nvSpPr>
        <p:spPr>
          <a:xfrm>
            <a:off x="1261872" y="758952"/>
            <a:ext cx="10549128" cy="4041648"/>
          </a:xfrm>
        </p:spPr>
        <p:txBody>
          <a:bodyPr/>
          <a:lstStyle/>
          <a:p>
            <a:r>
              <a:rPr lang="en-US" dirty="0"/>
              <a:t>A primer on identification</a:t>
            </a:r>
          </a:p>
        </p:txBody>
      </p:sp>
      <p:sp>
        <p:nvSpPr>
          <p:cNvPr id="3" name="Subtitle 2">
            <a:extLst>
              <a:ext uri="{FF2B5EF4-FFF2-40B4-BE49-F238E27FC236}">
                <a16:creationId xmlns:a16="http://schemas.microsoft.com/office/drawing/2014/main" id="{2A8F4BF5-44FC-D844-0CB6-7A7D3BD773B5}"/>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672914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Goal of Econometric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8520684" cy="5141388"/>
              </a:xfrm>
            </p:spPr>
            <p:txBody>
              <a:bodyPr>
                <a:norm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Causal Inference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Identification of causal relationships</a:t>
                </a:r>
              </a:p>
              <a:p>
                <a:r>
                  <a:rPr lang="en-US" sz="2400" dirty="0">
                    <a:latin typeface="Times New Roman" panose="02020603050405020304" pitchFamily="18" charset="0"/>
                    <a:cs typeface="Times New Roman" panose="02020603050405020304" pitchFamily="18" charset="0"/>
                  </a:rPr>
                  <a:t>Build understanding of: </a:t>
                </a:r>
              </a:p>
              <a:p>
                <a:pPr lvl="1"/>
                <a:r>
                  <a:rPr lang="en-US" sz="2400" dirty="0">
                    <a:latin typeface="Times New Roman" panose="02020603050405020304" pitchFamily="18" charset="0"/>
                    <a:cs typeface="Times New Roman" panose="02020603050405020304" pitchFamily="18" charset="0"/>
                  </a:rPr>
                  <a:t>Causal pathways (X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Y)</a:t>
                </a:r>
              </a:p>
              <a:p>
                <a:pPr lvl="1"/>
                <a:r>
                  <a:rPr lang="en-US" sz="2400" dirty="0">
                    <a:latin typeface="Times New Roman" panose="02020603050405020304" pitchFamily="18" charset="0"/>
                    <a:cs typeface="Times New Roman" panose="02020603050405020304" pitchFamily="18" charset="0"/>
                  </a:rPr>
                  <a:t>Directionality (</a:t>
                </a:r>
                <a:r>
                  <a:rPr lang="en-US" sz="2400" i="1" dirty="0">
                    <a:latin typeface="Times New Roman" panose="02020603050405020304" pitchFamily="18" charset="0"/>
                    <a:cs typeface="Times New Roman" panose="02020603050405020304" pitchFamily="18" charset="0"/>
                  </a:rPr>
                  <a:t>not </a:t>
                </a:r>
                <a:r>
                  <a:rPr lang="en-US" sz="2400" dirty="0">
                    <a:latin typeface="Times New Roman" panose="02020603050405020304" pitchFamily="18" charset="0"/>
                    <a:cs typeface="Times New Roman" panose="02020603050405020304" pitchFamily="18" charset="0"/>
                  </a:rPr>
                  <a:t>Y </a:t>
                </a:r>
                <a14:m>
                  <m:oMath xmlns:m="http://schemas.openxmlformats.org/officeDocument/2006/math">
                    <m:r>
                      <a:rPr lang="en-US" sz="2400" i="1">
                        <a:latin typeface="Cambria Math" panose="02040503050406030204" pitchFamily="18" charset="0"/>
                      </a:rPr>
                      <m:t>→</m:t>
                    </m:r>
                    <m:r>
                      <m:rPr>
                        <m:sty m:val="p"/>
                      </m:rPr>
                      <a:rPr lang="en-US" sz="2400">
                        <a:latin typeface="Cambria Math" panose="02040503050406030204" pitchFamily="18" charset="0"/>
                      </a:rPr>
                      <m:t>X</m:t>
                    </m:r>
                    <m:r>
                      <a:rPr lang="en-US" sz="240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Mechanisms (X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Y)</a:t>
                </a:r>
              </a:p>
              <a:p>
                <a:r>
                  <a:rPr lang="en-US" sz="2400" dirty="0">
                    <a:latin typeface="Times New Roman" panose="02020603050405020304" pitchFamily="18" charset="0"/>
                    <a:cs typeface="Times New Roman" panose="02020603050405020304" pitchFamily="18" charset="0"/>
                  </a:rPr>
                  <a:t>Key question: </a:t>
                </a:r>
                <a:r>
                  <a:rPr lang="en-US" sz="2400" b="1" dirty="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can we say a relationship 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causal</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8520684" cy="5141388"/>
              </a:xfrm>
              <a:blipFill>
                <a:blip r:embed="rId3"/>
                <a:stretch>
                  <a:fillRect l="-501" t="-1305"/>
                </a:stretch>
              </a:blipFill>
            </p:spPr>
            <p:txBody>
              <a:bodyPr/>
              <a:lstStyle/>
              <a:p>
                <a:r>
                  <a:rPr 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9982200" cy="5065188"/>
          </a:xfrm>
        </p:spPr>
        <p:txBody>
          <a:bodyPr>
            <a:normAutofit/>
          </a:bodyPr>
          <a:lstStyle/>
          <a:p>
            <a:r>
              <a:rPr lang="en-US" sz="2400" dirty="0"/>
              <a:t>Can we only believe </a:t>
            </a:r>
            <a:r>
              <a:rPr lang="en-US" sz="2400" b="1" dirty="0">
                <a:solidFill>
                  <a:schemeClr val="accent2">
                    <a:lumMod val="75000"/>
                  </a:schemeClr>
                </a:solidFill>
              </a:rPr>
              <a:t>randomized control trials</a:t>
            </a:r>
            <a:r>
              <a:rPr lang="en-US" sz="2400" b="1" dirty="0"/>
              <a:t>?</a:t>
            </a:r>
          </a:p>
        </p:txBody>
      </p:sp>
      <p:pic>
        <p:nvPicPr>
          <p:cNvPr id="4" name="Picture 3">
            <a:extLst>
              <a:ext uri="{FF2B5EF4-FFF2-40B4-BE49-F238E27FC236}">
                <a16:creationId xmlns:a16="http://schemas.microsoft.com/office/drawing/2014/main" id="{286EB8AA-4FF7-5C1B-3F9D-FE39AC4BFB66}"/>
              </a:ext>
            </a:extLst>
          </p:cNvPr>
          <p:cNvPicPr>
            <a:picLocks noChangeAspect="1"/>
          </p:cNvPicPr>
          <p:nvPr/>
        </p:nvPicPr>
        <p:blipFill>
          <a:blip r:embed="rId3"/>
          <a:stretch>
            <a:fillRect/>
          </a:stretch>
        </p:blipFill>
        <p:spPr>
          <a:xfrm>
            <a:off x="990600" y="1523999"/>
            <a:ext cx="6685313" cy="5181971"/>
          </a:xfrm>
          <a:prstGeom prst="rect">
            <a:avLst/>
          </a:prstGeom>
        </p:spPr>
      </p:pic>
    </p:spTree>
    <p:extLst>
      <p:ext uri="{BB962C8B-B14F-4D97-AF65-F5344CB8AC3E}">
        <p14:creationId xmlns:p14="http://schemas.microsoft.com/office/powerpoint/2010/main" val="1929361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9982200" cy="5065188"/>
          </a:xfrm>
        </p:spPr>
        <p:txBody>
          <a:bodyPr>
            <a:normAutofit/>
          </a:bodyPr>
          <a:lstStyle/>
          <a:p>
            <a:r>
              <a:rPr lang="en-US" sz="2400" dirty="0"/>
              <a:t>Can we only believe </a:t>
            </a:r>
            <a:r>
              <a:rPr lang="en-US" sz="2400" b="1" dirty="0"/>
              <a:t>randomized control trials?</a:t>
            </a:r>
          </a:p>
          <a:p>
            <a:r>
              <a:rPr lang="en-US" sz="2400" dirty="0"/>
              <a:t>RCTs are useful in some settings, but what are some problems with them? </a:t>
            </a:r>
          </a:p>
        </p:txBody>
      </p:sp>
    </p:spTree>
    <p:extLst>
      <p:ext uri="{BB962C8B-B14F-4D97-AF65-F5344CB8AC3E}">
        <p14:creationId xmlns:p14="http://schemas.microsoft.com/office/powerpoint/2010/main" val="1895222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10210800" cy="5065188"/>
          </a:xfrm>
        </p:spPr>
        <p:txBody>
          <a:bodyPr>
            <a:normAutofit/>
          </a:bodyPr>
          <a:lstStyle/>
          <a:p>
            <a:r>
              <a:rPr lang="en-US" sz="2400" dirty="0"/>
              <a:t>Can we only believe </a:t>
            </a:r>
            <a:r>
              <a:rPr lang="en-US" sz="2400" b="1" dirty="0"/>
              <a:t>randomized control trials?</a:t>
            </a:r>
          </a:p>
          <a:p>
            <a:r>
              <a:rPr lang="en-US" sz="2400" dirty="0"/>
              <a:t>RCTs are useful in some settings, but what are some problems with them? </a:t>
            </a:r>
          </a:p>
          <a:p>
            <a:pPr lvl="1"/>
            <a:r>
              <a:rPr lang="en-US" sz="2400" dirty="0"/>
              <a:t>Not always feasible</a:t>
            </a:r>
          </a:p>
          <a:p>
            <a:pPr lvl="1"/>
            <a:r>
              <a:rPr lang="en-US" sz="2400" dirty="0"/>
              <a:t>Implicit biases</a:t>
            </a:r>
          </a:p>
          <a:p>
            <a:pPr lvl="1"/>
            <a:r>
              <a:rPr lang="en-US" sz="2400" dirty="0"/>
              <a:t>Can’t always detect negative side effects</a:t>
            </a:r>
          </a:p>
          <a:p>
            <a:pPr lvl="1"/>
            <a:r>
              <a:rPr lang="en-US" sz="2400" dirty="0"/>
              <a:t>Problems with external validity, scaling, etc. </a:t>
            </a:r>
          </a:p>
          <a:p>
            <a:r>
              <a:rPr lang="en-US" sz="2400" dirty="0"/>
              <a:t>Econometric analysis helps identify </a:t>
            </a:r>
            <a:r>
              <a:rPr lang="en-US" sz="2400" b="1" dirty="0">
                <a:solidFill>
                  <a:schemeClr val="accent2">
                    <a:lumMod val="75000"/>
                  </a:schemeClr>
                </a:solidFill>
              </a:rPr>
              <a:t>real world patterns </a:t>
            </a:r>
            <a:r>
              <a:rPr lang="en-US" sz="2400" dirty="0"/>
              <a:t>from </a:t>
            </a:r>
            <a:r>
              <a:rPr lang="en-US" sz="2400" b="1" dirty="0">
                <a:solidFill>
                  <a:schemeClr val="accent2">
                    <a:lumMod val="75000"/>
                  </a:schemeClr>
                </a:solidFill>
              </a:rPr>
              <a:t>real world data</a:t>
            </a:r>
            <a:endParaRPr lang="en-US" sz="2400" dirty="0">
              <a:solidFill>
                <a:schemeClr val="accent2">
                  <a:lumMod val="75000"/>
                </a:schemeClr>
              </a:solidFill>
            </a:endParaRPr>
          </a:p>
          <a:p>
            <a:pPr lvl="1"/>
            <a:endParaRPr lang="en-US" sz="2400" dirty="0"/>
          </a:p>
        </p:txBody>
      </p:sp>
    </p:spTree>
    <p:extLst>
      <p:ext uri="{BB962C8B-B14F-4D97-AF65-F5344CB8AC3E}">
        <p14:creationId xmlns:p14="http://schemas.microsoft.com/office/powerpoint/2010/main" val="397007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10210800" cy="5065188"/>
          </a:xfrm>
        </p:spPr>
        <p:txBody>
          <a:bodyPr/>
          <a:lstStyle/>
          <a:p>
            <a:pPr lvl="1"/>
            <a:endParaRPr lang="en-US" dirty="0"/>
          </a:p>
        </p:txBody>
      </p:sp>
      <p:pic>
        <p:nvPicPr>
          <p:cNvPr id="5" name="Picture 4">
            <a:extLst>
              <a:ext uri="{FF2B5EF4-FFF2-40B4-BE49-F238E27FC236}">
                <a16:creationId xmlns:a16="http://schemas.microsoft.com/office/drawing/2014/main" id="{AEE7F24A-24D1-5BDB-258B-4FBC18C82840}"/>
              </a:ext>
            </a:extLst>
          </p:cNvPr>
          <p:cNvPicPr>
            <a:picLocks noChangeAspect="1"/>
          </p:cNvPicPr>
          <p:nvPr/>
        </p:nvPicPr>
        <p:blipFill rotWithShape="1">
          <a:blip r:embed="rId3"/>
          <a:srcRect l="2885" t="189" r="32205" b="33106"/>
          <a:stretch/>
        </p:blipFill>
        <p:spPr>
          <a:xfrm>
            <a:off x="1447800" y="962232"/>
            <a:ext cx="4858536" cy="5438568"/>
          </a:xfrm>
          <a:prstGeom prst="rect">
            <a:avLst/>
          </a:prstGeom>
        </p:spPr>
      </p:pic>
    </p:spTree>
    <p:extLst>
      <p:ext uri="{BB962C8B-B14F-4D97-AF65-F5344CB8AC3E}">
        <p14:creationId xmlns:p14="http://schemas.microsoft.com/office/powerpoint/2010/main" val="3629567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06284" cy="624840"/>
          </a:xfrm>
        </p:spPr>
        <p:txBody>
          <a:bodyPr>
            <a:noAutofit/>
          </a:bodyPr>
          <a:lstStyle/>
          <a:p>
            <a:r>
              <a:rPr lang="en-US" dirty="0"/>
              <a:t>Econometric approach</a:t>
            </a:r>
          </a:p>
        </p:txBody>
      </p:sp>
      <p:sp>
        <p:nvSpPr>
          <p:cNvPr id="3" name="Content Placeholder 2"/>
          <p:cNvSpPr>
            <a:spLocks noGrp="1"/>
          </p:cNvSpPr>
          <p:nvPr>
            <p:ph idx="1"/>
          </p:nvPr>
        </p:nvSpPr>
        <p:spPr>
          <a:xfrm>
            <a:off x="1143000" y="1005840"/>
            <a:ext cx="9982200" cy="5090160"/>
          </a:xfrm>
        </p:spPr>
        <p:txBody>
          <a:bodyPr>
            <a:normAutofit/>
          </a:bodyPr>
          <a:lstStyle/>
          <a:p>
            <a:r>
              <a:rPr lang="en-US" sz="2400" b="1" dirty="0">
                <a:solidFill>
                  <a:schemeClr val="accent2">
                    <a:lumMod val="75000"/>
                  </a:schemeClr>
                </a:solidFill>
              </a:rPr>
              <a:t>Observational data: </a:t>
            </a:r>
            <a:r>
              <a:rPr lang="en-US" sz="2400" dirty="0"/>
              <a:t>retrospective, “real-world” data</a:t>
            </a:r>
          </a:p>
          <a:p>
            <a:pPr lvl="1"/>
            <a:r>
              <a:rPr lang="en-US" sz="2400" dirty="0"/>
              <a:t>Not (typically) collected in a lab setting</a:t>
            </a:r>
          </a:p>
          <a:p>
            <a:pPr lvl="1"/>
            <a:r>
              <a:rPr lang="en-US" sz="2400" dirty="0"/>
              <a:t>Surveys, claims, tax records, etc. </a:t>
            </a:r>
          </a:p>
          <a:p>
            <a:r>
              <a:rPr lang="en-US" sz="2400" dirty="0"/>
              <a:t>What created that data? </a:t>
            </a:r>
          </a:p>
          <a:p>
            <a:pPr lvl="1"/>
            <a:r>
              <a:rPr lang="en-US" sz="2400" b="1" dirty="0">
                <a:solidFill>
                  <a:schemeClr val="accent2">
                    <a:lumMod val="75000"/>
                  </a:schemeClr>
                </a:solidFill>
              </a:rPr>
              <a:t>Data Generating Process: </a:t>
            </a:r>
            <a:r>
              <a:rPr lang="en-US" sz="2400" dirty="0"/>
              <a:t>what unique collection of characteristics, events, and randomness coalesced to form the data we are looking at? </a:t>
            </a:r>
          </a:p>
          <a:p>
            <a:pPr lvl="1"/>
            <a:r>
              <a:rPr lang="en-US" sz="2400" dirty="0"/>
              <a:t>Our objective is to use the data available to try and establish the nature of the true DGP.</a:t>
            </a:r>
          </a:p>
          <a:p>
            <a:pPr lvl="1"/>
            <a:r>
              <a:rPr lang="en-US" sz="2400" dirty="0"/>
              <a:t>But many different DGPs are possible, and many may yield very similar patterns!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381999" cy="701040"/>
          </a:xfrm>
        </p:spPr>
        <p:txBody>
          <a:bodyPr>
            <a:normAutofit/>
          </a:bodyPr>
          <a:lstStyle/>
          <a:p>
            <a:r>
              <a:rPr lang="en-US" dirty="0"/>
              <a:t>Why do we need causal inference?</a:t>
            </a:r>
          </a:p>
        </p:txBody>
      </p:sp>
      <p:sp>
        <p:nvSpPr>
          <p:cNvPr id="8" name="Content Placeholder 7">
            <a:extLst>
              <a:ext uri="{FF2B5EF4-FFF2-40B4-BE49-F238E27FC236}">
                <a16:creationId xmlns:a16="http://schemas.microsoft.com/office/drawing/2014/main" id="{A22054CD-7BF2-05D0-6CD8-017394822E3B}"/>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A5B50619-98FD-8F47-83E1-B23B8A6647FC}"/>
              </a:ext>
            </a:extLst>
          </p:cNvPr>
          <p:cNvPicPr>
            <a:picLocks noChangeAspect="1"/>
          </p:cNvPicPr>
          <p:nvPr/>
        </p:nvPicPr>
        <p:blipFill>
          <a:blip r:embed="rId3"/>
          <a:stretch>
            <a:fillRect/>
          </a:stretch>
        </p:blipFill>
        <p:spPr>
          <a:xfrm>
            <a:off x="1261872" y="1005839"/>
            <a:ext cx="5443728" cy="5623757"/>
          </a:xfrm>
          <a:prstGeom prst="rect">
            <a:avLst/>
          </a:prstGeom>
        </p:spPr>
      </p:pic>
    </p:spTree>
    <p:extLst>
      <p:ext uri="{BB962C8B-B14F-4D97-AF65-F5344CB8AC3E}">
        <p14:creationId xmlns:p14="http://schemas.microsoft.com/office/powerpoint/2010/main" val="1241146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799" cy="701040"/>
          </a:xfrm>
        </p:spPr>
        <p:txBody>
          <a:bodyPr>
            <a:normAutofit fontScale="90000"/>
          </a:bodyPr>
          <a:lstStyle/>
          <a:p>
            <a:r>
              <a:rPr lang="en-US" dirty="0"/>
              <a:t>Why do we need causal inference?</a:t>
            </a:r>
          </a:p>
        </p:txBody>
      </p:sp>
      <p:sp>
        <p:nvSpPr>
          <p:cNvPr id="8" name="Content Placeholder 7">
            <a:extLst>
              <a:ext uri="{FF2B5EF4-FFF2-40B4-BE49-F238E27FC236}">
                <a16:creationId xmlns:a16="http://schemas.microsoft.com/office/drawing/2014/main" id="{A22054CD-7BF2-05D0-6CD8-017394822E3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F7198CD-0308-9E92-7948-8BC76CF383E6}"/>
              </a:ext>
            </a:extLst>
          </p:cNvPr>
          <p:cNvPicPr>
            <a:picLocks noChangeAspect="1"/>
          </p:cNvPicPr>
          <p:nvPr/>
        </p:nvPicPr>
        <p:blipFill>
          <a:blip r:embed="rId3"/>
          <a:stretch>
            <a:fillRect/>
          </a:stretch>
        </p:blipFill>
        <p:spPr>
          <a:xfrm>
            <a:off x="1240100" y="1005840"/>
            <a:ext cx="6673175" cy="5547360"/>
          </a:xfrm>
          <a:prstGeom prst="rect">
            <a:avLst/>
          </a:prstGeom>
        </p:spPr>
      </p:pic>
    </p:spTree>
    <p:extLst>
      <p:ext uri="{BB962C8B-B14F-4D97-AF65-F5344CB8AC3E}">
        <p14:creationId xmlns:p14="http://schemas.microsoft.com/office/powerpoint/2010/main" val="14463863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 is a powerful tool: use it well</a:t>
            </a:r>
          </a:p>
          <a:p>
            <a:r>
              <a:rPr lang="en-US" sz="2800" dirty="0"/>
              <a:t>Measuring correlations and covariances (but not causation – yet!)</a:t>
            </a:r>
          </a:p>
          <a:p>
            <a:r>
              <a:rPr lang="en-US" sz="2800" dirty="0"/>
              <a:t>Quantifying (some) uncertainty: standard deviations</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Quantifying (more) uncertainty</a:t>
            </a:r>
          </a:p>
          <a:p>
            <a:r>
              <a:rPr lang="en-US" sz="2800" dirty="0"/>
              <a:t>Standard errors </a:t>
            </a:r>
          </a:p>
          <a:p>
            <a:r>
              <a:rPr lang="en-US" sz="2800" dirty="0"/>
              <a:t>Confidence Intervals</a:t>
            </a:r>
          </a:p>
        </p:txBody>
      </p:sp>
    </p:spTree>
    <p:extLst>
      <p:ext uri="{BB962C8B-B14F-4D97-AF65-F5344CB8AC3E}">
        <p14:creationId xmlns:p14="http://schemas.microsoft.com/office/powerpoint/2010/main" val="351778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8874" y="677863"/>
            <a:ext cx="4534047" cy="1325562"/>
          </a:xfrm>
        </p:spPr>
        <p:txBody>
          <a:bodyPr>
            <a:normAutofit/>
          </a:bodyPr>
          <a:lstStyle/>
          <a:p>
            <a:r>
              <a:rPr lang="en-US" sz="3700">
                <a:latin typeface="Times New Roman" panose="02020603050405020304" pitchFamily="18" charset="0"/>
                <a:cs typeface="Times New Roman" panose="02020603050405020304" pitchFamily="18" charset="0"/>
              </a:rPr>
              <a:t>Choose Visualizations Carefully</a:t>
            </a:r>
          </a:p>
        </p:txBody>
      </p:sp>
      <p:sp>
        <p:nvSpPr>
          <p:cNvPr id="3" name="Content Placeholder 2"/>
          <p:cNvSpPr>
            <a:spLocks noGrp="1"/>
          </p:cNvSpPr>
          <p:nvPr>
            <p:ph idx="1"/>
          </p:nvPr>
        </p:nvSpPr>
        <p:spPr>
          <a:xfrm>
            <a:off x="718874" y="2325158"/>
            <a:ext cx="4534048" cy="3854979"/>
          </a:xfrm>
        </p:spPr>
        <p:txBody>
          <a:bodyPr>
            <a:normAutofit/>
          </a:bodyPr>
          <a:lstStyle/>
          <a:p>
            <a:r>
              <a:rPr lang="en-US" sz="2400" dirty="0">
                <a:latin typeface="Times New Roman" panose="02020603050405020304" pitchFamily="18" charset="0"/>
                <a:cs typeface="Times New Roman" panose="02020603050405020304" pitchFamily="18" charset="0"/>
              </a:rPr>
              <a:t>Not everything is informative</a:t>
            </a:r>
          </a:p>
          <a:p>
            <a:r>
              <a:rPr lang="en-US" sz="2400" dirty="0">
                <a:cs typeface="Times New Roman" panose="02020603050405020304" pitchFamily="18" charset="0"/>
              </a:rPr>
              <a:t>Some can be downright misleading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descr="A screenshot of a social media post&#10;&#10;Description automatically generated">
            <a:extLst>
              <a:ext uri="{FF2B5EF4-FFF2-40B4-BE49-F238E27FC236}">
                <a16:creationId xmlns:a16="http://schemas.microsoft.com/office/drawing/2014/main" id="{4EEF7CF0-D986-A414-EAD2-0E3413569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144" y="48652"/>
            <a:ext cx="5696262" cy="7723748"/>
          </a:xfrm>
          <a:prstGeom prst="rect">
            <a:avLst/>
          </a:prstGeom>
        </p:spPr>
      </p:pic>
    </p:spTree>
    <p:extLst>
      <p:ext uri="{BB962C8B-B14F-4D97-AF65-F5344CB8AC3E}">
        <p14:creationId xmlns:p14="http://schemas.microsoft.com/office/powerpoint/2010/main" val="28849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22D9FA8-ABE6-885B-6ED0-C2B6B009FC9A}"/>
              </a:ext>
            </a:extLst>
          </p:cNvPr>
          <p:cNvPicPr>
            <a:picLocks noChangeAspect="1"/>
          </p:cNvPicPr>
          <p:nvPr/>
        </p:nvPicPr>
        <p:blipFill>
          <a:blip r:embed="rId4"/>
          <a:stretch>
            <a:fillRect/>
          </a:stretch>
        </p:blipFill>
        <p:spPr>
          <a:xfrm>
            <a:off x="2362200" y="1828800"/>
            <a:ext cx="6972782" cy="4846169"/>
          </a:xfrm>
          <a:prstGeom prst="rect">
            <a:avLst/>
          </a:prstGeom>
        </p:spPr>
      </p:pic>
    </p:spTree>
    <p:extLst>
      <p:ext uri="{BB962C8B-B14F-4D97-AF65-F5344CB8AC3E}">
        <p14:creationId xmlns:p14="http://schemas.microsoft.com/office/powerpoint/2010/main" val="109422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FD20FAB-7456-BD37-71D8-3F413995E125}"/>
              </a:ext>
            </a:extLst>
          </p:cNvPr>
          <p:cNvPicPr>
            <a:picLocks noChangeAspect="1"/>
          </p:cNvPicPr>
          <p:nvPr/>
        </p:nvPicPr>
        <p:blipFill>
          <a:blip r:embed="rId4"/>
          <a:stretch>
            <a:fillRect/>
          </a:stretch>
        </p:blipFill>
        <p:spPr>
          <a:xfrm>
            <a:off x="610565" y="2895600"/>
            <a:ext cx="10589023" cy="3124200"/>
          </a:xfrm>
          <a:prstGeom prst="rect">
            <a:avLst/>
          </a:prstGeom>
        </p:spPr>
      </p:pic>
    </p:spTree>
    <p:extLst>
      <p:ext uri="{BB962C8B-B14F-4D97-AF65-F5344CB8AC3E}">
        <p14:creationId xmlns:p14="http://schemas.microsoft.com/office/powerpoint/2010/main" val="394718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r>
              <a:rPr lang="en-US" sz="2200" dirty="0">
                <a:cs typeface="Times New Roman" panose="02020603050405020304" pitchFamily="18" charset="0"/>
                <a:hlinkClick r:id="rId3"/>
              </a:rPr>
              <a:t>see this site</a:t>
            </a:r>
            <a:endParaRPr lang="en-US" sz="2200" dirty="0">
              <a:cs typeface="Times New Roman" panose="02020603050405020304" pitchFamily="18" charset="0"/>
            </a:endParaRPr>
          </a:p>
          <a:p>
            <a:r>
              <a:rPr lang="en-US" sz="2200" dirty="0">
                <a:cs typeface="Times New Roman" panose="02020603050405020304" pitchFamily="18" charset="0"/>
              </a:rPr>
              <a:t>This is a form of “data smoothing,” which falls into the bucket of “data massage” </a:t>
            </a:r>
          </a:p>
          <a:p>
            <a:r>
              <a:rPr lang="en-US" sz="2200" dirty="0">
                <a:cs typeface="Times New Roman" panose="02020603050405020304" pitchFamily="18" charset="0"/>
              </a:rPr>
              <a:t>This is a helpful part of data cleaning! We can’t visualize every point of a 1M observation data set with 50+ variables</a:t>
            </a:r>
          </a:p>
          <a:p>
            <a:r>
              <a:rPr lang="en-US" sz="2200" dirty="0">
                <a:cs typeface="Times New Roman" panose="02020603050405020304" pitchFamily="18" charset="0"/>
              </a:rPr>
              <a:t>But we do need to watch out for: </a:t>
            </a:r>
          </a:p>
          <a:p>
            <a:pPr lvl="1"/>
            <a:r>
              <a:rPr lang="en-US" sz="2000" dirty="0">
                <a:cs typeface="Times New Roman" panose="02020603050405020304" pitchFamily="18" charset="0"/>
              </a:rPr>
              <a:t>“Sense checks” where we drop nonsense values</a:t>
            </a:r>
          </a:p>
          <a:p>
            <a:pPr lvl="1"/>
            <a:r>
              <a:rPr lang="en-US" sz="2000" dirty="0">
                <a:cs typeface="Times New Roman" panose="02020603050405020304" pitchFamily="18" charset="0"/>
              </a:rPr>
              <a:t>Ignoring missing data</a:t>
            </a:r>
          </a:p>
          <a:p>
            <a:pPr lvl="1"/>
            <a:r>
              <a:rPr lang="en-US" sz="2000" dirty="0">
                <a:cs typeface="Times New Roman" panose="02020603050405020304" pitchFamily="18" charset="0"/>
              </a:rPr>
              <a:t>Adjusting data (inflation, normalizing, etc. )</a:t>
            </a:r>
          </a:p>
          <a:p>
            <a:pPr lvl="1"/>
            <a:r>
              <a:rPr lang="en-US" sz="2000" dirty="0">
                <a:cs typeface="Times New Roman" panose="02020603050405020304" pitchFamily="18" charset="0"/>
              </a:rPr>
              <a:t>Dividing by zero! (happens more than you think – e.g., ratios)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19486"/>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7462</TotalTime>
  <Words>3683</Words>
  <Application>Microsoft Office PowerPoint</Application>
  <PresentationFormat>Widescreen</PresentationFormat>
  <Paragraphs>356</Paragraphs>
  <Slides>59</Slides>
  <Notes>53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59</vt:i4>
      </vt:variant>
    </vt:vector>
  </HeadingPairs>
  <TitlesOfParts>
    <vt:vector size="73" baseType="lpstr">
      <vt:lpstr>-apple-system</vt:lpstr>
      <vt:lpstr>Arial</vt:lpstr>
      <vt:lpstr>Calibri</vt:lpstr>
      <vt:lpstr>Cambria Math</vt:lpstr>
      <vt:lpstr>et-book</vt:lpstr>
      <vt:lpstr>Google Sans</vt:lpstr>
      <vt:lpstr>Source Sans Pro</vt:lpstr>
      <vt:lpstr>Symbol</vt:lpstr>
      <vt:lpstr>Times New Roman</vt:lpstr>
      <vt:lpstr>Trebuchet MS</vt:lpstr>
      <vt:lpstr>Wingdings</vt:lpstr>
      <vt:lpstr>Wingdings 2</vt:lpstr>
      <vt:lpstr>View</vt:lpstr>
      <vt:lpstr>Office Theme</vt:lpstr>
      <vt:lpstr>Intermediate Statistics</vt:lpstr>
      <vt:lpstr>PowerPoint Presentation</vt:lpstr>
      <vt:lpstr>Data Visualization </vt:lpstr>
      <vt:lpstr>Seeing Data Matters: Anscombe’s Quartet</vt:lpstr>
      <vt:lpstr>Seeing Data Matters: Anscombe’s Quartet</vt:lpstr>
      <vt:lpstr>Choose Visualizations Carefully</vt:lpstr>
      <vt:lpstr>Visualizing Data: Histograms</vt:lpstr>
      <vt:lpstr>Visualizing Data: Histograms</vt:lpstr>
      <vt:lpstr>Visualizing Data: Histograms</vt:lpstr>
      <vt:lpstr>Diagnostic Visualization</vt:lpstr>
      <vt:lpstr>Diagnostic Visualization</vt:lpstr>
      <vt:lpstr>Diagnostic Visualization</vt:lpstr>
      <vt:lpstr>Diagnostic Visualization</vt:lpstr>
      <vt:lpstr>Visualization Across Groups</vt:lpstr>
      <vt:lpstr>What story are we trying to tell?</vt:lpstr>
      <vt:lpstr>What story are we trying to tell?</vt:lpstr>
      <vt:lpstr>What story are we trying to tell?</vt:lpstr>
      <vt:lpstr>Visualization Across Dimensions</vt:lpstr>
      <vt:lpstr>Follow your Nose</vt:lpstr>
      <vt:lpstr>Follow your Nose</vt:lpstr>
      <vt:lpstr>Follow your Nose</vt:lpstr>
      <vt:lpstr>Data Visualization</vt:lpstr>
      <vt:lpstr>Principle 1: Show the design</vt:lpstr>
      <vt:lpstr>Principle 1: Show the design</vt:lpstr>
      <vt:lpstr>Principle 1: Show the design</vt:lpstr>
      <vt:lpstr>Principle 1: Show the design</vt:lpstr>
      <vt:lpstr>Honest Visualization</vt:lpstr>
      <vt:lpstr>Principle 2: Facilitate comparison</vt:lpstr>
      <vt:lpstr>Principle 2: Facilitate comparison</vt:lpstr>
      <vt:lpstr>Principle 2: Facilitate comparison</vt:lpstr>
      <vt:lpstr>Principle 2: Facilitate comparison</vt:lpstr>
      <vt:lpstr>Principle 3: Show the data (and its variability)</vt:lpstr>
      <vt:lpstr>Principle 4: Maximize information, minimize ink</vt:lpstr>
      <vt:lpstr>PowerPoint Presentation</vt:lpstr>
      <vt:lpstr>PowerPoint Presentation</vt:lpstr>
      <vt:lpstr>PowerPoint Presentation</vt:lpstr>
      <vt:lpstr>PowerPoint Presentation</vt:lpstr>
      <vt:lpstr>PowerPoint Presentation</vt:lpstr>
      <vt:lpstr>Other Notes on Data Visualization</vt:lpstr>
      <vt:lpstr>Principle 4: Maximize information, minimize ink</vt:lpstr>
      <vt:lpstr>Correlations, Covariances, &amp; Causation (oh my!)</vt:lpstr>
      <vt:lpstr>How much do your variables move together?</vt:lpstr>
      <vt:lpstr>Covariances &amp; Correlations</vt:lpstr>
      <vt:lpstr>Covariances &amp; Correlations</vt:lpstr>
      <vt:lpstr>Covariances &amp; Correlations</vt:lpstr>
      <vt:lpstr>Covariances &amp; Correlations</vt:lpstr>
      <vt:lpstr>Covariances &amp; Correlations</vt:lpstr>
      <vt:lpstr>Covariances &amp; Correlations</vt:lpstr>
      <vt:lpstr>Correlation and Causation  </vt:lpstr>
      <vt:lpstr>A primer on identification</vt:lpstr>
      <vt:lpstr>Goal of Econometric Analysis</vt:lpstr>
      <vt:lpstr>All that glitters is an RCT?</vt:lpstr>
      <vt:lpstr>All that glitters is an RCT?</vt:lpstr>
      <vt:lpstr>All that glitters is an RCT?</vt:lpstr>
      <vt:lpstr>All that glitters is an RCT?</vt:lpstr>
      <vt:lpstr>Econometric approach</vt:lpstr>
      <vt:lpstr>Why do we need causal inference?</vt:lpstr>
      <vt:lpstr>Why do we need causal inference?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648</cp:revision>
  <dcterms:created xsi:type="dcterms:W3CDTF">2011-01-10T00:42:42Z</dcterms:created>
  <dcterms:modified xsi:type="dcterms:W3CDTF">2024-10-28T20:40:00Z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