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0"/>
  </p:notesMasterIdLst>
  <p:sldIdLst>
    <p:sldId id="256" r:id="rId2"/>
    <p:sldId id="417" r:id="rId3"/>
    <p:sldId id="398" r:id="rId4"/>
    <p:sldId id="459" r:id="rId5"/>
    <p:sldId id="419" r:id="rId6"/>
    <p:sldId id="462" r:id="rId7"/>
    <p:sldId id="366" r:id="rId8"/>
    <p:sldId id="463" r:id="rId9"/>
    <p:sldId id="464" r:id="rId10"/>
    <p:sldId id="465" r:id="rId11"/>
    <p:sldId id="466" r:id="rId12"/>
    <p:sldId id="467" r:id="rId13"/>
    <p:sldId id="468" r:id="rId14"/>
    <p:sldId id="469" r:id="rId15"/>
    <p:sldId id="470" r:id="rId16"/>
    <p:sldId id="471" r:id="rId17"/>
    <p:sldId id="472" r:id="rId18"/>
    <p:sldId id="473" r:id="rId19"/>
    <p:sldId id="474" r:id="rId20"/>
    <p:sldId id="475" r:id="rId21"/>
    <p:sldId id="476" r:id="rId22"/>
    <p:sldId id="477" r:id="rId23"/>
    <p:sldId id="421" r:id="rId24"/>
    <p:sldId id="460" r:id="rId25"/>
    <p:sldId id="478" r:id="rId26"/>
    <p:sldId id="712" r:id="rId27"/>
    <p:sldId id="713" r:id="rId28"/>
    <p:sldId id="714" r:id="rId29"/>
    <p:sldId id="715" r:id="rId30"/>
    <p:sldId id="716" r:id="rId31"/>
    <p:sldId id="435" r:id="rId32"/>
    <p:sldId id="424" r:id="rId33"/>
    <p:sldId id="717" r:id="rId34"/>
    <p:sldId id="718" r:id="rId35"/>
    <p:sldId id="423" r:id="rId36"/>
    <p:sldId id="719" r:id="rId37"/>
    <p:sldId id="720" r:id="rId38"/>
    <p:sldId id="721" r:id="rId39"/>
    <p:sldId id="722" r:id="rId40"/>
    <p:sldId id="723" r:id="rId41"/>
    <p:sldId id="427" r:id="rId42"/>
    <p:sldId id="724" r:id="rId43"/>
    <p:sldId id="426" r:id="rId44"/>
    <p:sldId id="428" r:id="rId45"/>
    <p:sldId id="725" r:id="rId46"/>
    <p:sldId id="726" r:id="rId47"/>
    <p:sldId id="727" r:id="rId48"/>
    <p:sldId id="443" r:id="rId49"/>
    <p:sldId id="440" r:id="rId50"/>
    <p:sldId id="445" r:id="rId51"/>
    <p:sldId id="728" r:id="rId52"/>
    <p:sldId id="729" r:id="rId53"/>
    <p:sldId id="730" r:id="rId54"/>
    <p:sldId id="731" r:id="rId55"/>
    <p:sldId id="732" r:id="rId56"/>
    <p:sldId id="449" r:id="rId57"/>
    <p:sldId id="733" r:id="rId58"/>
    <p:sldId id="444" r:id="rId5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993" autoAdjust="0"/>
  </p:normalViewPr>
  <p:slideViewPr>
    <p:cSldViewPr>
      <p:cViewPr varScale="1">
        <p:scale>
          <a:sx n="51" d="100"/>
          <a:sy n="51" d="100"/>
        </p:scale>
        <p:origin x="1256" y="4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1/15/2025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Pull in code from second half from what is now L3. </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2953554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4808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573641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158795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685842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300387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959492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The first line installs the package you want to use – </a:t>
            </a:r>
            <a:r>
              <a:rPr lang="en-US" sz="1800" u="sng" dirty="0">
                <a:effectLst/>
                <a:latin typeface="Times New Roman" panose="02020603050405020304" pitchFamily="18" charset="0"/>
                <a:ea typeface="Times New Roman" panose="02020603050405020304" pitchFamily="18" charset="0"/>
              </a:rPr>
              <a:t>you only need to run this once on your computer</a:t>
            </a:r>
            <a:r>
              <a:rPr lang="en-US" sz="1800" dirty="0">
                <a:effectLst/>
                <a:latin typeface="Times New Roman" panose="02020603050405020304" pitchFamily="18" charset="0"/>
                <a:ea typeface="Times New Roman" panose="02020603050405020304" pitchFamily="18" charset="0"/>
              </a:rPr>
              <a:t> (and don’t forget the quotation marks). Then, </a:t>
            </a:r>
            <a:r>
              <a:rPr lang="en-US" sz="1800" u="sng" dirty="0">
                <a:effectLst/>
                <a:latin typeface="Times New Roman" panose="02020603050405020304" pitchFamily="18" charset="0"/>
                <a:ea typeface="Times New Roman" panose="02020603050405020304" pitchFamily="18" charset="0"/>
              </a:rPr>
              <a:t>each time you open RStudio</a:t>
            </a:r>
            <a:r>
              <a:rPr lang="en-US" sz="1800" dirty="0">
                <a:effectLst/>
                <a:latin typeface="Times New Roman" panose="02020603050405020304" pitchFamily="18" charset="0"/>
                <a:ea typeface="Times New Roman" panose="02020603050405020304" pitchFamily="18" charset="0"/>
              </a:rPr>
              <a:t>, you need to “call” the package (think about this like inviting the vampire into your house, but in a nice way). That’s done on the second line. Then, the third line uses the command “</a:t>
            </a:r>
            <a:r>
              <a:rPr lang="en-US" sz="1800" dirty="0" err="1">
                <a:effectLst/>
                <a:latin typeface="Times New Roman" panose="02020603050405020304" pitchFamily="18" charset="0"/>
                <a:ea typeface="Times New Roman" panose="02020603050405020304" pitchFamily="18" charset="0"/>
              </a:rPr>
              <a:t>read_xlsx</a:t>
            </a:r>
            <a:r>
              <a:rPr lang="en-US" sz="1800" dirty="0">
                <a:effectLst/>
                <a:latin typeface="Times New Roman" panose="02020603050405020304" pitchFamily="18" charset="0"/>
                <a:ea typeface="Times New Roman" panose="02020603050405020304" pitchFamily="18" charset="0"/>
              </a:rPr>
              <a:t>” from the </a:t>
            </a:r>
            <a:r>
              <a:rPr lang="en-US" sz="1800" dirty="0" err="1">
                <a:effectLst/>
                <a:latin typeface="Times New Roman" panose="02020603050405020304" pitchFamily="18" charset="0"/>
                <a:ea typeface="Times New Roman" panose="02020603050405020304" pitchFamily="18" charset="0"/>
              </a:rPr>
              <a:t>readxl</a:t>
            </a:r>
            <a:r>
              <a:rPr lang="en-US" sz="1800" dirty="0">
                <a:effectLst/>
                <a:latin typeface="Times New Roman" panose="02020603050405020304" pitchFamily="18" charset="0"/>
                <a:ea typeface="Times New Roman" panose="02020603050405020304" pitchFamily="18" charset="0"/>
              </a:rPr>
              <a:t> package to load your dataset.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607172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369668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81655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Finish up talking about probability here if needed.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665837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510445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475462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Most of the time, you want to “Knit to Word.” Once you click this, your .</a:t>
            </a:r>
            <a:r>
              <a:rPr lang="en-US" sz="1800" dirty="0" err="1">
                <a:effectLst/>
                <a:latin typeface="Times New Roman" panose="02020603050405020304" pitchFamily="18" charset="0"/>
                <a:ea typeface="Times New Roman" panose="02020603050405020304" pitchFamily="18" charset="0"/>
              </a:rPr>
              <a:t>Rmd</a:t>
            </a:r>
            <a:r>
              <a:rPr lang="en-US" sz="1800" dirty="0">
                <a:effectLst/>
                <a:latin typeface="Times New Roman" panose="02020603050405020304" pitchFamily="18" charset="0"/>
                <a:ea typeface="Times New Roman" panose="02020603050405020304" pitchFamily="18" charset="0"/>
              </a:rPr>
              <a:t> file will </a:t>
            </a:r>
            <a:r>
              <a:rPr lang="en-US" sz="1800" b="1" u="sng" dirty="0">
                <a:effectLst/>
                <a:latin typeface="Times New Roman" panose="02020603050405020304" pitchFamily="18" charset="0"/>
                <a:ea typeface="Times New Roman" panose="02020603050405020304" pitchFamily="18" charset="0"/>
              </a:rPr>
              <a:t>run all code in your document </a:t>
            </a:r>
            <a:r>
              <a:rPr lang="en-US" sz="1800" dirty="0">
                <a:effectLst/>
                <a:latin typeface="Times New Roman" panose="02020603050405020304" pitchFamily="18" charset="0"/>
                <a:ea typeface="Times New Roman" panose="02020603050405020304" pitchFamily="18" charset="0"/>
              </a:rPr>
              <a:t>and then produce a Word file with the outputs of your code and the text you wrote to describe it. In order to knit, your R software will start entirely from scratch. This means that </a:t>
            </a:r>
            <a:r>
              <a:rPr lang="en-US" sz="1800" b="1" u="sng" dirty="0">
                <a:effectLst/>
                <a:latin typeface="Times New Roman" panose="02020603050405020304" pitchFamily="18" charset="0"/>
                <a:ea typeface="Times New Roman" panose="02020603050405020304" pitchFamily="18" charset="0"/>
              </a:rPr>
              <a:t>every line of code you needed to complete the analysis must be in your .</a:t>
            </a:r>
            <a:r>
              <a:rPr lang="en-US" sz="1800" b="1" u="sng" dirty="0" err="1">
                <a:effectLst/>
                <a:latin typeface="Times New Roman" panose="02020603050405020304" pitchFamily="18" charset="0"/>
                <a:ea typeface="Times New Roman" panose="02020603050405020304" pitchFamily="18" charset="0"/>
              </a:rPr>
              <a:t>Rmd</a:t>
            </a:r>
            <a:r>
              <a:rPr lang="en-US" sz="1800" b="1" u="sng" dirty="0">
                <a:effectLst/>
                <a:latin typeface="Times New Roman" panose="02020603050405020304" pitchFamily="18" charset="0"/>
                <a:ea typeface="Times New Roman" panose="02020603050405020304" pitchFamily="18" charset="0"/>
              </a:rPr>
              <a:t> file</a:t>
            </a:r>
            <a:r>
              <a:rPr lang="en-US" sz="1800" dirty="0">
                <a:effectLst/>
                <a:latin typeface="Times New Roman" panose="02020603050405020304" pitchFamily="18" charset="0"/>
                <a:ea typeface="Times New Roman" panose="02020603050405020304" pitchFamily="18" charset="0"/>
              </a:rPr>
              <a:t>. Frequently, we switch to the console to play around or test/debug something we’re trying to do. If you do this, you have to make sure your code ends up back in the .</a:t>
            </a:r>
            <a:r>
              <a:rPr lang="en-US" sz="1800" dirty="0" err="1">
                <a:effectLst/>
                <a:latin typeface="Times New Roman" panose="02020603050405020304" pitchFamily="18" charset="0"/>
                <a:ea typeface="Times New Roman" panose="02020603050405020304" pitchFamily="18" charset="0"/>
              </a:rPr>
              <a:t>Rmd</a:t>
            </a:r>
            <a:r>
              <a:rPr lang="en-US" sz="1800" dirty="0">
                <a:effectLst/>
                <a:latin typeface="Times New Roman" panose="02020603050405020304" pitchFamily="18" charset="0"/>
                <a:ea typeface="Times New Roman" panose="02020603050405020304" pitchFamily="18" charset="0"/>
              </a:rPr>
              <a:t> file or your file will not knit.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421499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find a source that’s really helpful to you, send it my way! Want to include it here. Crowd-sourcing is what R is built on after all.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3273938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6539542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CA0F5-971F-F855-D8C3-FFE007A4BD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E8ED69-1A57-F5B3-2856-286E477FF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037A64-ACBC-8AED-D678-D01285B322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C0A2F3-0D21-D2FE-BF1D-190C6C2F9B17}"/>
              </a:ext>
            </a:extLst>
          </p:cNvPr>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4146625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“Mere description” in the folder. Even though we’re after a causal pathway, a solid set of descriptive stats (or better, a single descriptive figure that tells your story) helps you to sell your work before it begins. By </a:t>
            </a:r>
            <a:r>
              <a:rPr lang="en-US" dirty="0" err="1"/>
              <a:t>descriptives</a:t>
            </a:r>
            <a:r>
              <a:rPr lang="en-US" dirty="0"/>
              <a:t> we mean just looking at patterns in the data, not trying to recover causal pathways. </a:t>
            </a:r>
          </a:p>
          <a:p>
            <a:endParaRPr lang="en-US" dirty="0"/>
          </a:p>
          <a:p>
            <a:r>
              <a:rPr lang="en-US" dirty="0"/>
              <a:t>Example: donut hole in Medicare (subsidies before/after a region, but a middle part where you have to pay 100% of expenses) (</a:t>
            </a:r>
            <a:r>
              <a:rPr lang="en-US" dirty="0" err="1"/>
              <a:t>Einav</a:t>
            </a:r>
            <a:r>
              <a:rPr lang="en-US" dirty="0"/>
              <a:t>, Finkelstein, and </a:t>
            </a:r>
            <a:r>
              <a:rPr lang="en-US" dirty="0" err="1"/>
              <a:t>Schrimpf</a:t>
            </a:r>
            <a:r>
              <a:rPr lang="en-US" dirty="0"/>
              <a:t> 2015)</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753474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 Here we’re trying to move beyond </a:t>
            </a:r>
            <a:r>
              <a:rPr lang="en-US"/>
              <a:t>just summary stats and into the </a:t>
            </a:r>
            <a:r>
              <a:rPr lang="en-US" dirty="0"/>
              <a:t>key variation in your data (is it over time? Over geography? Over people?)</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515882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2052755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show that consumers respond before the end of the year, but less than they do at the end of the year (so consumers aren’t fully forward looking). The </a:t>
            </a:r>
            <a:r>
              <a:rPr lang="en-US" dirty="0" err="1"/>
              <a:t>descriptives</a:t>
            </a:r>
            <a:r>
              <a:rPr lang="en-US" dirty="0"/>
              <a:t> provide evidence of a kink, but don’t allow you to quantify it without a causal model – ding </a:t>
            </a:r>
            <a:r>
              <a:rPr lang="en-US" dirty="0" err="1"/>
              <a:t>ding</a:t>
            </a:r>
            <a:r>
              <a:rPr lang="en-US" dirty="0"/>
              <a:t> </a:t>
            </a:r>
            <a:r>
              <a:rPr lang="en-US" dirty="0" err="1"/>
              <a:t>ding</a:t>
            </a:r>
            <a:r>
              <a:rPr lang="en-US" dirty="0"/>
              <a:t> you have a paper!</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408348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we looking at in this case? Seniors with Part D coverage – does that expand to other populations? Maybe, maybe not.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848653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variable is a group of observations of the same thing (534 heights of children in Ontario)</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10865764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7416901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92910-0AB6-A7E3-3277-0866CCF027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140C19-DE72-2E4F-DD68-8FA8B1E34E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6103C1-F6C7-7B25-2BF5-3DE17FA118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299AB6-9B48-64BE-CE3F-39F4D419479C}"/>
              </a:ext>
            </a:extLst>
          </p:cNvPr>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12957255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D7EF8-3240-38E2-7C21-94EEEE026E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B352A-0D70-D85C-D560-26D9F60AA9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44BACF-74D6-57CC-9AF9-F07129CEA0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69E0AD-F2BF-64B1-EB5C-637DA3A9B468}"/>
              </a:ext>
            </a:extLst>
          </p:cNvPr>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5792343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5240155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A1DCF-B3C8-7839-8EE4-A3FF4942D4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3EE235-C06A-0076-F152-0B67D8244C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B1EFF5-6E70-E824-B301-9EA831029E40}"/>
              </a:ext>
            </a:extLst>
          </p:cNvPr>
          <p:cNvSpPr>
            <a:spLocks noGrp="1"/>
          </p:cNvSpPr>
          <p:nvPr>
            <p:ph type="body" idx="1"/>
          </p:nvPr>
        </p:nvSpPr>
        <p:spPr/>
        <p:txBody>
          <a:bodyPr/>
          <a:lstStyle/>
          <a:p>
            <a:r>
              <a:rPr lang="en-US" dirty="0"/>
              <a:t>We’ll talk more about visualization in the next lecture. Two main approaches here. </a:t>
            </a:r>
          </a:p>
        </p:txBody>
      </p:sp>
      <p:sp>
        <p:nvSpPr>
          <p:cNvPr id="4" name="Slide Number Placeholder 3">
            <a:extLst>
              <a:ext uri="{FF2B5EF4-FFF2-40B4-BE49-F238E27FC236}">
                <a16:creationId xmlns:a16="http://schemas.microsoft.com/office/drawing/2014/main" id="{9255A30F-1D30-00FE-900E-D27C0E7D4044}"/>
              </a:ext>
            </a:extLst>
          </p:cNvPr>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9858701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258C9-BDF8-4F5D-1455-5767C78FBA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DF1C2D-D1C1-31D5-3060-2FBED254B3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96507F-156B-4BCE-ADAC-43695A10A14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22B393-2ED5-F6D1-944F-2B38DCAC773D}"/>
              </a:ext>
            </a:extLst>
          </p:cNvPr>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9318104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3CB7A-EAB3-170B-C37E-4A614BEE75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7357DC-063E-E776-7336-5D70C4693D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668453-DE28-96E7-25F1-25108D240D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F2DA11-BC33-AC99-2105-17008BD7E6D8}"/>
              </a:ext>
            </a:extLst>
          </p:cNvPr>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522004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5E7DC-6CC9-73CF-3C87-25266B2238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228D82-087F-4C7C-0C90-3D8C7904D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BA3560-A6BC-F107-45C9-763B1DE830A1}"/>
              </a:ext>
            </a:extLst>
          </p:cNvPr>
          <p:cNvSpPr>
            <a:spLocks noGrp="1"/>
          </p:cNvSpPr>
          <p:nvPr>
            <p:ph type="body" idx="1"/>
          </p:nvPr>
        </p:nvSpPr>
        <p:spPr/>
        <p:txBody>
          <a:bodyPr/>
          <a:lstStyle/>
          <a:p>
            <a:r>
              <a:rPr lang="en-US" dirty="0"/>
              <a:t>Here, we can’t show every single data point – but we can visualize a “bin” of data and treat the data as if it were discrete. Note: what does the log scale mean here? See the discussion about means/medians below! </a:t>
            </a:r>
            <a:r>
              <a:rPr lang="en-US" b="1" dirty="0"/>
              <a:t>This is a good place to talk about skew and long tails, since we won’t cover it explicitly (but the book does)</a:t>
            </a:r>
          </a:p>
        </p:txBody>
      </p:sp>
      <p:sp>
        <p:nvSpPr>
          <p:cNvPr id="4" name="Slide Number Placeholder 3">
            <a:extLst>
              <a:ext uri="{FF2B5EF4-FFF2-40B4-BE49-F238E27FC236}">
                <a16:creationId xmlns:a16="http://schemas.microsoft.com/office/drawing/2014/main" id="{EC0FE324-8ACC-0755-502B-888C1870B3B2}"/>
              </a:ext>
            </a:extLst>
          </p:cNvPr>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1548327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Apparently folders are going out of vogue – I will fight to save these till my dying breath! Urge you to start your shared projects using a structure like this (and </a:t>
            </a:r>
            <a:r>
              <a:rPr lang="en-US" dirty="0" err="1"/>
              <a:t>Github</a:t>
            </a:r>
            <a:r>
              <a:rPr lang="en-US" dirty="0"/>
              <a:t> and/or Dropbox and/or Overleaf and/or Trello – the dream team). Also have your </a:t>
            </a:r>
            <a:r>
              <a:rPr lang="en-US" dirty="0" err="1"/>
              <a:t>Rproject</a:t>
            </a:r>
            <a:r>
              <a:rPr lang="en-US" dirty="0"/>
              <a:t> here, so that you can have raw data (which you don’t touch), analytical data, code, and outputs all in separate places. Then draft can either be </a:t>
            </a:r>
            <a:r>
              <a:rPr lang="en-US" dirty="0" err="1"/>
              <a:t>Rmd</a:t>
            </a:r>
            <a:r>
              <a:rPr lang="en-US" dirty="0"/>
              <a:t> or Latex, Word, etc.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9673599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0CFBC-D1B5-5CD7-42FD-A872A68FA0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62A438-4F2D-B5F7-D1AE-BBB1E579C0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351D9-8583-169C-1834-3F0360AF9672}"/>
              </a:ext>
            </a:extLst>
          </p:cNvPr>
          <p:cNvSpPr>
            <a:spLocks noGrp="1"/>
          </p:cNvSpPr>
          <p:nvPr>
            <p:ph type="body" idx="1"/>
          </p:nvPr>
        </p:nvSpPr>
        <p:spPr/>
        <p:txBody>
          <a:bodyPr/>
          <a:lstStyle/>
          <a:p>
            <a:r>
              <a:rPr lang="en-US" dirty="0"/>
              <a:t>Can even complicate this further – these are all made with the same data. How detailed is too detailed? </a:t>
            </a:r>
          </a:p>
        </p:txBody>
      </p:sp>
      <p:sp>
        <p:nvSpPr>
          <p:cNvPr id="4" name="Slide Number Placeholder 3">
            <a:extLst>
              <a:ext uri="{FF2B5EF4-FFF2-40B4-BE49-F238E27FC236}">
                <a16:creationId xmlns:a16="http://schemas.microsoft.com/office/drawing/2014/main" id="{7A93241E-B6AD-2344-E09C-F9D707FF745D}"/>
              </a:ext>
            </a:extLst>
          </p:cNvPr>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21082536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math notation here – walk through the example of the table above. </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7253304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61399-894A-AED9-616F-1E0F72A31D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05F6D6-C523-36CA-77FC-8816D9575B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8C7965-AE4A-B666-A62F-0CAEDB4255AA}"/>
              </a:ext>
            </a:extLst>
          </p:cNvPr>
          <p:cNvSpPr>
            <a:spLocks noGrp="1"/>
          </p:cNvSpPr>
          <p:nvPr>
            <p:ph type="body" idx="1"/>
          </p:nvPr>
        </p:nvSpPr>
        <p:spPr/>
        <p:txBody>
          <a:bodyPr/>
          <a:lstStyle/>
          <a:p>
            <a:r>
              <a:rPr lang="en-US" dirty="0"/>
              <a:t>Introduce the math notation here – walk through the example of the table above. </a:t>
            </a:r>
          </a:p>
        </p:txBody>
      </p:sp>
      <p:sp>
        <p:nvSpPr>
          <p:cNvPr id="4" name="Slide Number Placeholder 3">
            <a:extLst>
              <a:ext uri="{FF2B5EF4-FFF2-40B4-BE49-F238E27FC236}">
                <a16:creationId xmlns:a16="http://schemas.microsoft.com/office/drawing/2014/main" id="{97BE758C-7677-1886-22E6-5843795794BF}"/>
              </a:ext>
            </a:extLst>
          </p:cNvPr>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1615631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math notation</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15307056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this on the board and kind of “cut” out the next few percentiles. Note that the 50</a:t>
            </a:r>
            <a:r>
              <a:rPr lang="en-US" baseline="30000" dirty="0"/>
              <a:t>th</a:t>
            </a:r>
            <a:r>
              <a:rPr lang="en-US" dirty="0"/>
              <a:t> percentile is the same as the median!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6644129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DC567-2C60-69C6-F3D3-4F4510F587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8AA4D1-FE4A-62F9-29B9-9421D35D57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8F2603-4DA7-955F-C699-F452262F25BE}"/>
              </a:ext>
            </a:extLst>
          </p:cNvPr>
          <p:cNvSpPr>
            <a:spLocks noGrp="1"/>
          </p:cNvSpPr>
          <p:nvPr>
            <p:ph type="body" idx="1"/>
          </p:nvPr>
        </p:nvSpPr>
        <p:spPr/>
        <p:txBody>
          <a:bodyPr/>
          <a:lstStyle/>
          <a:p>
            <a:r>
              <a:rPr lang="en-US" dirty="0"/>
              <a:t>To fix notation, keep k = 1. Note that the 50</a:t>
            </a:r>
            <a:r>
              <a:rPr lang="en-US" baseline="30000" dirty="0"/>
              <a:t>th</a:t>
            </a:r>
            <a:r>
              <a:rPr lang="en-US" dirty="0"/>
              <a:t> percentile is the same as the median! </a:t>
            </a:r>
          </a:p>
        </p:txBody>
      </p:sp>
      <p:sp>
        <p:nvSpPr>
          <p:cNvPr id="4" name="Slide Number Placeholder 3">
            <a:extLst>
              <a:ext uri="{FF2B5EF4-FFF2-40B4-BE49-F238E27FC236}">
                <a16:creationId xmlns:a16="http://schemas.microsoft.com/office/drawing/2014/main" id="{8943CAC6-872E-B3D7-ED4D-D12DE2C6F5C6}"/>
              </a:ext>
            </a:extLst>
          </p:cNvPr>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4331332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09929-2AEF-72B0-9F74-352E73B99D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824FAC-22A0-5142-A8FC-BCC7F0A8A5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BA26D2-894E-7696-0D37-9E7C4EF6AE9B}"/>
              </a:ext>
            </a:extLst>
          </p:cNvPr>
          <p:cNvSpPr>
            <a:spLocks noGrp="1"/>
          </p:cNvSpPr>
          <p:nvPr>
            <p:ph type="body" idx="1"/>
          </p:nvPr>
        </p:nvSpPr>
        <p:spPr/>
        <p:txBody>
          <a:bodyPr/>
          <a:lstStyle/>
          <a:p>
            <a:r>
              <a:rPr lang="en-US" dirty="0"/>
              <a:t>Not without a control group! So which of these would you want here for identification? Depends on your question</a:t>
            </a:r>
          </a:p>
        </p:txBody>
      </p:sp>
      <p:sp>
        <p:nvSpPr>
          <p:cNvPr id="4" name="Slide Number Placeholder 3">
            <a:extLst>
              <a:ext uri="{FF2B5EF4-FFF2-40B4-BE49-F238E27FC236}">
                <a16:creationId xmlns:a16="http://schemas.microsoft.com/office/drawing/2014/main" id="{6298AF98-E209-E667-3402-7613830DA0A1}"/>
              </a:ext>
            </a:extLst>
          </p:cNvPr>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8828622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D8CD3-D7BF-499C-4B4C-B930C9A094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0FA48F-9FE8-E586-6ED1-F2BE8AE6D3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7F9873-2102-5DD2-5EC5-E2A0BB501B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7037BB-CB18-A724-6FE5-60E46C58C0FC}"/>
              </a:ext>
            </a:extLst>
          </p:cNvPr>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42406655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 Typically 2/3 of data are within one standard deviation of the mean (vague but good ROT)</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965134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80324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to have within files. File chunks with one master file to run them all. Here we will use R projects and R markdown files.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5618419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7732216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B1F4F-85A8-61FE-4373-18B1A9B57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4A9465-3DA7-93E4-EB45-6081DF7EB6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154382-368C-F4CB-FCAE-66C930BB6B66}"/>
              </a:ext>
            </a:extLst>
          </p:cNvPr>
          <p:cNvSpPr>
            <a:spLocks noGrp="1"/>
          </p:cNvSpPr>
          <p:nvPr>
            <p:ph type="body" idx="1"/>
          </p:nvPr>
        </p:nvSpPr>
        <p:spPr/>
        <p:txBody>
          <a:bodyPr/>
          <a:lstStyle/>
          <a:p>
            <a:r>
              <a:rPr lang="en-US" dirty="0"/>
              <a:t>Lots of variance </a:t>
            </a:r>
            <a:r>
              <a:rPr lang="en-US" dirty="0">
                <a:sym typeface="Wingdings" panose="05000000000000000000" pitchFamily="2" charset="2"/>
              </a:rPr>
              <a:t> we need lots of data to answer our question! We will talk more about specific distributions later in the course. </a:t>
            </a:r>
            <a:endParaRPr lang="en-US" dirty="0"/>
          </a:p>
        </p:txBody>
      </p:sp>
      <p:sp>
        <p:nvSpPr>
          <p:cNvPr id="4" name="Slide Number Placeholder 3">
            <a:extLst>
              <a:ext uri="{FF2B5EF4-FFF2-40B4-BE49-F238E27FC236}">
                <a16:creationId xmlns:a16="http://schemas.microsoft.com/office/drawing/2014/main" id="{7D0BCBDE-6EFC-D8B2-6D19-2A9852B20F7F}"/>
              </a:ext>
            </a:extLst>
          </p:cNvPr>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41784375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59ED3-3166-DF3A-9C7A-CE457124D3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5FF2FC-18FF-B3D4-E3CE-5A4BD0B9F8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B12942-02AD-9318-FB4A-3276119389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258BD4-7805-2431-7772-DDF837D71BDD}"/>
              </a:ext>
            </a:extLst>
          </p:cNvPr>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19869301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D4F6C-5826-8851-3C81-7A0DCE05C8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0D2FBA-B518-9D3E-4E17-C35CD55D6D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D70C0C-651E-821E-BFD2-106F3583E4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523521-3C80-DA8E-6D31-4A496469C059}"/>
              </a:ext>
            </a:extLst>
          </p:cNvPr>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5039915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FB6AF-F458-F8CD-6998-93AF6698E1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29DC0A-D4E7-E514-4A52-C14531AB49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95DE6B-0D9E-C2A8-73D7-9CAA275E16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D85982-F128-1B21-E6D1-23C3C7F612D1}"/>
              </a:ext>
            </a:extLst>
          </p:cNvPr>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1223148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85190-3E70-7225-6C99-E6385A721D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C974B-39DE-F5CD-7079-DFBF866A4F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00EEBB-8117-CF89-2339-7BB8C92EB94D}"/>
              </a:ext>
            </a:extLst>
          </p:cNvPr>
          <p:cNvSpPr>
            <a:spLocks noGrp="1"/>
          </p:cNvSpPr>
          <p:nvPr>
            <p:ph type="body" idx="1"/>
          </p:nvPr>
        </p:nvSpPr>
        <p:spPr/>
        <p:txBody>
          <a:bodyPr/>
          <a:lstStyle/>
          <a:p>
            <a:r>
              <a:rPr lang="en-US" dirty="0"/>
              <a:t>What are we making salient? What are we hiding here? Introduce </a:t>
            </a:r>
            <a:r>
              <a:rPr lang="en-US" dirty="0" err="1"/>
              <a:t>ggplot</a:t>
            </a:r>
            <a:r>
              <a:rPr lang="en-US" dirty="0"/>
              <a:t> a little bit more here. </a:t>
            </a:r>
          </a:p>
        </p:txBody>
      </p:sp>
      <p:sp>
        <p:nvSpPr>
          <p:cNvPr id="4" name="Slide Number Placeholder 3">
            <a:extLst>
              <a:ext uri="{FF2B5EF4-FFF2-40B4-BE49-F238E27FC236}">
                <a16:creationId xmlns:a16="http://schemas.microsoft.com/office/drawing/2014/main" id="{BF386D08-F45B-2FEC-7778-EA6CB63D969D}"/>
              </a:ext>
            </a:extLst>
          </p:cNvPr>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27627444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More useful. </a:t>
            </a:r>
            <a:r>
              <a:rPr lang="en-US" b="0" i="0" dirty="0">
                <a:solidFill>
                  <a:srgbClr val="27262B"/>
                </a:solidFill>
                <a:effectLst/>
                <a:latin typeface="-apple-system"/>
              </a:rPr>
              <a:t>Keep in Mind</a:t>
            </a:r>
          </a:p>
          <a:p>
            <a:pPr algn="l">
              <a:buFont typeface="Arial" panose="020B0604020202020204" pitchFamily="34" charset="0"/>
              <a:buChar char="•"/>
            </a:pPr>
            <a:r>
              <a:rPr lang="en-US" b="0" i="0" dirty="0">
                <a:solidFill>
                  <a:srgbClr val="5C5962"/>
                </a:solidFill>
                <a:effectLst/>
                <a:latin typeface="-apple-system"/>
              </a:rPr>
              <a:t>Bin width can be determined in multiple ways. For example, you can set bin width with the goal of getting the same amount of observations into each bin. In this scenario, bins will likely all differ in width unless your data observations are equally spaced. You could also set bin width so that every bin is of equal width (and has unequal amount of observations falling into each bin).</a:t>
            </a:r>
          </a:p>
          <a:p>
            <a:pPr algn="l">
              <a:buFont typeface="Arial" panose="020B0604020202020204" pitchFamily="34" charset="0"/>
              <a:buChar char="•"/>
            </a:pPr>
            <a:r>
              <a:rPr lang="en-US" b="0" i="0" dirty="0">
                <a:solidFill>
                  <a:srgbClr val="5C5962"/>
                </a:solidFill>
                <a:effectLst/>
                <a:latin typeface="-apple-system"/>
              </a:rPr>
              <a:t>Possible summary statistics that can be used include mean, median or other quantiles, max/min, or count.</a:t>
            </a:r>
          </a:p>
          <a:p>
            <a:pPr algn="l">
              <a:buFont typeface="Arial" panose="020B0604020202020204" pitchFamily="34" charset="0"/>
              <a:buChar char="•"/>
            </a:pPr>
            <a:r>
              <a:rPr lang="en-US" b="0" i="0" dirty="0">
                <a:solidFill>
                  <a:srgbClr val="5C5962"/>
                </a:solidFill>
                <a:effectLst/>
                <a:latin typeface="-apple-system"/>
              </a:rPr>
              <a:t>The number of bins you will separate your data into is the most important decision you will likely make. There is no one way to determine this, but you will face the bias-variance trade off when selecting this parameter. The </a:t>
            </a:r>
            <a:r>
              <a:rPr lang="en-US" b="0" i="0" dirty="0" err="1">
                <a:solidFill>
                  <a:srgbClr val="5C5962"/>
                </a:solidFill>
                <a:effectLst/>
                <a:latin typeface="-apple-system"/>
              </a:rPr>
              <a:t>binsreg</a:t>
            </a:r>
            <a:r>
              <a:rPr lang="en-US" b="0" i="0" dirty="0">
                <a:solidFill>
                  <a:srgbClr val="5C5962"/>
                </a:solidFill>
                <a:effectLst/>
                <a:latin typeface="-apple-system"/>
              </a:rPr>
              <a:t> package in R, Stata, and Python has a default optimal number of bins that it calculates to make this trade off.</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30175563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39CCD-A866-CCEE-8FCD-80477060E2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3F8FEF-5E1D-5465-19B6-C8BC298ED9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5FB28B-DB15-CDC8-0D81-68464C50E5CF}"/>
              </a:ext>
            </a:extLst>
          </p:cNvPr>
          <p:cNvSpPr>
            <a:spLocks noGrp="1"/>
          </p:cNvSpPr>
          <p:nvPr>
            <p:ph type="body" idx="1"/>
          </p:nvPr>
        </p:nvSpPr>
        <p:spPr/>
        <p:txBody>
          <a:bodyPr/>
          <a:lstStyle/>
          <a:p>
            <a:r>
              <a:rPr lang="en-US" dirty="0"/>
              <a:t>We’ll cover these throughout the semester</a:t>
            </a:r>
          </a:p>
        </p:txBody>
      </p:sp>
      <p:sp>
        <p:nvSpPr>
          <p:cNvPr id="4" name="Slide Number Placeholder 3">
            <a:extLst>
              <a:ext uri="{FF2B5EF4-FFF2-40B4-BE49-F238E27FC236}">
                <a16:creationId xmlns:a16="http://schemas.microsoft.com/office/drawing/2014/main" id="{03E2643F-7A71-0BDE-4EB7-52FB951361CC}"/>
              </a:ext>
            </a:extLst>
          </p:cNvPr>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4849659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2068749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R look like? Talk about the Assignment1_StartHere.Rmd file on GitHub if needed.</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136093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seriousness your projects may go on for years, and then you’ll get requests for replication code pulls years after publication – you want to be able to explain your own reasoning years from now (and you want others to follow it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825928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606044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3578600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1/15/2025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1/15/2025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hyperlink" Target="https://www.r-bloggers.com/2023/08/exploring-rs-versatile-str-function-unraveling-your-data-with-ease/amp/"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hyperlink" Target="https://www.rstudio.com/wp-content/uploads/2015/02/rmarkdown-cheatsheet.pdf"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lost-stats.github.io/" TargetMode="External"/><Relationship Id="rId5" Type="http://schemas.openxmlformats.org/officeDocument/2006/relationships/hyperlink" Target="https://www.amazon.ca/Data-Visualization-Introduction-Kieran-Healy/dp/0691181624/ref=asc_df_0691181624/?tag=googleshopc0c-20&amp;linkCode=df0&amp;hvadid=310482465589&amp;hvpos=&amp;hvnetw=g&amp;hvrand=3535611193758545946&amp;hvpone=&amp;hvptwo=&amp;hvqmt=&amp;hvdev=c&amp;hvdvcmdl=&amp;hvlocint=&amp;hvlocphy=9000945&amp;hvtargid=pla-747213866632&amp;psc=1" TargetMode="External"/><Relationship Id="rId4" Type="http://schemas.openxmlformats.org/officeDocument/2006/relationships/hyperlink" Target="https://www.maths.usyd.edu.au/u/UG/SM/STAT3022/r/current/Misc/data-visualization-2.1.pdf"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4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2020" y="2209800"/>
            <a:ext cx="10774180" cy="1894362"/>
          </a:xfrm>
        </p:spPr>
        <p:txBody>
          <a:bodyPr>
            <a:normAutofit/>
          </a:bodyPr>
          <a:lstStyle/>
          <a:p>
            <a:r>
              <a:rPr lang="en-US" dirty="0"/>
              <a:t>Intermediate Statistics</a:t>
            </a:r>
          </a:p>
        </p:txBody>
      </p:sp>
      <p:sp>
        <p:nvSpPr>
          <p:cNvPr id="3" name="Subtitle 2"/>
          <p:cNvSpPr>
            <a:spLocks noGrp="1"/>
          </p:cNvSpPr>
          <p:nvPr>
            <p:ph type="subTitle" idx="1"/>
          </p:nvPr>
        </p:nvSpPr>
        <p:spPr>
          <a:xfrm>
            <a:off x="838200" y="4191000"/>
            <a:ext cx="10515600" cy="1981200"/>
          </a:xfrm>
        </p:spPr>
        <p:txBody>
          <a:bodyPr>
            <a:noAutofit/>
          </a:bodyPr>
          <a:lstStyle/>
          <a:p>
            <a:r>
              <a:rPr lang="en-US" sz="2400" dirty="0"/>
              <a:t>Lecture 2: Programming in R + Descriptive Statistics</a:t>
            </a:r>
          </a:p>
          <a:p>
            <a:r>
              <a:rPr lang="en-US" sz="2400" dirty="0"/>
              <a:t>January 16, 2025</a:t>
            </a:r>
          </a:p>
          <a:p>
            <a:endParaRPr lang="en-US" sz="2400" dirty="0"/>
          </a:p>
          <a:p>
            <a:r>
              <a:rPr lang="en-US" sz="2400" dirty="0"/>
              <a:t>HAD5772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80858" y="640081"/>
            <a:ext cx="5655429" cy="1606948"/>
          </a:xfrm>
        </p:spPr>
        <p:txBody>
          <a:bodyPr>
            <a:normAutofit/>
          </a:bodyPr>
          <a:lstStyle/>
          <a:p>
            <a:r>
              <a:rPr lang="en-US" dirty="0">
                <a:latin typeface="Times New Roman" panose="02020603050405020304" pitchFamily="18" charset="0"/>
                <a:cs typeface="Times New Roman" panose="02020603050405020304" pitchFamily="18" charset="0"/>
              </a:rPr>
              <a:t>Calculations in R</a:t>
            </a:r>
          </a:p>
        </p:txBody>
      </p:sp>
      <p:sp>
        <p:nvSpPr>
          <p:cNvPr id="3" name="Content Placeholder 2"/>
          <p:cNvSpPr>
            <a:spLocks noGrp="1"/>
          </p:cNvSpPr>
          <p:nvPr>
            <p:ph idx="1"/>
          </p:nvPr>
        </p:nvSpPr>
        <p:spPr>
          <a:xfrm>
            <a:off x="1280858" y="2560106"/>
            <a:ext cx="5655429" cy="3724805"/>
          </a:xfrm>
        </p:spPr>
        <p:txBody>
          <a:bodyPr>
            <a:normAutofit/>
          </a:bodyPr>
          <a:lstStyle/>
          <a:p>
            <a:pPr marL="0" indent="0">
              <a:buNone/>
            </a:pPr>
            <a:r>
              <a:rPr lang="en-US">
                <a:latin typeface="Times New Roman" panose="02020603050405020304" pitchFamily="18" charset="0"/>
                <a:cs typeface="Times New Roman" panose="02020603050405020304" pitchFamily="18" charset="0"/>
              </a:rPr>
              <a:t>R can work just like any calculator: </a:t>
            </a:r>
          </a:p>
        </p:txBody>
      </p:sp>
      <p:sp>
        <p:nvSpPr>
          <p:cNvPr id="17" name="Rectangle 16">
            <a:extLst>
              <a:ext uri="{FF2B5EF4-FFF2-40B4-BE49-F238E27FC236}">
                <a16:creationId xmlns:a16="http://schemas.microsoft.com/office/drawing/2014/main" id="{E2A53059-D7B9-4249-ACFA-426AA0C68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2216" y="599768"/>
            <a:ext cx="3047841" cy="2566218"/>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math problem&#10;&#10;Description automatically generated">
            <a:extLst>
              <a:ext uri="{FF2B5EF4-FFF2-40B4-BE49-F238E27FC236}">
                <a16:creationId xmlns:a16="http://schemas.microsoft.com/office/drawing/2014/main" id="{DB243D8C-A902-E413-D49C-B0C87D6764C4}"/>
              </a:ext>
            </a:extLst>
          </p:cNvPr>
          <p:cNvPicPr>
            <a:picLocks noChangeAspect="1"/>
          </p:cNvPicPr>
          <p:nvPr/>
        </p:nvPicPr>
        <p:blipFill>
          <a:blip r:embed="rId3"/>
          <a:stretch>
            <a:fillRect/>
          </a:stretch>
        </p:blipFill>
        <p:spPr>
          <a:xfrm>
            <a:off x="8088707" y="822905"/>
            <a:ext cx="2054859" cy="2119945"/>
          </a:xfrm>
          <a:prstGeom prst="rect">
            <a:avLst/>
          </a:prstGeom>
        </p:spPr>
      </p:pic>
      <p:sp>
        <p:nvSpPr>
          <p:cNvPr id="18" name="Rectangle 17">
            <a:extLst>
              <a:ext uri="{FF2B5EF4-FFF2-40B4-BE49-F238E27FC236}">
                <a16:creationId xmlns:a16="http://schemas.microsoft.com/office/drawing/2014/main" id="{F230AD75-6717-4566-9CA9-25308C059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2216" y="3688130"/>
            <a:ext cx="3047841" cy="2566218"/>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 code&#10;&#10;Description automatically generated">
            <a:extLst>
              <a:ext uri="{FF2B5EF4-FFF2-40B4-BE49-F238E27FC236}">
                <a16:creationId xmlns:a16="http://schemas.microsoft.com/office/drawing/2014/main" id="{A33967AD-FB8E-0474-37CC-38D30C93730B}"/>
              </a:ext>
            </a:extLst>
          </p:cNvPr>
          <p:cNvPicPr>
            <a:picLocks noChangeAspect="1"/>
          </p:cNvPicPr>
          <p:nvPr/>
        </p:nvPicPr>
        <p:blipFill>
          <a:blip r:embed="rId4"/>
          <a:stretch>
            <a:fillRect/>
          </a:stretch>
        </p:blipFill>
        <p:spPr>
          <a:xfrm>
            <a:off x="8056550" y="3914680"/>
            <a:ext cx="2119172" cy="2113118"/>
          </a:xfrm>
          <a:prstGeom prst="rect">
            <a:avLst/>
          </a:prstGeom>
        </p:spPr>
      </p:pic>
      <p:pic>
        <p:nvPicPr>
          <p:cNvPr id="9" name="Picture 2" descr="RStudio - RStudio">
            <a:extLst>
              <a:ext uri="{FF2B5EF4-FFF2-40B4-BE49-F238E27FC236}">
                <a16:creationId xmlns:a16="http://schemas.microsoft.com/office/drawing/2014/main" id="{ACEC6272-06F0-64A5-A277-605FAB5BCF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38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Other objects in R</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Let’s try creating </a:t>
            </a:r>
            <a:r>
              <a:rPr lang="en-US" sz="2200" dirty="0">
                <a:cs typeface="Times New Roman" panose="02020603050405020304" pitchFamily="18" charset="0"/>
              </a:rPr>
              <a:t>some vectors and lists</a:t>
            </a: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A55EF9A-CB8F-DE17-B4A6-2B37DAA31E08}"/>
              </a:ext>
            </a:extLst>
          </p:cNvPr>
          <p:cNvPicPr>
            <a:picLocks noChangeAspect="1"/>
          </p:cNvPicPr>
          <p:nvPr/>
        </p:nvPicPr>
        <p:blipFill>
          <a:blip r:embed="rId4"/>
          <a:stretch>
            <a:fillRect/>
          </a:stretch>
        </p:blipFill>
        <p:spPr>
          <a:xfrm>
            <a:off x="381000" y="1524000"/>
            <a:ext cx="8354591" cy="1419423"/>
          </a:xfrm>
          <a:prstGeom prst="rect">
            <a:avLst/>
          </a:prstGeom>
        </p:spPr>
      </p:pic>
      <p:pic>
        <p:nvPicPr>
          <p:cNvPr id="8" name="Picture 7">
            <a:extLst>
              <a:ext uri="{FF2B5EF4-FFF2-40B4-BE49-F238E27FC236}">
                <a16:creationId xmlns:a16="http://schemas.microsoft.com/office/drawing/2014/main" id="{170EA671-18C8-66AF-F26A-73D12FDF556C}"/>
              </a:ext>
            </a:extLst>
          </p:cNvPr>
          <p:cNvPicPr>
            <a:picLocks noChangeAspect="1"/>
          </p:cNvPicPr>
          <p:nvPr/>
        </p:nvPicPr>
        <p:blipFill>
          <a:blip r:embed="rId5"/>
          <a:stretch>
            <a:fillRect/>
          </a:stretch>
        </p:blipFill>
        <p:spPr>
          <a:xfrm>
            <a:off x="228600" y="2785708"/>
            <a:ext cx="5515745" cy="2257740"/>
          </a:xfrm>
          <a:prstGeom prst="rect">
            <a:avLst/>
          </a:prstGeom>
        </p:spPr>
      </p:pic>
    </p:spTree>
    <p:extLst>
      <p:ext uri="{BB962C8B-B14F-4D97-AF65-F5344CB8AC3E}">
        <p14:creationId xmlns:p14="http://schemas.microsoft.com/office/powerpoint/2010/main" val="2394966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Other objects in R</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Let’s try creating </a:t>
            </a:r>
            <a:r>
              <a:rPr lang="en-US" sz="2200" dirty="0">
                <a:cs typeface="Times New Roman" panose="02020603050405020304" pitchFamily="18" charset="0"/>
              </a:rPr>
              <a:t>some vectors and lists</a:t>
            </a: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87CFFB4-C43A-A59B-4FE1-69BEEF8F7872}"/>
              </a:ext>
            </a:extLst>
          </p:cNvPr>
          <p:cNvPicPr>
            <a:picLocks noChangeAspect="1"/>
          </p:cNvPicPr>
          <p:nvPr/>
        </p:nvPicPr>
        <p:blipFill>
          <a:blip r:embed="rId4"/>
          <a:stretch>
            <a:fillRect/>
          </a:stretch>
        </p:blipFill>
        <p:spPr>
          <a:xfrm>
            <a:off x="457200" y="1568646"/>
            <a:ext cx="8497486" cy="4744112"/>
          </a:xfrm>
          <a:prstGeom prst="rect">
            <a:avLst/>
          </a:prstGeom>
        </p:spPr>
      </p:pic>
    </p:spTree>
    <p:extLst>
      <p:ext uri="{BB962C8B-B14F-4D97-AF65-F5344CB8AC3E}">
        <p14:creationId xmlns:p14="http://schemas.microsoft.com/office/powerpoint/2010/main" val="4272975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Other objects in R</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Let’s try creating </a:t>
            </a:r>
            <a:r>
              <a:rPr lang="en-US" sz="2200" dirty="0">
                <a:cs typeface="Times New Roman" panose="02020603050405020304" pitchFamily="18" charset="0"/>
              </a:rPr>
              <a:t>some vectors and lists</a:t>
            </a: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D684BBA-1985-4FB0-3939-E843280BC9E6}"/>
              </a:ext>
            </a:extLst>
          </p:cNvPr>
          <p:cNvPicPr>
            <a:picLocks noChangeAspect="1"/>
          </p:cNvPicPr>
          <p:nvPr/>
        </p:nvPicPr>
        <p:blipFill>
          <a:blip r:embed="rId4"/>
          <a:stretch>
            <a:fillRect/>
          </a:stretch>
        </p:blipFill>
        <p:spPr>
          <a:xfrm>
            <a:off x="454446" y="1714260"/>
            <a:ext cx="9440592" cy="3429479"/>
          </a:xfrm>
          <a:prstGeom prst="rect">
            <a:avLst/>
          </a:prstGeom>
        </p:spPr>
      </p:pic>
    </p:spTree>
    <p:extLst>
      <p:ext uri="{BB962C8B-B14F-4D97-AF65-F5344CB8AC3E}">
        <p14:creationId xmlns:p14="http://schemas.microsoft.com/office/powerpoint/2010/main" val="296511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can you do with vectors? </a:t>
            </a:r>
          </a:p>
        </p:txBody>
      </p:sp>
      <p:sp>
        <p:nvSpPr>
          <p:cNvPr id="3" name="Content Placeholder 2"/>
          <p:cNvSpPr>
            <a:spLocks noGrp="1"/>
          </p:cNvSpPr>
          <p:nvPr>
            <p:ph idx="1"/>
          </p:nvPr>
        </p:nvSpPr>
        <p:spPr>
          <a:xfrm>
            <a:off x="609600" y="1066801"/>
            <a:ext cx="9130284" cy="5141388"/>
          </a:xfrm>
        </p:spPr>
        <p:txBody>
          <a:bodyPr>
            <a:noAutofit/>
          </a:bodyPr>
          <a:lstStyle/>
          <a:p>
            <a:pPr marL="457200" indent="-457200">
              <a:buAutoNum type="arabicPeriod"/>
            </a:pPr>
            <a:r>
              <a:rPr lang="en-US" sz="2200" dirty="0">
                <a:latin typeface="Times New Roman" panose="02020603050405020304" pitchFamily="18" charset="0"/>
                <a:cs typeface="Times New Roman" panose="02020603050405020304" pitchFamily="18" charset="0"/>
              </a:rPr>
              <a:t>Do arithmetic/math element-by-element</a:t>
            </a:r>
          </a:p>
          <a:p>
            <a:pPr marL="457200" indent="-457200">
              <a:buAutoNum type="arabicPeriod"/>
            </a:pPr>
            <a:r>
              <a:rPr lang="en-US" sz="2200" dirty="0">
                <a:latin typeface="Times New Roman" panose="02020603050405020304" pitchFamily="18" charset="0"/>
                <a:cs typeface="Times New Roman" panose="02020603050405020304" pitchFamily="18" charset="0"/>
              </a:rPr>
              <a:t>Combine them element-by-element</a:t>
            </a:r>
          </a:p>
          <a:p>
            <a:pPr marL="457200" indent="-457200">
              <a:buAutoNum type="arabicPeriod"/>
            </a:pPr>
            <a:r>
              <a:rPr lang="en-US" sz="2200" dirty="0">
                <a:cs typeface="Times New Roman" panose="02020603050405020304" pitchFamily="18" charset="0"/>
              </a:rPr>
              <a:t>Repeat these over multiple lists with different lengths (loops; not commonly used) </a:t>
            </a:r>
          </a:p>
          <a:p>
            <a:pPr marL="457200" indent="-457200">
              <a:buAutoNum type="arabicPeriod"/>
            </a:pPr>
            <a:r>
              <a:rPr lang="en-US" sz="2200" dirty="0">
                <a:latin typeface="Times New Roman" panose="02020603050405020304" pitchFamily="18" charset="0"/>
                <a:cs typeface="Times New Roman" panose="02020603050405020304" pitchFamily="18" charset="0"/>
              </a:rPr>
              <a:t>Linear algebra (dot products) </a:t>
            </a:r>
          </a:p>
          <a:p>
            <a:pPr marL="457200" indent="-457200">
              <a:buAutoNum type="arabicPeriod"/>
            </a:pPr>
            <a:r>
              <a:rPr lang="en-US" sz="2200" dirty="0">
                <a:cs typeface="Times New Roman" panose="02020603050405020304" pitchFamily="18" charset="0"/>
              </a:rPr>
              <a:t>Subset vectors</a:t>
            </a:r>
          </a:p>
          <a:p>
            <a:pPr marL="457200" indent="-457200">
              <a:buAutoNum type="arabicPeriod"/>
            </a:pPr>
            <a:r>
              <a:rPr lang="en-US" sz="2200" dirty="0">
                <a:latin typeface="Times New Roman" panose="02020603050405020304" pitchFamily="18" charset="0"/>
                <a:cs typeface="Times New Roman" panose="02020603050405020304" pitchFamily="18" charset="0"/>
              </a:rPr>
              <a:t>Find the vector’s length, mean, median, mode (we’ll discuss these again in the next hour)</a:t>
            </a:r>
          </a:p>
          <a:p>
            <a:pPr marL="0" indent="0">
              <a:buNone/>
            </a:pPr>
            <a:r>
              <a:rPr lang="en-US" sz="2200" i="1" dirty="0">
                <a:latin typeface="Times New Roman" panose="02020603050405020304" pitchFamily="18" charset="0"/>
                <a:cs typeface="Times New Roman" panose="02020603050405020304" pitchFamily="18" charset="0"/>
              </a:rPr>
              <a:t>Note</a:t>
            </a:r>
            <a:r>
              <a:rPr lang="en-US" sz="2200" dirty="0">
                <a:latin typeface="Times New Roman" panose="02020603050405020304" pitchFamily="18" charset="0"/>
                <a:cs typeface="Times New Roman" panose="02020603050405020304" pitchFamily="18" charset="0"/>
              </a:rPr>
              <a:t>: Use the str() function (for “structure”) to learn more about an object you’re working with. You can read more about it here: </a:t>
            </a:r>
            <a:r>
              <a:rPr lang="en-US" sz="2200" dirty="0">
                <a:latin typeface="Times New Roman" panose="02020603050405020304" pitchFamily="18" charset="0"/>
                <a:cs typeface="Times New Roman" panose="02020603050405020304" pitchFamily="18" charset="0"/>
                <a:hlinkClick r:id="rId3"/>
              </a:rPr>
              <a:t>https://www.r-bloggers.com/2023/08/exploring-rs-versatile-str-function-unraveling-your-data-with-ease/amp/</a:t>
            </a:r>
            <a:r>
              <a:rPr 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a:p>
            <a:pPr marL="457200" indent="-457200">
              <a:buAutoNum type="arabicPeriod"/>
            </a:pPr>
            <a:endParaRPr lang="en-US" sz="2200" dirty="0">
              <a:latin typeface="Times New Roman" panose="02020603050405020304" pitchFamily="18" charset="0"/>
              <a:cs typeface="Times New Roman" panose="02020603050405020304" pitchFamily="18" charset="0"/>
            </a:endParaRPr>
          </a:p>
          <a:p>
            <a:pPr marL="228600" indent="-228600">
              <a:buAutoNum type="arabicPeriod"/>
            </a:pP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103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Combining vectors: matrices</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You can make matrices manually</a:t>
            </a:r>
          </a:p>
          <a:p>
            <a:pPr marL="0" indent="0">
              <a:buNone/>
            </a:pPr>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cs typeface="Times New Roman" panose="02020603050405020304" pitchFamily="18" charset="0"/>
              </a:rPr>
              <a:t>Or by combining elements (more common in our case) </a:t>
            </a:r>
            <a:endParaRPr lang="en-US" sz="24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1596E29-44AB-96ED-ACE8-3BEB5B03CA2E}"/>
              </a:ext>
            </a:extLst>
          </p:cNvPr>
          <p:cNvPicPr>
            <a:picLocks noChangeAspect="1"/>
          </p:cNvPicPr>
          <p:nvPr/>
        </p:nvPicPr>
        <p:blipFill>
          <a:blip r:embed="rId4"/>
          <a:stretch>
            <a:fillRect/>
          </a:stretch>
        </p:blipFill>
        <p:spPr>
          <a:xfrm>
            <a:off x="609600" y="1614382"/>
            <a:ext cx="4010585" cy="1495634"/>
          </a:xfrm>
          <a:prstGeom prst="rect">
            <a:avLst/>
          </a:prstGeom>
        </p:spPr>
      </p:pic>
      <p:pic>
        <p:nvPicPr>
          <p:cNvPr id="8" name="Picture 7">
            <a:extLst>
              <a:ext uri="{FF2B5EF4-FFF2-40B4-BE49-F238E27FC236}">
                <a16:creationId xmlns:a16="http://schemas.microsoft.com/office/drawing/2014/main" id="{9D415521-3942-6A00-2861-F008E5BFA3A0}"/>
              </a:ext>
            </a:extLst>
          </p:cNvPr>
          <p:cNvPicPr>
            <a:picLocks noChangeAspect="1"/>
          </p:cNvPicPr>
          <p:nvPr/>
        </p:nvPicPr>
        <p:blipFill>
          <a:blip r:embed="rId5"/>
          <a:stretch>
            <a:fillRect/>
          </a:stretch>
        </p:blipFill>
        <p:spPr>
          <a:xfrm>
            <a:off x="381000" y="3747985"/>
            <a:ext cx="3610479" cy="3248478"/>
          </a:xfrm>
          <a:prstGeom prst="rect">
            <a:avLst/>
          </a:prstGeom>
        </p:spPr>
      </p:pic>
    </p:spTree>
    <p:extLst>
      <p:ext uri="{BB962C8B-B14F-4D97-AF65-F5344CB8AC3E}">
        <p14:creationId xmlns:p14="http://schemas.microsoft.com/office/powerpoint/2010/main" val="1569038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do you do with a matrix? </a:t>
            </a:r>
          </a:p>
        </p:txBody>
      </p:sp>
      <p:sp>
        <p:nvSpPr>
          <p:cNvPr id="3" name="Content Placeholder 2"/>
          <p:cNvSpPr>
            <a:spLocks noGrp="1"/>
          </p:cNvSpPr>
          <p:nvPr>
            <p:ph idx="1"/>
          </p:nvPr>
        </p:nvSpPr>
        <p:spPr>
          <a:xfrm>
            <a:off x="609600" y="1066801"/>
            <a:ext cx="9130284" cy="5141388"/>
          </a:xfrm>
        </p:spPr>
        <p:txBody>
          <a:bodyPr>
            <a:no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Subset (now by rows or columns) </a:t>
            </a:r>
          </a:p>
          <a:p>
            <a:pPr marL="457200" indent="-457200">
              <a:buAutoNum type="arabicPeriod"/>
            </a:pPr>
            <a:r>
              <a:rPr lang="en-US" sz="2400" dirty="0">
                <a:cs typeface="Times New Roman" panose="02020603050405020304" pitchFamily="18" charset="0"/>
              </a:rPr>
              <a:t>Matrix algebra </a:t>
            </a:r>
          </a:p>
          <a:p>
            <a:pPr marL="457200" indent="-457200">
              <a:buAutoNum type="arabicPeriod"/>
            </a:pPr>
            <a:r>
              <a:rPr lang="en-US" sz="2400" dirty="0">
                <a:latin typeface="Times New Roman" panose="02020603050405020304" pitchFamily="18" charset="0"/>
                <a:cs typeface="Times New Roman" panose="02020603050405020304" pitchFamily="18" charset="0"/>
              </a:rPr>
              <a:t>Loop functions over columns or rows using the apply function (we’ll show you an easier way to do things like this) </a:t>
            </a:r>
          </a:p>
          <a:p>
            <a:pPr marL="457200" indent="-457200">
              <a:buAutoNum type="arabicPeriod"/>
            </a:pPr>
            <a:r>
              <a:rPr lang="en-US" sz="2400" dirty="0">
                <a:cs typeface="Times New Roman" panose="02020603050405020304" pitchFamily="18" charset="0"/>
              </a:rPr>
              <a:t>Or…convert it to data! </a:t>
            </a:r>
            <a:r>
              <a:rPr lang="en-US" sz="2400" dirty="0">
                <a:latin typeface="Times New Roman" panose="02020603050405020304" pitchFamily="18" charset="0"/>
                <a:cs typeface="Times New Roman" panose="02020603050405020304" pitchFamily="18" charset="0"/>
              </a:rPr>
              <a:t> </a:t>
            </a: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402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frames: our bread and butter</a:t>
            </a:r>
          </a:p>
        </p:txBody>
      </p:sp>
      <p:sp>
        <p:nvSpPr>
          <p:cNvPr id="3" name="Content Placeholder 2"/>
          <p:cNvSpPr>
            <a:spLocks noGrp="1"/>
          </p:cNvSpPr>
          <p:nvPr>
            <p:ph idx="1"/>
          </p:nvPr>
        </p:nvSpPr>
        <p:spPr>
          <a:xfrm>
            <a:off x="609600" y="1066801"/>
            <a:ext cx="9130284" cy="5141388"/>
          </a:xfrm>
        </p:spPr>
        <p:txBody>
          <a:bodyPr>
            <a:noAutofit/>
          </a:bodyPr>
          <a:lstStyle/>
          <a:p>
            <a:pPr marL="457200" indent="-457200">
              <a:buAutoNum type="arabicPeriod"/>
            </a:pPr>
            <a:r>
              <a:rPr lang="en-US" sz="2400" dirty="0">
                <a:latin typeface="Times New Roman" panose="02020603050405020304" pitchFamily="18" charset="0"/>
                <a:cs typeface="Times New Roman" panose="02020603050405020304" pitchFamily="18" charset="0"/>
              </a:rPr>
              <a:t>How do we get one from a matrix? </a:t>
            </a:r>
          </a:p>
          <a:p>
            <a:pPr marL="457200" indent="-457200">
              <a:buAutoNum type="arabicPeriod"/>
            </a:pPr>
            <a:r>
              <a:rPr lang="en-US" sz="2400" dirty="0">
                <a:cs typeface="Times New Roman" panose="02020603050405020304" pitchFamily="18" charset="0"/>
              </a:rPr>
              <a:t>Better yet, how do we read in one from another file? </a:t>
            </a:r>
          </a:p>
          <a:p>
            <a:pPr lvl="1"/>
            <a:r>
              <a:rPr lang="en-US" sz="2200" dirty="0">
                <a:latin typeface="Times New Roman" panose="02020603050405020304" pitchFamily="18" charset="0"/>
                <a:cs typeface="Times New Roman" panose="02020603050405020304" pitchFamily="18" charset="0"/>
              </a:rPr>
              <a:t>.csv</a:t>
            </a:r>
          </a:p>
          <a:p>
            <a:pPr lvl="1"/>
            <a:r>
              <a:rPr lang="en-US" sz="2200" dirty="0">
                <a:cs typeface="Times New Roman" panose="02020603050405020304" pitchFamily="18" charset="0"/>
              </a:rPr>
              <a:t>.xlsx</a:t>
            </a:r>
          </a:p>
          <a:p>
            <a:pPr lvl="1"/>
            <a:r>
              <a:rPr lang="en-US" sz="2200" dirty="0">
                <a:latin typeface="Times New Roman" panose="02020603050405020304" pitchFamily="18" charset="0"/>
                <a:cs typeface="Times New Roman" panose="02020603050405020304" pitchFamily="18" charset="0"/>
              </a:rPr>
              <a:t>.txt</a:t>
            </a:r>
          </a:p>
          <a:p>
            <a:pPr lvl="1"/>
            <a:r>
              <a:rPr lang="en-US" sz="2200" dirty="0">
                <a:cs typeface="Times New Roman" panose="02020603050405020304" pitchFamily="18" charset="0"/>
              </a:rPr>
              <a:t>From open source datasets linked into R</a:t>
            </a:r>
            <a:endParaRPr lang="en-US" sz="22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This will be our first use (of many!) of packages: </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8A6DBD7-6C50-9569-0E16-3AC62DEA4B96}"/>
              </a:ext>
            </a:extLst>
          </p:cNvPr>
          <p:cNvPicPr>
            <a:picLocks noChangeAspect="1"/>
          </p:cNvPicPr>
          <p:nvPr/>
        </p:nvPicPr>
        <p:blipFill>
          <a:blip r:embed="rId4"/>
          <a:stretch>
            <a:fillRect/>
          </a:stretch>
        </p:blipFill>
        <p:spPr>
          <a:xfrm>
            <a:off x="1828800" y="4114800"/>
            <a:ext cx="4896533" cy="981212"/>
          </a:xfrm>
          <a:prstGeom prst="rect">
            <a:avLst/>
          </a:prstGeom>
        </p:spPr>
      </p:pic>
    </p:spTree>
    <p:extLst>
      <p:ext uri="{BB962C8B-B14F-4D97-AF65-F5344CB8AC3E}">
        <p14:creationId xmlns:p14="http://schemas.microsoft.com/office/powerpoint/2010/main" val="3625598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frames: our bread and butter</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It’s easy to summarize information in a data frame</a:t>
            </a:r>
          </a:p>
          <a:p>
            <a:r>
              <a:rPr lang="en-US" sz="2400" dirty="0">
                <a:cs typeface="Times New Roman" panose="02020603050405020304" pitchFamily="18" charset="0"/>
              </a:rPr>
              <a:t>names(</a:t>
            </a:r>
            <a:r>
              <a:rPr lang="en-US" sz="2400" dirty="0" err="1">
                <a:cs typeface="Times New Roman" panose="02020603050405020304" pitchFamily="18" charset="0"/>
              </a:rPr>
              <a:t>df</a:t>
            </a:r>
            <a:r>
              <a:rPr lang="en-US" sz="2400" dirty="0">
                <a:cs typeface="Times New Roman" panose="02020603050405020304" pitchFamily="18" charset="0"/>
              </a:rPr>
              <a:t>)</a:t>
            </a:r>
          </a:p>
          <a:p>
            <a:r>
              <a:rPr lang="en-US" sz="2400" dirty="0">
                <a:cs typeface="Times New Roman" panose="02020603050405020304" pitchFamily="18" charset="0"/>
              </a:rPr>
              <a:t>str(</a:t>
            </a:r>
            <a:r>
              <a:rPr lang="en-US" sz="2400" dirty="0" err="1">
                <a:cs typeface="Times New Roman" panose="02020603050405020304" pitchFamily="18" charset="0"/>
              </a:rPr>
              <a:t>df</a:t>
            </a:r>
            <a:r>
              <a:rPr lang="en-US" sz="2400" dirty="0">
                <a:cs typeface="Times New Roman" panose="02020603050405020304" pitchFamily="18" charset="0"/>
              </a:rPr>
              <a:t>) </a:t>
            </a:r>
          </a:p>
          <a:p>
            <a:r>
              <a:rPr lang="en-US" sz="2400" dirty="0" err="1">
                <a:cs typeface="Times New Roman" panose="02020603050405020304" pitchFamily="18" charset="0"/>
              </a:rPr>
              <a:t>df</a:t>
            </a:r>
            <a:r>
              <a:rPr lang="en-US" sz="2400" dirty="0">
                <a:cs typeface="Times New Roman" panose="02020603050405020304" pitchFamily="18" charset="0"/>
              </a:rPr>
              <a:t> %&gt;% head()</a:t>
            </a:r>
          </a:p>
          <a:p>
            <a:r>
              <a:rPr lang="en-US" sz="2400" dirty="0">
                <a:cs typeface="Times New Roman" panose="02020603050405020304" pitchFamily="18" charset="0"/>
              </a:rPr>
              <a:t>Summary(uninsured)</a:t>
            </a:r>
          </a:p>
          <a:p>
            <a:pPr marL="0" indent="0">
              <a:buNone/>
            </a:pPr>
            <a:r>
              <a:rPr lang="en-US" sz="2400" dirty="0">
                <a:cs typeface="Times New Roman" panose="02020603050405020304" pitchFamily="18" charset="0"/>
              </a:rPr>
              <a:t>This is where we get to the </a:t>
            </a:r>
            <a:r>
              <a:rPr lang="en-US" sz="2400" b="1" dirty="0" err="1">
                <a:cs typeface="Times New Roman" panose="02020603050405020304" pitchFamily="18" charset="0"/>
              </a:rPr>
              <a:t>tidyverse</a:t>
            </a:r>
            <a:r>
              <a:rPr lang="en-US" sz="2400" b="1" dirty="0">
                <a:cs typeface="Times New Roman" panose="02020603050405020304" pitchFamily="18" charset="0"/>
              </a:rPr>
              <a:t> </a:t>
            </a:r>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pider-Man: Into the Spider-Verse (2018) - IMDb">
            <a:extLst>
              <a:ext uri="{FF2B5EF4-FFF2-40B4-BE49-F238E27FC236}">
                <a16:creationId xmlns:a16="http://schemas.microsoft.com/office/drawing/2014/main" id="{253B1DF9-1061-40E1-5504-1D3174B8E9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3124200"/>
            <a:ext cx="2517722"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548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Using the </a:t>
            </a:r>
            <a:r>
              <a:rPr lang="en-US" dirty="0" err="1">
                <a:latin typeface="Times New Roman" panose="02020603050405020304" pitchFamily="18" charset="0"/>
                <a:cs typeface="Times New Roman" panose="02020603050405020304" pitchFamily="18" charset="0"/>
              </a:rPr>
              <a:t>tidyverse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9130284" cy="5141388"/>
          </a:xfrm>
        </p:spPr>
        <p:txBody>
          <a:bodyPr>
            <a:noAutofit/>
          </a:bodyPr>
          <a:lstStyle/>
          <a:p>
            <a:r>
              <a:rPr lang="en-US" sz="2400" dirty="0" err="1">
                <a:latin typeface="Times New Roman" panose="02020603050405020304" pitchFamily="18" charset="0"/>
                <a:cs typeface="Times New Roman" panose="02020603050405020304" pitchFamily="18" charset="0"/>
              </a:rPr>
              <a:t>Tidyverse</a:t>
            </a:r>
            <a:r>
              <a:rPr lang="en-US" sz="2400" dirty="0">
                <a:latin typeface="Times New Roman" panose="02020603050405020304" pitchFamily="18" charset="0"/>
                <a:cs typeface="Times New Roman" panose="02020603050405020304" pitchFamily="18" charset="0"/>
              </a:rPr>
              <a:t> uses </a:t>
            </a:r>
            <a:r>
              <a:rPr lang="en-US" sz="2400" b="1" u="sng" dirty="0">
                <a:solidFill>
                  <a:schemeClr val="tx2"/>
                </a:solidFill>
                <a:latin typeface="Times New Roman" panose="02020603050405020304" pitchFamily="18" charset="0"/>
                <a:cs typeface="Times New Roman" panose="02020603050405020304" pitchFamily="18" charset="0"/>
              </a:rPr>
              <a:t>pipe operators</a:t>
            </a:r>
            <a:r>
              <a:rPr lang="en-US" sz="2400" dirty="0">
                <a:latin typeface="Times New Roman" panose="02020603050405020304" pitchFamily="18" charset="0"/>
                <a:cs typeface="Times New Roman" panose="02020603050405020304" pitchFamily="18" charset="0"/>
              </a:rPr>
              <a:t> (%&gt;%) to flow from the starting point (your data) to an end point (your output). </a:t>
            </a:r>
          </a:p>
          <a:p>
            <a:r>
              <a:rPr lang="en-US" sz="2400" dirty="0">
                <a:latin typeface="Times New Roman" panose="02020603050405020304" pitchFamily="18" charset="0"/>
                <a:cs typeface="Times New Roman" panose="02020603050405020304" pitchFamily="18" charset="0"/>
              </a:rPr>
              <a:t>If we want to get total count by category for example, we would: </a:t>
            </a:r>
          </a:p>
          <a:p>
            <a:pPr marL="731520" lvl="1" indent="-457200">
              <a:buFont typeface="+mj-lt"/>
              <a:buAutoNum type="arabicPeriod"/>
            </a:pPr>
            <a:r>
              <a:rPr lang="en-US" sz="2200" dirty="0">
                <a:cs typeface="Times New Roman" panose="02020603050405020304" pitchFamily="18" charset="0"/>
              </a:rPr>
              <a:t>Start with ungrouped data %&gt;%</a:t>
            </a:r>
          </a:p>
          <a:p>
            <a:pPr marL="731520" lvl="1" indent="-457200">
              <a:buFont typeface="+mj-lt"/>
              <a:buAutoNum type="arabicPeriod"/>
            </a:pPr>
            <a:r>
              <a:rPr lang="en-US" sz="2200" dirty="0">
                <a:latin typeface="Times New Roman" panose="02020603050405020304" pitchFamily="18" charset="0"/>
                <a:cs typeface="Times New Roman" panose="02020603050405020304" pitchFamily="18" charset="0"/>
              </a:rPr>
              <a:t>Group by category %&gt;%</a:t>
            </a:r>
          </a:p>
          <a:p>
            <a:pPr marL="731520" lvl="1" indent="-457200">
              <a:buFont typeface="+mj-lt"/>
              <a:buAutoNum type="arabicPeriod"/>
            </a:pPr>
            <a:r>
              <a:rPr lang="en-US" sz="2200" dirty="0">
                <a:cs typeface="Times New Roman" panose="02020603050405020304" pitchFamily="18" charset="0"/>
              </a:rPr>
              <a:t>Calculate counts within each group</a:t>
            </a:r>
            <a:endParaRPr lang="en-US" sz="22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Let’s try to use some of the common functions we’ll use in class: </a:t>
            </a:r>
          </a:p>
          <a:p>
            <a:pPr lvl="1"/>
            <a:r>
              <a:rPr lang="en-US" sz="2200" dirty="0">
                <a:cs typeface="Times New Roman" panose="02020603050405020304" pitchFamily="18" charset="0"/>
              </a:rPr>
              <a:t>Filter</a:t>
            </a:r>
          </a:p>
          <a:p>
            <a:pPr lvl="1"/>
            <a:r>
              <a:rPr lang="en-US" sz="2200" dirty="0">
                <a:latin typeface="Times New Roman" panose="02020603050405020304" pitchFamily="18" charset="0"/>
                <a:cs typeface="Times New Roman" panose="02020603050405020304" pitchFamily="18" charset="0"/>
              </a:rPr>
              <a:t>Select</a:t>
            </a:r>
          </a:p>
          <a:p>
            <a:pPr lvl="1"/>
            <a:r>
              <a:rPr lang="en-US" sz="2200" dirty="0">
                <a:cs typeface="Times New Roman" panose="02020603050405020304" pitchFamily="18" charset="0"/>
              </a:rPr>
              <a:t>Mutate</a:t>
            </a:r>
          </a:p>
          <a:p>
            <a:pPr lvl="1"/>
            <a:r>
              <a:rPr lang="en-US" sz="2200" dirty="0" err="1">
                <a:latin typeface="Times New Roman" panose="02020603050405020304" pitchFamily="18" charset="0"/>
                <a:cs typeface="Times New Roman" panose="02020603050405020304" pitchFamily="18" charset="0"/>
              </a:rPr>
              <a:t>Group_</a:t>
            </a:r>
            <a:r>
              <a:rPr lang="en-US" sz="2200" dirty="0" err="1">
                <a:cs typeface="Times New Roman" panose="02020603050405020304" pitchFamily="18" charset="0"/>
              </a:rPr>
              <a:t>by</a:t>
            </a:r>
            <a:endParaRPr lang="en-US" sz="2200" dirty="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Summarize</a:t>
            </a:r>
            <a:endParaRPr lang="en-US" sz="24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D040885-1938-F12C-7C6D-790591C31A1B}"/>
              </a:ext>
            </a:extLst>
          </p:cNvPr>
          <p:cNvPicPr>
            <a:picLocks noChangeAspect="1"/>
          </p:cNvPicPr>
          <p:nvPr/>
        </p:nvPicPr>
        <p:blipFill>
          <a:blip r:embed="rId4"/>
          <a:stretch>
            <a:fillRect/>
          </a:stretch>
        </p:blipFill>
        <p:spPr>
          <a:xfrm>
            <a:off x="381000" y="3733800"/>
            <a:ext cx="8983329" cy="476316"/>
          </a:xfrm>
          <a:prstGeom prst="rect">
            <a:avLst/>
          </a:prstGeom>
        </p:spPr>
      </p:pic>
    </p:spTree>
    <p:extLst>
      <p:ext uri="{BB962C8B-B14F-4D97-AF65-F5344CB8AC3E}">
        <p14:creationId xmlns:p14="http://schemas.microsoft.com/office/powerpoint/2010/main" val="18409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Last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Statistical thinking has a lot to offer</a:t>
            </a:r>
          </a:p>
          <a:p>
            <a:r>
              <a:rPr lang="en-US" sz="2800" dirty="0"/>
              <a:t>But we have to be careful how we apply it</a:t>
            </a:r>
          </a:p>
          <a:p>
            <a:r>
              <a:rPr lang="en-US" sz="2800" dirty="0"/>
              <a:t>Quantifying uncertainty is vital for good research and understanding the world</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err="1"/>
              <a:t>IntRoduction</a:t>
            </a:r>
            <a:r>
              <a:rPr lang="en-US" sz="2800" dirty="0"/>
              <a:t> to R</a:t>
            </a:r>
          </a:p>
          <a:p>
            <a:r>
              <a:rPr lang="en-US" sz="2800" dirty="0"/>
              <a:t>Describing our data </a:t>
            </a:r>
          </a:p>
        </p:txBody>
      </p:sp>
    </p:spTree>
    <p:extLst>
      <p:ext uri="{BB962C8B-B14F-4D97-AF65-F5344CB8AC3E}">
        <p14:creationId xmlns:p14="http://schemas.microsoft.com/office/powerpoint/2010/main" val="3172531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Ggplot: a companion to the </a:t>
            </a:r>
            <a:r>
              <a:rPr lang="en-US" dirty="0" err="1">
                <a:cs typeface="Times New Roman" panose="02020603050405020304" pitchFamily="18" charset="0"/>
              </a:rPr>
              <a:t>tidyverse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9130284" cy="5141388"/>
          </a:xfrm>
        </p:spPr>
        <p:txBody>
          <a:bodyPr>
            <a:noAutofit/>
          </a:bodyPr>
          <a:lstStyle/>
          <a:p>
            <a:r>
              <a:rPr lang="en-US" sz="2400" dirty="0" err="1">
                <a:latin typeface="Times New Roman" panose="02020603050405020304" pitchFamily="18" charset="0"/>
                <a:cs typeface="Times New Roman" panose="02020603050405020304" pitchFamily="18" charset="0"/>
              </a:rPr>
              <a:t>Tidyverse</a:t>
            </a:r>
            <a:r>
              <a:rPr lang="en-US" sz="2400" dirty="0">
                <a:latin typeface="Times New Roman" panose="02020603050405020304" pitchFamily="18" charset="0"/>
                <a:cs typeface="Times New Roman" panose="02020603050405020304" pitchFamily="18" charset="0"/>
              </a:rPr>
              <a:t> also has a helpful tool for visualizing data</a:t>
            </a: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940EACA-4D32-D767-57AD-60376F856319}"/>
              </a:ext>
            </a:extLst>
          </p:cNvPr>
          <p:cNvPicPr>
            <a:picLocks noChangeAspect="1"/>
          </p:cNvPicPr>
          <p:nvPr/>
        </p:nvPicPr>
        <p:blipFill>
          <a:blip r:embed="rId4"/>
          <a:stretch>
            <a:fillRect/>
          </a:stretch>
        </p:blipFill>
        <p:spPr>
          <a:xfrm>
            <a:off x="457200" y="1638652"/>
            <a:ext cx="8035058" cy="4881956"/>
          </a:xfrm>
          <a:prstGeom prst="rect">
            <a:avLst/>
          </a:prstGeom>
        </p:spPr>
      </p:pic>
    </p:spTree>
    <p:extLst>
      <p:ext uri="{BB962C8B-B14F-4D97-AF65-F5344CB8AC3E}">
        <p14:creationId xmlns:p14="http://schemas.microsoft.com/office/powerpoint/2010/main" val="1321443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Ggplot: a companion to the </a:t>
            </a:r>
            <a:r>
              <a:rPr lang="en-US" dirty="0" err="1">
                <a:cs typeface="Times New Roman" panose="02020603050405020304" pitchFamily="18" charset="0"/>
              </a:rPr>
              <a:t>tidyverse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9130284" cy="5141388"/>
          </a:xfrm>
        </p:spPr>
        <p:txBody>
          <a:bodyPr>
            <a:noAutofit/>
          </a:bodyPr>
          <a:lstStyle/>
          <a:p>
            <a:r>
              <a:rPr lang="en-US" sz="2400" dirty="0" err="1">
                <a:latin typeface="Times New Roman" panose="02020603050405020304" pitchFamily="18" charset="0"/>
                <a:cs typeface="Times New Roman" panose="02020603050405020304" pitchFamily="18" charset="0"/>
              </a:rPr>
              <a:t>Tidyverse</a:t>
            </a:r>
            <a:r>
              <a:rPr lang="en-US" sz="2400" dirty="0">
                <a:latin typeface="Times New Roman" panose="02020603050405020304" pitchFamily="18" charset="0"/>
                <a:cs typeface="Times New Roman" panose="02020603050405020304" pitchFamily="18" charset="0"/>
              </a:rPr>
              <a:t> also has a helpful tool for visualizing data</a:t>
            </a:r>
          </a:p>
          <a:p>
            <a:r>
              <a:rPr lang="en-US" sz="2400" dirty="0">
                <a:cs typeface="Times New Roman" panose="02020603050405020304" pitchFamily="18" charset="0"/>
              </a:rPr>
              <a:t>We’ll cover this more next time! </a:t>
            </a:r>
          </a:p>
          <a:p>
            <a:r>
              <a:rPr lang="en-US" sz="2400" dirty="0">
                <a:latin typeface="Times New Roman" panose="02020603050405020304" pitchFamily="18" charset="0"/>
                <a:cs typeface="Times New Roman" panose="02020603050405020304" pitchFamily="18" charset="0"/>
              </a:rPr>
              <a:t>For now, here’s an example: </a:t>
            </a: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ack screen with white text&#10;&#10;Description automatically generated">
            <a:extLst>
              <a:ext uri="{FF2B5EF4-FFF2-40B4-BE49-F238E27FC236}">
                <a16:creationId xmlns:a16="http://schemas.microsoft.com/office/drawing/2014/main" id="{68365B82-2358-FB4B-4C8C-467CA501E952}"/>
              </a:ext>
            </a:extLst>
          </p:cNvPr>
          <p:cNvPicPr>
            <a:picLocks noChangeAspect="1"/>
          </p:cNvPicPr>
          <p:nvPr/>
        </p:nvPicPr>
        <p:blipFill>
          <a:blip r:embed="rId4"/>
          <a:stretch>
            <a:fillRect/>
          </a:stretch>
        </p:blipFill>
        <p:spPr>
          <a:xfrm>
            <a:off x="609600" y="2713887"/>
            <a:ext cx="8675658" cy="2696313"/>
          </a:xfrm>
          <a:prstGeom prst="rect">
            <a:avLst/>
          </a:prstGeom>
        </p:spPr>
      </p:pic>
    </p:spTree>
    <p:extLst>
      <p:ext uri="{BB962C8B-B14F-4D97-AF65-F5344CB8AC3E}">
        <p14:creationId xmlns:p14="http://schemas.microsoft.com/office/powerpoint/2010/main" val="3956915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Knitting/Compiling your file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10439400" cy="5141388"/>
          </a:xfrm>
        </p:spPr>
        <p:txBody>
          <a:bodyPr>
            <a:noAutofit/>
          </a:bodyPr>
          <a:lstStyle/>
          <a:p>
            <a:r>
              <a:rPr lang="en-US" sz="2400" dirty="0">
                <a:latin typeface="Times New Roman" panose="02020603050405020304" pitchFamily="18" charset="0"/>
                <a:cs typeface="Times New Roman" panose="02020603050405020304" pitchFamily="18" charset="0"/>
              </a:rPr>
              <a:t>What do you do when you’re done? </a:t>
            </a:r>
          </a:p>
          <a:p>
            <a:r>
              <a:rPr lang="en-US" sz="2400" dirty="0">
                <a:cs typeface="Times New Roman" panose="02020603050405020304" pitchFamily="18" charset="0"/>
              </a:rPr>
              <a:t>Knitting the file combines your text, code, and outputs into a single document!</a:t>
            </a:r>
            <a:endParaRPr lang="en-US" sz="24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screenshot of a computer&#10;&#10;Description automatically generated">
            <a:extLst>
              <a:ext uri="{FF2B5EF4-FFF2-40B4-BE49-F238E27FC236}">
                <a16:creationId xmlns:a16="http://schemas.microsoft.com/office/drawing/2014/main" id="{59E0A2F2-B1DB-DCB8-BD72-87A9D8558510}"/>
              </a:ext>
            </a:extLst>
          </p:cNvPr>
          <p:cNvPicPr>
            <a:picLocks noChangeAspect="1"/>
          </p:cNvPicPr>
          <p:nvPr/>
        </p:nvPicPr>
        <p:blipFill>
          <a:blip r:embed="rId4"/>
          <a:stretch>
            <a:fillRect/>
          </a:stretch>
        </p:blipFill>
        <p:spPr>
          <a:xfrm>
            <a:off x="685800" y="2124250"/>
            <a:ext cx="7888154" cy="3819350"/>
          </a:xfrm>
          <a:prstGeom prst="rect">
            <a:avLst/>
          </a:prstGeom>
        </p:spPr>
      </p:pic>
    </p:spTree>
    <p:extLst>
      <p:ext uri="{BB962C8B-B14F-4D97-AF65-F5344CB8AC3E}">
        <p14:creationId xmlns:p14="http://schemas.microsoft.com/office/powerpoint/2010/main" val="1507746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Additional R Resources</a:t>
            </a:r>
          </a:p>
        </p:txBody>
      </p:sp>
      <p:sp>
        <p:nvSpPr>
          <p:cNvPr id="3" name="Content Placeholder 2"/>
          <p:cNvSpPr>
            <a:spLocks noGrp="1"/>
          </p:cNvSpPr>
          <p:nvPr>
            <p:ph idx="1"/>
          </p:nvPr>
        </p:nvSpPr>
        <p:spPr>
          <a:xfrm>
            <a:off x="609600" y="1066801"/>
            <a:ext cx="9130284" cy="5141388"/>
          </a:xfrm>
        </p:spPr>
        <p:txBody>
          <a:bodyPr>
            <a:noAutofit/>
          </a:bodyPr>
          <a:lstStyle/>
          <a:p>
            <a:r>
              <a:rPr lang="en-US" sz="2200" dirty="0">
                <a:latin typeface="Times New Roman" panose="02020603050405020304" pitchFamily="18" charset="0"/>
                <a:cs typeface="Times New Roman" panose="02020603050405020304" pitchFamily="18" charset="0"/>
              </a:rPr>
              <a:t>Appendix C in Motulsky:</a:t>
            </a:r>
          </a:p>
          <a:p>
            <a:r>
              <a:rPr lang="en-US" sz="2200" dirty="0">
                <a:cs typeface="Times New Roman" panose="02020603050405020304" pitchFamily="18" charset="0"/>
              </a:rPr>
              <a:t>R Markdown Cheat Sheet: </a:t>
            </a:r>
            <a:r>
              <a:rPr lang="en-US" sz="2200" dirty="0">
                <a:cs typeface="Times New Roman" panose="02020603050405020304" pitchFamily="18" charset="0"/>
                <a:hlinkClick r:id="rId3"/>
              </a:rPr>
              <a:t>https://www.rstudio.com/wp-content/uploads/2015/02/rmarkdown-cheatsheet.pdf</a:t>
            </a:r>
            <a:endParaRPr lang="en-US" sz="2200" dirty="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Ggplot Cheat Sheet: </a:t>
            </a:r>
            <a:r>
              <a:rPr lang="en-US" sz="2200" dirty="0">
                <a:latin typeface="Times New Roman" panose="02020603050405020304" pitchFamily="18" charset="0"/>
                <a:cs typeface="Times New Roman" panose="02020603050405020304" pitchFamily="18" charset="0"/>
                <a:hlinkClick r:id="rId4"/>
              </a:rPr>
              <a:t>https://www.maths.usyd.edu.au/u/UG/SM/STAT3022/r/current/Misc/data-visualization-2.1.pdf</a:t>
            </a:r>
            <a:endParaRPr lang="en-US" sz="2200" dirty="0">
              <a:latin typeface="Times New Roman" panose="02020603050405020304" pitchFamily="18" charset="0"/>
              <a:cs typeface="Times New Roman" panose="02020603050405020304" pitchFamily="18" charset="0"/>
            </a:endParaRPr>
          </a:p>
          <a:p>
            <a:r>
              <a:rPr lang="en-US" sz="2200" dirty="0">
                <a:cs typeface="Times New Roman" panose="02020603050405020304" pitchFamily="18" charset="0"/>
              </a:rPr>
              <a:t>Great book on data visualization: “</a:t>
            </a:r>
            <a:r>
              <a:rPr lang="en-US" sz="2200" dirty="0">
                <a:cs typeface="Times New Roman" panose="02020603050405020304" pitchFamily="18" charset="0"/>
                <a:hlinkClick r:id="rId5"/>
              </a:rPr>
              <a:t>Data Visualization: A Practical Introduction</a:t>
            </a:r>
            <a:r>
              <a:rPr lang="en-US" sz="2200" dirty="0">
                <a:cs typeface="Times New Roman" panose="02020603050405020304" pitchFamily="18" charset="0"/>
              </a:rPr>
              <a:t>”</a:t>
            </a:r>
          </a:p>
          <a:p>
            <a:r>
              <a:rPr lang="en-US" sz="2200" b="1" dirty="0">
                <a:latin typeface="Times New Roman" panose="02020603050405020304" pitchFamily="18" charset="0"/>
                <a:cs typeface="Times New Roman" panose="02020603050405020304" pitchFamily="18" charset="0"/>
              </a:rPr>
              <a:t>Library of Statistical Techniques </a:t>
            </a:r>
            <a:r>
              <a:rPr lang="en-US"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hlinkClick r:id="rId6"/>
              </a:rPr>
              <a:t>LOST</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r>
              <a:rPr lang="en-US" sz="2200" dirty="0">
                <a:cs typeface="Times New Roman" panose="02020603050405020304" pitchFamily="18" charset="0"/>
              </a:rPr>
              <a:t>Google! Lots and lots of Google! (Stack Overflow)</a:t>
            </a:r>
            <a:r>
              <a:rPr 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79304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Descriptive Statistics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1441369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E2279-22FE-A4F2-7AEA-E62C6B0FC4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4665BC-A9B8-1967-75D9-8E508D417189}"/>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Why describe your data?</a:t>
            </a:r>
          </a:p>
        </p:txBody>
      </p:sp>
      <p:sp>
        <p:nvSpPr>
          <p:cNvPr id="3" name="Content Placeholder 2">
            <a:extLst>
              <a:ext uri="{FF2B5EF4-FFF2-40B4-BE49-F238E27FC236}">
                <a16:creationId xmlns:a16="http://schemas.microsoft.com/office/drawing/2014/main" id="{553BF719-B92D-6503-B7C4-9D7CDC19F3E0}"/>
              </a:ext>
            </a:extLst>
          </p:cNvPr>
          <p:cNvSpPr>
            <a:spLocks noGrp="1"/>
          </p:cNvSpPr>
          <p:nvPr>
            <p:ph idx="1"/>
          </p:nvPr>
        </p:nvSpPr>
        <p:spPr>
          <a:xfrm>
            <a:off x="609600" y="1066801"/>
            <a:ext cx="10210800" cy="5141388"/>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Descriptive statistics, summaries, and visualizations are the backbone of quantitative research! </a:t>
            </a:r>
          </a:p>
          <a:p>
            <a:pPr marL="457200" indent="-457200">
              <a:buAutoNum type="arabicPeriod"/>
            </a:pPr>
            <a:r>
              <a:rPr lang="en-US" sz="2200" dirty="0">
                <a:cs typeface="Times New Roman" panose="02020603050405020304" pitchFamily="18" charset="0"/>
              </a:rPr>
              <a:t>Validate that the data is telling you what you think it is telling you</a:t>
            </a:r>
          </a:p>
          <a:p>
            <a:pPr marL="457200" indent="-457200">
              <a:buAutoNum type="arabicPeriod"/>
            </a:pPr>
            <a:r>
              <a:rPr lang="en-US" sz="2200" dirty="0">
                <a:latin typeface="Times New Roman" panose="02020603050405020304" pitchFamily="18" charset="0"/>
                <a:cs typeface="Times New Roman" panose="02020603050405020304" pitchFamily="18" charset="0"/>
              </a:rPr>
              <a:t>Sell your readers </a:t>
            </a:r>
            <a:r>
              <a:rPr lang="en-US" sz="2200" dirty="0">
                <a:cs typeface="Times New Roman" panose="02020603050405020304" pitchFamily="18" charset="0"/>
              </a:rPr>
              <a:t>that the story you’re peddling is plausible</a:t>
            </a:r>
          </a:p>
          <a:p>
            <a:pPr marL="457200" indent="-457200">
              <a:buAutoNum type="arabicPeriod"/>
            </a:pPr>
            <a:r>
              <a:rPr lang="en-US" sz="2200" dirty="0">
                <a:latin typeface="Times New Roman" panose="02020603050405020304" pitchFamily="18" charset="0"/>
                <a:cs typeface="Times New Roman" panose="02020603050405020304" pitchFamily="18" charset="0"/>
              </a:rPr>
              <a:t>At the end of the day, all empirical research comes down to accurately describing the (conditional, marginal, etc.) distributions of quantitative variables (and how they change)</a:t>
            </a:r>
          </a:p>
        </p:txBody>
      </p:sp>
    </p:spTree>
    <p:extLst>
      <p:ext uri="{BB962C8B-B14F-4D97-AF65-F5344CB8AC3E}">
        <p14:creationId xmlns:p14="http://schemas.microsoft.com/office/powerpoint/2010/main" val="508541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cs typeface="Times New Roman" panose="02020603050405020304" pitchFamily="18" charset="0"/>
              </a:rPr>
              <a:t>1. Tell us something about the “story” you have in mind</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2BD937EB-396E-EA62-7AB0-D0E7EFC1114E}"/>
              </a:ext>
            </a:extLst>
          </p:cNvPr>
          <p:cNvPicPr>
            <a:picLocks noChangeAspect="1"/>
          </p:cNvPicPr>
          <p:nvPr/>
        </p:nvPicPr>
        <p:blipFill>
          <a:blip r:embed="rId3"/>
          <a:stretch>
            <a:fillRect/>
          </a:stretch>
        </p:blipFill>
        <p:spPr>
          <a:xfrm>
            <a:off x="2286000" y="1752600"/>
            <a:ext cx="6773220" cy="4858428"/>
          </a:xfrm>
          <a:prstGeom prst="rect">
            <a:avLst/>
          </a:prstGeom>
        </p:spPr>
      </p:pic>
    </p:spTree>
    <p:extLst>
      <p:ext uri="{BB962C8B-B14F-4D97-AF65-F5344CB8AC3E}">
        <p14:creationId xmlns:p14="http://schemas.microsoft.com/office/powerpoint/2010/main" val="1496632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EC574BAF-4514-43C9-FC5A-81AA12CB20D7}"/>
              </a:ext>
            </a:extLst>
          </p:cNvPr>
          <p:cNvPicPr>
            <a:picLocks noChangeAspect="1"/>
          </p:cNvPicPr>
          <p:nvPr/>
        </p:nvPicPr>
        <p:blipFill>
          <a:blip r:embed="rId3"/>
          <a:stretch>
            <a:fillRect/>
          </a:stretch>
        </p:blipFill>
        <p:spPr>
          <a:xfrm>
            <a:off x="2743200" y="2043478"/>
            <a:ext cx="6554115" cy="4801270"/>
          </a:xfrm>
          <a:prstGeom prst="rect">
            <a:avLst/>
          </a:prstGeom>
        </p:spPr>
      </p:pic>
    </p:spTree>
    <p:extLst>
      <p:ext uri="{BB962C8B-B14F-4D97-AF65-F5344CB8AC3E}">
        <p14:creationId xmlns:p14="http://schemas.microsoft.com/office/powerpoint/2010/main" val="4098246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7292117-683E-0AFD-169D-B7BD021A0C18}"/>
              </a:ext>
            </a:extLst>
          </p:cNvPr>
          <p:cNvPicPr>
            <a:picLocks noChangeAspect="1"/>
          </p:cNvPicPr>
          <p:nvPr/>
        </p:nvPicPr>
        <p:blipFill>
          <a:blip r:embed="rId3"/>
          <a:stretch>
            <a:fillRect/>
          </a:stretch>
        </p:blipFill>
        <p:spPr>
          <a:xfrm>
            <a:off x="1828800" y="2028140"/>
            <a:ext cx="7344800" cy="4906060"/>
          </a:xfrm>
          <a:prstGeom prst="rect">
            <a:avLst/>
          </a:prstGeom>
        </p:spPr>
      </p:pic>
    </p:spTree>
    <p:extLst>
      <p:ext uri="{BB962C8B-B14F-4D97-AF65-F5344CB8AC3E}">
        <p14:creationId xmlns:p14="http://schemas.microsoft.com/office/powerpoint/2010/main" val="4006887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77E2D12D-DF1E-26C1-809E-5807F74225B6}"/>
              </a:ext>
            </a:extLst>
          </p:cNvPr>
          <p:cNvPicPr>
            <a:picLocks noChangeAspect="1"/>
          </p:cNvPicPr>
          <p:nvPr/>
        </p:nvPicPr>
        <p:blipFill>
          <a:blip r:embed="rId3"/>
          <a:stretch>
            <a:fillRect/>
          </a:stretch>
        </p:blipFill>
        <p:spPr>
          <a:xfrm>
            <a:off x="76200" y="2667000"/>
            <a:ext cx="5400000" cy="3956964"/>
          </a:xfrm>
          <a:prstGeom prst="rect">
            <a:avLst/>
          </a:prstGeom>
        </p:spPr>
      </p:pic>
      <p:pic>
        <p:nvPicPr>
          <p:cNvPr id="8" name="Picture 7">
            <a:extLst>
              <a:ext uri="{FF2B5EF4-FFF2-40B4-BE49-F238E27FC236}">
                <a16:creationId xmlns:a16="http://schemas.microsoft.com/office/drawing/2014/main" id="{8A1EF658-033F-0962-5FF6-4AC1C2D97D51}"/>
              </a:ext>
            </a:extLst>
          </p:cNvPr>
          <p:cNvPicPr>
            <a:picLocks noChangeAspect="1"/>
          </p:cNvPicPr>
          <p:nvPr/>
        </p:nvPicPr>
        <p:blipFill>
          <a:blip r:embed="rId4"/>
          <a:stretch>
            <a:fillRect/>
          </a:stretch>
        </p:blipFill>
        <p:spPr>
          <a:xfrm>
            <a:off x="5257800" y="2296024"/>
            <a:ext cx="5400000" cy="4327940"/>
          </a:xfrm>
          <a:prstGeom prst="rect">
            <a:avLst/>
          </a:prstGeom>
        </p:spPr>
      </p:pic>
    </p:spTree>
    <p:extLst>
      <p:ext uri="{BB962C8B-B14F-4D97-AF65-F5344CB8AC3E}">
        <p14:creationId xmlns:p14="http://schemas.microsoft.com/office/powerpoint/2010/main" val="1866475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Programming in R</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pPr marL="457200" indent="-457200">
              <a:buFont typeface="+mj-lt"/>
              <a:buAutoNum type="arabicPeriod"/>
            </a:pPr>
            <a:r>
              <a:rPr lang="en-US" sz="2400" dirty="0">
                <a:cs typeface="Times New Roman" panose="02020603050405020304" pitchFamily="18" charset="0"/>
              </a:rPr>
              <a:t>Don’t forget to say something about whom your sample is representative</a:t>
            </a:r>
          </a:p>
          <a:p>
            <a:pPr lvl="1"/>
            <a:r>
              <a:rPr lang="en-US" sz="2200" dirty="0">
                <a:cs typeface="Times New Roman" panose="02020603050405020304" pitchFamily="18" charset="0"/>
              </a:rPr>
              <a:t>Medicare Part D enrollees</a:t>
            </a:r>
          </a:p>
          <a:p>
            <a:pPr lvl="1"/>
            <a:r>
              <a:rPr lang="en-US" sz="2200" dirty="0">
                <a:cs typeface="Times New Roman" panose="02020603050405020304" pitchFamily="18" charset="0"/>
              </a:rPr>
              <a:t>Subject to the donut hole</a:t>
            </a:r>
          </a:p>
          <a:p>
            <a:pPr lvl="1"/>
            <a:r>
              <a:rPr lang="en-US" sz="2200" i="1" dirty="0">
                <a:cs typeface="Times New Roman" panose="02020603050405020304" pitchFamily="18" charset="0"/>
              </a:rPr>
              <a:t>Close to the kink point </a:t>
            </a:r>
            <a:r>
              <a:rPr lang="en-US" sz="2200" dirty="0">
                <a:cs typeface="Times New Roman" panose="02020603050405020304" pitchFamily="18" charset="0"/>
              </a:rPr>
              <a:t>(since they are using a bunching strategy)</a:t>
            </a:r>
          </a:p>
          <a:p>
            <a:pPr lvl="1"/>
            <a:r>
              <a:rPr lang="en-US" sz="2200" b="1" dirty="0">
                <a:solidFill>
                  <a:schemeClr val="accent3">
                    <a:lumMod val="75000"/>
                  </a:schemeClr>
                </a:solidFill>
                <a:cs typeface="Times New Roman" panose="02020603050405020304" pitchFamily="18" charset="0"/>
              </a:rPr>
              <a:t>How does/doesn’t this generalize?</a:t>
            </a:r>
            <a:endParaRPr lang="en-US" sz="2400" dirty="0">
              <a:cs typeface="Times New Roman" panose="02020603050405020304" pitchFamily="18" charset="0"/>
            </a:endParaRPr>
          </a:p>
        </p:txBody>
      </p:sp>
    </p:spTree>
    <p:extLst>
      <p:ext uri="{BB962C8B-B14F-4D97-AF65-F5344CB8AC3E}">
        <p14:creationId xmlns:p14="http://schemas.microsoft.com/office/powerpoint/2010/main" val="3709033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972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597965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0B7C4-BAD2-D239-B7A3-9C9AE95AA4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68AC2D-1A05-501F-E5CD-E49AB9BA517B}"/>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a:extLst>
              <a:ext uri="{FF2B5EF4-FFF2-40B4-BE49-F238E27FC236}">
                <a16:creationId xmlns:a16="http://schemas.microsoft.com/office/drawing/2014/main" id="{65DE4E29-7EAB-24B2-8DB2-825D6D0CBEC9}"/>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lvl="1"/>
            <a:r>
              <a:rPr lang="en-US" sz="2200" dirty="0">
                <a:cs typeface="Times New Roman" panose="02020603050405020304" pitchFamily="18" charset="0"/>
              </a:rPr>
              <a:t>Can also be </a:t>
            </a:r>
            <a:r>
              <a:rPr lang="en-US" sz="2200" u="sng" dirty="0">
                <a:cs typeface="Times New Roman" panose="02020603050405020304" pitchFamily="18" charset="0"/>
              </a:rPr>
              <a:t>ordinal</a:t>
            </a:r>
            <a:r>
              <a:rPr lang="en-US" sz="2200" dirty="0">
                <a:cs typeface="Times New Roman" panose="02020603050405020304" pitchFamily="18" charset="0"/>
              </a:rPr>
              <a:t> where order matters but necessarily by a fixed amount 		(e.g., Likert scales, survey response scores)</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1095142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94D7A-3503-91A8-C72B-048616DC3E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3BB983-ED50-B5A3-1A3B-FE34A3ABF134}"/>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a:extLst>
              <a:ext uri="{FF2B5EF4-FFF2-40B4-BE49-F238E27FC236}">
                <a16:creationId xmlns:a16="http://schemas.microsoft.com/office/drawing/2014/main" id="{58683118-A55D-302E-743D-F48ABBDDB7F3}"/>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lvl="1"/>
            <a:r>
              <a:rPr lang="en-US" sz="2200" dirty="0">
                <a:cs typeface="Times New Roman" panose="02020603050405020304" pitchFamily="18" charset="0"/>
              </a:rPr>
              <a:t>Can also be </a:t>
            </a:r>
            <a:r>
              <a:rPr lang="en-US" sz="2200" u="sng" dirty="0">
                <a:cs typeface="Times New Roman" panose="02020603050405020304" pitchFamily="18" charset="0"/>
              </a:rPr>
              <a:t>ordinal</a:t>
            </a:r>
            <a:r>
              <a:rPr lang="en-US" sz="2200" dirty="0">
                <a:cs typeface="Times New Roman" panose="02020603050405020304" pitchFamily="18" charset="0"/>
              </a:rPr>
              <a:t> where order matters but necessarily by a fixed amount 		(e.g., Likert scales, survey response scores)</a:t>
            </a:r>
          </a:p>
          <a:p>
            <a:pPr lvl="1"/>
            <a:r>
              <a:rPr lang="en-US" sz="2200" dirty="0">
                <a:cs typeface="Times New Roman" panose="02020603050405020304" pitchFamily="18" charset="0"/>
              </a:rPr>
              <a:t>Another special type: </a:t>
            </a:r>
            <a:r>
              <a:rPr lang="en-US" sz="2200" u="sng" dirty="0">
                <a:cs typeface="Times New Roman" panose="02020603050405020304" pitchFamily="18" charset="0"/>
              </a:rPr>
              <a:t>categorical variables</a:t>
            </a:r>
            <a:r>
              <a:rPr lang="en-US" sz="2200" dirty="0">
                <a:cs typeface="Times New Roman" panose="02020603050405020304" pitchFamily="18" charset="0"/>
              </a:rPr>
              <a:t> (e.g., hair color) – can also turn these into </a:t>
            </a:r>
            <a:r>
              <a:rPr lang="en-US" sz="2200" u="sng" dirty="0">
                <a:cs typeface="Times New Roman" panose="02020603050405020304" pitchFamily="18" charset="0"/>
              </a:rPr>
              <a:t>dummy variables </a:t>
            </a:r>
            <a:r>
              <a:rPr lang="en-US" sz="2200" dirty="0">
                <a:cs typeface="Times New Roman" panose="02020603050405020304" pitchFamily="18" charset="0"/>
              </a:rPr>
              <a:t>with multiple (binary) variables </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2533940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lvl="1"/>
            <a:r>
              <a:rPr lang="en-US" sz="2200" dirty="0">
                <a:cs typeface="Times New Roman" panose="02020603050405020304" pitchFamily="18" charset="0"/>
              </a:rPr>
              <a:t>Can also be </a:t>
            </a:r>
            <a:r>
              <a:rPr lang="en-US" sz="2200" u="sng" dirty="0">
                <a:cs typeface="Times New Roman" panose="02020603050405020304" pitchFamily="18" charset="0"/>
              </a:rPr>
              <a:t>ordinal</a:t>
            </a:r>
            <a:r>
              <a:rPr lang="en-US" sz="2200" dirty="0">
                <a:cs typeface="Times New Roman" panose="02020603050405020304" pitchFamily="18" charset="0"/>
              </a:rPr>
              <a:t> where order matters but necessarily by a fixed amount 		(e.g., Likert scales, survey response scores)</a:t>
            </a:r>
          </a:p>
          <a:p>
            <a:pPr lvl="1"/>
            <a:r>
              <a:rPr lang="en-US" sz="2200" dirty="0">
                <a:cs typeface="Times New Roman" panose="02020603050405020304" pitchFamily="18" charset="0"/>
              </a:rPr>
              <a:t>Another special type: </a:t>
            </a:r>
            <a:r>
              <a:rPr lang="en-US" sz="2200" u="sng" dirty="0">
                <a:cs typeface="Times New Roman" panose="02020603050405020304" pitchFamily="18" charset="0"/>
              </a:rPr>
              <a:t>categorical variables</a:t>
            </a:r>
            <a:r>
              <a:rPr lang="en-US" sz="2200" dirty="0">
                <a:cs typeface="Times New Roman" panose="02020603050405020304" pitchFamily="18" charset="0"/>
              </a:rPr>
              <a:t> (e.g., hair color) – can also turn these into </a:t>
            </a:r>
            <a:r>
              <a:rPr lang="en-US" sz="2200" u="sng" dirty="0">
                <a:cs typeface="Times New Roman" panose="02020603050405020304" pitchFamily="18" charset="0"/>
              </a:rPr>
              <a:t>dummy variables </a:t>
            </a:r>
            <a:r>
              <a:rPr lang="en-US" sz="2200" dirty="0">
                <a:cs typeface="Times New Roman" panose="02020603050405020304" pitchFamily="18" charset="0"/>
              </a:rPr>
              <a:t>with multiple (binary) variables </a:t>
            </a:r>
          </a:p>
          <a:p>
            <a:pPr lvl="1"/>
            <a:endParaRPr lang="en-US" sz="2200" dirty="0">
              <a:cs typeface="Times New Roman" panose="02020603050405020304" pitchFamily="18" charset="0"/>
            </a:endParaRPr>
          </a:p>
          <a:p>
            <a:pPr marL="274320" lvl="1" indent="0">
              <a:buNone/>
            </a:pPr>
            <a:r>
              <a:rPr lang="en-US" sz="2200" b="1" dirty="0">
                <a:solidFill>
                  <a:schemeClr val="accent2">
                    <a:lumMod val="75000"/>
                  </a:schemeClr>
                </a:solidFill>
                <a:cs typeface="Times New Roman" panose="02020603050405020304" pitchFamily="18" charset="0"/>
              </a:rPr>
              <a:t>How we view this data depends on its underlying structure! </a:t>
            </a:r>
          </a:p>
          <a:p>
            <a:pPr marL="274320" lvl="1" indent="0">
              <a:buNone/>
            </a:pPr>
            <a:r>
              <a:rPr lang="en-US" sz="2200" dirty="0">
                <a:cs typeface="Times New Roman" panose="02020603050405020304" pitchFamily="18" charset="0"/>
              </a:rPr>
              <a:t>Good visualization conveys the assumptions and limitations as well as takeaways</a:t>
            </a:r>
          </a:p>
        </p:txBody>
      </p:sp>
    </p:spTree>
    <p:extLst>
      <p:ext uri="{BB962C8B-B14F-4D97-AF65-F5344CB8AC3E}">
        <p14:creationId xmlns:p14="http://schemas.microsoft.com/office/powerpoint/2010/main" val="3142007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8B2FC-FA5F-60DF-0BB5-994BCA922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21DDF0-47AF-86A2-CE75-1C50AE0F6AFF}"/>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E6F897D6-EFC5-5355-1E80-453A644BA827}"/>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Tables</a:t>
            </a:r>
          </a:p>
          <a:p>
            <a:pPr marL="457200" indent="-457200">
              <a:buAutoNum type="arabicPeriod"/>
            </a:pPr>
            <a:r>
              <a:rPr lang="en-US" sz="2200" b="1" dirty="0">
                <a:cs typeface="Times New Roman" panose="02020603050405020304" pitchFamily="18" charset="0"/>
              </a:rPr>
              <a:t>Figures</a:t>
            </a:r>
            <a:endParaRPr lang="en-US" sz="2200" dirty="0">
              <a:cs typeface="Times New Roman" panose="02020603050405020304" pitchFamily="18" charset="0"/>
            </a:endParaRPr>
          </a:p>
        </p:txBody>
      </p:sp>
    </p:spTree>
    <p:extLst>
      <p:ext uri="{BB962C8B-B14F-4D97-AF65-F5344CB8AC3E}">
        <p14:creationId xmlns:p14="http://schemas.microsoft.com/office/powerpoint/2010/main" val="3141301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6DFB1-CFAB-493B-8436-1BB38E1429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32B4FD-1C24-9D8E-FCC7-B8F182C4F526}"/>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8257665C-DB46-31FB-F88D-8434480D88E3}"/>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Tables</a:t>
            </a:r>
          </a:p>
          <a:p>
            <a:pPr lvl="1"/>
            <a:r>
              <a:rPr lang="en-US" sz="2000" dirty="0">
                <a:latin typeface="Times New Roman" panose="02020603050405020304" pitchFamily="18" charset="0"/>
                <a:cs typeface="Times New Roman" panose="02020603050405020304" pitchFamily="18" charset="0"/>
              </a:rPr>
              <a:t>How of</a:t>
            </a:r>
            <a:r>
              <a:rPr lang="en-US" sz="2000" dirty="0">
                <a:cs typeface="Times New Roman" panose="02020603050405020304" pitchFamily="18" charset="0"/>
              </a:rPr>
              <a:t>ten does each (discrete) level of a variable occur? </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Figures</a:t>
            </a:r>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BDF950B8-521C-EB38-766E-CB8892573466}"/>
              </a:ext>
            </a:extLst>
          </p:cNvPr>
          <p:cNvPicPr>
            <a:picLocks noChangeAspect="1"/>
          </p:cNvPicPr>
          <p:nvPr/>
        </p:nvPicPr>
        <p:blipFill>
          <a:blip r:embed="rId3"/>
          <a:stretch>
            <a:fillRect/>
          </a:stretch>
        </p:blipFill>
        <p:spPr>
          <a:xfrm>
            <a:off x="228600" y="1828800"/>
            <a:ext cx="11879333" cy="1686160"/>
          </a:xfrm>
          <a:prstGeom prst="rect">
            <a:avLst/>
          </a:prstGeom>
        </p:spPr>
      </p:pic>
    </p:spTree>
    <p:extLst>
      <p:ext uri="{BB962C8B-B14F-4D97-AF65-F5344CB8AC3E}">
        <p14:creationId xmlns:p14="http://schemas.microsoft.com/office/powerpoint/2010/main" val="20079043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B6CD5-4C9E-0A33-709E-7D642ED0AA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C45678-2B5A-0A9F-5920-D6052B681F95}"/>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2393D8D5-308E-E9D9-B204-60CEFD7A6ACF}"/>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Tables</a:t>
            </a:r>
          </a:p>
          <a:p>
            <a:pPr lvl="1"/>
            <a:r>
              <a:rPr lang="en-US" sz="2000" dirty="0">
                <a:latin typeface="Times New Roman" panose="02020603050405020304" pitchFamily="18" charset="0"/>
                <a:cs typeface="Times New Roman" panose="02020603050405020304" pitchFamily="18" charset="0"/>
              </a:rPr>
              <a:t>How of</a:t>
            </a:r>
            <a:r>
              <a:rPr lang="en-US" sz="2000" dirty="0">
                <a:cs typeface="Times New Roman" panose="02020603050405020304" pitchFamily="18" charset="0"/>
              </a:rPr>
              <a:t>ten does each (discrete) level of a variable occur? </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Figures</a:t>
            </a:r>
          </a:p>
          <a:p>
            <a:pPr lvl="1"/>
            <a:r>
              <a:rPr lang="en-US" sz="2000" dirty="0">
                <a:cs typeface="Times New Roman" panose="02020603050405020304" pitchFamily="18" charset="0"/>
              </a:rPr>
              <a:t>Same data, easier to digest (why?)</a:t>
            </a:r>
          </a:p>
        </p:txBody>
      </p:sp>
      <p:pic>
        <p:nvPicPr>
          <p:cNvPr id="5" name="Picture 4">
            <a:extLst>
              <a:ext uri="{FF2B5EF4-FFF2-40B4-BE49-F238E27FC236}">
                <a16:creationId xmlns:a16="http://schemas.microsoft.com/office/drawing/2014/main" id="{F952C8DB-A9E3-27DF-596D-A120F22E11AC}"/>
              </a:ext>
            </a:extLst>
          </p:cNvPr>
          <p:cNvPicPr>
            <a:picLocks noChangeAspect="1"/>
          </p:cNvPicPr>
          <p:nvPr/>
        </p:nvPicPr>
        <p:blipFill>
          <a:blip r:embed="rId3"/>
          <a:stretch>
            <a:fillRect/>
          </a:stretch>
        </p:blipFill>
        <p:spPr>
          <a:xfrm>
            <a:off x="228600" y="1828800"/>
            <a:ext cx="11879333" cy="1686160"/>
          </a:xfrm>
          <a:prstGeom prst="rect">
            <a:avLst/>
          </a:prstGeom>
        </p:spPr>
      </p:pic>
      <p:pic>
        <p:nvPicPr>
          <p:cNvPr id="6" name="Picture 5">
            <a:extLst>
              <a:ext uri="{FF2B5EF4-FFF2-40B4-BE49-F238E27FC236}">
                <a16:creationId xmlns:a16="http://schemas.microsoft.com/office/drawing/2014/main" id="{4EA9C9BA-D4D8-737A-B16E-D7352DEFB6BB}"/>
              </a:ext>
            </a:extLst>
          </p:cNvPr>
          <p:cNvPicPr>
            <a:picLocks noChangeAspect="1"/>
          </p:cNvPicPr>
          <p:nvPr/>
        </p:nvPicPr>
        <p:blipFill>
          <a:blip r:embed="rId4"/>
          <a:stretch>
            <a:fillRect/>
          </a:stretch>
        </p:blipFill>
        <p:spPr>
          <a:xfrm>
            <a:off x="4724400" y="3600113"/>
            <a:ext cx="4861178" cy="3257887"/>
          </a:xfrm>
          <a:prstGeom prst="rect">
            <a:avLst/>
          </a:prstGeom>
        </p:spPr>
      </p:pic>
      <p:pic>
        <p:nvPicPr>
          <p:cNvPr id="4" name="Picture 2" descr="RStudio - RStudio">
            <a:extLst>
              <a:ext uri="{FF2B5EF4-FFF2-40B4-BE49-F238E27FC236}">
                <a16:creationId xmlns:a16="http://schemas.microsoft.com/office/drawing/2014/main" id="{8CE2468D-D899-E668-BC9C-67E2D3EB0B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6819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F7C01-24AD-2CF8-A697-3D9BDE9DBC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77EEA7-A0FB-803E-19A9-7D34E4C6725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CDEA2A75-3D3F-FD51-C2F4-DEE61EF30FC6}"/>
              </a:ext>
            </a:extLst>
          </p:cNvPr>
          <p:cNvSpPr>
            <a:spLocks noGrp="1"/>
          </p:cNvSpPr>
          <p:nvPr>
            <p:ph idx="1"/>
          </p:nvPr>
        </p:nvSpPr>
        <p:spPr>
          <a:xfrm>
            <a:off x="609600" y="1066801"/>
            <a:ext cx="10210800" cy="5141388"/>
          </a:xfrm>
        </p:spPr>
        <p:txBody>
          <a:bodyPr>
            <a:noAutofit/>
          </a:bodyPr>
          <a:lstStyle/>
          <a:p>
            <a:pPr marL="274320" lvl="1" indent="0">
              <a:buNone/>
            </a:pPr>
            <a:r>
              <a:rPr lang="en-US" sz="2000" dirty="0">
                <a:latin typeface="Times New Roman" panose="02020603050405020304" pitchFamily="18" charset="0"/>
                <a:cs typeface="Times New Roman" panose="02020603050405020304" pitchFamily="18" charset="0"/>
              </a:rPr>
              <a:t>Figures make picturing continuous variables more straightforward</a:t>
            </a:r>
          </a:p>
        </p:txBody>
      </p:sp>
      <p:pic>
        <p:nvPicPr>
          <p:cNvPr id="7" name="Picture 6">
            <a:extLst>
              <a:ext uri="{FF2B5EF4-FFF2-40B4-BE49-F238E27FC236}">
                <a16:creationId xmlns:a16="http://schemas.microsoft.com/office/drawing/2014/main" id="{DBA55792-894B-B320-D8B3-316C3D0FC520}"/>
              </a:ext>
            </a:extLst>
          </p:cNvPr>
          <p:cNvPicPr>
            <a:picLocks noChangeAspect="1"/>
          </p:cNvPicPr>
          <p:nvPr/>
        </p:nvPicPr>
        <p:blipFill>
          <a:blip r:embed="rId3"/>
          <a:stretch>
            <a:fillRect/>
          </a:stretch>
        </p:blipFill>
        <p:spPr>
          <a:xfrm>
            <a:off x="762000" y="1618519"/>
            <a:ext cx="7354326" cy="5239481"/>
          </a:xfrm>
          <a:prstGeom prst="rect">
            <a:avLst/>
          </a:prstGeom>
        </p:spPr>
      </p:pic>
    </p:spTree>
    <p:extLst>
      <p:ext uri="{BB962C8B-B14F-4D97-AF65-F5344CB8AC3E}">
        <p14:creationId xmlns:p14="http://schemas.microsoft.com/office/powerpoint/2010/main" val="3560392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cs typeface="Times New Roman" panose="02020603050405020304" pitchFamily="18" charset="0"/>
              </a:rPr>
              <a:t>Project Management: Folder Organizations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5" name="Picture 4">
            <a:extLst>
              <a:ext uri="{FF2B5EF4-FFF2-40B4-BE49-F238E27FC236}">
                <a16:creationId xmlns:a16="http://schemas.microsoft.com/office/drawing/2014/main" id="{861E4066-6E02-48CA-8A39-B2151A67AA50}"/>
              </a:ext>
            </a:extLst>
          </p:cNvPr>
          <p:cNvPicPr>
            <a:picLocks noChangeAspect="1"/>
          </p:cNvPicPr>
          <p:nvPr/>
        </p:nvPicPr>
        <p:blipFill rotWithShape="1">
          <a:blip r:embed="rId3"/>
          <a:srcRect l="3008"/>
          <a:stretch/>
        </p:blipFill>
        <p:spPr>
          <a:xfrm>
            <a:off x="1295400" y="1524000"/>
            <a:ext cx="7985918" cy="3124200"/>
          </a:xfrm>
          <a:prstGeom prst="rect">
            <a:avLst/>
          </a:prstGeom>
        </p:spPr>
      </p:pic>
    </p:spTree>
    <p:extLst>
      <p:ext uri="{BB962C8B-B14F-4D97-AF65-F5344CB8AC3E}">
        <p14:creationId xmlns:p14="http://schemas.microsoft.com/office/powerpoint/2010/main" val="764397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40EAA-BEDA-D5E3-BBAA-44ABEA0A2D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9BF597-4BA6-9B20-7212-7BB24361417C}"/>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72AC0B96-E9DC-60D7-F24D-859E1099ABD2}"/>
              </a:ext>
            </a:extLst>
          </p:cNvPr>
          <p:cNvSpPr>
            <a:spLocks noGrp="1"/>
          </p:cNvSpPr>
          <p:nvPr>
            <p:ph idx="1"/>
          </p:nvPr>
        </p:nvSpPr>
        <p:spPr>
          <a:xfrm>
            <a:off x="609600" y="1066801"/>
            <a:ext cx="10210800" cy="5141388"/>
          </a:xfrm>
        </p:spPr>
        <p:txBody>
          <a:bodyPr>
            <a:noAutofit/>
          </a:bodyPr>
          <a:lstStyle/>
          <a:p>
            <a:pPr marL="274320" lvl="1" indent="0">
              <a:buNone/>
            </a:pPr>
            <a:r>
              <a:rPr lang="en-US" sz="2000" dirty="0">
                <a:latin typeface="Times New Roman" panose="02020603050405020304" pitchFamily="18" charset="0"/>
                <a:cs typeface="Times New Roman" panose="02020603050405020304" pitchFamily="18" charset="0"/>
              </a:rPr>
              <a:t>Figures make picturing continuous variables more straightforward</a:t>
            </a:r>
          </a:p>
        </p:txBody>
      </p:sp>
      <p:pic>
        <p:nvPicPr>
          <p:cNvPr id="5" name="Picture 4">
            <a:extLst>
              <a:ext uri="{FF2B5EF4-FFF2-40B4-BE49-F238E27FC236}">
                <a16:creationId xmlns:a16="http://schemas.microsoft.com/office/drawing/2014/main" id="{5FE07918-22E9-5B23-5209-09CEC35150D4}"/>
              </a:ext>
            </a:extLst>
          </p:cNvPr>
          <p:cNvPicPr>
            <a:picLocks noChangeAspect="1"/>
          </p:cNvPicPr>
          <p:nvPr/>
        </p:nvPicPr>
        <p:blipFill>
          <a:blip r:embed="rId3"/>
          <a:stretch>
            <a:fillRect/>
          </a:stretch>
        </p:blipFill>
        <p:spPr>
          <a:xfrm>
            <a:off x="762000" y="1447800"/>
            <a:ext cx="7768485" cy="5329715"/>
          </a:xfrm>
          <a:prstGeom prst="rect">
            <a:avLst/>
          </a:prstGeom>
        </p:spPr>
      </p:pic>
    </p:spTree>
    <p:extLst>
      <p:ext uri="{BB962C8B-B14F-4D97-AF65-F5344CB8AC3E}">
        <p14:creationId xmlns:p14="http://schemas.microsoft.com/office/powerpoint/2010/main" val="4039115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r>
                  <a:rPr lang="en-US" sz="2200" dirty="0">
                    <a:cs typeface="Times New Roman" panose="02020603050405020304" pitchFamily="18" charset="0"/>
                  </a:rPr>
                  <a:t>Most helpful for data with no outliers!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358" t="-1068"/>
                </a:stretch>
              </a:blipFill>
            </p:spPr>
            <p:txBody>
              <a:bodyPr/>
              <a:lstStyle/>
              <a:p>
                <a:r>
                  <a:rPr lang="en-US">
                    <a:noFill/>
                  </a:rPr>
                  <a:t> </a:t>
                </a:r>
              </a:p>
            </p:txBody>
          </p:sp>
        </mc:Fallback>
      </mc:AlternateContent>
      <p:pic>
        <p:nvPicPr>
          <p:cNvPr id="1026" name="Picture 2" descr="Anna J. Egalite on X: &quot;In my intro stats class today, I told students the  median is a ”resistant” measure of a distribution's center &amp;amp; is often  preferred to the mean in">
            <a:extLst>
              <a:ext uri="{FF2B5EF4-FFF2-40B4-BE49-F238E27FC236}">
                <a16:creationId xmlns:a16="http://schemas.microsoft.com/office/drawing/2014/main" id="{BFCB3366-0E91-75F7-16DA-ABC3527D78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1" y="2911320"/>
            <a:ext cx="5543550" cy="3609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403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0B40F-EB16-B3A7-E141-86C167F85D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E0D600-2FC4-C4B7-CE22-F299A04A53CA}"/>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7B02FF-C0FC-EDB5-69FE-2EB7ECD4374A}"/>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r>
                  <a:rPr lang="en-US" sz="2200" dirty="0">
                    <a:cs typeface="Times New Roman" panose="02020603050405020304" pitchFamily="18" charset="0"/>
                  </a:rPr>
                  <a:t>Most helpful for data with no outliers!</a:t>
                </a:r>
              </a:p>
              <a:p>
                <a:r>
                  <a:rPr lang="en-US" sz="2200" dirty="0">
                    <a:cs typeface="Times New Roman" panose="02020603050405020304" pitchFamily="18" charset="0"/>
                  </a:rPr>
                  <a:t>Sometimes called the </a:t>
                </a:r>
                <a:r>
                  <a:rPr lang="en-US" sz="2200" b="1" u="sng" dirty="0">
                    <a:cs typeface="Times New Roman" panose="02020603050405020304" pitchFamily="18" charset="0"/>
                  </a:rPr>
                  <a:t>expected value: </a:t>
                </a:r>
              </a:p>
              <a:p>
                <a:pPr marL="0"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𝑥</m:t>
                          </m:r>
                        </m:e>
                      </m:d>
                      <m:r>
                        <a:rPr lang="en-CA" sz="2200" b="0" i="1" smtClean="0">
                          <a:latin typeface="Cambria Math" panose="02040503050406030204" pitchFamily="18" charset="0"/>
                          <a:cs typeface="Times New Roman" panose="02020603050405020304" pitchFamily="18" charset="0"/>
                        </a:rPr>
                        <m:t>=</m:t>
                      </m:r>
                      <m:nary>
                        <m:naryPr>
                          <m:chr m:val="∑"/>
                          <m:supHide m:val="on"/>
                          <m:ctrlPr>
                            <a:rPr lang="en-CA" sz="2200" b="0" i="1" smtClean="0">
                              <a:latin typeface="Cambria Math" panose="02040503050406030204" pitchFamily="18" charset="0"/>
                              <a:cs typeface="Times New Roman" panose="02020603050405020304" pitchFamily="18" charset="0"/>
                            </a:rPr>
                          </m:ctrlPr>
                        </m:naryPr>
                        <m:sub>
                          <m:r>
                            <a:rPr lang="en-CA" sz="2200" b="0" i="1" smtClean="0">
                              <a:latin typeface="Cambria Math" panose="02040503050406030204" pitchFamily="18" charset="0"/>
                              <a:cs typeface="Times New Roman" panose="02020603050405020304" pitchFamily="18" charset="0"/>
                            </a:rPr>
                            <m:t>𝑖</m:t>
                          </m:r>
                        </m:sub>
                        <m:sup/>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𝑥</m:t>
                              </m:r>
                            </m:e>
                            <m:sub>
                              <m:r>
                                <a:rPr lang="en-CA" sz="2200" b="0" i="1" smtClean="0">
                                  <a:latin typeface="Cambria Math" panose="02040503050406030204" pitchFamily="18" charset="0"/>
                                  <a:cs typeface="Times New Roman" panose="02020603050405020304" pitchFamily="18" charset="0"/>
                                </a:rPr>
                                <m:t>𝑖</m:t>
                              </m:r>
                            </m:sub>
                          </m:sSub>
                          <m:r>
                            <a:rPr lang="en-CA" sz="2200" b="0" i="1" smtClean="0">
                              <a:latin typeface="Cambria Math" panose="02040503050406030204" pitchFamily="18" charset="0"/>
                              <a:cs typeface="Times New Roman" panose="02020603050405020304" pitchFamily="18" charset="0"/>
                            </a:rPr>
                            <m:t>∗</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𝑝</m:t>
                              </m:r>
                            </m:e>
                            <m:sub>
                              <m:r>
                                <a:rPr lang="en-CA"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C7B02FF-C0FC-EDB5-69FE-2EB7ECD4374A}"/>
                  </a:ext>
                </a:extLst>
              </p:cNvPr>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358" t="-1068"/>
                </a:stretch>
              </a:blipFill>
            </p:spPr>
            <p:txBody>
              <a:bodyPr/>
              <a:lstStyle/>
              <a:p>
                <a:r>
                  <a:rPr lang="en-CA">
                    <a:noFill/>
                  </a:rPr>
                  <a:t> </a:t>
                </a:r>
              </a:p>
            </p:txBody>
          </p:sp>
        </mc:Fallback>
      </mc:AlternateContent>
    </p:spTree>
    <p:extLst>
      <p:ext uri="{BB962C8B-B14F-4D97-AF65-F5344CB8AC3E}">
        <p14:creationId xmlns:p14="http://schemas.microsoft.com/office/powerpoint/2010/main" val="3876178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pPr marL="0" indent="0">
                  <a:buNone/>
                </a:pP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r>
                  <a:rPr lang="en-US" sz="2200" dirty="0">
                    <a:cs typeface="Times New Roman" panose="02020603050405020304" pitchFamily="18" charset="0"/>
                  </a:rPr>
                  <a:t>Median is just the “middle value” of the data when ranked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1028" name="Picture 4" descr="Mean, Median, Mode: Essential. But what do we know?… | by Leonardo Wijaya |  Medium">
            <a:extLst>
              <a:ext uri="{FF2B5EF4-FFF2-40B4-BE49-F238E27FC236}">
                <a16:creationId xmlns:a16="http://schemas.microsoft.com/office/drawing/2014/main" id="{662898DB-CD1C-B370-07F6-8F541B795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902" y="4191000"/>
            <a:ext cx="7746423" cy="232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013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pPr marL="0" indent="0">
                  <a:buNone/>
                </a:pPr>
                <a:r>
                  <a:rPr lang="en-US" sz="2200" b="1" dirty="0">
                    <a:cs typeface="Times New Roman" panose="02020603050405020304" pitchFamily="18" charset="0"/>
                  </a:rPr>
                  <a:t>3. Quantiles: </a:t>
                </a:r>
                <a:r>
                  <a:rPr lang="en-US" sz="2200" dirty="0">
                    <a:cs typeface="Times New Roman" panose="02020603050405020304" pitchFamily="18" charset="0"/>
                  </a:rPr>
                  <a:t>Indicates the “spread” of the data</a:t>
                </a:r>
              </a:p>
              <a:p>
                <a:r>
                  <a:rPr lang="en-US" sz="2200" dirty="0">
                    <a:cs typeface="Times New Roman" panose="02020603050405020304" pitchFamily="18" charset="0"/>
                  </a:rPr>
                  <a:t>The </a:t>
                </a:r>
                <a:r>
                  <a:rPr lang="en-US" sz="2200" i="1" dirty="0">
                    <a:cs typeface="Times New Roman" panose="02020603050405020304" pitchFamily="18" charset="0"/>
                  </a:rPr>
                  <a:t>k-</a:t>
                </a:r>
                <a:r>
                  <a:rPr lang="en-US" sz="2200" dirty="0" err="1">
                    <a:cs typeface="Times New Roman" panose="02020603050405020304" pitchFamily="18" charset="0"/>
                  </a:rPr>
                  <a:t>th</a:t>
                </a:r>
                <a:r>
                  <a:rPr lang="en-US" sz="2200" dirty="0">
                    <a:cs typeface="Times New Roman" panose="02020603050405020304" pitchFamily="18" charset="0"/>
                  </a:rPr>
                  <a:t> </a:t>
                </a:r>
                <a:r>
                  <a:rPr lang="en-US" sz="2200" i="1" dirty="0">
                    <a:cs typeface="Times New Roman" panose="02020603050405020304" pitchFamily="18" charset="0"/>
                  </a:rPr>
                  <a:t>q</a:t>
                </a:r>
                <a:r>
                  <a:rPr lang="en-US" sz="2200" dirty="0">
                    <a:cs typeface="Times New Roman" panose="02020603050405020304" pitchFamily="18" charset="0"/>
                  </a:rPr>
                  <a:t>-quantile is the number such that the bin between </a:t>
                </a:r>
                <a:r>
                  <a:rPr lang="en-US" sz="2200" i="1" dirty="0">
                    <a:cs typeface="Times New Roman" panose="02020603050405020304" pitchFamily="18" charset="0"/>
                  </a:rPr>
                  <a:t>k-1 </a:t>
                </a:r>
                <a:r>
                  <a:rPr lang="en-US" sz="2200" dirty="0">
                    <a:cs typeface="Times New Roman" panose="02020603050405020304" pitchFamily="18" charset="0"/>
                  </a:rPr>
                  <a:t>and </a:t>
                </a:r>
                <a:r>
                  <a:rPr lang="en-US" sz="2200" i="1" dirty="0">
                    <a:cs typeface="Times New Roman" panose="02020603050405020304" pitchFamily="18" charset="0"/>
                  </a:rPr>
                  <a:t>k </a:t>
                </a:r>
                <a:r>
                  <a:rPr lang="en-US" sz="2200" dirty="0">
                    <a:cs typeface="Times New Roman" panose="02020603050405020304" pitchFamily="18" charset="0"/>
                  </a:rPr>
                  <a:t>represents </a:t>
                </a:r>
                <a:r>
                  <a:rPr lang="en-US" sz="2200" i="1" dirty="0">
                    <a:cs typeface="Times New Roman" panose="02020603050405020304" pitchFamily="18" charset="0"/>
                  </a:rPr>
                  <a:t>1/q </a:t>
                </a:r>
                <a:r>
                  <a:rPr lang="en-US" sz="2200" dirty="0">
                    <a:cs typeface="Times New Roman" panose="02020603050405020304" pitchFamily="18" charset="0"/>
                  </a:rPr>
                  <a:t>of the data: </a:t>
                </a:r>
                <a14:m>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Pr</m:t>
                        </m:r>
                      </m:fName>
                      <m:e>
                        <m:d>
                          <m:dPr>
                            <m:begChr m:val="["/>
                            <m:end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𝑋</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e>
                        </m:d>
                      </m:e>
                    </m:func>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𝑘</m:t>
                        </m:r>
                      </m:num>
                      <m:den>
                        <m:r>
                          <a:rPr lang="en-US" sz="2200" b="0" i="1" smtClean="0">
                            <a:latin typeface="Cambria Math" panose="02040503050406030204" pitchFamily="18" charset="0"/>
                            <a:cs typeface="Times New Roman" panose="02020603050405020304" pitchFamily="18" charset="0"/>
                          </a:rPr>
                          <m:t>𝑞</m:t>
                        </m:r>
                      </m:den>
                    </m:f>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32A159F-B428-9953-0C6E-0BA5838590C7}"/>
              </a:ext>
            </a:extLst>
          </p:cNvPr>
          <p:cNvPicPr>
            <a:picLocks noChangeAspect="1"/>
          </p:cNvPicPr>
          <p:nvPr/>
        </p:nvPicPr>
        <p:blipFill>
          <a:blip r:embed="rId4"/>
          <a:stretch>
            <a:fillRect/>
          </a:stretch>
        </p:blipFill>
        <p:spPr>
          <a:xfrm>
            <a:off x="5845287" y="3124200"/>
            <a:ext cx="5144815" cy="3576997"/>
          </a:xfrm>
          <a:prstGeom prst="rect">
            <a:avLst/>
          </a:prstGeom>
        </p:spPr>
      </p:pic>
    </p:spTree>
    <p:extLst>
      <p:ext uri="{BB962C8B-B14F-4D97-AF65-F5344CB8AC3E}">
        <p14:creationId xmlns:p14="http://schemas.microsoft.com/office/powerpoint/2010/main" val="37067659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7EE05-29A3-B2C5-2D7F-D8C04D5424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D0F452-7BD9-C493-3266-7D5CA3E19312}"/>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A6A7EA-C82E-BBFF-B00F-26404785602B}"/>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pPr marL="0" indent="0">
                  <a:buNone/>
                </a:pPr>
                <a:r>
                  <a:rPr lang="en-US" sz="2200" b="1" dirty="0">
                    <a:cs typeface="Times New Roman" panose="02020603050405020304" pitchFamily="18" charset="0"/>
                  </a:rPr>
                  <a:t>3. Quantiles: </a:t>
                </a:r>
                <a:r>
                  <a:rPr lang="en-US" sz="2200" dirty="0">
                    <a:cs typeface="Times New Roman" panose="02020603050405020304" pitchFamily="18" charset="0"/>
                  </a:rPr>
                  <a:t>Indicates the “spread” of the data</a:t>
                </a:r>
              </a:p>
              <a:p>
                <a:r>
                  <a:rPr lang="en-US" sz="2200" dirty="0">
                    <a:cs typeface="Times New Roman" panose="02020603050405020304" pitchFamily="18" charset="0"/>
                  </a:rPr>
                  <a:t>The </a:t>
                </a:r>
                <a:r>
                  <a:rPr lang="en-US" sz="2200" i="1" dirty="0">
                    <a:cs typeface="Times New Roman" panose="02020603050405020304" pitchFamily="18" charset="0"/>
                  </a:rPr>
                  <a:t>k-</a:t>
                </a:r>
                <a:r>
                  <a:rPr lang="en-US" sz="2200" dirty="0" err="1">
                    <a:cs typeface="Times New Roman" panose="02020603050405020304" pitchFamily="18" charset="0"/>
                  </a:rPr>
                  <a:t>th</a:t>
                </a:r>
                <a:r>
                  <a:rPr lang="en-US" sz="2200" dirty="0">
                    <a:cs typeface="Times New Roman" panose="02020603050405020304" pitchFamily="18" charset="0"/>
                  </a:rPr>
                  <a:t> </a:t>
                </a:r>
                <a:r>
                  <a:rPr lang="en-US" sz="2200" i="1" dirty="0">
                    <a:cs typeface="Times New Roman" panose="02020603050405020304" pitchFamily="18" charset="0"/>
                  </a:rPr>
                  <a:t>q</a:t>
                </a:r>
                <a:r>
                  <a:rPr lang="en-US" sz="2200" dirty="0">
                    <a:cs typeface="Times New Roman" panose="02020603050405020304" pitchFamily="18" charset="0"/>
                  </a:rPr>
                  <a:t>-quantile is the number such that the bin between </a:t>
                </a:r>
                <a:r>
                  <a:rPr lang="en-US" sz="2200" i="1" dirty="0">
                    <a:cs typeface="Times New Roman" panose="02020603050405020304" pitchFamily="18" charset="0"/>
                  </a:rPr>
                  <a:t>k-1 </a:t>
                </a:r>
                <a:r>
                  <a:rPr lang="en-US" sz="2200" dirty="0">
                    <a:cs typeface="Times New Roman" panose="02020603050405020304" pitchFamily="18" charset="0"/>
                  </a:rPr>
                  <a:t>and </a:t>
                </a:r>
                <a:r>
                  <a:rPr lang="en-US" sz="2200" i="1" dirty="0">
                    <a:cs typeface="Times New Roman" panose="02020603050405020304" pitchFamily="18" charset="0"/>
                  </a:rPr>
                  <a:t>k </a:t>
                </a:r>
                <a:r>
                  <a:rPr lang="en-US" sz="2200" dirty="0">
                    <a:cs typeface="Times New Roman" panose="02020603050405020304" pitchFamily="18" charset="0"/>
                  </a:rPr>
                  <a:t>represents </a:t>
                </a:r>
                <a:r>
                  <a:rPr lang="en-US" sz="2200" i="1" dirty="0">
                    <a:cs typeface="Times New Roman" panose="02020603050405020304" pitchFamily="18" charset="0"/>
                  </a:rPr>
                  <a:t>1/q </a:t>
                </a:r>
                <a:r>
                  <a:rPr lang="en-US" sz="2200" dirty="0">
                    <a:cs typeface="Times New Roman" panose="02020603050405020304" pitchFamily="18" charset="0"/>
                  </a:rPr>
                  <a:t>of the data: </a:t>
                </a:r>
                <a14:m>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Pr</m:t>
                        </m:r>
                      </m:fName>
                      <m:e>
                        <m:d>
                          <m:dPr>
                            <m:begChr m:val="["/>
                            <m:end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𝑋</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e>
                        </m:d>
                      </m:e>
                    </m:func>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𝑘</m:t>
                        </m:r>
                      </m:num>
                      <m:den>
                        <m:r>
                          <a:rPr lang="en-US" sz="2200" b="0" i="1" smtClean="0">
                            <a:latin typeface="Cambria Math" panose="02040503050406030204" pitchFamily="18" charset="0"/>
                            <a:cs typeface="Times New Roman" panose="02020603050405020304" pitchFamily="18" charset="0"/>
                          </a:rPr>
                          <m:t>𝑞</m:t>
                        </m:r>
                      </m:den>
                    </m:f>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90009C16-B9EA-0AB5-ADF6-BA1006DDDA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escriptive statistics - representing quantile like quartile in form of  normal distribution curve - Cross Validated">
            <a:extLst>
              <a:ext uri="{FF2B5EF4-FFF2-40B4-BE49-F238E27FC236}">
                <a16:creationId xmlns:a16="http://schemas.microsoft.com/office/drawing/2014/main" id="{2F45C133-4AAA-4ED5-E4E3-2A3EC8DBD2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1860"/>
          <a:stretch/>
        </p:blipFill>
        <p:spPr bwMode="auto">
          <a:xfrm>
            <a:off x="7162800" y="2958380"/>
            <a:ext cx="4065548" cy="3831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3525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DFE97-526D-B567-FC8E-C78F015499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83D107-82AE-EFB0-D4A1-E96B6B6F52C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How much </a:t>
            </a:r>
            <a:r>
              <a:rPr lang="en-US" b="1" dirty="0">
                <a:latin typeface="Times New Roman" panose="02020603050405020304" pitchFamily="18" charset="0"/>
                <a:cs typeface="Times New Roman" panose="02020603050405020304" pitchFamily="18" charset="0"/>
              </a:rPr>
              <a:t>variation </a:t>
            </a:r>
            <a:r>
              <a:rPr lang="en-US" dirty="0">
                <a:latin typeface="Times New Roman" panose="02020603050405020304" pitchFamily="18" charset="0"/>
                <a:cs typeface="Times New Roman" panose="02020603050405020304" pitchFamily="18" charset="0"/>
              </a:rPr>
              <a:t>do I have?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A9F8E-DF04-B869-978E-AE43827E21F7}"/>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Variation is important in statistics: </a:t>
                </a:r>
              </a:p>
              <a:p>
                <a:r>
                  <a:rPr lang="en-US" sz="2200" dirty="0">
                    <a:cs typeface="Times New Roman" panose="02020603050405020304" pitchFamily="18" charset="0"/>
                  </a:rPr>
                  <a:t>If everyone I see in my data has a blue shirt, I can’t say anything about the effect of a red shirt</a:t>
                </a:r>
              </a:p>
              <a:p>
                <a:r>
                  <a:rPr lang="en-US" sz="2200" dirty="0">
                    <a:cs typeface="Times New Roman" panose="02020603050405020304" pitchFamily="18" charset="0"/>
                  </a:rPr>
                  <a:t>Can I even really say anything about the effect of a blue shirt? </a:t>
                </a:r>
              </a:p>
              <a:p>
                <a:r>
                  <a:rPr lang="en-US" sz="2200" dirty="0">
                    <a:cs typeface="Times New Roman" panose="02020603050405020304" pitchFamily="18" charset="0"/>
                  </a:rPr>
                  <a:t>On the other hand, is too much variation good? What if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𝑛</m:t>
                        </m:r>
                      </m:e>
                      <m:sub>
                        <m:r>
                          <a:rPr lang="en-CA" sz="2200" b="0" i="1" smtClean="0">
                            <a:latin typeface="Cambria Math" panose="02040503050406030204" pitchFamily="18" charset="0"/>
                            <a:cs typeface="Times New Roman" panose="02020603050405020304" pitchFamily="18" charset="0"/>
                          </a:rPr>
                          <m:t>𝑏𝑙𝑢𝑒</m:t>
                        </m:r>
                      </m:sub>
                    </m:sSub>
                    <m:r>
                      <a:rPr lang="en-CA" sz="2200" b="0" i="1" smtClean="0">
                        <a:latin typeface="Cambria Math" panose="02040503050406030204" pitchFamily="18" charset="0"/>
                        <a:cs typeface="Times New Roman" panose="02020603050405020304" pitchFamily="18" charset="0"/>
                      </a:rPr>
                      <m:t>=1</m:t>
                    </m:r>
                  </m:oMath>
                </a14:m>
                <a:r>
                  <a:rPr lang="en-US" sz="2200" dirty="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369A9F8E-DF04-B869-978E-AE43827E21F7}"/>
                  </a:ext>
                </a:extLst>
              </p:cNvPr>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687DF467-622A-CF93-1697-D1C403542622}"/>
              </a:ext>
            </a:extLst>
          </p:cNvPr>
          <p:cNvPicPr>
            <a:picLocks noChangeAspect="1"/>
          </p:cNvPicPr>
          <p:nvPr/>
        </p:nvPicPr>
        <p:blipFill>
          <a:blip r:embed="rId4"/>
          <a:stretch>
            <a:fillRect/>
          </a:stretch>
        </p:blipFill>
        <p:spPr>
          <a:xfrm>
            <a:off x="6066183" y="3423237"/>
            <a:ext cx="4987663" cy="3434763"/>
          </a:xfrm>
          <a:prstGeom prst="rect">
            <a:avLst/>
          </a:prstGeom>
        </p:spPr>
      </p:pic>
    </p:spTree>
    <p:extLst>
      <p:ext uri="{BB962C8B-B14F-4D97-AF65-F5344CB8AC3E}">
        <p14:creationId xmlns:p14="http://schemas.microsoft.com/office/powerpoint/2010/main" val="931758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9CDA0-6892-9B15-C91B-F018E36DC5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E2ADDB-8DA0-AC64-9E2A-3D02BC268B17}"/>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How much </a:t>
            </a:r>
            <a:r>
              <a:rPr lang="en-US" b="1" dirty="0">
                <a:latin typeface="Times New Roman" panose="02020603050405020304" pitchFamily="18" charset="0"/>
                <a:cs typeface="Times New Roman" panose="02020603050405020304" pitchFamily="18" charset="0"/>
              </a:rPr>
              <a:t>variation </a:t>
            </a:r>
            <a:r>
              <a:rPr lang="en-US" dirty="0">
                <a:latin typeface="Times New Roman" panose="02020603050405020304" pitchFamily="18" charset="0"/>
                <a:cs typeface="Times New Roman" panose="02020603050405020304" pitchFamily="18" charset="0"/>
              </a:rPr>
              <a:t>do I have?</a:t>
            </a:r>
          </a:p>
        </p:txBody>
      </p:sp>
      <p:sp>
        <p:nvSpPr>
          <p:cNvPr id="3" name="Content Placeholder 2">
            <a:extLst>
              <a:ext uri="{FF2B5EF4-FFF2-40B4-BE49-F238E27FC236}">
                <a16:creationId xmlns:a16="http://schemas.microsoft.com/office/drawing/2014/main" id="{82FE542C-42A3-1012-797D-7DAC7D9CD08A}"/>
              </a:ext>
            </a:extLst>
          </p:cNvPr>
          <p:cNvSpPr>
            <a:spLocks noGrp="1"/>
          </p:cNvSpPr>
          <p:nvPr>
            <p:ph idx="1"/>
          </p:nvPr>
        </p:nvSpPr>
        <p:spPr>
          <a:xfrm>
            <a:off x="609600" y="1066801"/>
            <a:ext cx="10210800" cy="5141388"/>
          </a:xfrm>
        </p:spPr>
        <p:txBody>
          <a:bodyPr>
            <a:noAutofit/>
          </a:bodyPr>
          <a:lstStyle/>
          <a:p>
            <a:pPr marL="0" indent="0">
              <a:buNone/>
            </a:pPr>
            <a:r>
              <a:rPr lang="en-CA" sz="2200" dirty="0">
                <a:cs typeface="Times New Roman" panose="02020603050405020304" pitchFamily="18" charset="0"/>
              </a:rPr>
              <a:t>We quantify this using </a:t>
            </a:r>
            <a:r>
              <a:rPr lang="en-CA" sz="2200" b="1" dirty="0">
                <a:cs typeface="Times New Roman" panose="02020603050405020304" pitchFamily="18" charset="0"/>
              </a:rPr>
              <a:t>variance </a:t>
            </a:r>
            <a:r>
              <a:rPr lang="en-CA" sz="2200" dirty="0">
                <a:cs typeface="Times New Roman" panose="02020603050405020304" pitchFamily="18" charset="0"/>
              </a:rPr>
              <a:t>and </a:t>
            </a:r>
            <a:r>
              <a:rPr lang="en-CA" sz="2200" b="1" dirty="0">
                <a:cs typeface="Times New Roman" panose="02020603050405020304" pitchFamily="18" charset="0"/>
              </a:rPr>
              <a:t>standard deviations</a:t>
            </a:r>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2740764B-E207-CE23-AECD-DA759536F77C}"/>
              </a:ext>
            </a:extLst>
          </p:cNvPr>
          <p:cNvPicPr>
            <a:picLocks noChangeAspect="1"/>
          </p:cNvPicPr>
          <p:nvPr/>
        </p:nvPicPr>
        <p:blipFill>
          <a:blip r:embed="rId3"/>
          <a:stretch>
            <a:fillRect/>
          </a:stretch>
        </p:blipFill>
        <p:spPr>
          <a:xfrm>
            <a:off x="632791" y="1600200"/>
            <a:ext cx="7182852" cy="3029373"/>
          </a:xfrm>
          <a:prstGeom prst="rect">
            <a:avLst/>
          </a:prstGeom>
        </p:spPr>
      </p:pic>
    </p:spTree>
    <p:extLst>
      <p:ext uri="{BB962C8B-B14F-4D97-AF65-F5344CB8AC3E}">
        <p14:creationId xmlns:p14="http://schemas.microsoft.com/office/powerpoint/2010/main" val="8913833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700">
                <a:solidFill>
                  <a:srgbClr val="FFFFFF"/>
                </a:solidFill>
                <a:latin typeface="+mj-lt"/>
              </a:rPr>
              <a:t>Measuring Variability: Variance and SDs</a:t>
            </a:r>
          </a:p>
        </p:txBody>
      </p:sp>
      <p:pic>
        <p:nvPicPr>
          <p:cNvPr id="1030" name="Picture 6" descr="Finding and Using Health Statistics">
            <a:extLst>
              <a:ext uri="{FF2B5EF4-FFF2-40B4-BE49-F238E27FC236}">
                <a16:creationId xmlns:a16="http://schemas.microsoft.com/office/drawing/2014/main" id="{AD7D260B-F26F-8D2C-DDEC-5DAEF5611B09}"/>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924375" y="522624"/>
            <a:ext cx="6616823" cy="5806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968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Measuring Variability: Variance and SDs</a:t>
            </a:r>
          </a:p>
        </p:txBody>
      </p:sp>
      <p:pic>
        <p:nvPicPr>
          <p:cNvPr id="6" name="Content Placeholder 5">
            <a:extLst>
              <a:ext uri="{FF2B5EF4-FFF2-40B4-BE49-F238E27FC236}">
                <a16:creationId xmlns:a16="http://schemas.microsoft.com/office/drawing/2014/main" id="{E1C3FE23-DC4D-982B-A7A4-9ADB0FCDBFCE}"/>
              </a:ext>
            </a:extLst>
          </p:cNvPr>
          <p:cNvPicPr>
            <a:picLocks noGrp="1" noChangeAspect="1"/>
          </p:cNvPicPr>
          <p:nvPr>
            <p:ph idx="1"/>
          </p:nvPr>
        </p:nvPicPr>
        <p:blipFill>
          <a:blip r:embed="rId3"/>
          <a:stretch>
            <a:fillRect/>
          </a:stretch>
        </p:blipFill>
        <p:spPr>
          <a:xfrm>
            <a:off x="609600" y="977774"/>
            <a:ext cx="8802480" cy="5542834"/>
          </a:xfrm>
        </p:spPr>
      </p:pic>
    </p:spTree>
    <p:extLst>
      <p:ext uri="{BB962C8B-B14F-4D97-AF65-F5344CB8AC3E}">
        <p14:creationId xmlns:p14="http://schemas.microsoft.com/office/powerpoint/2010/main" val="156956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Project Management: File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6" name="Picture 2" descr="RStudio - RStudio">
            <a:extLst>
              <a:ext uri="{FF2B5EF4-FFF2-40B4-BE49-F238E27FC236}">
                <a16:creationId xmlns:a16="http://schemas.microsoft.com/office/drawing/2014/main" id="{59FB3826-1290-26A4-BD72-3C5A2C188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71B61A3-8AF5-3BBA-A3F6-AC2BBC13273B}"/>
              </a:ext>
            </a:extLst>
          </p:cNvPr>
          <p:cNvPicPr>
            <a:picLocks noChangeAspect="1"/>
          </p:cNvPicPr>
          <p:nvPr/>
        </p:nvPicPr>
        <p:blipFill>
          <a:blip r:embed="rId4"/>
          <a:stretch>
            <a:fillRect/>
          </a:stretch>
        </p:blipFill>
        <p:spPr>
          <a:xfrm>
            <a:off x="152400" y="1037645"/>
            <a:ext cx="9188922" cy="5823249"/>
          </a:xfrm>
          <a:prstGeom prst="rect">
            <a:avLst/>
          </a:prstGeom>
        </p:spPr>
      </p:pic>
    </p:spTree>
    <p:extLst>
      <p:ext uri="{BB962C8B-B14F-4D97-AF65-F5344CB8AC3E}">
        <p14:creationId xmlns:p14="http://schemas.microsoft.com/office/powerpoint/2010/main" val="881280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Why </a:t>
                </a:r>
                <a14:m>
                  <m:oMath xmlns:m="http://schemas.openxmlformats.org/officeDocument/2006/math">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9601200" cy="624840"/>
              </a:xfrm>
              <a:blipFill>
                <a:blip r:embed="rId3"/>
                <a:stretch>
                  <a:fillRect l="-2222" t="-29126" b="-417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3942D53-8D06-2584-51B3-6A2756D110B6}"/>
                  </a:ext>
                </a:extLst>
              </p:cNvPr>
              <p:cNvSpPr>
                <a:spLocks noGrp="1"/>
              </p:cNvSpPr>
              <p:nvPr>
                <p:ph idx="1"/>
              </p:nvPr>
            </p:nvSpPr>
            <p:spPr>
              <a:xfrm>
                <a:off x="838200" y="962232"/>
                <a:ext cx="9019032" cy="5217905"/>
              </a:xfrm>
            </p:spPr>
            <p:txBody>
              <a:bodyPr>
                <a:normAutofit/>
              </a:bodyPr>
              <a:lstStyle/>
              <a:p>
                <a:r>
                  <a:rPr lang="en-US" sz="2200" dirty="0"/>
                  <a:t>We have </a:t>
                </a:r>
                <a14:m>
                  <m:oMath xmlns:m="http://schemas.openxmlformats.org/officeDocument/2006/math">
                    <m:r>
                      <a:rPr lang="en-US" sz="2200" b="0" i="1" smtClean="0">
                        <a:latin typeface="Cambria Math" panose="02040503050406030204" pitchFamily="18" charset="0"/>
                      </a:rPr>
                      <m:t>𝑛</m:t>
                    </m:r>
                  </m:oMath>
                </a14:m>
                <a:r>
                  <a:rPr lang="en-US" sz="2200" dirty="0"/>
                  <a:t> data points, why can’t we use them all?</a:t>
                </a:r>
              </a:p>
              <a:p>
                <a:pPr marL="457200" indent="-457200">
                  <a:buFont typeface="+mj-lt"/>
                  <a:buAutoNum type="arabicPeriod"/>
                </a:pPr>
                <a:r>
                  <a:rPr lang="en-US" sz="2200" dirty="0"/>
                  <a:t>SD is a measure of proximity to the </a:t>
                </a:r>
                <a:r>
                  <a:rPr lang="en-US" sz="2200" b="1" dirty="0"/>
                  <a:t>sample mean </a:t>
                </a:r>
                <a:r>
                  <a:rPr lang="en-US" sz="2200" dirty="0"/>
                  <a:t>rather than a </a:t>
                </a:r>
                <a:r>
                  <a:rPr lang="en-US" sz="2200" b="1" dirty="0"/>
                  <a:t>population mean</a:t>
                </a:r>
              </a:p>
              <a:p>
                <a:pPr marL="457200" indent="-457200">
                  <a:buFont typeface="+mj-lt"/>
                  <a:buAutoNum type="arabicPeriod"/>
                </a:pPr>
                <a:r>
                  <a:rPr lang="en-US" sz="2200" dirty="0"/>
                  <a:t>But a sample mean is </a:t>
                </a:r>
                <a:r>
                  <a:rPr lang="en-US" sz="2200" b="1" dirty="0"/>
                  <a:t>endogenous </a:t>
                </a:r>
                <a:r>
                  <a:rPr lang="en-US" sz="2200" dirty="0"/>
                  <a:t>to data – if I give you </a:t>
                </a:r>
                <a14:m>
                  <m:oMath xmlns:m="http://schemas.openxmlformats.org/officeDocument/2006/math">
                    <m:bar>
                      <m:barPr>
                        <m:pos m:val="top"/>
                        <m:ctrlPr>
                          <a:rPr lang="en-US" sz="2200" b="0" i="1" smtClean="0">
                            <a:latin typeface="Cambria Math" panose="02040503050406030204" pitchFamily="18" charset="0"/>
                          </a:rPr>
                        </m:ctrlPr>
                      </m:barPr>
                      <m:e>
                        <m:r>
                          <a:rPr lang="en-US" sz="2200" b="0" i="1" smtClean="0">
                            <a:latin typeface="Cambria Math" panose="02040503050406030204" pitchFamily="18" charset="0"/>
                          </a:rPr>
                          <m:t>𝑥</m:t>
                        </m:r>
                      </m:e>
                    </m:bar>
                  </m:oMath>
                </a14:m>
                <a:r>
                  <a:rPr lang="en-US" sz="2200" dirty="0"/>
                  <a:t> and </a:t>
                </a:r>
                <a14:m>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rPr>
                      <m:t>−1 </m:t>
                    </m:r>
                  </m:oMath>
                </a14:m>
                <a:r>
                  <a:rPr lang="en-US" sz="2200" dirty="0"/>
                  <a:t>points, you can find the </a:t>
                </a:r>
                <a14:m>
                  <m:oMath xmlns:m="http://schemas.openxmlformats.org/officeDocument/2006/math">
                    <m:r>
                      <a:rPr lang="en-US" sz="2200" b="0" i="1" smtClean="0">
                        <a:latin typeface="Cambria Math" panose="02040503050406030204" pitchFamily="18" charset="0"/>
                      </a:rPr>
                      <m:t>𝑛</m:t>
                    </m:r>
                  </m:oMath>
                </a14:m>
                <a:r>
                  <a:rPr lang="en-US" sz="2200" dirty="0"/>
                  <a:t>th </a:t>
                </a:r>
              </a:p>
              <a:p>
                <a:pPr marL="457200" indent="-457200">
                  <a:buFont typeface="+mj-lt"/>
                  <a:buAutoNum type="arabicPeriod"/>
                </a:pPr>
                <a:r>
                  <a:rPr lang="en-US" sz="2200" dirty="0"/>
                  <a:t>Hence, calculating </a:t>
                </a:r>
                <a14:m>
                  <m:oMath xmlns:m="http://schemas.openxmlformats.org/officeDocument/2006/math">
                    <m:bar>
                      <m:barPr>
                        <m:pos m:val="top"/>
                        <m:ctrlPr>
                          <a:rPr lang="en-US" sz="2200" b="0" i="1" smtClean="0">
                            <a:latin typeface="Cambria Math" panose="02040503050406030204" pitchFamily="18" charset="0"/>
                          </a:rPr>
                        </m:ctrlPr>
                      </m:barPr>
                      <m:e>
                        <m:r>
                          <a:rPr lang="en-US" sz="2200" b="0" i="1" smtClean="0">
                            <a:latin typeface="Cambria Math" panose="02040503050406030204" pitchFamily="18" charset="0"/>
                          </a:rPr>
                          <m:t>𝑥</m:t>
                        </m:r>
                      </m:e>
                    </m:bar>
                  </m:oMath>
                </a14:m>
                <a:r>
                  <a:rPr lang="en-US" sz="2200" dirty="0"/>
                  <a:t> “uses up” one data point – can’t be used in SD calculation</a:t>
                </a:r>
              </a:p>
              <a:p>
                <a:pPr marL="457200" indent="-457200">
                  <a:buFont typeface="+mj-lt"/>
                  <a:buAutoNum type="arabicPeriod"/>
                </a:pPr>
                <a:endParaRPr lang="en-US" sz="2200" dirty="0"/>
              </a:p>
              <a:p>
                <a:pPr marL="0" indent="0">
                  <a:buNone/>
                </a:pPr>
                <a:r>
                  <a:rPr lang="en-US" sz="2200" dirty="0"/>
                  <a:t>This is the idea of </a:t>
                </a:r>
                <a:r>
                  <a:rPr lang="en-US" sz="2200" b="1" dirty="0"/>
                  <a:t>degrees of freedom </a:t>
                </a:r>
                <a:endParaRPr lang="en-US" sz="2200" dirty="0"/>
              </a:p>
              <a:p>
                <a:pPr marL="457200" indent="-457200">
                  <a:buFont typeface="+mj-lt"/>
                  <a:buAutoNum type="arabicPeriod"/>
                </a:pPr>
                <a:endParaRPr lang="en-US" sz="2200" dirty="0"/>
              </a:p>
            </p:txBody>
          </p:sp>
        </mc:Choice>
        <mc:Fallback xmlns="">
          <p:sp>
            <p:nvSpPr>
              <p:cNvPr id="4" name="Content Placeholder 3">
                <a:extLst>
                  <a:ext uri="{FF2B5EF4-FFF2-40B4-BE49-F238E27FC236}">
                    <a16:creationId xmlns:a16="http://schemas.microsoft.com/office/drawing/2014/main" id="{C3942D53-8D06-2584-51B3-6A2756D110B6}"/>
                  </a:ext>
                </a:extLst>
              </p:cNvPr>
              <p:cNvSpPr>
                <a:spLocks noGrp="1" noRot="1" noChangeAspect="1" noMove="1" noResize="1" noEditPoints="1" noAdjustHandles="1" noChangeArrowheads="1" noChangeShapeType="1" noTextEdit="1"/>
              </p:cNvSpPr>
              <p:nvPr>
                <p:ph idx="1"/>
              </p:nvPr>
            </p:nvSpPr>
            <p:spPr>
              <a:xfrm>
                <a:off x="838200" y="962232"/>
                <a:ext cx="9019032" cy="5217905"/>
              </a:xfrm>
              <a:blipFill>
                <a:blip r:embed="rId4"/>
                <a:stretch>
                  <a:fillRect l="-879" t="-1051"/>
                </a:stretch>
              </a:blipFill>
            </p:spPr>
            <p:txBody>
              <a:bodyPr/>
              <a:lstStyle/>
              <a:p>
                <a:r>
                  <a:rPr lang="en-US">
                    <a:noFill/>
                  </a:rPr>
                  <a:t> </a:t>
                </a:r>
              </a:p>
            </p:txBody>
          </p:sp>
        </mc:Fallback>
      </mc:AlternateContent>
    </p:spTree>
    <p:extLst>
      <p:ext uri="{BB962C8B-B14F-4D97-AF65-F5344CB8AC3E}">
        <p14:creationId xmlns:p14="http://schemas.microsoft.com/office/powerpoint/2010/main" val="5477269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50730-D2F8-5004-30F7-A538AFF01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2565E9-7EBD-AAF9-439F-63DDF0749F3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does high variance mean?</a:t>
            </a:r>
          </a:p>
        </p:txBody>
      </p:sp>
      <p:sp>
        <p:nvSpPr>
          <p:cNvPr id="3" name="Content Placeholder 2">
            <a:extLst>
              <a:ext uri="{FF2B5EF4-FFF2-40B4-BE49-F238E27FC236}">
                <a16:creationId xmlns:a16="http://schemas.microsoft.com/office/drawing/2014/main" id="{5C6147FC-A057-BFD3-CE0E-82C937F1155D}"/>
              </a:ext>
            </a:extLst>
          </p:cNvPr>
          <p:cNvSpPr>
            <a:spLocks noGrp="1"/>
          </p:cNvSpPr>
          <p:nvPr>
            <p:ph idx="1"/>
          </p:nvPr>
        </p:nvSpPr>
        <p:spPr>
          <a:xfrm>
            <a:off x="609600" y="1066801"/>
            <a:ext cx="10210800" cy="5141388"/>
          </a:xfrm>
        </p:spPr>
        <p:txBody>
          <a:bodyPr>
            <a:noAutofit/>
          </a:bodyPr>
          <a:lstStyle/>
          <a:p>
            <a:pPr marL="0" indent="0">
              <a:buNone/>
            </a:pPr>
            <a:r>
              <a:rPr lang="en-CA" sz="2200" dirty="0">
                <a:cs typeface="Times New Roman" panose="02020603050405020304" pitchFamily="18" charset="0"/>
              </a:rPr>
              <a:t>We need </a:t>
            </a:r>
            <a:r>
              <a:rPr lang="en-CA" sz="2200" b="1" dirty="0">
                <a:cs typeface="Times New Roman" panose="02020603050405020304" pitchFamily="18" charset="0"/>
              </a:rPr>
              <a:t>lots of data </a:t>
            </a:r>
            <a:r>
              <a:rPr lang="en-CA" sz="2200" dirty="0">
                <a:cs typeface="Times New Roman" panose="02020603050405020304" pitchFamily="18" charset="0"/>
              </a:rPr>
              <a:t>to have precise answers to a question</a:t>
            </a:r>
          </a:p>
          <a:p>
            <a:pPr marL="0" indent="0">
              <a:buNone/>
            </a:pPr>
            <a:r>
              <a:rPr lang="en-CA" sz="2200" u="sng" dirty="0">
                <a:solidFill>
                  <a:schemeClr val="bg2">
                    <a:lumMod val="75000"/>
                  </a:schemeClr>
                </a:solidFill>
                <a:cs typeface="Times New Roman" panose="02020603050405020304" pitchFamily="18" charset="0"/>
              </a:rPr>
              <a:t>Suppose we are after the “real” (or population) distribution of a variable</a:t>
            </a:r>
            <a:endParaRPr lang="en-US" sz="2200" u="sng" dirty="0">
              <a:solidFill>
                <a:schemeClr val="bg2">
                  <a:lumMod val="75000"/>
                </a:schemeClr>
              </a:solidFill>
              <a:cs typeface="Times New Roman" panose="02020603050405020304" pitchFamily="18" charset="0"/>
            </a:endParaRPr>
          </a:p>
        </p:txBody>
      </p:sp>
      <p:pic>
        <p:nvPicPr>
          <p:cNvPr id="6" name="Picture 5">
            <a:extLst>
              <a:ext uri="{FF2B5EF4-FFF2-40B4-BE49-F238E27FC236}">
                <a16:creationId xmlns:a16="http://schemas.microsoft.com/office/drawing/2014/main" id="{F4EA130C-D748-5247-83A7-6DD1253C1F00}"/>
              </a:ext>
            </a:extLst>
          </p:cNvPr>
          <p:cNvPicPr>
            <a:picLocks noChangeAspect="1"/>
          </p:cNvPicPr>
          <p:nvPr/>
        </p:nvPicPr>
        <p:blipFill>
          <a:blip r:embed="rId3"/>
          <a:stretch>
            <a:fillRect/>
          </a:stretch>
        </p:blipFill>
        <p:spPr>
          <a:xfrm>
            <a:off x="457200" y="2133600"/>
            <a:ext cx="7018602" cy="4724400"/>
          </a:xfrm>
          <a:prstGeom prst="rect">
            <a:avLst/>
          </a:prstGeom>
        </p:spPr>
      </p:pic>
    </p:spTree>
    <p:extLst>
      <p:ext uri="{BB962C8B-B14F-4D97-AF65-F5344CB8AC3E}">
        <p14:creationId xmlns:p14="http://schemas.microsoft.com/office/powerpoint/2010/main" val="2748703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D053B-2F59-6BD0-0750-382514F3C7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AB6701-0E90-A9B8-1750-30DCDDC489D4}"/>
              </a:ext>
            </a:extLst>
          </p:cNvPr>
          <p:cNvSpPr>
            <a:spLocks noGrp="1"/>
          </p:cNvSpPr>
          <p:nvPr>
            <p:ph type="ctrTitle"/>
          </p:nvPr>
        </p:nvSpPr>
        <p:spPr>
          <a:xfrm>
            <a:off x="1261872" y="758952"/>
            <a:ext cx="10549128" cy="4041648"/>
          </a:xfrm>
        </p:spPr>
        <p:txBody>
          <a:bodyPr/>
          <a:lstStyle/>
          <a:p>
            <a:r>
              <a:rPr lang="en-US" dirty="0"/>
              <a:t>Measuring Relationships</a:t>
            </a:r>
          </a:p>
        </p:txBody>
      </p:sp>
      <p:sp>
        <p:nvSpPr>
          <p:cNvPr id="3" name="Subtitle 2">
            <a:extLst>
              <a:ext uri="{FF2B5EF4-FFF2-40B4-BE49-F238E27FC236}">
                <a16:creationId xmlns:a16="http://schemas.microsoft.com/office/drawing/2014/main" id="{53AD8753-1C8D-E5DD-882A-CC1C103E5003}"/>
              </a:ext>
            </a:extLst>
          </p:cNvPr>
          <p:cNvSpPr>
            <a:spLocks noGrp="1"/>
          </p:cNvSpPr>
          <p:nvPr>
            <p:ph type="subTitle" idx="1"/>
          </p:nvPr>
        </p:nvSpPr>
        <p:spPr/>
        <p:txBody>
          <a:bodyPr>
            <a:normAutofit/>
          </a:bodyPr>
          <a:lstStyle/>
          <a:p>
            <a:r>
              <a:rPr lang="en-US" sz="4400" dirty="0"/>
              <a:t>A brief introduction</a:t>
            </a:r>
          </a:p>
        </p:txBody>
      </p:sp>
    </p:spTree>
    <p:extLst>
      <p:ext uri="{BB962C8B-B14F-4D97-AF65-F5344CB8AC3E}">
        <p14:creationId xmlns:p14="http://schemas.microsoft.com/office/powerpoint/2010/main" val="2170649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37FC9-4343-F3E1-81D0-50F037A261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AC5C75-17A7-ACD5-1DDE-DA1A96205C43}"/>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560CE98D-E8E1-858A-47AA-5F54B8D6F27A}"/>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What if we have more than one variable to summarize?</a:t>
            </a:r>
          </a:p>
          <a:p>
            <a:r>
              <a:rPr lang="en-US" sz="2200" dirty="0">
                <a:cs typeface="Times New Roman" panose="02020603050405020304" pitchFamily="18" charset="0"/>
              </a:rPr>
              <a:t>Once again, we can summarize </a:t>
            </a:r>
            <a:r>
              <a:rPr lang="en-US" sz="2200" u="sng" dirty="0">
                <a:cs typeface="Times New Roman" panose="02020603050405020304" pitchFamily="18" charset="0"/>
              </a:rPr>
              <a:t>all </a:t>
            </a:r>
            <a:r>
              <a:rPr lang="en-US" sz="2200" dirty="0">
                <a:cs typeface="Times New Roman" panose="02020603050405020304" pitchFamily="18" charset="0"/>
              </a:rPr>
              <a:t>of the information (scatterplots) </a:t>
            </a:r>
          </a:p>
        </p:txBody>
      </p:sp>
      <p:pic>
        <p:nvPicPr>
          <p:cNvPr id="5" name="Picture 4">
            <a:extLst>
              <a:ext uri="{FF2B5EF4-FFF2-40B4-BE49-F238E27FC236}">
                <a16:creationId xmlns:a16="http://schemas.microsoft.com/office/drawing/2014/main" id="{44194CBE-D6DA-50B8-1893-1E486341817B}"/>
              </a:ext>
            </a:extLst>
          </p:cNvPr>
          <p:cNvPicPr>
            <a:picLocks noChangeAspect="1"/>
          </p:cNvPicPr>
          <p:nvPr/>
        </p:nvPicPr>
        <p:blipFill>
          <a:blip r:embed="rId3"/>
          <a:stretch>
            <a:fillRect/>
          </a:stretch>
        </p:blipFill>
        <p:spPr>
          <a:xfrm>
            <a:off x="2895600" y="1981200"/>
            <a:ext cx="6989281" cy="4724400"/>
          </a:xfrm>
          <a:prstGeom prst="rect">
            <a:avLst/>
          </a:prstGeom>
        </p:spPr>
      </p:pic>
    </p:spTree>
    <p:extLst>
      <p:ext uri="{BB962C8B-B14F-4D97-AF65-F5344CB8AC3E}">
        <p14:creationId xmlns:p14="http://schemas.microsoft.com/office/powerpoint/2010/main" val="19084999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1F5C8-EA6C-79FC-9169-C6E1C10A52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F577C3-9CCB-694F-3F87-B7A97D27D33D}"/>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ADC8B369-38FA-36B3-D97C-3FCE83CDF562}"/>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What if we have more than one variable to summarize?</a:t>
            </a:r>
          </a:p>
          <a:p>
            <a:r>
              <a:rPr lang="en-US" sz="2200" dirty="0">
                <a:cs typeface="Times New Roman" panose="02020603050405020304" pitchFamily="18" charset="0"/>
              </a:rPr>
              <a:t>Once again, we can summarize </a:t>
            </a:r>
            <a:r>
              <a:rPr lang="en-US" sz="2200" u="sng" dirty="0">
                <a:cs typeface="Times New Roman" panose="02020603050405020304" pitchFamily="18" charset="0"/>
              </a:rPr>
              <a:t>all </a:t>
            </a:r>
            <a:r>
              <a:rPr lang="en-US" sz="2200" dirty="0">
                <a:cs typeface="Times New Roman" panose="02020603050405020304" pitchFamily="18" charset="0"/>
              </a:rPr>
              <a:t>of the information (scatterplots) </a:t>
            </a:r>
          </a:p>
          <a:p>
            <a:r>
              <a:rPr lang="en-US" sz="2200" dirty="0">
                <a:cs typeface="Times New Roman" panose="02020603050405020304" pitchFamily="18" charset="0"/>
              </a:rPr>
              <a:t>Or we can be a little more selective (binned scatterplots) </a:t>
            </a:r>
          </a:p>
        </p:txBody>
      </p:sp>
      <p:pic>
        <p:nvPicPr>
          <p:cNvPr id="6" name="Picture 5">
            <a:extLst>
              <a:ext uri="{FF2B5EF4-FFF2-40B4-BE49-F238E27FC236}">
                <a16:creationId xmlns:a16="http://schemas.microsoft.com/office/drawing/2014/main" id="{E48A4A55-B5F0-28FC-05E1-151F7B267125}"/>
              </a:ext>
            </a:extLst>
          </p:cNvPr>
          <p:cNvPicPr>
            <a:picLocks noChangeAspect="1"/>
          </p:cNvPicPr>
          <p:nvPr/>
        </p:nvPicPr>
        <p:blipFill>
          <a:blip r:embed="rId3"/>
          <a:stretch>
            <a:fillRect/>
          </a:stretch>
        </p:blipFill>
        <p:spPr>
          <a:xfrm>
            <a:off x="4953000" y="2680252"/>
            <a:ext cx="6072875" cy="3978173"/>
          </a:xfrm>
          <a:prstGeom prst="rect">
            <a:avLst/>
          </a:prstGeom>
        </p:spPr>
      </p:pic>
    </p:spTree>
    <p:extLst>
      <p:ext uri="{BB962C8B-B14F-4D97-AF65-F5344CB8AC3E}">
        <p14:creationId xmlns:p14="http://schemas.microsoft.com/office/powerpoint/2010/main" val="27654090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57F98-0FB6-EC0A-C647-73BD5B01D9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60F7E-838A-CF7E-428F-5919E262D613}"/>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7656A61F-C107-0783-E9A5-AFBF432D66DE}"/>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What if we have more than one variable to summarize?</a:t>
            </a:r>
          </a:p>
          <a:p>
            <a:r>
              <a:rPr lang="en-US" sz="2200" dirty="0">
                <a:cs typeface="Times New Roman" panose="02020603050405020304" pitchFamily="18" charset="0"/>
              </a:rPr>
              <a:t>Once again, we can summarize </a:t>
            </a:r>
            <a:r>
              <a:rPr lang="en-US" sz="2200" u="sng" dirty="0">
                <a:cs typeface="Times New Roman" panose="02020603050405020304" pitchFamily="18" charset="0"/>
              </a:rPr>
              <a:t>all </a:t>
            </a:r>
            <a:r>
              <a:rPr lang="en-US" sz="2200" dirty="0">
                <a:cs typeface="Times New Roman" panose="02020603050405020304" pitchFamily="18" charset="0"/>
              </a:rPr>
              <a:t>of the information (scatterplots) </a:t>
            </a:r>
          </a:p>
          <a:p>
            <a:r>
              <a:rPr lang="en-US" sz="2200" dirty="0">
                <a:cs typeface="Times New Roman" panose="02020603050405020304" pitchFamily="18" charset="0"/>
              </a:rPr>
              <a:t>Or we can be a little more selective (binned scatterplots) </a:t>
            </a:r>
          </a:p>
        </p:txBody>
      </p:sp>
      <p:pic>
        <p:nvPicPr>
          <p:cNvPr id="5" name="Picture 4">
            <a:extLst>
              <a:ext uri="{FF2B5EF4-FFF2-40B4-BE49-F238E27FC236}">
                <a16:creationId xmlns:a16="http://schemas.microsoft.com/office/drawing/2014/main" id="{D81B84D0-8673-F407-5F0F-6685C67B262D}"/>
              </a:ext>
            </a:extLst>
          </p:cNvPr>
          <p:cNvPicPr>
            <a:picLocks noChangeAspect="1"/>
          </p:cNvPicPr>
          <p:nvPr/>
        </p:nvPicPr>
        <p:blipFill>
          <a:blip r:embed="rId3"/>
          <a:stretch>
            <a:fillRect/>
          </a:stretch>
        </p:blipFill>
        <p:spPr>
          <a:xfrm>
            <a:off x="4949072" y="2666999"/>
            <a:ext cx="6014882" cy="3996189"/>
          </a:xfrm>
          <a:prstGeom prst="rect">
            <a:avLst/>
          </a:prstGeom>
        </p:spPr>
      </p:pic>
    </p:spTree>
    <p:extLst>
      <p:ext uri="{BB962C8B-B14F-4D97-AF65-F5344CB8AC3E}">
        <p14:creationId xmlns:p14="http://schemas.microsoft.com/office/powerpoint/2010/main" val="19516689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err="1">
                <a:latin typeface="Times New Roman" panose="02020603050405020304" pitchFamily="18" charset="0"/>
                <a:cs typeface="Times New Roman" panose="02020603050405020304" pitchFamily="18" charset="0"/>
              </a:rPr>
              <a:t>Binscatters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3429000" cy="5141388"/>
              </a:xfrm>
            </p:spPr>
            <p:txBody>
              <a:bodyPr>
                <a:noAutofit/>
              </a:bodyPr>
              <a:lstStyle/>
              <a:p>
                <a:pPr marL="457200" indent="-457200">
                  <a:buFont typeface="+mj-lt"/>
                  <a:buAutoNum type="arabicPeriod"/>
                </a:pPr>
                <a:r>
                  <a:rPr lang="en-US" sz="2400" dirty="0">
                    <a:cs typeface="Times New Roman" panose="02020603050405020304" pitchFamily="18" charset="0"/>
                  </a:rPr>
                  <a:t>Bin your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Aggregate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within bins</a:t>
                </a:r>
              </a:p>
              <a:p>
                <a:pPr marL="457200" indent="-457200">
                  <a:buFont typeface="+mj-lt"/>
                  <a:buAutoNum type="arabicPeriod"/>
                </a:pPr>
                <a:r>
                  <a:rPr lang="en-US" sz="2400" dirty="0">
                    <a:cs typeface="Times New Roman" panose="02020603050405020304" pitchFamily="18" charset="0"/>
                  </a:rPr>
                  <a:t>Smooth (drawbacks?)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3429000" cy="5141388"/>
              </a:xfrm>
              <a:blipFill>
                <a:blip r:embed="rId3"/>
                <a:stretch>
                  <a:fillRect l="-1421"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Scatter Plot in Stata with Reduced Noise">
            <a:extLst>
              <a:ext uri="{FF2B5EF4-FFF2-40B4-BE49-F238E27FC236}">
                <a16:creationId xmlns:a16="http://schemas.microsoft.com/office/drawing/2014/main" id="{359A706A-B0E6-16DD-48A0-59AF647698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967055"/>
            <a:ext cx="7700963" cy="560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7257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D5437-A2E8-E1A3-4542-298B615934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C52C63-9220-FA0C-C62E-9192D30DDAFD}"/>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E79A4897-9F50-BFC4-15B0-AE1BB6BA6DEF}"/>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Other options (that we’ll cover next time) include: </a:t>
            </a:r>
          </a:p>
          <a:p>
            <a:r>
              <a:rPr lang="en-US" sz="2200" dirty="0">
                <a:cs typeface="Times New Roman" panose="02020603050405020304" pitchFamily="18" charset="0"/>
              </a:rPr>
              <a:t>Conditional distributions</a:t>
            </a:r>
          </a:p>
          <a:p>
            <a:r>
              <a:rPr lang="en-US" sz="2200" dirty="0">
                <a:cs typeface="Times New Roman" panose="02020603050405020304" pitchFamily="18" charset="0"/>
              </a:rPr>
              <a:t>Two-way data visualizations</a:t>
            </a:r>
          </a:p>
          <a:p>
            <a:r>
              <a:rPr lang="en-US" sz="2200" dirty="0">
                <a:cs typeface="Times New Roman" panose="02020603050405020304" pitchFamily="18" charset="0"/>
              </a:rPr>
              <a:t>Regression adjustments</a:t>
            </a:r>
          </a:p>
          <a:p>
            <a:r>
              <a:rPr lang="en-US" sz="2200" dirty="0">
                <a:cs typeface="Times New Roman" panose="02020603050405020304" pitchFamily="18" charset="0"/>
              </a:rPr>
              <a:t>Lots of options!</a:t>
            </a:r>
          </a:p>
        </p:txBody>
      </p:sp>
    </p:spTree>
    <p:extLst>
      <p:ext uri="{BB962C8B-B14F-4D97-AF65-F5344CB8AC3E}">
        <p14:creationId xmlns:p14="http://schemas.microsoft.com/office/powerpoint/2010/main" val="32301240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1058294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800" dirty="0"/>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Next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Data visualization</a:t>
            </a:r>
          </a:p>
          <a:p>
            <a:r>
              <a:rPr lang="en-US" sz="2800" dirty="0"/>
              <a:t>Measuring correlations and covariances</a:t>
            </a:r>
          </a:p>
          <a:p>
            <a:r>
              <a:rPr lang="en-US" sz="2800" dirty="0"/>
              <a:t>Quantifying uncertainty</a:t>
            </a:r>
          </a:p>
        </p:txBody>
      </p:sp>
      <p:sp>
        <p:nvSpPr>
          <p:cNvPr id="7" name="Content Placeholder 3">
            <a:extLst>
              <a:ext uri="{FF2B5EF4-FFF2-40B4-BE49-F238E27FC236}">
                <a16:creationId xmlns:a16="http://schemas.microsoft.com/office/drawing/2014/main" id="{C903B0BA-45EE-ADAD-ECF7-1413995E0BEF}"/>
              </a:ext>
            </a:extLst>
          </p:cNvPr>
          <p:cNvSpPr txBox="1">
            <a:spLocks/>
          </p:cNvSpPr>
          <p:nvPr/>
        </p:nvSpPr>
        <p:spPr>
          <a:xfrm>
            <a:off x="381000" y="1164869"/>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Programming in R</a:t>
            </a:r>
          </a:p>
          <a:p>
            <a:r>
              <a:rPr lang="en-US" sz="2800" dirty="0"/>
              <a:t>Descriptive Statistics</a:t>
            </a:r>
          </a:p>
        </p:txBody>
      </p:sp>
    </p:spTree>
    <p:extLst>
      <p:ext uri="{BB962C8B-B14F-4D97-AF65-F5344CB8AC3E}">
        <p14:creationId xmlns:p14="http://schemas.microsoft.com/office/powerpoint/2010/main" val="351778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does it look like to use RStudio?</a:t>
            </a:r>
          </a:p>
        </p:txBody>
      </p:sp>
      <p:sp>
        <p:nvSpPr>
          <p:cNvPr id="3" name="Content Placeholder 2"/>
          <p:cNvSpPr>
            <a:spLocks noGrp="1"/>
          </p:cNvSpPr>
          <p:nvPr>
            <p:ph idx="1"/>
          </p:nvPr>
        </p:nvSpPr>
        <p:spPr>
          <a:xfrm>
            <a:off x="609600" y="1066801"/>
            <a:ext cx="9130284" cy="5141388"/>
          </a:xfrm>
        </p:spPr>
        <p:txBody>
          <a:bodyPr>
            <a:noAutofit/>
          </a:bodyPr>
          <a:lstStyle/>
          <a:p>
            <a:r>
              <a:rPr lang="en-US" sz="2200" dirty="0">
                <a:latin typeface="Times New Roman" panose="02020603050405020304" pitchFamily="18" charset="0"/>
                <a:cs typeface="Times New Roman" panose="02020603050405020304" pitchFamily="18" charset="0"/>
              </a:rPr>
              <a:t>4 panes (each of them useful)! </a:t>
            </a:r>
          </a:p>
          <a:p>
            <a:r>
              <a:rPr lang="en-US" sz="2200" dirty="0">
                <a:latin typeface="Times New Roman" panose="02020603050405020304" pitchFamily="18" charset="0"/>
                <a:cs typeface="Times New Roman" panose="02020603050405020304" pitchFamily="18" charset="0"/>
              </a:rPr>
              <a:t>Create a new .</a:t>
            </a:r>
            <a:r>
              <a:rPr lang="en-US" sz="2200" dirty="0" err="1">
                <a:latin typeface="Times New Roman" panose="02020603050405020304" pitchFamily="18" charset="0"/>
                <a:cs typeface="Times New Roman" panose="02020603050405020304" pitchFamily="18" charset="0"/>
              </a:rPr>
              <a:t>Rmd</a:t>
            </a:r>
            <a:r>
              <a:rPr lang="en-US" sz="2200" dirty="0">
                <a:latin typeface="Times New Roman" panose="02020603050405020304" pitchFamily="18" charset="0"/>
                <a:cs typeface="Times New Roman" panose="02020603050405020304" pitchFamily="18" charset="0"/>
              </a:rPr>
              <a:t> file (`File` &gt; `New File`  &gt; `R Markdown`, and save it (preferably in a separate folder for this class)</a:t>
            </a:r>
          </a:p>
          <a:p>
            <a:r>
              <a:rPr lang="en-US" sz="2200" dirty="0">
                <a:cs typeface="Times New Roman" panose="02020603050405020304" pitchFamily="18" charset="0"/>
              </a:rPr>
              <a:t>Visual mode for .</a:t>
            </a:r>
            <a:r>
              <a:rPr lang="en-US" sz="2200" dirty="0" err="1">
                <a:cs typeface="Times New Roman" panose="02020603050405020304" pitchFamily="18" charset="0"/>
              </a:rPr>
              <a:t>Rmd</a:t>
            </a:r>
            <a:r>
              <a:rPr lang="en-US" sz="2200" dirty="0">
                <a:cs typeface="Times New Roman" panose="02020603050405020304" pitchFamily="18" charset="0"/>
              </a:rPr>
              <a:t> files</a:t>
            </a:r>
          </a:p>
          <a:p>
            <a:r>
              <a:rPr lang="en-US" sz="2200" dirty="0">
                <a:latin typeface="Times New Roman" panose="02020603050405020304" pitchFamily="18" charset="0"/>
                <a:cs typeface="Times New Roman" panose="02020603050405020304" pitchFamily="18" charset="0"/>
              </a:rPr>
              <a:t>Why use .</a:t>
            </a:r>
            <a:r>
              <a:rPr lang="en-US" sz="2200" dirty="0" err="1">
                <a:cs typeface="Times New Roman" panose="02020603050405020304" pitchFamily="18" charset="0"/>
              </a:rPr>
              <a:t>Rmd</a:t>
            </a:r>
            <a:r>
              <a:rPr lang="en-US" sz="2200" dirty="0">
                <a:cs typeface="Times New Roman" panose="02020603050405020304" pitchFamily="18" charset="0"/>
              </a:rPr>
              <a:t> files? </a:t>
            </a:r>
          </a:p>
          <a:p>
            <a:r>
              <a:rPr lang="en-US" sz="2200" dirty="0">
                <a:latin typeface="Times New Roman" panose="02020603050405020304" pitchFamily="18" charset="0"/>
                <a:cs typeface="Times New Roman" panose="02020603050405020304" pitchFamily="18" charset="0"/>
              </a:rPr>
              <a:t>How to separate (and name!) code chunks and text</a:t>
            </a:r>
          </a:p>
          <a:p>
            <a:r>
              <a:rPr lang="en-US" sz="2200" dirty="0">
                <a:latin typeface="Times New Roman" panose="02020603050405020304" pitchFamily="18" charset="0"/>
                <a:cs typeface="Times New Roman" panose="02020603050405020304" pitchFamily="18" charset="0"/>
              </a:rPr>
              <a:t>How to incorporate Copilot (test it out: type </a:t>
            </a:r>
            <a:r>
              <a:rPr lang="en-US" sz="1800" b="1" dirty="0">
                <a:effectLst/>
                <a:latin typeface="Courier New" panose="02070309020205020404" pitchFamily="49" charset="0"/>
                <a:ea typeface="Times New Roman" panose="02020603050405020304" pitchFamily="18" charset="0"/>
              </a:rPr>
              <a:t># Calculate the mean of the variable </a:t>
            </a:r>
            <a:r>
              <a:rPr lang="en-US" sz="1800" b="1" dirty="0" err="1">
                <a:effectLst/>
                <a:latin typeface="Courier New" panose="02070309020205020404" pitchFamily="49" charset="0"/>
                <a:ea typeface="Times New Roman" panose="02020603050405020304" pitchFamily="18" charset="0"/>
              </a:rPr>
              <a:t>myvar</a:t>
            </a:r>
            <a:r>
              <a:rPr lang="en-US" sz="1800" b="1" dirty="0">
                <a:effectLst/>
                <a:latin typeface="Courier New" panose="02070309020205020404" pitchFamily="49" charset="0"/>
                <a:ea typeface="Times New Roman" panose="02020603050405020304" pitchFamily="18" charset="0"/>
              </a:rPr>
              <a:t> </a:t>
            </a:r>
            <a:r>
              <a:rPr lang="en-US" sz="2200" dirty="0">
                <a:effectLst/>
                <a:ea typeface="Times New Roman" panose="02020603050405020304" pitchFamily="18" charset="0"/>
                <a:cs typeface="Times New Roman" panose="02020603050405020304" pitchFamily="18" charset="0"/>
              </a:rPr>
              <a:t>into a code chunk)</a:t>
            </a:r>
          </a:p>
          <a:p>
            <a:r>
              <a:rPr lang="en-US" sz="2200" dirty="0">
                <a:ea typeface="Times New Roman" panose="02020603050405020304" pitchFamily="18" charset="0"/>
                <a:cs typeface="Times New Roman" panose="02020603050405020304" pitchFamily="18" charset="0"/>
              </a:rPr>
              <a:t>How to run a code chunk (just one!) </a:t>
            </a:r>
          </a:p>
          <a:p>
            <a:r>
              <a:rPr lang="en-US" sz="2200" dirty="0">
                <a:effectLst/>
                <a:ea typeface="Times New Roman" panose="02020603050405020304" pitchFamily="18" charset="0"/>
                <a:cs typeface="Times New Roman" panose="02020603050405020304" pitchFamily="18" charset="0"/>
              </a:rPr>
              <a:t>Eventually, we’ll talk about how to knit the whole file</a:t>
            </a: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119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Project Management: Commenting code</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Comments are your friend!</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D6841CF-441B-821C-6EFE-7A798E0AF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07" y="1524000"/>
            <a:ext cx="4680000" cy="3987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B420987-4E4C-E816-724E-440FD352A971}"/>
              </a:ext>
            </a:extLst>
          </p:cNvPr>
          <p:cNvPicPr>
            <a:picLocks noChangeAspect="1"/>
          </p:cNvPicPr>
          <p:nvPr/>
        </p:nvPicPr>
        <p:blipFill>
          <a:blip r:embed="rId4"/>
          <a:stretch>
            <a:fillRect/>
          </a:stretch>
        </p:blipFill>
        <p:spPr>
          <a:xfrm>
            <a:off x="4953000" y="1905000"/>
            <a:ext cx="5753903" cy="1981477"/>
          </a:xfrm>
          <a:prstGeom prst="rect">
            <a:avLst/>
          </a:prstGeom>
        </p:spPr>
      </p:pic>
    </p:spTree>
    <p:extLst>
      <p:ext uri="{BB962C8B-B14F-4D97-AF65-F5344CB8AC3E}">
        <p14:creationId xmlns:p14="http://schemas.microsoft.com/office/powerpoint/2010/main" val="274777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Assigning variables in R</a:t>
            </a:r>
          </a:p>
        </p:txBody>
      </p:sp>
      <p:sp>
        <p:nvSpPr>
          <p:cNvPr id="3" name="Content Placeholder 2"/>
          <p:cNvSpPr>
            <a:spLocks noGrp="1"/>
          </p:cNvSpPr>
          <p:nvPr>
            <p:ph idx="1"/>
          </p:nvPr>
        </p:nvSpPr>
        <p:spPr>
          <a:xfrm>
            <a:off x="609600" y="1066801"/>
            <a:ext cx="9130284" cy="5141388"/>
          </a:xfrm>
        </p:spPr>
        <p:txBody>
          <a:bodyPr>
            <a:noAutofit/>
          </a:bodyPr>
          <a:lstStyle/>
          <a:p>
            <a:r>
              <a:rPr lang="en-US" sz="2200" dirty="0">
                <a:latin typeface="Times New Roman" panose="02020603050405020304" pitchFamily="18" charset="0"/>
                <a:cs typeface="Times New Roman" panose="02020603050405020304" pitchFamily="18" charset="0"/>
              </a:rPr>
              <a:t>R can handle multiple objects all at once: </a:t>
            </a:r>
          </a:p>
          <a:p>
            <a:pPr lvl="1"/>
            <a:r>
              <a:rPr lang="en-US" sz="2000" dirty="0">
                <a:effectLst/>
                <a:ea typeface="Times New Roman" panose="02020603050405020304" pitchFamily="18" charset="0"/>
                <a:cs typeface="Times New Roman" panose="02020603050405020304" pitchFamily="18" charset="0"/>
              </a:rPr>
              <a:t>Datasets</a:t>
            </a:r>
          </a:p>
          <a:p>
            <a:pPr lvl="1"/>
            <a:r>
              <a:rPr lang="en-US" sz="2000" dirty="0">
                <a:ea typeface="Times New Roman" panose="02020603050405020304" pitchFamily="18" charset="0"/>
                <a:cs typeface="Times New Roman" panose="02020603050405020304" pitchFamily="18" charset="0"/>
              </a:rPr>
              <a:t>Functions</a:t>
            </a:r>
          </a:p>
          <a:p>
            <a:pPr lvl="1"/>
            <a:r>
              <a:rPr lang="en-US" sz="2000" dirty="0">
                <a:effectLst/>
                <a:ea typeface="Times New Roman" panose="02020603050405020304" pitchFamily="18" charset="0"/>
                <a:cs typeface="Times New Roman" panose="02020603050405020304" pitchFamily="18" charset="0"/>
              </a:rPr>
              <a:t>Integers/scalars</a:t>
            </a:r>
          </a:p>
          <a:p>
            <a:pPr lvl="1"/>
            <a:r>
              <a:rPr lang="en-US" sz="2000" dirty="0">
                <a:ea typeface="Times New Roman" panose="02020603050405020304" pitchFamily="18" charset="0"/>
                <a:cs typeface="Times New Roman" panose="02020603050405020304" pitchFamily="18" charset="0"/>
              </a:rPr>
              <a:t>Lists</a:t>
            </a:r>
          </a:p>
          <a:p>
            <a:pPr lvl="1"/>
            <a:r>
              <a:rPr lang="en-US" sz="2000" dirty="0">
                <a:effectLst/>
                <a:ea typeface="Times New Roman" panose="02020603050405020304" pitchFamily="18" charset="0"/>
                <a:cs typeface="Times New Roman" panose="02020603050405020304" pitchFamily="18" charset="0"/>
              </a:rPr>
              <a:t>Etc.!</a:t>
            </a:r>
          </a:p>
          <a:p>
            <a:r>
              <a:rPr lang="en-US" sz="2200" dirty="0">
                <a:ea typeface="Times New Roman" panose="02020603050405020304" pitchFamily="18" charset="0"/>
                <a:cs typeface="Times New Roman" panose="02020603050405020304" pitchFamily="18" charset="0"/>
              </a:rPr>
              <a:t>To assign an object: </a:t>
            </a:r>
          </a:p>
          <a:p>
            <a:endParaRPr lang="en-US" sz="2200" dirty="0">
              <a:effectLst/>
              <a:ea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11979ED-2456-8B1F-24BF-0EE3F089A76C}"/>
              </a:ext>
            </a:extLst>
          </p:cNvPr>
          <p:cNvPicPr>
            <a:picLocks noChangeAspect="1"/>
          </p:cNvPicPr>
          <p:nvPr/>
        </p:nvPicPr>
        <p:blipFill>
          <a:blip r:embed="rId4"/>
          <a:stretch>
            <a:fillRect/>
          </a:stretch>
        </p:blipFill>
        <p:spPr>
          <a:xfrm>
            <a:off x="360650" y="3786687"/>
            <a:ext cx="7335550" cy="2842713"/>
          </a:xfrm>
          <a:prstGeom prst="rect">
            <a:avLst/>
          </a:prstGeom>
        </p:spPr>
      </p:pic>
    </p:spTree>
    <p:extLst>
      <p:ext uri="{BB962C8B-B14F-4D97-AF65-F5344CB8AC3E}">
        <p14:creationId xmlns:p14="http://schemas.microsoft.com/office/powerpoint/2010/main" val="1074387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 in R</a:t>
            </a:r>
          </a:p>
        </p:txBody>
      </p:sp>
      <p:sp>
        <p:nvSpPr>
          <p:cNvPr id="3" name="Content Placeholder 2"/>
          <p:cNvSpPr>
            <a:spLocks noGrp="1"/>
          </p:cNvSpPr>
          <p:nvPr>
            <p:ph idx="1"/>
          </p:nvPr>
        </p:nvSpPr>
        <p:spPr>
          <a:xfrm>
            <a:off x="609600" y="1066801"/>
            <a:ext cx="9130284" cy="5141388"/>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Not all data is numeric! Some of the key data types you’ll encounter are: </a:t>
            </a:r>
          </a:p>
          <a:p>
            <a:pPr marL="457200" indent="-457200">
              <a:buAutoNum type="arabicPeriod"/>
            </a:pPr>
            <a:r>
              <a:rPr lang="en-US" sz="2200" dirty="0">
                <a:cs typeface="Times New Roman" panose="02020603050405020304" pitchFamily="18" charset="0"/>
              </a:rPr>
              <a:t>Numeric</a:t>
            </a:r>
          </a:p>
          <a:p>
            <a:pPr marL="457200" indent="-457200">
              <a:buAutoNum type="arabicPeriod"/>
            </a:pPr>
            <a:r>
              <a:rPr lang="en-US" sz="2200" dirty="0">
                <a:latin typeface="Times New Roman" panose="02020603050405020304" pitchFamily="18" charset="0"/>
                <a:cs typeface="Times New Roman" panose="02020603050405020304" pitchFamily="18" charset="0"/>
              </a:rPr>
              <a:t>Character</a:t>
            </a:r>
          </a:p>
          <a:p>
            <a:pPr marL="457200" indent="-457200">
              <a:buAutoNum type="arabicPeriod"/>
            </a:pPr>
            <a:r>
              <a:rPr lang="en-US" sz="2200" dirty="0">
                <a:cs typeface="Times New Roman" panose="02020603050405020304" pitchFamily="18" charset="0"/>
              </a:rPr>
              <a:t>Logical/Boolean</a:t>
            </a:r>
          </a:p>
          <a:p>
            <a:pPr marL="457200" indent="-457200">
              <a:buAutoNum type="arabicPeriod"/>
            </a:pPr>
            <a:r>
              <a:rPr lang="en-US" sz="2200" dirty="0">
                <a:latin typeface="Times New Roman" panose="02020603050405020304" pitchFamily="18" charset="0"/>
                <a:cs typeface="Times New Roman" panose="02020603050405020304" pitchFamily="18" charset="0"/>
              </a:rPr>
              <a:t>Factors</a:t>
            </a:r>
          </a:p>
          <a:p>
            <a:pPr marL="457200" indent="-457200">
              <a:buAutoNum type="arabicPeriod"/>
            </a:pPr>
            <a:endParaRPr lang="en-US" sz="2200" dirty="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We’ll talk about each of these and especially, how to convert </a:t>
            </a:r>
            <a:r>
              <a:rPr lang="en-US" sz="2200" dirty="0">
                <a:cs typeface="Times New Roman" panose="02020603050405020304" pitchFamily="18" charset="0"/>
              </a:rPr>
              <a:t>them into the quantitative variables we would use in this course</a:t>
            </a:r>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CE488243-4695-475A-997E-FEFB198B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11173"/>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7395</TotalTime>
  <Words>3600</Words>
  <Application>Microsoft Office PowerPoint</Application>
  <PresentationFormat>Widescreen</PresentationFormat>
  <Paragraphs>415</Paragraphs>
  <Slides>58</Slides>
  <Notes>58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-apple-system</vt:lpstr>
      <vt:lpstr>Arial</vt:lpstr>
      <vt:lpstr>Calibri</vt:lpstr>
      <vt:lpstr>Cambria Math</vt:lpstr>
      <vt:lpstr>Courier New</vt:lpstr>
      <vt:lpstr>Symbol</vt:lpstr>
      <vt:lpstr>Times New Roman</vt:lpstr>
      <vt:lpstr>Wingdings</vt:lpstr>
      <vt:lpstr>Wingdings 2</vt:lpstr>
      <vt:lpstr>View</vt:lpstr>
      <vt:lpstr>Intermediate Statistics</vt:lpstr>
      <vt:lpstr>PowerPoint Presentation</vt:lpstr>
      <vt:lpstr>Programming in R</vt:lpstr>
      <vt:lpstr>Project Management: Folder Organizations</vt:lpstr>
      <vt:lpstr>Project Management: File Organization</vt:lpstr>
      <vt:lpstr>What does it look like to use RStudio?</vt:lpstr>
      <vt:lpstr>Project Management: Commenting code</vt:lpstr>
      <vt:lpstr>Assigning variables in R</vt:lpstr>
      <vt:lpstr>Data types in R</vt:lpstr>
      <vt:lpstr>Calculations in R</vt:lpstr>
      <vt:lpstr>Other objects in R</vt:lpstr>
      <vt:lpstr>Other objects in R</vt:lpstr>
      <vt:lpstr>Other objects in R</vt:lpstr>
      <vt:lpstr>What can you do with vectors? </vt:lpstr>
      <vt:lpstr>Combining vectors: matrices</vt:lpstr>
      <vt:lpstr>What do you do with a matrix? </vt:lpstr>
      <vt:lpstr>Data frames: our bread and butter</vt:lpstr>
      <vt:lpstr>Data frames: our bread and butter</vt:lpstr>
      <vt:lpstr>Using the tidyverse</vt:lpstr>
      <vt:lpstr>Ggplot: a companion to the tidyverse</vt:lpstr>
      <vt:lpstr>Ggplot: a companion to the tidyverse</vt:lpstr>
      <vt:lpstr>Knitting/Compiling your file</vt:lpstr>
      <vt:lpstr>Additional R Resources</vt:lpstr>
      <vt:lpstr>Descriptive Statistics</vt:lpstr>
      <vt:lpstr>Why describe your data?</vt:lpstr>
      <vt:lpstr>Descriptive Statistics are Your Friend!</vt:lpstr>
      <vt:lpstr>Descriptive Statistics are Your Friend!</vt:lpstr>
      <vt:lpstr>Descriptive Statistics are Your Friend!</vt:lpstr>
      <vt:lpstr>Descriptive Statistics are Your Friend!</vt:lpstr>
      <vt:lpstr>Descriptive Statistics are Your Friend!</vt:lpstr>
      <vt:lpstr>Data Types</vt:lpstr>
      <vt:lpstr>Data Types</vt:lpstr>
      <vt:lpstr>Data Types</vt:lpstr>
      <vt:lpstr>Data Types</vt:lpstr>
      <vt:lpstr>Data Types</vt:lpstr>
      <vt:lpstr>Picturing (Raw) Data</vt:lpstr>
      <vt:lpstr>Picturing (Raw) Data</vt:lpstr>
      <vt:lpstr>Picturing (Raw) Data</vt:lpstr>
      <vt:lpstr>Picturing (Raw) Data</vt:lpstr>
      <vt:lpstr>Picturing (Raw) Data</vt:lpstr>
      <vt:lpstr>Summarizing Data: Central Tendency</vt:lpstr>
      <vt:lpstr>Summarizing Data: Central Tendency</vt:lpstr>
      <vt:lpstr>Summarizing Data: Central Tendency</vt:lpstr>
      <vt:lpstr>Summarizing Data: Central Tendency</vt:lpstr>
      <vt:lpstr>Summarizing Data: Central Tendency</vt:lpstr>
      <vt:lpstr>How much variation do I have?</vt:lpstr>
      <vt:lpstr>How much variation do I have?</vt:lpstr>
      <vt:lpstr>Measuring Variability: Variance and SDs</vt:lpstr>
      <vt:lpstr>Measuring Variability: Variance and SDs</vt:lpstr>
      <vt:lpstr>Why n-1?</vt:lpstr>
      <vt:lpstr>What does high variance mean?</vt:lpstr>
      <vt:lpstr>Measuring Relationships</vt:lpstr>
      <vt:lpstr>Is it good for a variable to be alone?</vt:lpstr>
      <vt:lpstr>Is it good for a variable to be alone?</vt:lpstr>
      <vt:lpstr>Is it good for a variable to be alone?</vt:lpstr>
      <vt:lpstr>Binscatters</vt:lpstr>
      <vt:lpstr>Is it good for a variable to be alone?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659</cp:revision>
  <dcterms:created xsi:type="dcterms:W3CDTF">2011-01-10T00:42:42Z</dcterms:created>
  <dcterms:modified xsi:type="dcterms:W3CDTF">2025-01-15T20:53:40Z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