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5"/>
  </p:notesMasterIdLst>
  <p:sldIdLst>
    <p:sldId id="256" r:id="rId2"/>
    <p:sldId id="425" r:id="rId3"/>
    <p:sldId id="348" r:id="rId4"/>
    <p:sldId id="426" r:id="rId5"/>
    <p:sldId id="420" r:id="rId6"/>
    <p:sldId id="427" r:id="rId7"/>
    <p:sldId id="313" r:id="rId8"/>
    <p:sldId id="314" r:id="rId9"/>
    <p:sldId id="315" r:id="rId10"/>
    <p:sldId id="421" r:id="rId11"/>
    <p:sldId id="338" r:id="rId12"/>
    <p:sldId id="422" r:id="rId13"/>
    <p:sldId id="423" r:id="rId14"/>
    <p:sldId id="428" r:id="rId15"/>
    <p:sldId id="424" r:id="rId16"/>
    <p:sldId id="429" r:id="rId17"/>
    <p:sldId id="430" r:id="rId18"/>
    <p:sldId id="331" r:id="rId19"/>
    <p:sldId id="332" r:id="rId20"/>
    <p:sldId id="333" r:id="rId21"/>
    <p:sldId id="334" r:id="rId22"/>
    <p:sldId id="317" r:id="rId23"/>
    <p:sldId id="398" r:id="rId24"/>
    <p:sldId id="399" r:id="rId25"/>
    <p:sldId id="400" r:id="rId26"/>
    <p:sldId id="401" r:id="rId27"/>
    <p:sldId id="402" r:id="rId28"/>
    <p:sldId id="403" r:id="rId29"/>
    <p:sldId id="404" r:id="rId30"/>
    <p:sldId id="405" r:id="rId31"/>
    <p:sldId id="407" r:id="rId32"/>
    <p:sldId id="406" r:id="rId33"/>
    <p:sldId id="408" r:id="rId34"/>
    <p:sldId id="409" r:id="rId35"/>
    <p:sldId id="410" r:id="rId36"/>
    <p:sldId id="411" r:id="rId37"/>
    <p:sldId id="413" r:id="rId38"/>
    <p:sldId id="414" r:id="rId39"/>
    <p:sldId id="415" r:id="rId40"/>
    <p:sldId id="416" r:id="rId41"/>
    <p:sldId id="412" r:id="rId42"/>
    <p:sldId id="431" r:id="rId43"/>
    <p:sldId id="417" r:id="rId4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806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Please do this before next week, if you </a:t>
            </a:r>
            <a:r>
              <a:rPr lang="en-CA"/>
              <a:t>haven’t already!</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99913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resource: https://www.youtube.com/watch?v=t7NrkAeosog&amp;ab_channel=MelissaVanBussel%28ggnot2%29.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33332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73291-3FA9-3DEF-CDCD-85831C2D4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2C48E-A3BF-A70C-772D-B5A23963C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61630F-D7B1-6DBA-29F1-9931637B1FA4}"/>
              </a:ext>
            </a:extLst>
          </p:cNvPr>
          <p:cNvSpPr>
            <a:spLocks noGrp="1"/>
          </p:cNvSpPr>
          <p:nvPr>
            <p:ph type="body" idx="1"/>
          </p:nvPr>
        </p:nvSpPr>
        <p:spPr/>
        <p:txBody>
          <a:bodyPr/>
          <a:lstStyle/>
          <a:p>
            <a:r>
              <a:rPr lang="en-CA" dirty="0"/>
              <a:t>A resource: https://www.youtube.com/watch?v=t7NrkAeosog&amp;ab_channel=MelissaVanBussel%28ggnot2%29. </a:t>
            </a:r>
          </a:p>
        </p:txBody>
      </p:sp>
      <p:sp>
        <p:nvSpPr>
          <p:cNvPr id="4" name="Slide Number Placeholder 3">
            <a:extLst>
              <a:ext uri="{FF2B5EF4-FFF2-40B4-BE49-F238E27FC236}">
                <a16:creationId xmlns:a16="http://schemas.microsoft.com/office/drawing/2014/main" id="{D1FD6FA8-414D-9B6B-ED1D-C175FA472417}"/>
              </a:ext>
            </a:extLst>
          </p:cNvPr>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177420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924176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6C2F8-C5E9-27AF-8536-4984F0AD02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FB8AC2-0A44-4F4B-42CB-947ED36E8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2DE7E2-B7B7-2547-FD26-5EC607ADA681}"/>
              </a:ext>
            </a:extLst>
          </p:cNvPr>
          <p:cNvSpPr>
            <a:spLocks noGrp="1"/>
          </p:cNvSpPr>
          <p:nvPr>
            <p:ph type="body" idx="1"/>
          </p:nvPr>
        </p:nvSpPr>
        <p:spPr/>
        <p:txBody>
          <a:bodyPr/>
          <a:lstStyle/>
          <a:p>
            <a:r>
              <a:rPr lang="en-CA" dirty="0"/>
              <a:t>One thing it’s good at (</a:t>
            </a:r>
            <a:r>
              <a:rPr lang="en-CA" dirty="0" err="1"/>
              <a:t>ish</a:t>
            </a:r>
            <a:r>
              <a:rPr lang="en-CA" dirty="0"/>
              <a:t>) – coding! Here is how you can integrate with R Studio and ask questions. Remember that the more detailed the question, the better the answer. (Note that this will only give you coding help, but there’s a reason you should do it this way – it will see your code and history!) </a:t>
            </a:r>
          </a:p>
        </p:txBody>
      </p:sp>
      <p:sp>
        <p:nvSpPr>
          <p:cNvPr id="4" name="Slide Number Placeholder 3">
            <a:extLst>
              <a:ext uri="{FF2B5EF4-FFF2-40B4-BE49-F238E27FC236}">
                <a16:creationId xmlns:a16="http://schemas.microsoft.com/office/drawing/2014/main" id="{34835B99-0A84-C050-0611-A3EC65C977A6}"/>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89196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45179-5993-F745-CE76-D85141BC5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CFF34-6ECB-252D-20E6-1C907D3EF3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6ACF9D-B844-774B-E410-62BA9DEE164D}"/>
              </a:ext>
            </a:extLst>
          </p:cNvPr>
          <p:cNvSpPr>
            <a:spLocks noGrp="1"/>
          </p:cNvSpPr>
          <p:nvPr>
            <p:ph type="body" idx="1"/>
          </p:nvPr>
        </p:nvSpPr>
        <p:spPr/>
        <p:txBody>
          <a:bodyPr/>
          <a:lstStyle/>
          <a:p>
            <a:r>
              <a:rPr lang="en-CA" dirty="0"/>
              <a:t>It’s *much* more variable at interpreting statistics. For example, this is good – although erring on the side of too much information. A worse outcome is this one: https://chatgpt.com/share/677d4e1b-46f0-8000-9cd8-e09f628f7795. </a:t>
            </a:r>
          </a:p>
          <a:p>
            <a:pPr marL="171450" indent="-171450">
              <a:buFont typeface="Arial" panose="020B0604020202020204" pitchFamily="34" charset="0"/>
              <a:buChar char="•"/>
            </a:pPr>
            <a:r>
              <a:rPr lang="en-CA" dirty="0"/>
              <a:t>Not really engaging in the context discussion</a:t>
            </a:r>
          </a:p>
          <a:p>
            <a:pPr marL="171450" indent="-171450">
              <a:buFont typeface="Arial" panose="020B0604020202020204" pitchFamily="34" charset="0"/>
              <a:buChar char="•"/>
            </a:pPr>
            <a:r>
              <a:rPr lang="en-CA" dirty="0"/>
              <a:t>Missing some obvious things (yes, a doubling of head trauma rates is serious) </a:t>
            </a:r>
          </a:p>
          <a:p>
            <a:pPr marL="171450" indent="-171450">
              <a:buFont typeface="Arial" panose="020B0604020202020204" pitchFamily="34" charset="0"/>
              <a:buChar char="•"/>
            </a:pPr>
            <a:r>
              <a:rPr lang="en-CA" dirty="0"/>
              <a:t>Provides too much information – you risk losing points for going on tangents that aren’t related to the question</a:t>
            </a:r>
          </a:p>
          <a:p>
            <a:pPr marL="171450" indent="-171450">
              <a:buFont typeface="Arial" panose="020B0604020202020204" pitchFamily="34" charset="0"/>
              <a:buChar char="•"/>
            </a:pPr>
            <a:r>
              <a:rPr lang="en-CA" dirty="0"/>
              <a:t>Ultimately, you take your learning into your hands. How could you use this in an assignment? </a:t>
            </a:r>
          </a:p>
          <a:p>
            <a:pPr marL="171450" indent="-171450">
              <a:buFont typeface="Arial" panose="020B0604020202020204" pitchFamily="34" charset="0"/>
              <a:buChar char="•"/>
            </a:pPr>
            <a:r>
              <a:rPr lang="en-CA" dirty="0"/>
              <a:t>If I feel it’s plagiarized, then it’s plagiarized. </a:t>
            </a:r>
          </a:p>
        </p:txBody>
      </p:sp>
      <p:sp>
        <p:nvSpPr>
          <p:cNvPr id="4" name="Slide Number Placeholder 3">
            <a:extLst>
              <a:ext uri="{FF2B5EF4-FFF2-40B4-BE49-F238E27FC236}">
                <a16:creationId xmlns:a16="http://schemas.microsoft.com/office/drawing/2014/main" id="{1C0A5D20-012D-0382-0A3A-CABD8E9D982B}"/>
              </a:ext>
            </a:extLst>
          </p:cNvPr>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368828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 Not required, any edition will work. </a:t>
            </a:r>
          </a:p>
          <a:p>
            <a:r>
              <a:rPr lang="en-CA" dirty="0"/>
              <a:t>Finish the rest of the syllabus review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30C8D-8EAC-2584-EA27-B0FF66516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0F4E56-8FFA-06EE-693A-263307600C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86A4C-99BA-070A-4E89-C9167A3232AA}"/>
              </a:ext>
            </a:extLst>
          </p:cNvPr>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a:extLst>
              <a:ext uri="{FF2B5EF4-FFF2-40B4-BE49-F238E27FC236}">
                <a16:creationId xmlns:a16="http://schemas.microsoft.com/office/drawing/2014/main" id="{11AD33F8-DF1D-F7B2-5105-69769EFCF396}"/>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124087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69810-23D7-5ABC-F927-019547753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26949-5F42-52FC-F7DF-72EDE36BC5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AC05E-ADDD-ECCA-569D-A6AC0BDD3C6B}"/>
              </a:ext>
            </a:extLst>
          </p:cNvPr>
          <p:cNvSpPr>
            <a:spLocks noGrp="1"/>
          </p:cNvSpPr>
          <p:nvPr>
            <p:ph type="body" idx="1"/>
          </p:nvPr>
        </p:nvSpPr>
        <p:spPr/>
        <p:txBody>
          <a:bodyPr/>
          <a:lstStyle/>
          <a:p>
            <a:r>
              <a:rPr lang="en-US" dirty="0"/>
              <a:t>These are available on a separate .pdf but we will hit the high points </a:t>
            </a:r>
            <a:r>
              <a:rPr lang="en-US"/>
              <a:t>(paper copy)</a:t>
            </a:r>
            <a:endParaRPr lang="en-US" dirty="0"/>
          </a:p>
        </p:txBody>
      </p:sp>
      <p:sp>
        <p:nvSpPr>
          <p:cNvPr id="4" name="Slide Number Placeholder 3">
            <a:extLst>
              <a:ext uri="{FF2B5EF4-FFF2-40B4-BE49-F238E27FC236}">
                <a16:creationId xmlns:a16="http://schemas.microsoft.com/office/drawing/2014/main" id="{3B45F80C-01FA-9778-CA2D-0B565033BC11}"/>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98228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coding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03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65A3-726B-69F7-E50A-CB23D4AD0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86B6F5-75BC-90D9-7FE9-27DBBB53C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6B6924-8A0D-EB2E-5575-7FC6C0C618A9}"/>
              </a:ext>
            </a:extLst>
          </p:cNvPr>
          <p:cNvSpPr>
            <a:spLocks noGrp="1"/>
          </p:cNvSpPr>
          <p:nvPr>
            <p:ph type="body" idx="1"/>
          </p:nvPr>
        </p:nvSpPr>
        <p:spPr/>
        <p:txBody>
          <a:bodyPr/>
          <a:lstStyle/>
          <a:p>
            <a:r>
              <a:rPr lang="en-CA" dirty="0"/>
              <a:t>A lot of people interested/worried about coding levels – here is where we are starting</a:t>
            </a:r>
          </a:p>
        </p:txBody>
      </p:sp>
      <p:sp>
        <p:nvSpPr>
          <p:cNvPr id="4" name="Slide Number Placeholder 3">
            <a:extLst>
              <a:ext uri="{FF2B5EF4-FFF2-40B4-BE49-F238E27FC236}">
                <a16:creationId xmlns:a16="http://schemas.microsoft.com/office/drawing/2014/main" id="{A885CFCE-5D7D-0538-D360-560A45E7F295}"/>
              </a:ext>
            </a:extLst>
          </p:cNvPr>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6783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 </a:t>
            </a:r>
            <a:r>
              <a:rPr lang="en-US" u="sng" dirty="0"/>
              <a:t>We will talk more about the final project throughout the semester, but you can find the requirements/rubric on GitHub now – your own (simple) data analysis, description, and quant research (correlations, etc.)</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9174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1/7/2025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alex-hoagland/HAD-5772--Winter-2024" TargetMode="External"/><Relationship Id="rId4" Type="http://schemas.openxmlformats.org/officeDocument/2006/relationships/hyperlink" Target="https://rstudio.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epo.miserver.it.umich.edu/cra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ducation.github.com/pack"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8.png"/><Relationship Id="rId7" Type="http://schemas.openxmlformats.org/officeDocument/2006/relationships/image" Target="../media/image17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Intermediate Statistics</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1: Introduction </a:t>
            </a:r>
          </a:p>
          <a:p>
            <a:r>
              <a:rPr lang="en-US" sz="2400" dirty="0"/>
              <a:t>January 9,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98478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First step: install R</a:t>
            </a:r>
          </a:p>
          <a:p>
            <a:pPr marL="0" indent="0">
              <a:buNone/>
            </a:pPr>
            <a:r>
              <a:rPr lang="en-US" sz="2400" dirty="0">
                <a:cs typeface="Times New Roman" panose="02020603050405020304" pitchFamily="18" charset="0"/>
              </a:rPr>
              <a:t>1.	Visit the R Project's official website: </a:t>
            </a:r>
            <a:r>
              <a:rPr lang="en-US" sz="2400" dirty="0">
                <a:cs typeface="Times New Roman" panose="02020603050405020304" pitchFamily="18" charset="0"/>
                <a:hlinkClick r:id="rId3"/>
              </a:rPr>
              <a:t>https://cran.r-project.org/</a:t>
            </a:r>
            <a:r>
              <a:rPr lang="en-US" sz="2400" dirty="0">
                <a:cs typeface="Times New Roman" panose="02020603050405020304" pitchFamily="18" charset="0"/>
              </a:rPr>
              <a:t> </a:t>
            </a:r>
          </a:p>
          <a:p>
            <a:pPr marL="0" indent="0">
              <a:buNone/>
            </a:pPr>
            <a:r>
              <a:rPr lang="en-US" sz="2400" dirty="0">
                <a:cs typeface="Times New Roman" panose="02020603050405020304" pitchFamily="18" charset="0"/>
              </a:rPr>
              <a:t>2.	Click “Download R” for your operating system</a:t>
            </a:r>
          </a:p>
          <a:p>
            <a:pPr marL="0" indent="0">
              <a:buNone/>
            </a:pPr>
            <a:r>
              <a:rPr lang="en-US" sz="2400" dirty="0">
                <a:cs typeface="Times New Roman" panose="02020603050405020304" pitchFamily="18" charset="0"/>
              </a:rPr>
              <a:t>3.	Follow the installation instructions. During this stage, you may be asked to select something called a “CRAN mirror.” It’s not important what this is, but you should pick one that looks geographically proximate to where you currently are. For example, if you are in Toronto, I recommend picking the MBNI University of Michigan mirror (</a:t>
            </a:r>
            <a:r>
              <a:rPr lang="en-US" sz="2400" dirty="0">
                <a:cs typeface="Times New Roman" panose="02020603050405020304" pitchFamily="18" charset="0"/>
                <a:hlinkClick r:id="rId4"/>
              </a:rPr>
              <a:t>https://repo.miserver.it.umich.edu/cran/</a:t>
            </a:r>
            <a:r>
              <a:rPr lang="en-US" sz="2400" dirty="0">
                <a:cs typeface="Times New Roman" panose="02020603050405020304" pitchFamily="18" charset="0"/>
              </a:rPr>
              <a:t>). Doing so will make your installation a few seconds faster, at least; otherwise, it shouldn’t matter too much. </a:t>
            </a:r>
          </a:p>
          <a:p>
            <a:pPr marL="0" indent="0">
              <a:buNone/>
            </a:pPr>
            <a:r>
              <a:rPr lang="en-US" sz="2400" dirty="0">
                <a:cs typeface="Times New Roman" panose="02020603050405020304" pitchFamily="18" charset="0"/>
              </a:rPr>
              <a:t>4.	You do not need to open R once it is installed (see below). </a:t>
            </a: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2483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Second: install RStudio</a:t>
            </a:r>
          </a:p>
          <a:p>
            <a:pPr marL="0" indent="0">
              <a:buNone/>
            </a:pPr>
            <a:r>
              <a:rPr lang="en-US" sz="2800" dirty="0">
                <a:cs typeface="Times New Roman" panose="02020603050405020304" pitchFamily="18" charset="0"/>
              </a:rPr>
              <a:t>1.	Go to the RStudio official website: </a:t>
            </a:r>
            <a:r>
              <a:rPr lang="en-US" sz="2800" dirty="0">
                <a:cs typeface="Times New Roman" panose="02020603050405020304" pitchFamily="18" charset="0"/>
                <a:hlinkClick r:id="rId3"/>
              </a:rPr>
              <a:t>https://posit.co/download/rstudio-desktop/</a:t>
            </a:r>
            <a:r>
              <a:rPr lang="en-US" sz="2800" dirty="0">
                <a:cs typeface="Times New Roman" panose="02020603050405020304" pitchFamily="18" charset="0"/>
              </a:rPr>
              <a:t>. Note that it has a big button with a #1 on it that says “1: Install R.” You’ve already done that! </a:t>
            </a:r>
          </a:p>
          <a:p>
            <a:pPr marL="0" indent="0">
              <a:buNone/>
            </a:pPr>
            <a:r>
              <a:rPr lang="en-US" sz="2800" dirty="0">
                <a:cs typeface="Times New Roman" panose="02020603050405020304" pitchFamily="18" charset="0"/>
              </a:rPr>
              <a:t>2.	Use the big button “2: Install RStudio” to select the appropriate RStudio version for your operating system. </a:t>
            </a:r>
          </a:p>
          <a:p>
            <a:pPr marL="0" indent="0">
              <a:buNone/>
            </a:pPr>
            <a:r>
              <a:rPr lang="en-US" sz="2800" dirty="0">
                <a:cs typeface="Times New Roman" panose="02020603050405020304" pitchFamily="18" charset="0"/>
              </a:rPr>
              <a:t>3.	Follow the installation instructions. </a:t>
            </a: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185772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What is Copilot? </a:t>
            </a:r>
          </a:p>
          <a:p>
            <a:pPr marL="0" indent="0">
              <a:buNone/>
            </a:pPr>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Installation Prerequisites: </a:t>
            </a: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pic>
        <p:nvPicPr>
          <p:cNvPr id="6" name="Picture 5">
            <a:extLst>
              <a:ext uri="{FF2B5EF4-FFF2-40B4-BE49-F238E27FC236}">
                <a16:creationId xmlns:a16="http://schemas.microsoft.com/office/drawing/2014/main" id="{04F6560F-C7D3-4F10-C59E-CB7BF8AED783}"/>
              </a:ext>
            </a:extLst>
          </p:cNvPr>
          <p:cNvPicPr>
            <a:picLocks noChangeAspect="1"/>
          </p:cNvPicPr>
          <p:nvPr/>
        </p:nvPicPr>
        <p:blipFill>
          <a:blip r:embed="rId3"/>
          <a:stretch>
            <a:fillRect/>
          </a:stretch>
        </p:blipFill>
        <p:spPr>
          <a:xfrm>
            <a:off x="222389" y="1905000"/>
            <a:ext cx="11256822" cy="1524000"/>
          </a:xfrm>
          <a:prstGeom prst="rect">
            <a:avLst/>
          </a:prstGeom>
        </p:spPr>
      </p:pic>
    </p:spTree>
    <p:extLst>
      <p:ext uri="{BB962C8B-B14F-4D97-AF65-F5344CB8AC3E}">
        <p14:creationId xmlns:p14="http://schemas.microsoft.com/office/powerpoint/2010/main" val="35396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D8EC-D621-49CF-79B2-F6BD0FA15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208FE-2E6D-4FBA-04FC-DDD8C2005713}"/>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99B68BB6-0196-EAB2-1DA5-2EFE533BB2A1}"/>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What is Copilot? </a:t>
            </a:r>
          </a:p>
          <a:p>
            <a:pPr marL="0" indent="0">
              <a:buNone/>
            </a:pPr>
            <a:endParaRPr lang="en-US" sz="2800" dirty="0">
              <a:cs typeface="Times New Roman" panose="02020603050405020304" pitchFamily="18" charset="0"/>
            </a:endParaRPr>
          </a:p>
          <a:p>
            <a:pPr marL="0" indent="0">
              <a:buNone/>
            </a:pPr>
            <a:r>
              <a:rPr lang="en-US" sz="2800" dirty="0">
                <a:cs typeface="Times New Roman" panose="02020603050405020304" pitchFamily="18" charset="0"/>
              </a:rPr>
              <a:t>Installation Prerequisites: </a:t>
            </a:r>
          </a:p>
          <a:p>
            <a:pPr marL="0" indent="0">
              <a:buNone/>
            </a:pPr>
            <a:r>
              <a:rPr lang="en-US" sz="2800" dirty="0">
                <a:cs typeface="Times New Roman" panose="02020603050405020304" pitchFamily="18" charset="0"/>
              </a:rPr>
              <a:t>1.	Make sure you have a (free!) GitHub account. You can sign up here: </a:t>
            </a:r>
            <a:r>
              <a:rPr lang="en-US" sz="2800" dirty="0">
                <a:cs typeface="Times New Roman" panose="02020603050405020304" pitchFamily="18" charset="0"/>
                <a:hlinkClick r:id="rId3"/>
              </a:rPr>
              <a:t>https://GitHub.com/join</a:t>
            </a:r>
            <a:r>
              <a:rPr lang="en-US" sz="2800" dirty="0">
                <a:cs typeface="Times New Roman" panose="02020603050405020304" pitchFamily="18" charset="0"/>
              </a:rPr>
              <a:t>. </a:t>
            </a:r>
          </a:p>
          <a:p>
            <a:pPr marL="0" indent="0">
              <a:buNone/>
            </a:pPr>
            <a:r>
              <a:rPr lang="en-US" sz="2800" dirty="0">
                <a:cs typeface="Times New Roman" panose="02020603050405020304" pitchFamily="18" charset="0"/>
              </a:rPr>
              <a:t>2.	Apply for the GitHub Student Developer Pack here: </a:t>
            </a:r>
            <a:r>
              <a:rPr lang="en-US" sz="2800" dirty="0">
                <a:cs typeface="Times New Roman" panose="02020603050405020304" pitchFamily="18" charset="0"/>
                <a:hlinkClick r:id="rId4"/>
              </a:rPr>
              <a:t>https://education.GitHub.com/pack</a:t>
            </a:r>
            <a:r>
              <a:rPr lang="en-US" sz="2800" dirty="0">
                <a:cs typeface="Times New Roman" panose="02020603050405020304" pitchFamily="18" charset="0"/>
              </a:rPr>
              <a:t>. You have to provide a picture of your student ID or some other proof you’re a student, and approval can take a few days, so the sooner the better! </a:t>
            </a:r>
          </a:p>
        </p:txBody>
      </p:sp>
      <p:sp>
        <p:nvSpPr>
          <p:cNvPr id="5" name="Title 1">
            <a:extLst>
              <a:ext uri="{FF2B5EF4-FFF2-40B4-BE49-F238E27FC236}">
                <a16:creationId xmlns:a16="http://schemas.microsoft.com/office/drawing/2014/main" id="{44D32660-A961-2B67-3901-4F6CCD329CEF}"/>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130676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How do I get Copilot into RStudio? </a:t>
            </a:r>
          </a:p>
          <a:p>
            <a:pPr marL="0" indent="0">
              <a:buNone/>
            </a:pPr>
            <a:r>
              <a:rPr lang="en-US" sz="2800" dirty="0">
                <a:cs typeface="Times New Roman" panose="02020603050405020304" pitchFamily="18" charset="0"/>
              </a:rPr>
              <a:t>Step 1: Accessing GitHub Copilot. Visit the GitHub Copilot page (once signed in): https://GitHub.com/features/copilot. Follow the instructions to enable Copilot for your account. </a:t>
            </a:r>
          </a:p>
          <a:p>
            <a:pPr marL="0" indent="0">
              <a:buNone/>
            </a:pPr>
            <a:r>
              <a:rPr lang="en-US" sz="2800" dirty="0">
                <a:cs typeface="Times New Roman" panose="02020603050405020304" pitchFamily="18" charset="0"/>
              </a:rPr>
              <a:t>Step 2: Integrating GitHub with RStudio</a:t>
            </a:r>
          </a:p>
          <a:p>
            <a:pPr marL="0" indent="0">
              <a:buNone/>
            </a:pPr>
            <a:r>
              <a:rPr lang="en-US" sz="2800" dirty="0">
                <a:cs typeface="Times New Roman" panose="02020603050405020304" pitchFamily="18" charset="0"/>
              </a:rPr>
              <a:t>1.	</a:t>
            </a:r>
            <a:r>
              <a:rPr lang="en-US" sz="2400" dirty="0">
                <a:cs typeface="Times New Roman" panose="02020603050405020304" pitchFamily="18" charset="0"/>
              </a:rPr>
              <a:t>After completing the above, open RStudio and go to `Tools` &gt; `Global Options`</a:t>
            </a:r>
          </a:p>
          <a:p>
            <a:pPr marL="0" indent="0">
              <a:buNone/>
            </a:pPr>
            <a:r>
              <a:rPr lang="en-US" sz="2400" dirty="0">
                <a:cs typeface="Times New Roman" panose="02020603050405020304" pitchFamily="18" charset="0"/>
              </a:rPr>
              <a:t>2.	At the very bottom left, click the “Copilot” button with the GitHub cat icon</a:t>
            </a:r>
          </a:p>
          <a:p>
            <a:pPr marL="0" indent="0">
              <a:buNone/>
            </a:pPr>
            <a:r>
              <a:rPr lang="en-US" sz="2400" dirty="0">
                <a:cs typeface="Times New Roman" panose="02020603050405020304" pitchFamily="18" charset="0"/>
              </a:rPr>
              <a:t>3.	Check the “Enable GitHub Copilot" button. You will need to sign into your GitHub account again and give permission for communication between RStudio and GitHub. </a:t>
            </a: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414747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B7591-F0FD-5A4E-1A09-7FCE0482A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93C384-4380-72BA-8091-750AE25D1A38}"/>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FC0976F2-5A75-A5AC-DA79-3D596E92E347}"/>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Course policy on generative AI: use it carefully, take responsibility for your work (and learning), and do not plagiarize</a:t>
            </a:r>
          </a:p>
          <a:p>
            <a:pPr marL="0" indent="0">
              <a:buNone/>
            </a:pPr>
            <a:r>
              <a:rPr lang="en-US" sz="2800" dirty="0">
                <a:cs typeface="Times New Roman" panose="02020603050405020304" pitchFamily="18" charset="0"/>
              </a:rPr>
              <a:t>Generative AI has </a:t>
            </a:r>
            <a:r>
              <a:rPr lang="en-US" sz="2800" b="1" dirty="0">
                <a:cs typeface="Times New Roman" panose="02020603050405020304" pitchFamily="18" charset="0"/>
              </a:rPr>
              <a:t>strengths </a:t>
            </a:r>
            <a:r>
              <a:rPr lang="en-US" sz="2800" dirty="0">
                <a:cs typeface="Times New Roman" panose="02020603050405020304" pitchFamily="18" charset="0"/>
              </a:rPr>
              <a:t>and </a:t>
            </a:r>
            <a:r>
              <a:rPr lang="en-US" sz="2800" b="1" dirty="0">
                <a:cs typeface="Times New Roman" panose="02020603050405020304" pitchFamily="18" charset="0"/>
              </a:rPr>
              <a:t>weaknesses</a:t>
            </a:r>
            <a:r>
              <a:rPr lang="en-US" sz="2800" dirty="0">
                <a:cs typeface="Times New Roman" panose="02020603050405020304" pitchFamily="18" charset="0"/>
              </a:rPr>
              <a:t> in quant research</a:t>
            </a: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B78E58F5-C9A4-4041-DC15-D6C68385CF61}"/>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about Chat-GPT? </a:t>
            </a:r>
          </a:p>
        </p:txBody>
      </p:sp>
      <p:pic>
        <p:nvPicPr>
          <p:cNvPr id="6" name="Picture 5">
            <a:extLst>
              <a:ext uri="{FF2B5EF4-FFF2-40B4-BE49-F238E27FC236}">
                <a16:creationId xmlns:a16="http://schemas.microsoft.com/office/drawing/2014/main" id="{4536DE50-FB48-DA09-D74C-748E314E745F}"/>
              </a:ext>
            </a:extLst>
          </p:cNvPr>
          <p:cNvPicPr>
            <a:picLocks noChangeAspect="1"/>
          </p:cNvPicPr>
          <p:nvPr/>
        </p:nvPicPr>
        <p:blipFill>
          <a:blip r:embed="rId3"/>
          <a:stretch>
            <a:fillRect/>
          </a:stretch>
        </p:blipFill>
        <p:spPr>
          <a:xfrm>
            <a:off x="304800" y="2667000"/>
            <a:ext cx="9067800" cy="4297785"/>
          </a:xfrm>
          <a:prstGeom prst="rect">
            <a:avLst/>
          </a:prstGeom>
        </p:spPr>
      </p:pic>
    </p:spTree>
    <p:extLst>
      <p:ext uri="{BB962C8B-B14F-4D97-AF65-F5344CB8AC3E}">
        <p14:creationId xmlns:p14="http://schemas.microsoft.com/office/powerpoint/2010/main" val="87899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C22CE-DA7B-FCDC-95B9-CA557AAA4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30900-102F-847F-883F-B464607C284F}"/>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565DB682-5123-8B8F-3A01-5C5DD9934A9F}"/>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Course policy on generative AI: use it carefully, take responsibility for your work (and learning), and do not plagiarize</a:t>
            </a:r>
          </a:p>
          <a:p>
            <a:pPr marL="0" indent="0">
              <a:buNone/>
            </a:pPr>
            <a:r>
              <a:rPr lang="en-US" sz="2800" dirty="0">
                <a:cs typeface="Times New Roman" panose="02020603050405020304" pitchFamily="18" charset="0"/>
              </a:rPr>
              <a:t>Generative AI has </a:t>
            </a:r>
            <a:r>
              <a:rPr lang="en-US" sz="2800" b="1" dirty="0">
                <a:cs typeface="Times New Roman" panose="02020603050405020304" pitchFamily="18" charset="0"/>
              </a:rPr>
              <a:t>strengths </a:t>
            </a:r>
            <a:r>
              <a:rPr lang="en-US" sz="2800" dirty="0">
                <a:cs typeface="Times New Roman" panose="02020603050405020304" pitchFamily="18" charset="0"/>
              </a:rPr>
              <a:t>and </a:t>
            </a:r>
            <a:r>
              <a:rPr lang="en-US" sz="2800" b="1" dirty="0">
                <a:cs typeface="Times New Roman" panose="02020603050405020304" pitchFamily="18" charset="0"/>
              </a:rPr>
              <a:t>weaknesses</a:t>
            </a:r>
            <a:r>
              <a:rPr lang="en-US" sz="2800" dirty="0">
                <a:cs typeface="Times New Roman" panose="02020603050405020304" pitchFamily="18" charset="0"/>
              </a:rPr>
              <a:t> in quant research</a:t>
            </a: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59CED9AE-9FD1-F24B-AAA4-A145C86ED1FF}"/>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about Chat-GPT? </a:t>
            </a:r>
          </a:p>
        </p:txBody>
      </p:sp>
      <p:sp>
        <p:nvSpPr>
          <p:cNvPr id="7" name="Rectangle 1">
            <a:extLst>
              <a:ext uri="{FF2B5EF4-FFF2-40B4-BE49-F238E27FC236}">
                <a16:creationId xmlns:a16="http://schemas.microsoft.com/office/drawing/2014/main" id="{F21EE1B4-A701-CEC3-3517-9D157C9A1CAA}"/>
              </a:ext>
            </a:extLst>
          </p:cNvPr>
          <p:cNvSpPr>
            <a:spLocks noChangeArrowheads="1"/>
          </p:cNvSpPr>
          <p:nvPr/>
        </p:nvSpPr>
        <p:spPr bwMode="auto">
          <a:xfrm>
            <a:off x="222389" y="2840019"/>
            <a:ext cx="10846931" cy="3416320"/>
          </a:xfrm>
          <a:prstGeom prst="rect">
            <a:avLst/>
          </a:prstGeom>
          <a:solidFill>
            <a:schemeClr val="accent3"/>
          </a:solidFill>
          <a:ln>
            <a:solidFill>
              <a:schemeClr val="accent3">
                <a:lumMod val="50000"/>
              </a:schemeClr>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bg1"/>
                </a:solidFill>
                <a:latin typeface="Aptos" panose="020B0004020202020204" pitchFamily="34" charset="0"/>
              </a:rPr>
              <a:t>Q: Why are confidence intervals narrower when sample size increases?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A: Confidence intervals become narrower as the sample size increases because larger sample sizes reduce the </a:t>
            </a:r>
            <a:r>
              <a:rPr kumimoji="0" lang="en-US" altLang="en-US" sz="1200" b="1" i="0" u="none" strike="noStrike" cap="none" normalizeH="0" baseline="0" dirty="0">
                <a:ln>
                  <a:noFill/>
                </a:ln>
                <a:solidFill>
                  <a:schemeClr val="bg1"/>
                </a:solidFill>
                <a:effectLst/>
                <a:latin typeface="Aptos" panose="020B0004020202020204" pitchFamily="34" charset="0"/>
              </a:rPr>
              <a:t>standard error</a:t>
            </a:r>
            <a:r>
              <a:rPr kumimoji="0" lang="en-US" altLang="en-US" sz="1200" b="0" i="0" u="none" strike="noStrike" cap="none" normalizeH="0" baseline="0" dirty="0">
                <a:ln>
                  <a:noFill/>
                </a:ln>
                <a:solidFill>
                  <a:schemeClr val="bg1"/>
                </a:solidFill>
                <a:effectLst/>
                <a:latin typeface="Aptos" panose="020B0004020202020204" pitchFamily="34" charset="0"/>
              </a:rPr>
              <a:t> of the estimated parameter, which directly affects the width of the confidence interval.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ptos" panose="020B0004020202020204" pitchFamily="34" charset="0"/>
              </a:rPr>
              <a:t>Standard Error Decreases with Larger Samples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The </a:t>
            </a:r>
            <a:r>
              <a:rPr kumimoji="0" lang="en-US" altLang="en-US" sz="1200" b="1" i="0" u="none" strike="noStrike" cap="none" normalizeH="0" baseline="0" dirty="0">
                <a:ln>
                  <a:noFill/>
                </a:ln>
                <a:solidFill>
                  <a:schemeClr val="bg1"/>
                </a:solidFill>
                <a:effectLst/>
                <a:latin typeface="Aptos" panose="020B0004020202020204" pitchFamily="34" charset="0"/>
              </a:rPr>
              <a:t>standard error (SE)</a:t>
            </a:r>
            <a:r>
              <a:rPr kumimoji="0" lang="en-US" altLang="en-US" sz="1200" b="0" i="0" u="none" strike="noStrike" cap="none" normalizeH="0" baseline="0" dirty="0">
                <a:ln>
                  <a:noFill/>
                </a:ln>
                <a:solidFill>
                  <a:schemeClr val="bg1"/>
                </a:solidFill>
                <a:effectLst/>
                <a:latin typeface="Aptos" panose="020B0004020202020204" pitchFamily="34" charset="0"/>
              </a:rPr>
              <a:t> measures the variability or uncertainty in the estimate of a parameter (e.g., the mean or regression coefficient). For a sample mean, the formula for the standard error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SE=</a:t>
            </a:r>
            <a:r>
              <a:rPr kumimoji="0" lang="en-US" altLang="en-US" sz="1200" b="0" i="0" u="none" strike="noStrike" cap="none" normalizeH="0" baseline="0" dirty="0" err="1">
                <a:ln>
                  <a:noFill/>
                </a:ln>
                <a:solidFill>
                  <a:schemeClr val="bg1"/>
                </a:solidFill>
                <a:effectLst/>
                <a:latin typeface="Aptos" panose="020B0004020202020204" pitchFamily="34" charset="0"/>
              </a:rPr>
              <a:t>σnSE</a:t>
            </a:r>
            <a:r>
              <a:rPr kumimoji="0" lang="en-US" altLang="en-US" sz="1200" b="0" i="0" u="none" strike="noStrike" cap="none" normalizeH="0" baseline="0" dirty="0">
                <a:ln>
                  <a:noFill/>
                </a:ln>
                <a:solidFill>
                  <a:schemeClr val="bg1"/>
                </a:solidFill>
                <a:effectLst/>
                <a:latin typeface="Aptos" panose="020B0004020202020204" pitchFamily="34" charset="0"/>
              </a:rPr>
              <a:t> = \frac{\sigma}{\sqrt{n}}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bg1"/>
                </a:solidFill>
                <a:effectLst/>
                <a:latin typeface="Aptos" panose="020B0004020202020204" pitchFamily="34" charset="0"/>
              </a:rPr>
              <a:t>σ\sigma is the population standard deviation (assumed constant),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bg1"/>
                </a:solidFill>
                <a:latin typeface="Aptos" panose="020B0004020202020204" pitchFamily="34" charset="0"/>
              </a:rPr>
              <a:t>\sqrt{</a:t>
            </a:r>
            <a:r>
              <a:rPr kumimoji="0" lang="en-US" altLang="en-US" sz="1200" b="0" i="0" u="none" strike="noStrike" cap="none" normalizeH="0" baseline="0" dirty="0">
                <a:ln>
                  <a:noFill/>
                </a:ln>
                <a:solidFill>
                  <a:schemeClr val="bg1"/>
                </a:solidFill>
                <a:effectLst/>
                <a:latin typeface="Aptos" panose="020B0004020202020204" pitchFamily="34" charset="0"/>
              </a:rPr>
              <a:t>n} is the sample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As the sample size n increases, the denominator \sqrt{n} becomes larger, causing the standard error to decrease. A smaller standard error means that the estimate is more precise.</a:t>
            </a:r>
            <a:endParaRPr kumimoji="0" lang="en-US" altLang="en-US" sz="1200" b="1"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1"/>
                </a:solidFill>
                <a:effectLst/>
                <a:latin typeface="Aptos" panose="020B0004020202020204" pitchFamily="34" charset="0"/>
              </a:rPr>
              <a:t>Intuition: More Data Reduces Uncertainty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rPr>
              <a:t>Larger sample sizes provide more information about the population, reducing uncertainty about the parameter being estimated. This greater precision is reflected in narrower confidence intervals.</a:t>
            </a:r>
            <a:endParaRPr kumimoji="0" lang="en-US" altLang="en-US" sz="1200" b="1"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1"/>
              </a:solidFill>
              <a:effectLst/>
              <a:latin typeface="Aptos" panose="020B0004020202020204" pitchFamily="34" charset="0"/>
            </a:endParaRPr>
          </a:p>
        </p:txBody>
      </p:sp>
    </p:spTree>
    <p:extLst>
      <p:ext uri="{BB962C8B-B14F-4D97-AF65-F5344CB8AC3E}">
        <p14:creationId xmlns:p14="http://schemas.microsoft.com/office/powerpoint/2010/main" val="1078635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6100">
                <a:solidFill>
                  <a:srgbClr val="FFFFFF"/>
                </a:solidFill>
                <a:latin typeface="+mj-lt"/>
              </a:rPr>
              <a:t>Introductions</a:t>
            </a:r>
          </a:p>
        </p:txBody>
      </p:sp>
      <p:pic>
        <p:nvPicPr>
          <p:cNvPr id="7" name="Content Placeholder 6" descr="A person and person standing in front of a bookcase&#10;&#10;Description automatically generated">
            <a:extLst>
              <a:ext uri="{FF2B5EF4-FFF2-40B4-BE49-F238E27FC236}">
                <a16:creationId xmlns:a16="http://schemas.microsoft.com/office/drawing/2014/main" id="{4735A106-9BF2-1E5B-7016-007E4C8AF12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p:blipFill>
        <p:spPr>
          <a:xfrm>
            <a:off x="1210826" y="484632"/>
            <a:ext cx="3102885" cy="588224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E9AAB5-EC22-8C7C-66D5-C599EA396629}"/>
                  </a:ext>
                </a:extLst>
              </p:cNvPr>
              <p:cNvSpPr txBox="1"/>
              <p:nvPr/>
            </p:nvSpPr>
            <p:spPr>
              <a:xfrm>
                <a:off x="4557686" y="1295400"/>
                <a:ext cx="6423487" cy="3847207"/>
              </a:xfrm>
              <a:prstGeom prst="rect">
                <a:avLst/>
              </a:prstGeom>
              <a:noFill/>
            </p:spPr>
            <p:txBody>
              <a:bodyPr wrap="square">
                <a:spAutoFit/>
              </a:bodyPr>
              <a:lstStyle/>
              <a:p>
                <a:r>
                  <a:rPr lang="en-CA" sz="1800" b="1" dirty="0"/>
                  <a:t>From: </a:t>
                </a:r>
                <a:r>
                  <a:rPr lang="en-CA" sz="1800" dirty="0"/>
                  <a:t>USA (Texas </a:t>
                </a:r>
                <a14:m>
                  <m:oMath xmlns:m="http://schemas.openxmlformats.org/officeDocument/2006/math">
                    <m:r>
                      <a:rPr lang="en-CA" sz="1800" b="0" i="1" smtClean="0">
                        <a:latin typeface="Cambria Math" panose="02040503050406030204" pitchFamily="18" charset="0"/>
                      </a:rPr>
                      <m:t>→</m:t>
                    </m:r>
                  </m:oMath>
                </a14:m>
                <a:r>
                  <a:rPr lang="en-CA" sz="1800" dirty="0"/>
                  <a:t> Utah </a:t>
                </a:r>
                <a14:m>
                  <m:oMath xmlns:m="http://schemas.openxmlformats.org/officeDocument/2006/math">
                    <m:r>
                      <a:rPr lang="en-CA" sz="1800" b="0" i="1" smtClean="0">
                        <a:latin typeface="Cambria Math" panose="02040503050406030204" pitchFamily="18" charset="0"/>
                      </a:rPr>
                      <m:t>→</m:t>
                    </m:r>
                  </m:oMath>
                </a14:m>
                <a:r>
                  <a:rPr lang="en-CA" sz="1800" dirty="0"/>
                  <a:t> Boston)</a:t>
                </a:r>
              </a:p>
              <a:p>
                <a:endParaRPr lang="en-CA" sz="1600" dirty="0"/>
              </a:p>
              <a:p>
                <a:r>
                  <a:rPr lang="en-CA" sz="1800" b="1" dirty="0"/>
                  <a:t>Health Systems Experience: </a:t>
                </a:r>
                <a:r>
                  <a:rPr lang="en-CA" sz="1800" dirty="0"/>
                  <a:t>US, Ontario</a:t>
                </a:r>
              </a:p>
              <a:p>
                <a:endParaRPr lang="en-CA" sz="1600" b="1" dirty="0"/>
              </a:p>
              <a:p>
                <a:r>
                  <a:rPr lang="en-CA" sz="1800" b="1" dirty="0"/>
                  <a:t>Health Systems Experience 2: </a:t>
                </a:r>
              </a:p>
              <a:p>
                <a:pPr marL="285750" indent="-285750">
                  <a:buFont typeface="Arial" panose="020B0604020202020204" pitchFamily="34" charset="0"/>
                  <a:buChar char="•"/>
                </a:pPr>
                <a:r>
                  <a:rPr lang="en-CA" sz="1800" dirty="0"/>
                  <a:t>Chronic disease, innovation</a:t>
                </a:r>
              </a:p>
              <a:p>
                <a:pPr marL="285750" indent="-285750">
                  <a:buFont typeface="Arial" panose="020B0604020202020204" pitchFamily="34" charset="0"/>
                  <a:buChar char="•"/>
                </a:pPr>
                <a:endParaRPr lang="en-CA" sz="1600" b="1" dirty="0"/>
              </a:p>
              <a:p>
                <a:r>
                  <a:rPr lang="en-CA" sz="1800" b="1" dirty="0"/>
                  <a:t>Education: </a:t>
                </a:r>
                <a:r>
                  <a:rPr lang="en-CA" sz="1800" dirty="0"/>
                  <a:t>Economics PhD (Health/IO)</a:t>
                </a:r>
              </a:p>
              <a:p>
                <a:endParaRPr lang="en-CA" sz="1600" b="1" dirty="0"/>
              </a:p>
              <a:p>
                <a:r>
                  <a:rPr lang="en-CA" sz="1800" b="1" dirty="0"/>
                  <a:t>Main Goals of the Course: </a:t>
                </a:r>
              </a:p>
              <a:p>
                <a:pPr marL="285750" indent="-285750">
                  <a:buFont typeface="Arial" panose="020B0604020202020204" pitchFamily="34" charset="0"/>
                  <a:buChar char="•"/>
                </a:pPr>
                <a:r>
                  <a:rPr lang="en-CA" sz="1800" dirty="0"/>
                  <a:t>“Nonmathematical” Stats</a:t>
                </a:r>
              </a:p>
              <a:p>
                <a:pPr marL="285750" indent="-285750">
                  <a:buFont typeface="Arial" panose="020B0604020202020204" pitchFamily="34" charset="0"/>
                  <a:buChar char="•"/>
                </a:pPr>
                <a:r>
                  <a:rPr lang="en-CA" sz="1800" dirty="0"/>
                  <a:t>Practical applications to research</a:t>
                </a:r>
              </a:p>
              <a:p>
                <a:pPr marL="285750" indent="-285750">
                  <a:buFont typeface="Arial" panose="020B0604020202020204" pitchFamily="34" charset="0"/>
                  <a:buChar char="•"/>
                </a:pPr>
                <a:r>
                  <a:rPr lang="en-CA" sz="1800" dirty="0"/>
                  <a:t>Emphasize applications/evaluations</a:t>
                </a:r>
              </a:p>
              <a:p>
                <a:pPr marL="285750" indent="-285750">
                  <a:buFont typeface="Arial" panose="020B0604020202020204" pitchFamily="34" charset="0"/>
                  <a:buChar char="•"/>
                </a:pPr>
                <a:r>
                  <a:rPr lang="en-CA" sz="1800" dirty="0"/>
                  <a:t>Practice coding</a:t>
                </a:r>
              </a:p>
            </p:txBody>
          </p:sp>
        </mc:Choice>
        <mc:Fallback xmlns="">
          <p:sp>
            <p:nvSpPr>
              <p:cNvPr id="4" name="TextBox 3">
                <a:extLst>
                  <a:ext uri="{FF2B5EF4-FFF2-40B4-BE49-F238E27FC236}">
                    <a16:creationId xmlns:a16="http://schemas.microsoft.com/office/drawing/2014/main" id="{A2E9AAB5-EC22-8C7C-66D5-C599EA396629}"/>
                  </a:ext>
                </a:extLst>
              </p:cNvPr>
              <p:cNvSpPr txBox="1">
                <a:spLocks noRot="1" noChangeAspect="1" noMove="1" noResize="1" noEditPoints="1" noAdjustHandles="1" noChangeArrowheads="1" noChangeShapeType="1" noTextEdit="1"/>
              </p:cNvSpPr>
              <p:nvPr/>
            </p:nvSpPr>
            <p:spPr>
              <a:xfrm>
                <a:off x="4557686" y="1295400"/>
                <a:ext cx="6423487" cy="3847207"/>
              </a:xfrm>
              <a:prstGeom prst="rect">
                <a:avLst/>
              </a:prstGeom>
              <a:blipFill>
                <a:blip r:embed="rId4"/>
                <a:stretch>
                  <a:fillRect l="-855" t="-951" b="-1426"/>
                </a:stretch>
              </a:blipFill>
            </p:spPr>
            <p:txBody>
              <a:bodyPr/>
              <a:lstStyle/>
              <a:p>
                <a:r>
                  <a:rPr lang="en-CA">
                    <a:noFill/>
                  </a:rPr>
                  <a:t> </a:t>
                </a:r>
              </a:p>
            </p:txBody>
          </p:sp>
        </mc:Fallback>
      </mc:AlternateContent>
      <p:sp>
        <p:nvSpPr>
          <p:cNvPr id="5" name="Title 1">
            <a:extLst>
              <a:ext uri="{FF2B5EF4-FFF2-40B4-BE49-F238E27FC236}">
                <a16:creationId xmlns:a16="http://schemas.microsoft.com/office/drawing/2014/main" id="{E1908AC6-5EE0-DB17-8813-2A6D6119A6CD}"/>
              </a:ext>
            </a:extLst>
          </p:cNvPr>
          <p:cNvSpPr txBox="1">
            <a:spLocks/>
          </p:cNvSpPr>
          <p:nvPr/>
        </p:nvSpPr>
        <p:spPr>
          <a:xfrm>
            <a:off x="4557687" y="467929"/>
            <a:ext cx="10192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a:t>Introductions</a:t>
            </a:r>
            <a:endParaRPr lang="en-US" dirty="0"/>
          </a:p>
        </p:txBody>
      </p:sp>
    </p:spTree>
    <p:extLst>
      <p:ext uri="{BB962C8B-B14F-4D97-AF65-F5344CB8AC3E}">
        <p14:creationId xmlns:p14="http://schemas.microsoft.com/office/powerpoint/2010/main" val="325082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58172" y="1524000"/>
            <a:ext cx="9547027" cy="4419600"/>
          </a:xfrm>
          <a:prstGeom prst="rect">
            <a:avLst/>
          </a:prstGeom>
        </p:spPr>
      </p:pic>
      <p:pic>
        <p:nvPicPr>
          <p:cNvPr id="5" name="Picture 4">
            <a:extLst>
              <a:ext uri="{FF2B5EF4-FFF2-40B4-BE49-F238E27FC236}">
                <a16:creationId xmlns:a16="http://schemas.microsoft.com/office/drawing/2014/main" id="{551DBAB4-0ABF-E753-47A0-056D061292A6}"/>
              </a:ext>
            </a:extLst>
          </p:cNvPr>
          <p:cNvPicPr>
            <a:picLocks noChangeAspect="1"/>
          </p:cNvPicPr>
          <p:nvPr/>
        </p:nvPicPr>
        <p:blipFill>
          <a:blip r:embed="rId4"/>
          <a:stretch>
            <a:fillRect/>
          </a:stretch>
        </p:blipFill>
        <p:spPr>
          <a:xfrm>
            <a:off x="3505200" y="1184476"/>
            <a:ext cx="3586049" cy="5098648"/>
          </a:xfrm>
          <a:prstGeom prst="rect">
            <a:avLst/>
          </a:prstGeom>
        </p:spPr>
      </p:pic>
      <p:pic>
        <p:nvPicPr>
          <p:cNvPr id="9" name="Picture 8">
            <a:extLst>
              <a:ext uri="{FF2B5EF4-FFF2-40B4-BE49-F238E27FC236}">
                <a16:creationId xmlns:a16="http://schemas.microsoft.com/office/drawing/2014/main" id="{AB011FEB-2C5F-2112-F24B-49135380630E}"/>
              </a:ext>
            </a:extLst>
          </p:cNvPr>
          <p:cNvPicPr>
            <a:picLocks noChangeAspect="1"/>
          </p:cNvPicPr>
          <p:nvPr/>
        </p:nvPicPr>
        <p:blipFill>
          <a:blip r:embed="rId5"/>
          <a:stretch>
            <a:fillRect/>
          </a:stretch>
        </p:blipFill>
        <p:spPr>
          <a:xfrm>
            <a:off x="7091249" y="1268137"/>
            <a:ext cx="3527714" cy="5098648"/>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905568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CA" sz="2400" dirty="0">
                <a:solidFill>
                  <a:schemeClr val="accent2">
                    <a:lumMod val="50000"/>
                  </a:schemeClr>
                </a:solidFill>
              </a:rPr>
              <a:t>Most have backgrounds in mixed methods or qualitative work</a:t>
            </a:r>
          </a:p>
        </p:txBody>
      </p:sp>
    </p:spTree>
    <p:extLst>
      <p:ext uri="{BB962C8B-B14F-4D97-AF65-F5344CB8AC3E}">
        <p14:creationId xmlns:p14="http://schemas.microsoft.com/office/powerpoint/2010/main" val="1999073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EE19D-4E5A-FD51-439E-467AEBC01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7BBA2-428A-32DD-3463-21DFB8EBB4FD}"/>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78E48B89-8828-FECB-FE5C-BBDAA4453DF8}"/>
              </a:ext>
            </a:extLst>
          </p:cNvPr>
          <p:cNvSpPr txBox="1"/>
          <p:nvPr/>
        </p:nvSpPr>
        <p:spPr>
          <a:xfrm>
            <a:off x="951675" y="3181618"/>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a:solidFill>
                  <a:srgbClr val="202124"/>
                </a:solidFill>
                <a:effectLst/>
                <a:latin typeface="Roboto" panose="02000000000000000000" pitchFamily="2" charset="0"/>
              </a:rPr>
              <a:t>I work as a research coordinator in the Indigenous Cancer Screening Research program at Sunnybrook Research Institute</a:t>
            </a:r>
            <a:endParaRPr lang="en-CA" sz="2400" dirty="0">
              <a:solidFill>
                <a:schemeClr val="accent2">
                  <a:lumMod val="50000"/>
                </a:schemeClr>
              </a:solidFill>
            </a:endParaRPr>
          </a:p>
        </p:txBody>
      </p:sp>
      <p:sp>
        <p:nvSpPr>
          <p:cNvPr id="15" name="TextBox 14">
            <a:extLst>
              <a:ext uri="{FF2B5EF4-FFF2-40B4-BE49-F238E27FC236}">
                <a16:creationId xmlns:a16="http://schemas.microsoft.com/office/drawing/2014/main" id="{DD2FB79B-CDF8-1ABA-54EB-C4750FEA1305}"/>
              </a:ext>
            </a:extLst>
          </p:cNvPr>
          <p:cNvSpPr txBox="1"/>
          <p:nvPr/>
        </p:nvSpPr>
        <p:spPr>
          <a:xfrm>
            <a:off x="951675" y="4292024"/>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rgbClr val="202124"/>
                </a:solidFill>
                <a:effectLst/>
                <a:latin typeface="Roboto" panose="02000000000000000000" pitchFamily="2" charset="0"/>
              </a:rPr>
              <a:t>Most recently employed by a company that specializes in medical chatbots</a:t>
            </a:r>
            <a:endParaRPr lang="en-CA" sz="2400" dirty="0">
              <a:solidFill>
                <a:schemeClr val="accent2">
                  <a:lumMod val="50000"/>
                </a:schemeClr>
              </a:solidFill>
              <a:latin typeface="+mj-lt"/>
            </a:endParaRPr>
          </a:p>
        </p:txBody>
      </p:sp>
      <p:sp>
        <p:nvSpPr>
          <p:cNvPr id="16" name="TextBox 15">
            <a:extLst>
              <a:ext uri="{FF2B5EF4-FFF2-40B4-BE49-F238E27FC236}">
                <a16:creationId xmlns:a16="http://schemas.microsoft.com/office/drawing/2014/main" id="{FAE3F75C-2B72-2255-C3A3-FF5073429ED0}"/>
              </a:ext>
            </a:extLst>
          </p:cNvPr>
          <p:cNvSpPr txBox="1"/>
          <p:nvPr/>
        </p:nvSpPr>
        <p:spPr>
          <a:xfrm>
            <a:off x="951675" y="2071212"/>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a:solidFill>
                  <a:srgbClr val="202124"/>
                </a:solidFill>
                <a:effectLst/>
                <a:latin typeface="Roboto" panose="02000000000000000000" pitchFamily="2" charset="0"/>
              </a:rPr>
              <a:t>I currently work as a head and neck surgical oncologist at mount Sinai hospital</a:t>
            </a:r>
            <a:endParaRPr lang="en-CA" sz="2400" dirty="0">
              <a:solidFill>
                <a:schemeClr val="accent2">
                  <a:lumMod val="50000"/>
                </a:schemeClr>
              </a:solidFill>
            </a:endParaRPr>
          </a:p>
        </p:txBody>
      </p:sp>
      <p:sp>
        <p:nvSpPr>
          <p:cNvPr id="17" name="TextBox 16">
            <a:extLst>
              <a:ext uri="{FF2B5EF4-FFF2-40B4-BE49-F238E27FC236}">
                <a16:creationId xmlns:a16="http://schemas.microsoft.com/office/drawing/2014/main" id="{3EDD08F7-B6F8-457D-2795-E6D349BC0A65}"/>
              </a:ext>
            </a:extLst>
          </p:cNvPr>
          <p:cNvSpPr txBox="1"/>
          <p:nvPr/>
        </p:nvSpPr>
        <p:spPr>
          <a:xfrm>
            <a:off x="951675" y="1369429"/>
            <a:ext cx="905568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CA" sz="2400" dirty="0">
                <a:solidFill>
                  <a:schemeClr val="accent2">
                    <a:lumMod val="50000"/>
                  </a:schemeClr>
                </a:solidFill>
              </a:rPr>
              <a:t>Most have backgrounds in mixed methods or qualitative work</a:t>
            </a:r>
          </a:p>
        </p:txBody>
      </p:sp>
      <p:sp>
        <p:nvSpPr>
          <p:cNvPr id="3" name="TextBox 2">
            <a:extLst>
              <a:ext uri="{FF2B5EF4-FFF2-40B4-BE49-F238E27FC236}">
                <a16:creationId xmlns:a16="http://schemas.microsoft.com/office/drawing/2014/main" id="{517F7FAF-A0D9-57B9-5A28-DFCA0AF43A41}"/>
              </a:ext>
            </a:extLst>
          </p:cNvPr>
          <p:cNvSpPr txBox="1"/>
          <p:nvPr/>
        </p:nvSpPr>
        <p:spPr>
          <a:xfrm>
            <a:off x="951675" y="5402432"/>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rgbClr val="202124"/>
                </a:solidFill>
                <a:effectLst/>
                <a:latin typeface="Roboto" panose="02000000000000000000" pitchFamily="2" charset="0"/>
              </a:rPr>
              <a:t>Senior Instructor at an academic institute in my home country</a:t>
            </a:r>
            <a:endParaRPr lang="en-CA" sz="2400" dirty="0">
              <a:solidFill>
                <a:schemeClr val="accent2">
                  <a:lumMod val="50000"/>
                </a:schemeClr>
              </a:solidFill>
              <a:latin typeface="+mj-lt"/>
            </a:endParaRPr>
          </a:p>
        </p:txBody>
      </p:sp>
    </p:spTree>
    <p:extLst>
      <p:ext uri="{BB962C8B-B14F-4D97-AF65-F5344CB8AC3E}">
        <p14:creationId xmlns:p14="http://schemas.microsoft.com/office/powerpoint/2010/main" val="213931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(qualitative research?)</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81284-463D-1210-BCEA-712C1B419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F365E3-52FE-3AFD-64BA-A38479DA6A6D}"/>
              </a:ext>
            </a:extLst>
          </p:cNvPr>
          <p:cNvSpPr>
            <a:spLocks noGrp="1"/>
          </p:cNvSpPr>
          <p:nvPr>
            <p:ph type="ctrTitle"/>
          </p:nvPr>
        </p:nvSpPr>
        <p:spPr>
          <a:xfrm>
            <a:off x="1261872" y="758952"/>
            <a:ext cx="10549128" cy="4041648"/>
          </a:xfrm>
        </p:spPr>
        <p:txBody>
          <a:bodyPr/>
          <a:lstStyle/>
          <a:p>
            <a:r>
              <a:rPr lang="en-US" dirty="0"/>
              <a:t>Probability</a:t>
            </a:r>
          </a:p>
        </p:txBody>
      </p:sp>
      <p:sp>
        <p:nvSpPr>
          <p:cNvPr id="3" name="Subtitle 2">
            <a:extLst>
              <a:ext uri="{FF2B5EF4-FFF2-40B4-BE49-F238E27FC236}">
                <a16:creationId xmlns:a16="http://schemas.microsoft.com/office/drawing/2014/main" id="{D9AE48EF-B37A-EBC1-9F99-F272A1C90B15}"/>
              </a:ext>
            </a:extLst>
          </p:cNvPr>
          <p:cNvSpPr>
            <a:spLocks noGrp="1"/>
          </p:cNvSpPr>
          <p:nvPr>
            <p:ph type="subTitle" idx="1"/>
          </p:nvPr>
        </p:nvSpPr>
        <p:spPr/>
        <p:txBody>
          <a:bodyPr>
            <a:normAutofit fontScale="70000" lnSpcReduction="20000"/>
          </a:bodyPr>
          <a:lstStyle/>
          <a:p>
            <a:r>
              <a:rPr lang="en-US" sz="9600" dirty="0"/>
              <a:t>The language of statistics</a:t>
            </a:r>
            <a:endParaRPr lang="en-US" sz="4400" dirty="0"/>
          </a:p>
        </p:txBody>
      </p:sp>
    </p:spTree>
    <p:extLst>
      <p:ext uri="{BB962C8B-B14F-4D97-AF65-F5344CB8AC3E}">
        <p14:creationId xmlns:p14="http://schemas.microsoft.com/office/powerpoint/2010/main" val="2569803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Coding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914399" y="1874510"/>
            <a:ext cx="7467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a:solidFill>
                  <a:srgbClr val="202124"/>
                </a:solidFill>
                <a:effectLst/>
                <a:latin typeface="Roboto" panose="02000000000000000000" pitchFamily="2" charset="0"/>
              </a:rPr>
              <a:t>Don't know anything about R - I am very anxious about this course</a:t>
            </a:r>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914399" y="3014643"/>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have never heard of R before and am nervous but excited to learn about it.</a:t>
            </a:r>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937590" y="5294909"/>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However, I primarily used Excel to track and run descriptive statistics.</a:t>
            </a:r>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914399" y="1143000"/>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no coding only simple stats - I usually consult statisticians</a:t>
            </a:r>
            <a:endParaRPr lang="en-CA" sz="24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DB3FBCCA-59D4-3060-B25F-6C357798551C}"/>
              </a:ext>
            </a:extLst>
          </p:cNvPr>
          <p:cNvSpPr txBox="1"/>
          <p:nvPr/>
        </p:nvSpPr>
        <p:spPr>
          <a:xfrm>
            <a:off x="914399" y="4154776"/>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often find myself unsure about which specific analyses are appropriate for different conditions or research questions. </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256702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F25F0-1C88-CBEC-9663-84008E8C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49283-1EF4-7A5E-8F4F-AEE494EDD9C5}"/>
              </a:ext>
            </a:extLst>
          </p:cNvPr>
          <p:cNvSpPr>
            <a:spLocks noGrp="1"/>
          </p:cNvSpPr>
          <p:nvPr>
            <p:ph type="title"/>
          </p:nvPr>
        </p:nvSpPr>
        <p:spPr>
          <a:xfrm>
            <a:off x="762000" y="365760"/>
            <a:ext cx="10192512" cy="777240"/>
          </a:xfrm>
        </p:spPr>
        <p:txBody>
          <a:bodyPr/>
          <a:lstStyle/>
          <a:p>
            <a:r>
              <a:rPr lang="en-US" dirty="0"/>
              <a:t>Introductions: Course Expectations</a:t>
            </a:r>
          </a:p>
        </p:txBody>
      </p:sp>
      <p:sp>
        <p:nvSpPr>
          <p:cNvPr id="16" name="TextBox 15">
            <a:extLst>
              <a:ext uri="{FF2B5EF4-FFF2-40B4-BE49-F238E27FC236}">
                <a16:creationId xmlns:a16="http://schemas.microsoft.com/office/drawing/2014/main" id="{B907B735-90FF-F271-CD79-5FD637815CC8}"/>
              </a:ext>
            </a:extLst>
          </p:cNvPr>
          <p:cNvSpPr txBox="1"/>
          <p:nvPr/>
        </p:nvSpPr>
        <p:spPr>
          <a:xfrm>
            <a:off x="990599" y="2982789"/>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hope to walk away feeling more comfortable using R to do my own analysis. </a:t>
            </a:r>
            <a:endParaRPr lang="en-CA" sz="2400"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CB938DAA-A297-017D-2F28-4DDAF1EED031}"/>
              </a:ext>
            </a:extLst>
          </p:cNvPr>
          <p:cNvSpPr txBox="1"/>
          <p:nvPr/>
        </p:nvSpPr>
        <p:spPr>
          <a:xfrm>
            <a:off x="954156" y="4144562"/>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I've heard it is a "get out of it what you put in" class. </a:t>
            </a:r>
            <a:endParaRPr lang="en-CA" sz="24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FE1D991C-1CBB-D52C-FEEE-FD424F87A71D}"/>
              </a:ext>
            </a:extLst>
          </p:cNvPr>
          <p:cNvSpPr txBox="1"/>
          <p:nvPr/>
        </p:nvSpPr>
        <p:spPr>
          <a:xfrm>
            <a:off x="-685800" y="7580780"/>
            <a:ext cx="9753601" cy="296251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have used R before and am comfortable with basic statistics and regression analysis. However, I often find myself unsure about which specific analyses are appropriate for different conditions or research questions. I'm excited to deepen my understanding of how to choose the right methods for various situations, as I’d like to be able to decipher which statistical approaches best address different research goals. </a:t>
            </a:r>
            <a:endParaRPr lang="en-CA" sz="24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7B21BB36-80F1-B712-EFA2-D4AA958F1DE9}"/>
              </a:ext>
            </a:extLst>
          </p:cNvPr>
          <p:cNvSpPr txBox="1"/>
          <p:nvPr/>
        </p:nvSpPr>
        <p:spPr>
          <a:xfrm>
            <a:off x="990599" y="1488022"/>
            <a:ext cx="9753601" cy="132802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My goal is to become comfortable as a mixed methods researcher by the end of this program and I see this course as a first step towards that.</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40409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Thursdays, 10-11:30</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304800" y="1295400"/>
            <a:ext cx="107442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5 short (group) assignments, worth 60%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(group) project</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 (e.g., coding)</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Final project guidelines/rubric available on GitHub</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304800" y="365760"/>
            <a:ext cx="106497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a:xfrm>
            <a:off x="277463" y="365760"/>
            <a:ext cx="10677049" cy="1325562"/>
          </a:xfrm>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219200"/>
            <a:ext cx="10439400"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on Jan. 17</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452363" y="365760"/>
            <a:ext cx="10502149"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6884</TotalTime>
  <Words>3172</Words>
  <Application>Microsoft Office PowerPoint</Application>
  <PresentationFormat>Widescreen</PresentationFormat>
  <Paragraphs>307</Paragraphs>
  <Slides>43</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Aptos</vt:lpstr>
      <vt:lpstr>Arial</vt:lpstr>
      <vt:lpstr>Calibri</vt:lpstr>
      <vt:lpstr>Cambria Math</vt:lpstr>
      <vt:lpstr>Roboto</vt:lpstr>
      <vt:lpstr>Symbol</vt:lpstr>
      <vt:lpstr>Times New Roman</vt:lpstr>
      <vt:lpstr>Wingdings 2</vt:lpstr>
      <vt:lpstr>View</vt:lpstr>
      <vt:lpstr>Intermediate Statistics</vt:lpstr>
      <vt:lpstr>Introductions</vt:lpstr>
      <vt:lpstr>Introductions: Backgrounds</vt:lpstr>
      <vt:lpstr>Introductions: Backgrounds</vt:lpstr>
      <vt:lpstr>Introductions: Coding levels</vt:lpstr>
      <vt:lpstr>Introductions: Course Expectations</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598</cp:revision>
  <dcterms:created xsi:type="dcterms:W3CDTF">2011-01-10T00:42:42Z</dcterms:created>
  <dcterms:modified xsi:type="dcterms:W3CDTF">2025-01-07T16:19:37Z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