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1"/>
  </p:notesMasterIdLst>
  <p:sldIdLst>
    <p:sldId id="256" r:id="rId2"/>
    <p:sldId id="417" r:id="rId3"/>
    <p:sldId id="257" r:id="rId4"/>
    <p:sldId id="398" r:id="rId5"/>
    <p:sldId id="459" r:id="rId6"/>
    <p:sldId id="419" r:id="rId7"/>
    <p:sldId id="462" r:id="rId8"/>
    <p:sldId id="366"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76" r:id="rId23"/>
    <p:sldId id="477" r:id="rId24"/>
    <p:sldId id="421" r:id="rId25"/>
    <p:sldId id="460" r:id="rId26"/>
    <p:sldId id="478" r:id="rId27"/>
    <p:sldId id="712" r:id="rId28"/>
    <p:sldId id="713" r:id="rId29"/>
    <p:sldId id="714" r:id="rId30"/>
    <p:sldId id="715" r:id="rId31"/>
    <p:sldId id="716" r:id="rId32"/>
    <p:sldId id="435" r:id="rId33"/>
    <p:sldId id="424" r:id="rId34"/>
    <p:sldId id="717" r:id="rId35"/>
    <p:sldId id="718" r:id="rId36"/>
    <p:sldId id="423" r:id="rId37"/>
    <p:sldId id="719" r:id="rId38"/>
    <p:sldId id="720" r:id="rId39"/>
    <p:sldId id="721" r:id="rId40"/>
    <p:sldId id="722" r:id="rId41"/>
    <p:sldId id="723" r:id="rId42"/>
    <p:sldId id="427" r:id="rId43"/>
    <p:sldId id="724" r:id="rId44"/>
    <p:sldId id="426" r:id="rId45"/>
    <p:sldId id="428" r:id="rId46"/>
    <p:sldId id="725" r:id="rId47"/>
    <p:sldId id="726" r:id="rId48"/>
    <p:sldId id="727" r:id="rId49"/>
    <p:sldId id="443" r:id="rId50"/>
    <p:sldId id="440" r:id="rId51"/>
    <p:sldId id="445" r:id="rId52"/>
    <p:sldId id="728" r:id="rId53"/>
    <p:sldId id="729" r:id="rId54"/>
    <p:sldId id="730" r:id="rId55"/>
    <p:sldId id="731" r:id="rId56"/>
    <p:sldId id="732" r:id="rId57"/>
    <p:sldId id="449" r:id="rId58"/>
    <p:sldId id="733" r:id="rId59"/>
    <p:sldId id="444" r:id="rId6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93" autoAdjust="0"/>
  </p:normalViewPr>
  <p:slideViewPr>
    <p:cSldViewPr>
      <p:cViewPr varScale="1">
        <p:scale>
          <a:sx n="89" d="100"/>
          <a:sy n="89" d="100"/>
        </p:scale>
        <p:origin x="143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Pull in code from second half from what is now L3.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860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5355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80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7364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5879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685842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0038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95949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line installs the package you want to use – </a:t>
            </a:r>
            <a:r>
              <a:rPr lang="en-US" sz="1800" u="sng" dirty="0">
                <a:effectLst/>
                <a:latin typeface="Times New Roman" panose="02020603050405020304" pitchFamily="18" charset="0"/>
                <a:ea typeface="Times New Roman" panose="02020603050405020304" pitchFamily="18" charset="0"/>
              </a:rPr>
              <a:t>you only need to run this once on your computer</a:t>
            </a:r>
            <a:r>
              <a:rPr lang="en-US" sz="1800" dirty="0">
                <a:effectLst/>
                <a:latin typeface="Times New Roman" panose="02020603050405020304" pitchFamily="18" charset="0"/>
                <a:ea typeface="Times New Roman" panose="02020603050405020304" pitchFamily="18" charset="0"/>
              </a:rPr>
              <a:t> (and don’t forget the quotation marks). Then, </a:t>
            </a:r>
            <a:r>
              <a:rPr lang="en-US" sz="1800" u="sng" dirty="0">
                <a:effectLst/>
                <a:latin typeface="Times New Roman" panose="02020603050405020304" pitchFamily="18" charset="0"/>
                <a:ea typeface="Times New Roman" panose="02020603050405020304" pitchFamily="18" charset="0"/>
              </a:rPr>
              <a:t>each time you open RStudio</a:t>
            </a:r>
            <a:r>
              <a:rPr lang="en-US" sz="1800" dirty="0">
                <a:effectLst/>
                <a:latin typeface="Times New Roman" panose="02020603050405020304" pitchFamily="18" charset="0"/>
                <a:ea typeface="Times New Roman" panose="02020603050405020304" pitchFamily="18" charset="0"/>
              </a:rPr>
              <a:t>, you need to “call” the package (think about this like inviting the vampire into your house, but in a nice way). That’s done on the second line. Then, the third line uses the command “</a:t>
            </a:r>
            <a:r>
              <a:rPr lang="en-US" sz="1800" dirty="0" err="1">
                <a:effectLst/>
                <a:latin typeface="Times New Roman" panose="02020603050405020304" pitchFamily="18" charset="0"/>
                <a:ea typeface="Times New Roman" panose="02020603050405020304" pitchFamily="18" charset="0"/>
              </a:rPr>
              <a:t>read_xlsx</a:t>
            </a:r>
            <a:r>
              <a:rPr lang="en-US" sz="1800" dirty="0">
                <a:effectLst/>
                <a:latin typeface="Times New Roman" panose="02020603050405020304" pitchFamily="18" charset="0"/>
                <a:ea typeface="Times New Roman" panose="02020603050405020304" pitchFamily="18" charset="0"/>
              </a:rPr>
              <a:t>” from the </a:t>
            </a:r>
            <a:r>
              <a:rPr lang="en-US" sz="1800" dirty="0" err="1">
                <a:effectLst/>
                <a:latin typeface="Times New Roman" panose="02020603050405020304" pitchFamily="18" charset="0"/>
                <a:ea typeface="Times New Roman" panose="02020603050405020304" pitchFamily="18" charset="0"/>
              </a:rPr>
              <a:t>readxl</a:t>
            </a:r>
            <a:r>
              <a:rPr lang="en-US" sz="1800" dirty="0">
                <a:effectLst/>
                <a:latin typeface="Times New Roman" panose="02020603050405020304" pitchFamily="18" charset="0"/>
                <a:ea typeface="Times New Roman" panose="02020603050405020304" pitchFamily="18" charset="0"/>
              </a:rPr>
              <a:t> package to load your dataset.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607172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36966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Finish up talking about probability here if needed.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81655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510445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75462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Most of the time, you want to “Knit to Word.” Once you click this, your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will </a:t>
            </a:r>
            <a:r>
              <a:rPr lang="en-US" sz="1800" b="1" u="sng" dirty="0">
                <a:effectLst/>
                <a:latin typeface="Times New Roman" panose="02020603050405020304" pitchFamily="18" charset="0"/>
                <a:ea typeface="Times New Roman" panose="02020603050405020304" pitchFamily="18" charset="0"/>
              </a:rPr>
              <a:t>run all code in your document </a:t>
            </a:r>
            <a:r>
              <a:rPr lang="en-US" sz="1800" dirty="0">
                <a:effectLst/>
                <a:latin typeface="Times New Roman" panose="02020603050405020304" pitchFamily="18" charset="0"/>
                <a:ea typeface="Times New Roman" panose="02020603050405020304" pitchFamily="18" charset="0"/>
              </a:rPr>
              <a:t>and then produce a Word file with the outputs of your code and the text you wrote to describe it. In order to knit, your R software will start entirely from scratch. This means that </a:t>
            </a:r>
            <a:r>
              <a:rPr lang="en-US" sz="1800" b="1" u="sng" dirty="0">
                <a:effectLst/>
                <a:latin typeface="Times New Roman" panose="02020603050405020304" pitchFamily="18" charset="0"/>
                <a:ea typeface="Times New Roman" panose="02020603050405020304" pitchFamily="18" charset="0"/>
              </a:rPr>
              <a:t>every line of code you needed to complete the analysis must be in your .</a:t>
            </a:r>
            <a:r>
              <a:rPr lang="en-US" sz="1800" b="1" u="sng" dirty="0" err="1">
                <a:effectLst/>
                <a:latin typeface="Times New Roman" panose="02020603050405020304" pitchFamily="18" charset="0"/>
                <a:ea typeface="Times New Roman" panose="02020603050405020304" pitchFamily="18" charset="0"/>
              </a:rPr>
              <a:t>Rmd</a:t>
            </a:r>
            <a:r>
              <a:rPr lang="en-US" sz="1800" b="1" u="sng" dirty="0">
                <a:effectLst/>
                <a:latin typeface="Times New Roman" panose="02020603050405020304" pitchFamily="18" charset="0"/>
                <a:ea typeface="Times New Roman" panose="02020603050405020304" pitchFamily="18" charset="0"/>
              </a:rPr>
              <a:t> file</a:t>
            </a:r>
            <a:r>
              <a:rPr lang="en-US" sz="1800" dirty="0">
                <a:effectLst/>
                <a:latin typeface="Times New Roman" panose="02020603050405020304" pitchFamily="18" charset="0"/>
                <a:ea typeface="Times New Roman" panose="02020603050405020304" pitchFamily="18" charset="0"/>
              </a:rPr>
              <a:t>. Frequently, we switch to the console to play around or test/debug something we’re trying to do. If you do this, you have to make sure your code ends up back in the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or your file will not knit.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421499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a source that’s really helpful to you, send it my way! Want to include it here. Crowd-sourcing is what R is built on after all.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27393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course review</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r>
              <a:rPr lang="en-US" dirty="0"/>
              <a:t>We’ll talk more about visualization in the next lecture. Two main approaches here. </a:t>
            </a:r>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r>
              <a:rPr lang="en-US" b="1" dirty="0"/>
              <a:t>This is a good place to talk about skew and long tails, since we won’t cover it explicitly (but the book does)</a:t>
            </a:r>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967359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9ED3-3166-DF3A-9C7A-CE457124D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FF2FC-18FF-B3D4-E3CE-5A4BD0B9F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12942-02AD-9318-FB4A-327611938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258BD4-7805-2431-7772-DDF837D71BDD}"/>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869301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4F6C-5826-8851-3C81-7A0DCE05C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D2FBA-B518-9D3E-4E17-C35CD55D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70C0C-651E-821E-BFD2-106F3583E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23521-3C80-DA8E-6D31-4A496469C059}"/>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03991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FB6AF-F458-F8CD-6998-93AF6698E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29DC0A-D4E7-E514-4A52-C14531AB4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5DE6B-0D9E-C2A8-73D7-9CAA275E16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D85982-F128-1B21-E6D1-23C3C7F612D1}"/>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2314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85190-3E70-7225-6C99-E6385A72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C974B-39DE-F5CD-7079-DFBF866A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0EEBB-8117-CF89-2339-7BB8C92EB94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BF386D08-F45B-2FEC-7778-EA6CB63D969D}"/>
              </a:ext>
            </a:extLst>
          </p:cNvPr>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7627444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0175563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39CCD-A866-CCEE-8FCD-80477060E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F8FEF-5E1D-5465-19B6-C8BC298ED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FB28B-DB15-CDC8-0D81-68464C50E5CF}"/>
              </a:ext>
            </a:extLst>
          </p:cNvPr>
          <p:cNvSpPr>
            <a:spLocks noGrp="1"/>
          </p:cNvSpPr>
          <p:nvPr>
            <p:ph type="body" idx="1"/>
          </p:nvPr>
        </p:nvSpPr>
        <p:spPr/>
        <p:txBody>
          <a:bodyPr/>
          <a:lstStyle/>
          <a:p>
            <a:r>
              <a:rPr lang="en-US" dirty="0"/>
              <a:t>We’ll cover these throughout the semester</a:t>
            </a:r>
          </a:p>
        </p:txBody>
      </p:sp>
      <p:sp>
        <p:nvSpPr>
          <p:cNvPr id="4" name="Slide Number Placeholder 3">
            <a:extLst>
              <a:ext uri="{FF2B5EF4-FFF2-40B4-BE49-F238E27FC236}">
                <a16:creationId xmlns:a16="http://schemas.microsoft.com/office/drawing/2014/main" id="{03E2643F-7A71-0BDE-4EB7-52FB951361CC}"/>
              </a:ext>
            </a:extLst>
          </p:cNvPr>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4849659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have within files. File chunks with one master file to run them all. Here we will use R projects and R markdown files.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56184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R look like? Talk about the Assignment1_StartHere.Rmd file on GitHub if needed.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3609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60604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1/7/2025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r-bloggers.com/2023/08/exploring-rs-versatile-str-function-unraveling-your-data-with-ease/am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lost-stats.github.io/" TargetMode="External"/><Relationship Id="rId5" Type="http://schemas.openxmlformats.org/officeDocument/2006/relationships/hyperlink" Target="https://www.amazon.ca/Data-Visualization-Introduction-Kieran-Healy/dp/0691181624/ref=asc_df_0691181624/?tag=googleshopc0c-20&amp;linkCode=df0&amp;hvadid=310482465589&amp;hvpos=&amp;hvnetw=g&amp;hvrand=3535611193758545946&amp;hvpone=&amp;hvptwo=&amp;hvqmt=&amp;hvdev=c&amp;hvdvcmdl=&amp;hvlocint=&amp;hvlocphy=9000945&amp;hvtargid=pla-747213866632&amp;psc=1" TargetMode="External"/><Relationship Id="rId4" Type="http://schemas.openxmlformats.org/officeDocument/2006/relationships/hyperlink" Target="https://www.maths.usyd.edu.au/u/UG/SM/STAT3022/r/current/Misc/data-visualization-2.1.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020" y="2209800"/>
            <a:ext cx="10774180" cy="1894362"/>
          </a:xfrm>
        </p:spPr>
        <p:txBody>
          <a:bodyPr>
            <a:normAutofit/>
          </a:bodyPr>
          <a:lstStyle/>
          <a:p>
            <a:r>
              <a:rPr lang="en-US" dirty="0"/>
              <a:t>Intermediate Statistics</a:t>
            </a:r>
          </a:p>
        </p:txBody>
      </p:sp>
      <p:sp>
        <p:nvSpPr>
          <p:cNvPr id="3" name="Subtitle 2"/>
          <p:cNvSpPr>
            <a:spLocks noGrp="1"/>
          </p:cNvSpPr>
          <p:nvPr>
            <p:ph type="subTitle" idx="1"/>
          </p:nvPr>
        </p:nvSpPr>
        <p:spPr>
          <a:xfrm>
            <a:off x="838200" y="4191000"/>
            <a:ext cx="10515600" cy="1981200"/>
          </a:xfrm>
        </p:spPr>
        <p:txBody>
          <a:bodyPr>
            <a:noAutofit/>
          </a:bodyPr>
          <a:lstStyle/>
          <a:p>
            <a:r>
              <a:rPr lang="en-US" sz="2400" dirty="0"/>
              <a:t>Lecture 2: Programming in R + Descriptive Statistics</a:t>
            </a:r>
          </a:p>
          <a:p>
            <a:r>
              <a:rPr lang="en-US" sz="2400" dirty="0"/>
              <a:t>January 16,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Not all data is numeric! Some of the key data types you’ll encounter are: </a:t>
            </a:r>
          </a:p>
          <a:p>
            <a:pPr marL="457200" indent="-457200">
              <a:buAutoNum type="arabicPeriod"/>
            </a:pPr>
            <a:r>
              <a:rPr lang="en-US" sz="2200" dirty="0">
                <a:cs typeface="Times New Roman" panose="02020603050405020304" pitchFamily="18" charset="0"/>
              </a:rPr>
              <a:t>Numeric</a:t>
            </a:r>
          </a:p>
          <a:p>
            <a:pPr marL="457200" indent="-457200">
              <a:buAutoNum type="arabicPeriod"/>
            </a:pPr>
            <a:r>
              <a:rPr lang="en-US" sz="2200" dirty="0">
                <a:latin typeface="Times New Roman" panose="02020603050405020304" pitchFamily="18" charset="0"/>
                <a:cs typeface="Times New Roman" panose="02020603050405020304" pitchFamily="18" charset="0"/>
              </a:rPr>
              <a:t>Character</a:t>
            </a:r>
          </a:p>
          <a:p>
            <a:pPr marL="457200" indent="-457200">
              <a:buAutoNum type="arabicPeriod"/>
            </a:pPr>
            <a:r>
              <a:rPr lang="en-US" sz="2200" dirty="0">
                <a:cs typeface="Times New Roman" panose="02020603050405020304" pitchFamily="18" charset="0"/>
              </a:rPr>
              <a:t>Logical/Boolean</a:t>
            </a:r>
          </a:p>
          <a:p>
            <a:pPr marL="457200" indent="-457200">
              <a:buAutoNum type="arabicPeriod"/>
            </a:pPr>
            <a:r>
              <a:rPr lang="en-US" sz="2200" dirty="0">
                <a:latin typeface="Times New Roman" panose="02020603050405020304" pitchFamily="18" charset="0"/>
                <a:cs typeface="Times New Roman" panose="02020603050405020304" pitchFamily="18" charset="0"/>
              </a:rPr>
              <a:t>Factors</a:t>
            </a:r>
          </a:p>
          <a:p>
            <a:pPr marL="457200" indent="-457200">
              <a:buAutoNum type="arabicPeriod"/>
            </a:pPr>
            <a:endParaRPr lang="en-US" sz="2200" dirty="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We’ll talk about each of these and especially, how to convert </a:t>
            </a:r>
            <a:r>
              <a:rPr lang="en-US" sz="2200" dirty="0">
                <a:cs typeface="Times New Roman" panose="02020603050405020304" pitchFamily="18" charset="0"/>
              </a:rPr>
              <a:t>them into the quantitative variables we would use in this course</a:t>
            </a:r>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858" y="640081"/>
            <a:ext cx="5655429" cy="1606948"/>
          </a:xfrm>
        </p:spPr>
        <p:txBody>
          <a:bodyPr>
            <a:normAutofit/>
          </a:bodyPr>
          <a:lstStyle/>
          <a:p>
            <a:r>
              <a:rPr lang="en-US" dirty="0">
                <a:latin typeface="Times New Roman" panose="02020603050405020304" pitchFamily="18" charset="0"/>
                <a:cs typeface="Times New Roman" panose="02020603050405020304" pitchFamily="18" charset="0"/>
              </a:rPr>
              <a:t>Calculations in R</a:t>
            </a:r>
          </a:p>
        </p:txBody>
      </p:sp>
      <p:sp>
        <p:nvSpPr>
          <p:cNvPr id="3" name="Content Placeholder 2"/>
          <p:cNvSpPr>
            <a:spLocks noGrp="1"/>
          </p:cNvSpPr>
          <p:nvPr>
            <p:ph idx="1"/>
          </p:nvPr>
        </p:nvSpPr>
        <p:spPr>
          <a:xfrm>
            <a:off x="1280858" y="2560106"/>
            <a:ext cx="5655429" cy="3724805"/>
          </a:xfrm>
        </p:spPr>
        <p:txBody>
          <a:bodyPr>
            <a:normAutofit/>
          </a:bodyPr>
          <a:lstStyle/>
          <a:p>
            <a:pPr marL="0" indent="0">
              <a:buNone/>
            </a:pPr>
            <a:r>
              <a:rPr lang="en-US">
                <a:latin typeface="Times New Roman" panose="02020603050405020304" pitchFamily="18" charset="0"/>
                <a:cs typeface="Times New Roman" panose="02020603050405020304" pitchFamily="18" charset="0"/>
              </a:rPr>
              <a:t>R can work just like any calculator: </a:t>
            </a:r>
          </a:p>
        </p:txBody>
      </p:sp>
      <p:sp>
        <p:nvSpPr>
          <p:cNvPr id="17" name="Rectangle 16">
            <a:extLst>
              <a:ext uri="{FF2B5EF4-FFF2-40B4-BE49-F238E27FC236}">
                <a16:creationId xmlns:a16="http://schemas.microsoft.com/office/drawing/2014/main" id="{E2A53059-D7B9-4249-ACFA-426AA0C6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ath problem&#10;&#10;Description automatically generated">
            <a:extLst>
              <a:ext uri="{FF2B5EF4-FFF2-40B4-BE49-F238E27FC236}">
                <a16:creationId xmlns:a16="http://schemas.microsoft.com/office/drawing/2014/main" id="{DB243D8C-A902-E413-D49C-B0C87D6764C4}"/>
              </a:ext>
            </a:extLst>
          </p:cNvPr>
          <p:cNvPicPr>
            <a:picLocks noChangeAspect="1"/>
          </p:cNvPicPr>
          <p:nvPr/>
        </p:nvPicPr>
        <p:blipFill>
          <a:blip r:embed="rId3"/>
          <a:stretch>
            <a:fillRect/>
          </a:stretch>
        </p:blipFill>
        <p:spPr>
          <a:xfrm>
            <a:off x="8088707" y="822905"/>
            <a:ext cx="2054859" cy="2119945"/>
          </a:xfrm>
          <a:prstGeom prst="rect">
            <a:avLst/>
          </a:prstGeom>
        </p:spPr>
      </p:pic>
      <p:sp>
        <p:nvSpPr>
          <p:cNvPr id="18" name="Rectangle 17">
            <a:extLst>
              <a:ext uri="{FF2B5EF4-FFF2-40B4-BE49-F238E27FC236}">
                <a16:creationId xmlns:a16="http://schemas.microsoft.com/office/drawing/2014/main" id="{F230AD75-6717-4566-9CA9-25308C05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3688130"/>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code&#10;&#10;Description automatically generated">
            <a:extLst>
              <a:ext uri="{FF2B5EF4-FFF2-40B4-BE49-F238E27FC236}">
                <a16:creationId xmlns:a16="http://schemas.microsoft.com/office/drawing/2014/main" id="{A33967AD-FB8E-0474-37CC-38D30C93730B}"/>
              </a:ext>
            </a:extLst>
          </p:cNvPr>
          <p:cNvPicPr>
            <a:picLocks noChangeAspect="1"/>
          </p:cNvPicPr>
          <p:nvPr/>
        </p:nvPicPr>
        <p:blipFill>
          <a:blip r:embed="rId4"/>
          <a:stretch>
            <a:fillRect/>
          </a:stretch>
        </p:blipFill>
        <p:spPr>
          <a:xfrm>
            <a:off x="8056550" y="3914680"/>
            <a:ext cx="2119172" cy="2113118"/>
          </a:xfrm>
          <a:prstGeom prst="rect">
            <a:avLst/>
          </a:prstGeom>
        </p:spPr>
      </p:pic>
      <p:pic>
        <p:nvPicPr>
          <p:cNvPr id="9" name="Picture 2" descr="RStudio - RStudio">
            <a:extLst>
              <a:ext uri="{FF2B5EF4-FFF2-40B4-BE49-F238E27FC236}">
                <a16:creationId xmlns:a16="http://schemas.microsoft.com/office/drawing/2014/main" id="{ACEC6272-06F0-64A5-A277-605FAB5BC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8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55EF9A-CB8F-DE17-B4A6-2B37DAA31E08}"/>
              </a:ext>
            </a:extLst>
          </p:cNvPr>
          <p:cNvPicPr>
            <a:picLocks noChangeAspect="1"/>
          </p:cNvPicPr>
          <p:nvPr/>
        </p:nvPicPr>
        <p:blipFill>
          <a:blip r:embed="rId4"/>
          <a:stretch>
            <a:fillRect/>
          </a:stretch>
        </p:blipFill>
        <p:spPr>
          <a:xfrm>
            <a:off x="381000" y="1524000"/>
            <a:ext cx="8354591" cy="1419423"/>
          </a:xfrm>
          <a:prstGeom prst="rect">
            <a:avLst/>
          </a:prstGeom>
        </p:spPr>
      </p:pic>
      <p:pic>
        <p:nvPicPr>
          <p:cNvPr id="8" name="Picture 7">
            <a:extLst>
              <a:ext uri="{FF2B5EF4-FFF2-40B4-BE49-F238E27FC236}">
                <a16:creationId xmlns:a16="http://schemas.microsoft.com/office/drawing/2014/main" id="{170EA671-18C8-66AF-F26A-73D12FDF556C}"/>
              </a:ext>
            </a:extLst>
          </p:cNvPr>
          <p:cNvPicPr>
            <a:picLocks noChangeAspect="1"/>
          </p:cNvPicPr>
          <p:nvPr/>
        </p:nvPicPr>
        <p:blipFill>
          <a:blip r:embed="rId5"/>
          <a:stretch>
            <a:fillRect/>
          </a:stretch>
        </p:blipFill>
        <p:spPr>
          <a:xfrm>
            <a:off x="228600" y="2785708"/>
            <a:ext cx="5515745" cy="2257740"/>
          </a:xfrm>
          <a:prstGeom prst="rect">
            <a:avLst/>
          </a:prstGeom>
        </p:spPr>
      </p:pic>
    </p:spTree>
    <p:extLst>
      <p:ext uri="{BB962C8B-B14F-4D97-AF65-F5344CB8AC3E}">
        <p14:creationId xmlns:p14="http://schemas.microsoft.com/office/powerpoint/2010/main" val="239496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7CFFB4-C43A-A59B-4FE1-69BEEF8F7872}"/>
              </a:ext>
            </a:extLst>
          </p:cNvPr>
          <p:cNvPicPr>
            <a:picLocks noChangeAspect="1"/>
          </p:cNvPicPr>
          <p:nvPr/>
        </p:nvPicPr>
        <p:blipFill>
          <a:blip r:embed="rId4"/>
          <a:stretch>
            <a:fillRect/>
          </a:stretch>
        </p:blipFill>
        <p:spPr>
          <a:xfrm>
            <a:off x="457200" y="1568646"/>
            <a:ext cx="8497486" cy="4744112"/>
          </a:xfrm>
          <a:prstGeom prst="rect">
            <a:avLst/>
          </a:prstGeom>
        </p:spPr>
      </p:pic>
    </p:spTree>
    <p:extLst>
      <p:ext uri="{BB962C8B-B14F-4D97-AF65-F5344CB8AC3E}">
        <p14:creationId xmlns:p14="http://schemas.microsoft.com/office/powerpoint/2010/main" val="42729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D684BBA-1985-4FB0-3939-E843280BC9E6}"/>
              </a:ext>
            </a:extLst>
          </p:cNvPr>
          <p:cNvPicPr>
            <a:picLocks noChangeAspect="1"/>
          </p:cNvPicPr>
          <p:nvPr/>
        </p:nvPicPr>
        <p:blipFill>
          <a:blip r:embed="rId4"/>
          <a:stretch>
            <a:fillRect/>
          </a:stretch>
        </p:blipFill>
        <p:spPr>
          <a:xfrm>
            <a:off x="454446" y="1714260"/>
            <a:ext cx="9440592" cy="3429479"/>
          </a:xfrm>
          <a:prstGeom prst="rect">
            <a:avLst/>
          </a:prstGeom>
        </p:spPr>
      </p:pic>
    </p:spTree>
    <p:extLst>
      <p:ext uri="{BB962C8B-B14F-4D97-AF65-F5344CB8AC3E}">
        <p14:creationId xmlns:p14="http://schemas.microsoft.com/office/powerpoint/2010/main" val="296511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can you do with vectors?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Do arithmetic/math element-by-element</a:t>
            </a:r>
          </a:p>
          <a:p>
            <a:pPr marL="457200" indent="-457200">
              <a:buAutoNum type="arabicPeriod"/>
            </a:pPr>
            <a:r>
              <a:rPr lang="en-US" sz="2200" dirty="0">
                <a:latin typeface="Times New Roman" panose="02020603050405020304" pitchFamily="18" charset="0"/>
                <a:cs typeface="Times New Roman" panose="02020603050405020304" pitchFamily="18" charset="0"/>
              </a:rPr>
              <a:t>Combine them element-by-element</a:t>
            </a:r>
          </a:p>
          <a:p>
            <a:pPr marL="457200" indent="-457200">
              <a:buAutoNum type="arabicPeriod"/>
            </a:pPr>
            <a:r>
              <a:rPr lang="en-US" sz="2200" dirty="0">
                <a:cs typeface="Times New Roman" panose="02020603050405020304" pitchFamily="18" charset="0"/>
              </a:rPr>
              <a:t>Repeat these over multiple lists with different lengths (loops; not commonly used) </a:t>
            </a:r>
          </a:p>
          <a:p>
            <a:pPr marL="457200" indent="-457200">
              <a:buAutoNum type="arabicPeriod"/>
            </a:pPr>
            <a:r>
              <a:rPr lang="en-US" sz="2200" dirty="0">
                <a:latin typeface="Times New Roman" panose="02020603050405020304" pitchFamily="18" charset="0"/>
                <a:cs typeface="Times New Roman" panose="02020603050405020304" pitchFamily="18" charset="0"/>
              </a:rPr>
              <a:t>Linear algebra (dot products) </a:t>
            </a:r>
          </a:p>
          <a:p>
            <a:pPr marL="457200" indent="-457200">
              <a:buAutoNum type="arabicPeriod"/>
            </a:pPr>
            <a:r>
              <a:rPr lang="en-US" sz="2200" dirty="0">
                <a:cs typeface="Times New Roman" panose="02020603050405020304" pitchFamily="18" charset="0"/>
              </a:rPr>
              <a:t>Subset vectors</a:t>
            </a:r>
          </a:p>
          <a:p>
            <a:pPr marL="457200" indent="-457200">
              <a:buAutoNum type="arabicPeriod"/>
            </a:pPr>
            <a:r>
              <a:rPr lang="en-US" sz="2200" dirty="0">
                <a:latin typeface="Times New Roman" panose="02020603050405020304" pitchFamily="18" charset="0"/>
                <a:cs typeface="Times New Roman" panose="02020603050405020304" pitchFamily="18" charset="0"/>
              </a:rPr>
              <a:t>Find the vector’s length, mean, median, mode (we’ll discuss these again in the next hour)</a:t>
            </a:r>
          </a:p>
          <a:p>
            <a:pPr marL="0" indent="0">
              <a:buNone/>
            </a:pPr>
            <a:r>
              <a:rPr lang="en-US" sz="2200" i="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Use the str() function (for “structure”) to learn more about an object you’re working with. You can read more about it here: </a:t>
            </a:r>
            <a:r>
              <a:rPr lang="en-US" sz="2200" dirty="0">
                <a:latin typeface="Times New Roman" panose="02020603050405020304" pitchFamily="18" charset="0"/>
                <a:cs typeface="Times New Roman" panose="02020603050405020304" pitchFamily="18" charset="0"/>
                <a:hlinkClick r:id="rId3"/>
              </a:rPr>
              <a:t>https://www.r-bloggers.com/2023/08/exploring-rs-versatile-str-function-unraveling-your-data-with-ease/amp/</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228600" indent="-228600">
              <a:buAutoNum type="arabicPeriod"/>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10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Combining vectors: matrices</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You can make matrices manually</a:t>
            </a: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cs typeface="Times New Roman" panose="02020603050405020304" pitchFamily="18" charset="0"/>
              </a:rPr>
              <a:t>Or by combining elements (more common in our case) </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1596E29-44AB-96ED-ACE8-3BEB5B03CA2E}"/>
              </a:ext>
            </a:extLst>
          </p:cNvPr>
          <p:cNvPicPr>
            <a:picLocks noChangeAspect="1"/>
          </p:cNvPicPr>
          <p:nvPr/>
        </p:nvPicPr>
        <p:blipFill>
          <a:blip r:embed="rId4"/>
          <a:stretch>
            <a:fillRect/>
          </a:stretch>
        </p:blipFill>
        <p:spPr>
          <a:xfrm>
            <a:off x="609600" y="1614382"/>
            <a:ext cx="4010585" cy="1495634"/>
          </a:xfrm>
          <a:prstGeom prst="rect">
            <a:avLst/>
          </a:prstGeom>
        </p:spPr>
      </p:pic>
      <p:pic>
        <p:nvPicPr>
          <p:cNvPr id="8" name="Picture 7">
            <a:extLst>
              <a:ext uri="{FF2B5EF4-FFF2-40B4-BE49-F238E27FC236}">
                <a16:creationId xmlns:a16="http://schemas.microsoft.com/office/drawing/2014/main" id="{9D415521-3942-6A00-2861-F008E5BFA3A0}"/>
              </a:ext>
            </a:extLst>
          </p:cNvPr>
          <p:cNvPicPr>
            <a:picLocks noChangeAspect="1"/>
          </p:cNvPicPr>
          <p:nvPr/>
        </p:nvPicPr>
        <p:blipFill>
          <a:blip r:embed="rId5"/>
          <a:stretch>
            <a:fillRect/>
          </a:stretch>
        </p:blipFill>
        <p:spPr>
          <a:xfrm>
            <a:off x="381000" y="3747985"/>
            <a:ext cx="3610479" cy="3248478"/>
          </a:xfrm>
          <a:prstGeom prst="rect">
            <a:avLst/>
          </a:prstGeom>
        </p:spPr>
      </p:pic>
    </p:spTree>
    <p:extLst>
      <p:ext uri="{BB962C8B-B14F-4D97-AF65-F5344CB8AC3E}">
        <p14:creationId xmlns:p14="http://schemas.microsoft.com/office/powerpoint/2010/main" val="156903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 you do with a matrix?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Subset (now by rows or columns) </a:t>
            </a:r>
          </a:p>
          <a:p>
            <a:pPr marL="457200" indent="-457200">
              <a:buAutoNum type="arabicPeriod"/>
            </a:pPr>
            <a:r>
              <a:rPr lang="en-US" sz="2400" dirty="0">
                <a:cs typeface="Times New Roman" panose="02020603050405020304" pitchFamily="18" charset="0"/>
              </a:rPr>
              <a:t>Matrix algebra </a:t>
            </a:r>
          </a:p>
          <a:p>
            <a:pPr marL="457200" indent="-457200">
              <a:buAutoNum type="arabicPeriod"/>
            </a:pPr>
            <a:r>
              <a:rPr lang="en-US" sz="2400" dirty="0">
                <a:latin typeface="Times New Roman" panose="02020603050405020304" pitchFamily="18" charset="0"/>
                <a:cs typeface="Times New Roman" panose="02020603050405020304" pitchFamily="18" charset="0"/>
              </a:rPr>
              <a:t>Loop functions over columns or rows using the apply function (we’ll show you an easier way to do things like this) </a:t>
            </a:r>
          </a:p>
          <a:p>
            <a:pPr marL="457200" indent="-457200">
              <a:buAutoNum type="arabicPeriod"/>
            </a:pPr>
            <a:r>
              <a:rPr lang="en-US" sz="2400" dirty="0">
                <a:cs typeface="Times New Roman" panose="02020603050405020304" pitchFamily="18" charset="0"/>
              </a:rPr>
              <a:t>Or…convert it to data! </a:t>
            </a:r>
            <a:r>
              <a:rPr lang="en-US" sz="2400" dirty="0">
                <a:latin typeface="Times New Roman" panose="02020603050405020304" pitchFamily="18" charset="0"/>
                <a:cs typeface="Times New Roman" panose="02020603050405020304" pitchFamily="18" charset="0"/>
              </a:rPr>
              <a:t>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0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How do we get one from a matrix? </a:t>
            </a:r>
          </a:p>
          <a:p>
            <a:pPr marL="457200" indent="-457200">
              <a:buAutoNum type="arabicPeriod"/>
            </a:pPr>
            <a:r>
              <a:rPr lang="en-US" sz="2400" dirty="0">
                <a:cs typeface="Times New Roman" panose="02020603050405020304" pitchFamily="18" charset="0"/>
              </a:rPr>
              <a:t>Better yet, how do we read in one from another file? </a:t>
            </a:r>
          </a:p>
          <a:p>
            <a:pPr lvl="1"/>
            <a:r>
              <a:rPr lang="en-US" sz="2200" dirty="0">
                <a:latin typeface="Times New Roman" panose="02020603050405020304" pitchFamily="18" charset="0"/>
                <a:cs typeface="Times New Roman" panose="02020603050405020304" pitchFamily="18" charset="0"/>
              </a:rPr>
              <a:t>.csv</a:t>
            </a:r>
          </a:p>
          <a:p>
            <a:pPr lvl="1"/>
            <a:r>
              <a:rPr lang="en-US" sz="2200" dirty="0">
                <a:cs typeface="Times New Roman" panose="02020603050405020304" pitchFamily="18" charset="0"/>
              </a:rPr>
              <a:t>.xlsx</a:t>
            </a:r>
          </a:p>
          <a:p>
            <a:pPr lvl="1"/>
            <a:r>
              <a:rPr lang="en-US" sz="2200" dirty="0">
                <a:latin typeface="Times New Roman" panose="02020603050405020304" pitchFamily="18" charset="0"/>
                <a:cs typeface="Times New Roman" panose="02020603050405020304" pitchFamily="18" charset="0"/>
              </a:rPr>
              <a:t>.txt</a:t>
            </a:r>
          </a:p>
          <a:p>
            <a:pPr lvl="1"/>
            <a:r>
              <a:rPr lang="en-US" sz="2200" dirty="0">
                <a:cs typeface="Times New Roman" panose="02020603050405020304" pitchFamily="18" charset="0"/>
              </a:rPr>
              <a:t>From open source datasets linked into R</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This will be our first use (of many!) of packages: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A6DBD7-6C50-9569-0E16-3AC62DEA4B96}"/>
              </a:ext>
            </a:extLst>
          </p:cNvPr>
          <p:cNvPicPr>
            <a:picLocks noChangeAspect="1"/>
          </p:cNvPicPr>
          <p:nvPr/>
        </p:nvPicPr>
        <p:blipFill>
          <a:blip r:embed="rId4"/>
          <a:stretch>
            <a:fillRect/>
          </a:stretch>
        </p:blipFill>
        <p:spPr>
          <a:xfrm>
            <a:off x="1828800" y="4114800"/>
            <a:ext cx="4896533" cy="981212"/>
          </a:xfrm>
          <a:prstGeom prst="rect">
            <a:avLst/>
          </a:prstGeom>
        </p:spPr>
      </p:pic>
    </p:spTree>
    <p:extLst>
      <p:ext uri="{BB962C8B-B14F-4D97-AF65-F5344CB8AC3E}">
        <p14:creationId xmlns:p14="http://schemas.microsoft.com/office/powerpoint/2010/main" val="362559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It’s easy to summarize information in a data frame</a:t>
            </a:r>
          </a:p>
          <a:p>
            <a:r>
              <a:rPr lang="en-US" sz="2400" dirty="0">
                <a:cs typeface="Times New Roman" panose="02020603050405020304" pitchFamily="18" charset="0"/>
              </a:rPr>
              <a:t>names(</a:t>
            </a:r>
            <a:r>
              <a:rPr lang="en-US" sz="2400" dirty="0" err="1">
                <a:cs typeface="Times New Roman" panose="02020603050405020304" pitchFamily="18" charset="0"/>
              </a:rPr>
              <a:t>df</a:t>
            </a:r>
            <a:r>
              <a:rPr lang="en-US" sz="2400" dirty="0">
                <a:cs typeface="Times New Roman" panose="02020603050405020304" pitchFamily="18" charset="0"/>
              </a:rPr>
              <a:t>)</a:t>
            </a:r>
          </a:p>
          <a:p>
            <a:r>
              <a:rPr lang="en-US" sz="2400" dirty="0">
                <a:cs typeface="Times New Roman" panose="02020603050405020304" pitchFamily="18" charset="0"/>
              </a:rPr>
              <a:t>str(</a:t>
            </a:r>
            <a:r>
              <a:rPr lang="en-US" sz="2400" dirty="0" err="1">
                <a:cs typeface="Times New Roman" panose="02020603050405020304" pitchFamily="18" charset="0"/>
              </a:rPr>
              <a:t>df</a:t>
            </a:r>
            <a:r>
              <a:rPr lang="en-US" sz="2400" dirty="0">
                <a:cs typeface="Times New Roman" panose="02020603050405020304" pitchFamily="18" charset="0"/>
              </a:rPr>
              <a:t>) </a:t>
            </a:r>
          </a:p>
          <a:p>
            <a:r>
              <a:rPr lang="en-US" sz="2400" dirty="0" err="1">
                <a:cs typeface="Times New Roman" panose="02020603050405020304" pitchFamily="18" charset="0"/>
              </a:rPr>
              <a:t>df</a:t>
            </a:r>
            <a:r>
              <a:rPr lang="en-US" sz="2400" dirty="0">
                <a:cs typeface="Times New Roman" panose="02020603050405020304" pitchFamily="18" charset="0"/>
              </a:rPr>
              <a:t> %&gt;% head()</a:t>
            </a:r>
          </a:p>
          <a:p>
            <a:r>
              <a:rPr lang="en-US" sz="2400" dirty="0">
                <a:cs typeface="Times New Roman" panose="02020603050405020304" pitchFamily="18" charset="0"/>
              </a:rPr>
              <a:t>Summary(uninsured)</a:t>
            </a:r>
          </a:p>
          <a:p>
            <a:pPr marL="0" indent="0">
              <a:buNone/>
            </a:pPr>
            <a:r>
              <a:rPr lang="en-US" sz="2400" dirty="0">
                <a:cs typeface="Times New Roman" panose="02020603050405020304" pitchFamily="18" charset="0"/>
              </a:rPr>
              <a:t>This is where we get to the </a:t>
            </a:r>
            <a:r>
              <a:rPr lang="en-US" sz="2400" b="1" dirty="0" err="1">
                <a:cs typeface="Times New Roman" panose="02020603050405020304" pitchFamily="18" charset="0"/>
              </a:rPr>
              <a:t>tidyverse</a:t>
            </a:r>
            <a:r>
              <a:rPr lang="en-US" sz="2400" b="1" dirty="0">
                <a:cs typeface="Times New Roman" panose="02020603050405020304" pitchFamily="18" charset="0"/>
              </a:rPr>
              <a:t> </a:t>
            </a: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ider-Man: Into the Spider-Verse (2018) - IMDb">
            <a:extLst>
              <a:ext uri="{FF2B5EF4-FFF2-40B4-BE49-F238E27FC236}">
                <a16:creationId xmlns:a16="http://schemas.microsoft.com/office/drawing/2014/main" id="{253B1DF9-1061-40E1-5504-1D3174B8E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124200"/>
            <a:ext cx="251772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4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err="1"/>
              <a:t>IntRoduction</a:t>
            </a:r>
            <a:r>
              <a:rPr lang="en-US" sz="2800" dirty="0"/>
              <a:t> to R</a:t>
            </a:r>
          </a:p>
          <a:p>
            <a:r>
              <a:rPr lang="en-US" sz="2800" dirty="0"/>
              <a:t>Describing our data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uses </a:t>
            </a:r>
            <a:r>
              <a:rPr lang="en-US" sz="2400" b="1" u="sng" dirty="0">
                <a:solidFill>
                  <a:schemeClr val="tx2"/>
                </a:solidFill>
                <a:latin typeface="Times New Roman" panose="02020603050405020304" pitchFamily="18" charset="0"/>
                <a:cs typeface="Times New Roman" panose="02020603050405020304" pitchFamily="18" charset="0"/>
              </a:rPr>
              <a:t>pipe operators</a:t>
            </a:r>
            <a:r>
              <a:rPr lang="en-US" sz="2400" dirty="0">
                <a:latin typeface="Times New Roman" panose="02020603050405020304" pitchFamily="18" charset="0"/>
                <a:cs typeface="Times New Roman" panose="02020603050405020304" pitchFamily="18" charset="0"/>
              </a:rPr>
              <a:t> (%&gt;%) to flow from the starting point (your data) to an end point (your output). </a:t>
            </a:r>
          </a:p>
          <a:p>
            <a:r>
              <a:rPr lang="en-US" sz="2400" dirty="0">
                <a:latin typeface="Times New Roman" panose="02020603050405020304" pitchFamily="18" charset="0"/>
                <a:cs typeface="Times New Roman" panose="02020603050405020304" pitchFamily="18" charset="0"/>
              </a:rPr>
              <a:t>If we want to get total count by category for example, we would: </a:t>
            </a:r>
          </a:p>
          <a:p>
            <a:pPr marL="731520" lvl="1" indent="-457200">
              <a:buFont typeface="+mj-lt"/>
              <a:buAutoNum type="arabicPeriod"/>
            </a:pPr>
            <a:r>
              <a:rPr lang="en-US" sz="2200" dirty="0">
                <a:cs typeface="Times New Roman" panose="02020603050405020304" pitchFamily="18" charset="0"/>
              </a:rPr>
              <a:t>Start with ungrouped data %&gt;%</a:t>
            </a:r>
          </a:p>
          <a:p>
            <a:pPr marL="731520" lvl="1" indent="-457200">
              <a:buFont typeface="+mj-lt"/>
              <a:buAutoNum type="arabicPeriod"/>
            </a:pPr>
            <a:r>
              <a:rPr lang="en-US" sz="2200" dirty="0">
                <a:latin typeface="Times New Roman" panose="02020603050405020304" pitchFamily="18" charset="0"/>
                <a:cs typeface="Times New Roman" panose="02020603050405020304" pitchFamily="18" charset="0"/>
              </a:rPr>
              <a:t>Group by category %&gt;%</a:t>
            </a:r>
          </a:p>
          <a:p>
            <a:pPr marL="731520" lvl="1" indent="-457200">
              <a:buFont typeface="+mj-lt"/>
              <a:buAutoNum type="arabicPeriod"/>
            </a:pPr>
            <a:r>
              <a:rPr lang="en-US" sz="2200" dirty="0">
                <a:cs typeface="Times New Roman" panose="02020603050405020304" pitchFamily="18" charset="0"/>
              </a:rPr>
              <a:t>Calculate counts within each group</a:t>
            </a: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use some of the common functions we’ll use in class: </a:t>
            </a:r>
          </a:p>
          <a:p>
            <a:pPr lvl="1"/>
            <a:r>
              <a:rPr lang="en-US" sz="2200" dirty="0">
                <a:cs typeface="Times New Roman" panose="02020603050405020304" pitchFamily="18" charset="0"/>
              </a:rPr>
              <a:t>Filter</a:t>
            </a:r>
          </a:p>
          <a:p>
            <a:pPr lvl="1"/>
            <a:r>
              <a:rPr lang="en-US" sz="2200" dirty="0">
                <a:latin typeface="Times New Roman" panose="02020603050405020304" pitchFamily="18" charset="0"/>
                <a:cs typeface="Times New Roman" panose="02020603050405020304" pitchFamily="18" charset="0"/>
              </a:rPr>
              <a:t>Select</a:t>
            </a:r>
          </a:p>
          <a:p>
            <a:pPr lvl="1"/>
            <a:r>
              <a:rPr lang="en-US" sz="2200" dirty="0">
                <a:cs typeface="Times New Roman" panose="02020603050405020304" pitchFamily="18" charset="0"/>
              </a:rPr>
              <a:t>Mutate</a:t>
            </a:r>
          </a:p>
          <a:p>
            <a:pPr lvl="1"/>
            <a:r>
              <a:rPr lang="en-US" sz="2200" dirty="0" err="1">
                <a:latin typeface="Times New Roman" panose="02020603050405020304" pitchFamily="18" charset="0"/>
                <a:cs typeface="Times New Roman" panose="02020603050405020304" pitchFamily="18" charset="0"/>
              </a:rPr>
              <a:t>Group_</a:t>
            </a:r>
            <a:r>
              <a:rPr lang="en-US" sz="2200" dirty="0" err="1">
                <a:cs typeface="Times New Roman" panose="02020603050405020304" pitchFamily="18" charset="0"/>
              </a:rPr>
              <a:t>by</a:t>
            </a:r>
            <a:endParaRPr lang="en-US" sz="2200" dirty="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Summarize</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040885-1938-F12C-7C6D-790591C31A1B}"/>
              </a:ext>
            </a:extLst>
          </p:cNvPr>
          <p:cNvPicPr>
            <a:picLocks noChangeAspect="1"/>
          </p:cNvPicPr>
          <p:nvPr/>
        </p:nvPicPr>
        <p:blipFill>
          <a:blip r:embed="rId4"/>
          <a:stretch>
            <a:fillRect/>
          </a:stretch>
        </p:blipFill>
        <p:spPr>
          <a:xfrm>
            <a:off x="381000" y="3733800"/>
            <a:ext cx="8983329" cy="476316"/>
          </a:xfrm>
          <a:prstGeom prst="rect">
            <a:avLst/>
          </a:prstGeom>
        </p:spPr>
      </p:pic>
    </p:spTree>
    <p:extLst>
      <p:ext uri="{BB962C8B-B14F-4D97-AF65-F5344CB8AC3E}">
        <p14:creationId xmlns:p14="http://schemas.microsoft.com/office/powerpoint/2010/main" val="18409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40EACA-4D32-D767-57AD-60376F856319}"/>
              </a:ext>
            </a:extLst>
          </p:cNvPr>
          <p:cNvPicPr>
            <a:picLocks noChangeAspect="1"/>
          </p:cNvPicPr>
          <p:nvPr/>
        </p:nvPicPr>
        <p:blipFill>
          <a:blip r:embed="rId4"/>
          <a:stretch>
            <a:fillRect/>
          </a:stretch>
        </p:blipFill>
        <p:spPr>
          <a:xfrm>
            <a:off x="457200" y="1638652"/>
            <a:ext cx="8035058" cy="4881956"/>
          </a:xfrm>
          <a:prstGeom prst="rect">
            <a:avLst/>
          </a:prstGeom>
        </p:spPr>
      </p:pic>
    </p:spTree>
    <p:extLst>
      <p:ext uri="{BB962C8B-B14F-4D97-AF65-F5344CB8AC3E}">
        <p14:creationId xmlns:p14="http://schemas.microsoft.com/office/powerpoint/2010/main" val="132144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a:p>
            <a:r>
              <a:rPr lang="en-US" sz="2400" dirty="0">
                <a:cs typeface="Times New Roman" panose="02020603050405020304" pitchFamily="18" charset="0"/>
              </a:rPr>
              <a:t>We’ll cover this more next time! </a:t>
            </a:r>
          </a:p>
          <a:p>
            <a:r>
              <a:rPr lang="en-US" sz="2400" dirty="0">
                <a:latin typeface="Times New Roman" panose="02020603050405020304" pitchFamily="18" charset="0"/>
                <a:cs typeface="Times New Roman" panose="02020603050405020304" pitchFamily="18" charset="0"/>
              </a:rPr>
              <a:t>For now, here’s an example: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68365B82-2358-FB4B-4C8C-467CA501E952}"/>
              </a:ext>
            </a:extLst>
          </p:cNvPr>
          <p:cNvPicPr>
            <a:picLocks noChangeAspect="1"/>
          </p:cNvPicPr>
          <p:nvPr/>
        </p:nvPicPr>
        <p:blipFill>
          <a:blip r:embed="rId4"/>
          <a:stretch>
            <a:fillRect/>
          </a:stretch>
        </p:blipFill>
        <p:spPr>
          <a:xfrm>
            <a:off x="609600" y="2713887"/>
            <a:ext cx="8675658" cy="2696313"/>
          </a:xfrm>
          <a:prstGeom prst="rect">
            <a:avLst/>
          </a:prstGeom>
        </p:spPr>
      </p:pic>
    </p:spTree>
    <p:extLst>
      <p:ext uri="{BB962C8B-B14F-4D97-AF65-F5344CB8AC3E}">
        <p14:creationId xmlns:p14="http://schemas.microsoft.com/office/powerpoint/2010/main" val="395691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Knitting/Compiling your 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439400" cy="5141388"/>
          </a:xfrm>
        </p:spPr>
        <p:txBody>
          <a:bodyPr>
            <a:noAutofit/>
          </a:bodyPr>
          <a:lstStyle/>
          <a:p>
            <a:r>
              <a:rPr lang="en-US" sz="2400" dirty="0">
                <a:latin typeface="Times New Roman" panose="02020603050405020304" pitchFamily="18" charset="0"/>
                <a:cs typeface="Times New Roman" panose="02020603050405020304" pitchFamily="18" charset="0"/>
              </a:rPr>
              <a:t>What do you do when you’re done? </a:t>
            </a:r>
          </a:p>
          <a:p>
            <a:r>
              <a:rPr lang="en-US" sz="2400" dirty="0">
                <a:cs typeface="Times New Roman" panose="02020603050405020304" pitchFamily="18" charset="0"/>
              </a:rPr>
              <a:t>Knitting the file combines your text, code, and outputs into a single document!</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59E0A2F2-B1DB-DCB8-BD72-87A9D8558510}"/>
              </a:ext>
            </a:extLst>
          </p:cNvPr>
          <p:cNvPicPr>
            <a:picLocks noChangeAspect="1"/>
          </p:cNvPicPr>
          <p:nvPr/>
        </p:nvPicPr>
        <p:blipFill>
          <a:blip r:embed="rId4"/>
          <a:stretch>
            <a:fillRect/>
          </a:stretch>
        </p:blipFill>
        <p:spPr>
          <a:xfrm>
            <a:off x="685800" y="2124250"/>
            <a:ext cx="7888154" cy="3819350"/>
          </a:xfrm>
          <a:prstGeom prst="rect">
            <a:avLst/>
          </a:prstGeom>
        </p:spPr>
      </p:pic>
    </p:spTree>
    <p:extLst>
      <p:ext uri="{BB962C8B-B14F-4D97-AF65-F5344CB8AC3E}">
        <p14:creationId xmlns:p14="http://schemas.microsoft.com/office/powerpoint/2010/main" val="150774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Additional R Resources</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Appendix C in Motulsky:</a:t>
            </a:r>
          </a:p>
          <a:p>
            <a:r>
              <a:rPr lang="en-US" sz="2200" dirty="0">
                <a:cs typeface="Times New Roman" panose="02020603050405020304" pitchFamily="18" charset="0"/>
              </a:rPr>
              <a:t>R Markdown Cheat Sheet: </a:t>
            </a:r>
            <a:r>
              <a:rPr lang="en-US" sz="2200" dirty="0">
                <a:cs typeface="Times New Roman" panose="02020603050405020304" pitchFamily="18" charset="0"/>
                <a:hlinkClick r:id="rId3"/>
              </a:rPr>
              <a:t>https://www.rstudio.com/wp-content/uploads/2015/02/rmarkdown-cheatsheet.pdf</a:t>
            </a:r>
            <a:endParaRPr lang="en-US" sz="2200" dirty="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Ggplot Cheat Sheet: </a:t>
            </a:r>
            <a:r>
              <a:rPr lang="en-US" sz="2200" dirty="0">
                <a:latin typeface="Times New Roman" panose="02020603050405020304" pitchFamily="18" charset="0"/>
                <a:cs typeface="Times New Roman" panose="02020603050405020304" pitchFamily="18" charset="0"/>
                <a:hlinkClick r:id="rId4"/>
              </a:rPr>
              <a:t>https://www.maths.usyd.edu.au/u/UG/SM/STAT3022/r/current/Misc/data-visualization-2.1.pdf</a:t>
            </a:r>
            <a:endParaRPr lang="en-US" sz="2200"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Great book on data visualization: “</a:t>
            </a:r>
            <a:r>
              <a:rPr lang="en-US" sz="2200" dirty="0">
                <a:cs typeface="Times New Roman" panose="02020603050405020304" pitchFamily="18" charset="0"/>
                <a:hlinkClick r:id="rId5"/>
              </a:rPr>
              <a:t>Data Visualization: A Practical Introduction</a:t>
            </a:r>
            <a:r>
              <a:rPr lang="en-US" sz="2200" dirty="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Library of Statistical Techniques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hlinkClick r:id="rId6"/>
              </a:rPr>
              <a:t>LOST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Google! Lots and lots of Google! (Stack Overflow)</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30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But first: case study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spTree>
    <p:extLst>
      <p:ext uri="{BB962C8B-B14F-4D97-AF65-F5344CB8AC3E}">
        <p14:creationId xmlns:p14="http://schemas.microsoft.com/office/powerpoint/2010/main" val="385668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Programming in R</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Folder 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extLst>
      <p:ext uri="{BB962C8B-B14F-4D97-AF65-F5344CB8AC3E}">
        <p14:creationId xmlns:p14="http://schemas.microsoft.com/office/powerpoint/2010/main" val="76439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spTree>
    <p:extLst>
      <p:ext uri="{BB962C8B-B14F-4D97-AF65-F5344CB8AC3E}">
        <p14:creationId xmlns:p14="http://schemas.microsoft.com/office/powerpoint/2010/main" val="2748703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053B-2F59-6BD0-0750-382514F3C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B6701-0E90-A9B8-1750-30DCDDC489D4}"/>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53AD8753-1C8D-E5DD-882A-CC1C103E5003}"/>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2170649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7FC9-4343-F3E1-81D0-50F037A26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C5C75-17A7-ACD5-1DDE-DA1A96205C4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560CE98D-E8E1-858A-47AA-5F54B8D6F27A}"/>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4194CBE-D6DA-50B8-1893-1E486341817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1908499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1F5C8-EA6C-79FC-9169-C6E1C10A5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577C3-9CCB-694F-3F87-B7A97D27D33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ADC8B369-38FA-36B3-D97C-3FCE83CDF562}"/>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E48A4A55-B5F0-28FC-05E1-151F7B267125}"/>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765409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57F98-0FB6-EC0A-C647-73BD5B01D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60F7E-838A-CF7E-428F-5919E262D61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7656A61F-C107-0783-E9A5-AFBF432D66DE}"/>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D81B84D0-8673-F407-5F0F-6685C67B262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951668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D5437-A2E8-E1A3-4542-298B61593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52C63-9220-FA0C-C62E-9192D30DDAF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E79A4897-9F50-BFC4-15B0-AE1BB6BA6DEF}"/>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Other options (that we’ll cover next time) include: </a:t>
            </a:r>
          </a:p>
          <a:p>
            <a:r>
              <a:rPr lang="en-US" sz="2200" dirty="0">
                <a:cs typeface="Times New Roman" panose="02020603050405020304" pitchFamily="18" charset="0"/>
              </a:rPr>
              <a:t>Conditional distributions</a:t>
            </a:r>
          </a:p>
          <a:p>
            <a:r>
              <a:rPr lang="en-US" sz="2200" dirty="0">
                <a:cs typeface="Times New Roman" panose="02020603050405020304" pitchFamily="18" charset="0"/>
              </a:rPr>
              <a:t>Two-way data visualizations</a:t>
            </a:r>
          </a:p>
          <a:p>
            <a:r>
              <a:rPr lang="en-US" sz="2200" dirty="0">
                <a:cs typeface="Times New Roman" panose="02020603050405020304" pitchFamily="18" charset="0"/>
              </a:rPr>
              <a:t>Regression adjustments</a:t>
            </a:r>
          </a:p>
          <a:p>
            <a:r>
              <a:rPr lang="en-US" sz="2200" dirty="0">
                <a:cs typeface="Times New Roman" panose="02020603050405020304" pitchFamily="18" charset="0"/>
              </a:rPr>
              <a:t>Lots of options!</a:t>
            </a:r>
          </a:p>
        </p:txBody>
      </p:sp>
    </p:spTree>
    <p:extLst>
      <p:ext uri="{BB962C8B-B14F-4D97-AF65-F5344CB8AC3E}">
        <p14:creationId xmlns:p14="http://schemas.microsoft.com/office/powerpoint/2010/main" val="3230124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a:t>
            </a:r>
          </a:p>
          <a:p>
            <a:r>
              <a:rPr lang="en-US" sz="2800" dirty="0"/>
              <a:t>Measuring correlations and covariances</a:t>
            </a:r>
          </a:p>
          <a:p>
            <a:r>
              <a:rPr lang="en-US" sz="2800" dirty="0"/>
              <a:t>Quantifying uncertainty</a:t>
            </a:r>
          </a:p>
        </p:txBody>
      </p:sp>
      <p:sp>
        <p:nvSpPr>
          <p:cNvPr id="7" name="Content Placeholder 3">
            <a:extLst>
              <a:ext uri="{FF2B5EF4-FFF2-40B4-BE49-F238E27FC236}">
                <a16:creationId xmlns:a16="http://schemas.microsoft.com/office/drawing/2014/main" id="{C903B0BA-45EE-ADAD-ECF7-1413995E0BEF}"/>
              </a:ext>
            </a:extLst>
          </p:cNvPr>
          <p:cNvSpPr txBox="1">
            <a:spLocks/>
          </p:cNvSpPr>
          <p:nvPr/>
        </p:nvSpPr>
        <p:spPr>
          <a:xfrm>
            <a:off x="381000" y="1164869"/>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Tree>
    <p:extLst>
      <p:ext uri="{BB962C8B-B14F-4D97-AF65-F5344CB8AC3E}">
        <p14:creationId xmlns:p14="http://schemas.microsoft.com/office/powerpoint/2010/main" val="35177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File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B61A3-8AF5-3BBA-A3F6-AC2BBC13273B}"/>
              </a:ext>
            </a:extLst>
          </p:cNvPr>
          <p:cNvPicPr>
            <a:picLocks noChangeAspect="1"/>
          </p:cNvPicPr>
          <p:nvPr/>
        </p:nvPicPr>
        <p:blipFill>
          <a:blip r:embed="rId4"/>
          <a:stretch>
            <a:fillRect/>
          </a:stretch>
        </p:blipFill>
        <p:spPr>
          <a:xfrm>
            <a:off x="152400" y="1037645"/>
            <a:ext cx="9188922" cy="5823249"/>
          </a:xfrm>
          <a:prstGeom prst="rect">
            <a:avLst/>
          </a:prstGeom>
        </p:spPr>
      </p:pic>
    </p:spTree>
    <p:extLst>
      <p:ext uri="{BB962C8B-B14F-4D97-AF65-F5344CB8AC3E}">
        <p14:creationId xmlns:p14="http://schemas.microsoft.com/office/powerpoint/2010/main" val="88128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it look like to use RStudio?</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4 panes (each of them useful)! </a:t>
            </a:r>
          </a:p>
          <a:p>
            <a:r>
              <a:rPr lang="en-US" sz="2200" dirty="0">
                <a:latin typeface="Times New Roman" panose="02020603050405020304" pitchFamily="18" charset="0"/>
                <a:cs typeface="Times New Roman" panose="02020603050405020304" pitchFamily="18" charset="0"/>
              </a:rPr>
              <a:t>Create a new .</a:t>
            </a:r>
            <a:r>
              <a:rPr lang="en-US" sz="2200" dirty="0" err="1">
                <a:latin typeface="Times New Roman" panose="02020603050405020304" pitchFamily="18" charset="0"/>
                <a:cs typeface="Times New Roman" panose="02020603050405020304" pitchFamily="18" charset="0"/>
              </a:rPr>
              <a:t>Rmd</a:t>
            </a:r>
            <a:r>
              <a:rPr lang="en-US" sz="2200" dirty="0">
                <a:latin typeface="Times New Roman" panose="02020603050405020304" pitchFamily="18" charset="0"/>
                <a:cs typeface="Times New Roman" panose="02020603050405020304" pitchFamily="18" charset="0"/>
              </a:rPr>
              <a:t> file (`File` &gt; `New File`  &gt; `R Markdown`, and save it (preferably in a separate folder for this class)</a:t>
            </a:r>
          </a:p>
          <a:p>
            <a:r>
              <a:rPr lang="en-US" sz="2200" dirty="0">
                <a:cs typeface="Times New Roman" panose="02020603050405020304" pitchFamily="18" charset="0"/>
              </a:rPr>
              <a:t>Visual mode for .</a:t>
            </a:r>
            <a:r>
              <a:rPr lang="en-US" sz="2200" dirty="0" err="1">
                <a:cs typeface="Times New Roman" panose="02020603050405020304" pitchFamily="18" charset="0"/>
              </a:rPr>
              <a:t>Rmd</a:t>
            </a:r>
            <a:r>
              <a:rPr lang="en-US" sz="2200" dirty="0">
                <a:cs typeface="Times New Roman" panose="02020603050405020304" pitchFamily="18" charset="0"/>
              </a:rPr>
              <a:t> files</a:t>
            </a:r>
          </a:p>
          <a:p>
            <a:r>
              <a:rPr lang="en-US" sz="2200" dirty="0">
                <a:latin typeface="Times New Roman" panose="02020603050405020304" pitchFamily="18" charset="0"/>
                <a:cs typeface="Times New Roman" panose="02020603050405020304" pitchFamily="18" charset="0"/>
              </a:rPr>
              <a:t>Why use .</a:t>
            </a:r>
            <a:r>
              <a:rPr lang="en-US" sz="2200" dirty="0" err="1">
                <a:cs typeface="Times New Roman" panose="02020603050405020304" pitchFamily="18" charset="0"/>
              </a:rPr>
              <a:t>Rmd</a:t>
            </a:r>
            <a:r>
              <a:rPr lang="en-US" sz="2200" dirty="0">
                <a:cs typeface="Times New Roman" panose="02020603050405020304" pitchFamily="18" charset="0"/>
              </a:rPr>
              <a:t> files? </a:t>
            </a:r>
          </a:p>
          <a:p>
            <a:r>
              <a:rPr lang="en-US" sz="2200" dirty="0">
                <a:latin typeface="Times New Roman" panose="02020603050405020304" pitchFamily="18" charset="0"/>
                <a:cs typeface="Times New Roman" panose="02020603050405020304" pitchFamily="18" charset="0"/>
              </a:rPr>
              <a:t>How to separate (and name!) code chunks and text</a:t>
            </a:r>
          </a:p>
          <a:p>
            <a:r>
              <a:rPr lang="en-US" sz="2200" dirty="0">
                <a:latin typeface="Times New Roman" panose="02020603050405020304" pitchFamily="18" charset="0"/>
                <a:cs typeface="Times New Roman" panose="02020603050405020304" pitchFamily="18" charset="0"/>
              </a:rPr>
              <a:t>How to incorporate Copilot (test it out: type </a:t>
            </a:r>
            <a:r>
              <a:rPr lang="en-US" sz="1800" b="1" dirty="0">
                <a:effectLst/>
                <a:latin typeface="Courier New" panose="02070309020205020404" pitchFamily="49" charset="0"/>
                <a:ea typeface="Times New Roman" panose="02020603050405020304" pitchFamily="18" charset="0"/>
              </a:rPr>
              <a:t># Calculate the mean of the variable </a:t>
            </a:r>
            <a:r>
              <a:rPr lang="en-US" sz="1800" b="1" dirty="0" err="1">
                <a:effectLst/>
                <a:latin typeface="Courier New" panose="02070309020205020404" pitchFamily="49" charset="0"/>
                <a:ea typeface="Times New Roman" panose="02020603050405020304" pitchFamily="18" charset="0"/>
              </a:rPr>
              <a:t>myvar</a:t>
            </a:r>
            <a:r>
              <a:rPr lang="en-US" sz="1800" b="1" dirty="0">
                <a:effectLst/>
                <a:latin typeface="Courier New" panose="02070309020205020404" pitchFamily="49" charset="0"/>
                <a:ea typeface="Times New Roman" panose="02020603050405020304" pitchFamily="18" charset="0"/>
              </a:rPr>
              <a:t> </a:t>
            </a:r>
            <a:r>
              <a:rPr lang="en-US" sz="2200" dirty="0">
                <a:effectLst/>
                <a:ea typeface="Times New Roman" panose="02020603050405020304" pitchFamily="18" charset="0"/>
                <a:cs typeface="Times New Roman" panose="02020603050405020304" pitchFamily="18" charset="0"/>
              </a:rPr>
              <a:t>into a code chunk)</a:t>
            </a:r>
          </a:p>
          <a:p>
            <a:r>
              <a:rPr lang="en-US" sz="2200" dirty="0">
                <a:ea typeface="Times New Roman" panose="02020603050405020304" pitchFamily="18" charset="0"/>
                <a:cs typeface="Times New Roman" panose="02020603050405020304" pitchFamily="18" charset="0"/>
              </a:rPr>
              <a:t>How to run a code chunk (just one!) </a:t>
            </a:r>
          </a:p>
          <a:p>
            <a:r>
              <a:rPr lang="en-US" sz="2200" dirty="0">
                <a:effectLst/>
                <a:ea typeface="Times New Roman" panose="02020603050405020304" pitchFamily="18" charset="0"/>
                <a:cs typeface="Times New Roman" panose="02020603050405020304" pitchFamily="18" charset="0"/>
              </a:rPr>
              <a:t>Eventually, we’ll talk about how to knit the whole file</a:t>
            </a: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1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Commenting code</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Assigning variables in R</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R can handle multiple objects all at once: </a:t>
            </a:r>
          </a:p>
          <a:p>
            <a:pPr lvl="1"/>
            <a:r>
              <a:rPr lang="en-US" sz="2000" dirty="0">
                <a:effectLst/>
                <a:ea typeface="Times New Roman" panose="02020603050405020304" pitchFamily="18" charset="0"/>
                <a:cs typeface="Times New Roman" panose="02020603050405020304" pitchFamily="18" charset="0"/>
              </a:rPr>
              <a:t>Datasets</a:t>
            </a:r>
          </a:p>
          <a:p>
            <a:pPr lvl="1"/>
            <a:r>
              <a:rPr lang="en-US" sz="2000" dirty="0">
                <a:ea typeface="Times New Roman" panose="02020603050405020304" pitchFamily="18" charset="0"/>
                <a:cs typeface="Times New Roman" panose="02020603050405020304" pitchFamily="18" charset="0"/>
              </a:rPr>
              <a:t>Functions</a:t>
            </a:r>
          </a:p>
          <a:p>
            <a:pPr lvl="1"/>
            <a:r>
              <a:rPr lang="en-US" sz="2000" dirty="0">
                <a:effectLst/>
                <a:ea typeface="Times New Roman" panose="02020603050405020304" pitchFamily="18" charset="0"/>
                <a:cs typeface="Times New Roman" panose="02020603050405020304" pitchFamily="18" charset="0"/>
              </a:rPr>
              <a:t>Integers/scalars</a:t>
            </a:r>
          </a:p>
          <a:p>
            <a:pPr lvl="1"/>
            <a:r>
              <a:rPr lang="en-US" sz="2000" dirty="0">
                <a:ea typeface="Times New Roman" panose="02020603050405020304" pitchFamily="18" charset="0"/>
                <a:cs typeface="Times New Roman" panose="02020603050405020304" pitchFamily="18" charset="0"/>
              </a:rPr>
              <a:t>Lists</a:t>
            </a:r>
          </a:p>
          <a:p>
            <a:pPr lvl="1"/>
            <a:r>
              <a:rPr lang="en-US" sz="2000" dirty="0">
                <a:effectLst/>
                <a:ea typeface="Times New Roman" panose="02020603050405020304" pitchFamily="18" charset="0"/>
                <a:cs typeface="Times New Roman" panose="02020603050405020304" pitchFamily="18" charset="0"/>
              </a:rPr>
              <a:t>Etc.!</a:t>
            </a:r>
          </a:p>
          <a:p>
            <a:r>
              <a:rPr lang="en-US" sz="2200" dirty="0">
                <a:ea typeface="Times New Roman" panose="02020603050405020304" pitchFamily="18" charset="0"/>
                <a:cs typeface="Times New Roman" panose="02020603050405020304" pitchFamily="18" charset="0"/>
              </a:rPr>
              <a:t>To assign an object: </a:t>
            </a:r>
          </a:p>
          <a:p>
            <a:endParaRPr lang="en-US" sz="2200" dirty="0">
              <a:effectLst/>
              <a:ea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1979ED-2456-8B1F-24BF-0EE3F089A76C}"/>
              </a:ext>
            </a:extLst>
          </p:cNvPr>
          <p:cNvPicPr>
            <a:picLocks noChangeAspect="1"/>
          </p:cNvPicPr>
          <p:nvPr/>
        </p:nvPicPr>
        <p:blipFill>
          <a:blip r:embed="rId4"/>
          <a:stretch>
            <a:fillRect/>
          </a:stretch>
        </p:blipFill>
        <p:spPr>
          <a:xfrm>
            <a:off x="360650" y="3786687"/>
            <a:ext cx="7335550" cy="2842713"/>
          </a:xfrm>
          <a:prstGeom prst="rect">
            <a:avLst/>
          </a:prstGeom>
        </p:spPr>
      </p:pic>
    </p:spTree>
    <p:extLst>
      <p:ext uri="{BB962C8B-B14F-4D97-AF65-F5344CB8AC3E}">
        <p14:creationId xmlns:p14="http://schemas.microsoft.com/office/powerpoint/2010/main" val="1074387566"/>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7383</TotalTime>
  <Words>3610</Words>
  <Application>Microsoft Office PowerPoint</Application>
  <PresentationFormat>Widescreen</PresentationFormat>
  <Paragraphs>418</Paragraphs>
  <Slides>59</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-apple-system</vt:lpstr>
      <vt:lpstr>Arial</vt:lpstr>
      <vt:lpstr>Calibri</vt:lpstr>
      <vt:lpstr>Cambria Math</vt:lpstr>
      <vt:lpstr>Courier New</vt:lpstr>
      <vt:lpstr>Symbol</vt:lpstr>
      <vt:lpstr>Times New Roman</vt:lpstr>
      <vt:lpstr>Wingdings</vt:lpstr>
      <vt:lpstr>Wingdings 2</vt:lpstr>
      <vt:lpstr>View</vt:lpstr>
      <vt:lpstr>Intermediate Statistics</vt:lpstr>
      <vt:lpstr>PowerPoint Presentation</vt:lpstr>
      <vt:lpstr>But first: case study</vt:lpstr>
      <vt:lpstr>Programming in R</vt:lpstr>
      <vt:lpstr>Project Management: Folder Organizations</vt:lpstr>
      <vt:lpstr>Project Management: File Organization</vt:lpstr>
      <vt:lpstr>What does it look like to use RStudio?</vt:lpstr>
      <vt:lpstr>Project Management: Commenting code</vt:lpstr>
      <vt:lpstr>Assigning variables in R</vt:lpstr>
      <vt:lpstr>Data types in R</vt:lpstr>
      <vt:lpstr>Calculations in R</vt:lpstr>
      <vt:lpstr>Other objects in R</vt:lpstr>
      <vt:lpstr>Other objects in R</vt:lpstr>
      <vt:lpstr>Other objects in R</vt:lpstr>
      <vt:lpstr>What can you do with vectors? </vt:lpstr>
      <vt:lpstr>Combining vectors: matrices</vt:lpstr>
      <vt:lpstr>What do you do with a matrix? </vt:lpstr>
      <vt:lpstr>Data frames: our bread and butter</vt:lpstr>
      <vt:lpstr>Data frames: our bread and butter</vt:lpstr>
      <vt:lpstr>Using the tidyverse</vt:lpstr>
      <vt:lpstr>Ggplot: a companion to the tidyverse</vt:lpstr>
      <vt:lpstr>Ggplot: a companion to the tidyverse</vt:lpstr>
      <vt:lpstr>Knitting/Compiling your file</vt:lpstr>
      <vt:lpstr>Additional R Resources</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Summarizing Data: Central Tendency</vt:lpstr>
      <vt:lpstr>Summarizing Data: Central Tendency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Measuring Relationships</vt:lpstr>
      <vt:lpstr>Is it good for a variable to be alone?</vt:lpstr>
      <vt:lpstr>Is it good for a variable to be alone?</vt:lpstr>
      <vt:lpstr>Is it good for a variable to be alone?</vt:lpstr>
      <vt:lpstr>Binscatters</vt:lpstr>
      <vt:lpstr>Is it good for a variable to be alone?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658</cp:revision>
  <dcterms:created xsi:type="dcterms:W3CDTF">2011-01-10T00:42:42Z</dcterms:created>
  <dcterms:modified xsi:type="dcterms:W3CDTF">2025-01-07T16:52:11Z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