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6"/>
  </p:notesMasterIdLst>
  <p:sldIdLst>
    <p:sldId id="256" r:id="rId2"/>
    <p:sldId id="417" r:id="rId3"/>
    <p:sldId id="398" r:id="rId4"/>
    <p:sldId id="459" r:id="rId5"/>
    <p:sldId id="419" r:id="rId6"/>
    <p:sldId id="462" r:id="rId7"/>
    <p:sldId id="366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21" r:id="rId24"/>
    <p:sldId id="444" r:id="rId2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93" autoAdjust="0"/>
  </p:normalViewPr>
  <p:slideViewPr>
    <p:cSldViewPr>
      <p:cViewPr varScale="1">
        <p:scale>
          <a:sx n="89" d="100"/>
          <a:sy n="89" d="100"/>
        </p:scale>
        <p:origin x="143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41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9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42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92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first line installs the package you want to use –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only need to run this once on your computer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(and don’t forget the quotation marks). Then,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time you open RStudio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you need to “call” the package (think about this like inviting the vampire into your house, but in a nice way). That’s done on the second line. Then, the third line uses the command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read_xlsx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from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readxl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package to load your dataset.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2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68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Finish up talking about probability here if needed.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7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5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624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 of the time, you want to “Knit to Word.” Once you click this, your 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Rmd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will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all code in your document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then produce a Word file with the outputs of your code and the text you wrote to describe it. In order to knit, your R software will start entirely from scratch. This means that 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 line of code you needed to complete the analysis must be in your .</a:t>
            </a:r>
            <a:r>
              <a:rPr lang="en-US" sz="1800" b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Rmd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Frequently, we switch to the console to play around or test/debug something we’re trying to do. If you do this, you have to make sure your code ends up back in the 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Rmd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or your file will not knit.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99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find a source that’s really helpful to you, send it my way! Want to include it here. Crowd-sourcing is what R is built on after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3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49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9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Apparently folders are going out of vogue – I will fight to save these till my dying breath! Urge you to start your shared projects using a structure like this (and </a:t>
            </a:r>
            <a:r>
              <a:rPr lang="en-US" dirty="0" err="1"/>
              <a:t>Github</a:t>
            </a:r>
            <a:r>
              <a:rPr lang="en-US" dirty="0"/>
              <a:t> and/or Dropbox and/or Overleaf and/or Trello – the dream team). Also have your </a:t>
            </a:r>
            <a:r>
              <a:rPr lang="en-US" dirty="0" err="1"/>
              <a:t>Rproject</a:t>
            </a:r>
            <a:r>
              <a:rPr lang="en-US" dirty="0"/>
              <a:t> here, so that you can have raw data (which you don’t touch), analytical data, code, and outputs all in separate places. Then draft can either be </a:t>
            </a:r>
            <a:r>
              <a:rPr lang="en-US" dirty="0" err="1"/>
              <a:t>Rmd</a:t>
            </a:r>
            <a:r>
              <a:rPr lang="en-US" dirty="0"/>
              <a:t> or Latex, Word,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5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have within files. File chunks with one master file to run them all. Here we will use R projects and R markdown files.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R look like? Talk about the Assignment1_StartHere.Rmd file on GitHub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9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all seriousness your projects may go on for years, and then you’ll get requests for replication code pulls years after publication – you want to be able to explain your own reasoning years from now (and you want others to follow it as well)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44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0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23/08/exploring-rs-versatile-str-function-unraveling-your-data-with-ease/am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rmarkdown-cheatsheet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st-stats.github.io/" TargetMode="External"/><Relationship Id="rId5" Type="http://schemas.openxmlformats.org/officeDocument/2006/relationships/hyperlink" Target="https://www.amazon.ca/Data-Visualization-Introduction-Kieran-Healy/dp/0691181624/ref=asc_df_0691181624/?tag=googleshopc0c-20&amp;linkCode=df0&amp;hvadid=310482465589&amp;hvpos=&amp;hvnetw=g&amp;hvrand=3535611193758545946&amp;hvpone=&amp;hvptwo=&amp;hvqmt=&amp;hvdev=c&amp;hvdvcmdl=&amp;hvlocint=&amp;hvlocphy=9000945&amp;hvtargid=pla-747213866632&amp;psc=1" TargetMode="External"/><Relationship Id="rId4" Type="http://schemas.openxmlformats.org/officeDocument/2006/relationships/hyperlink" Target="https://www.maths.usyd.edu.au/u/UG/SM/STAT3022/r/current/Misc/data-visualization-2.1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20" y="2209800"/>
            <a:ext cx="10774180" cy="1894362"/>
          </a:xfrm>
        </p:spPr>
        <p:txBody>
          <a:bodyPr>
            <a:normAutofit/>
          </a:bodyPr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91000"/>
            <a:ext cx="10515600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2: Programming in R (+ Descriptive Statistics)</a:t>
            </a:r>
          </a:p>
          <a:p>
            <a:r>
              <a:rPr lang="en-US" sz="2400" dirty="0"/>
              <a:t>January 16, 2025</a:t>
            </a:r>
          </a:p>
          <a:p>
            <a:endParaRPr lang="en-US" sz="2400" dirty="0"/>
          </a:p>
          <a:p>
            <a:r>
              <a:rPr lang="en-US" sz="2400" dirty="0"/>
              <a:t>HAD5772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858" y="640081"/>
            <a:ext cx="5655429" cy="16069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858" y="2560106"/>
            <a:ext cx="5655429" cy="3724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 can work just like any calculator: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A53059-D7B9-4249-ACFA-426AA0C6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2216" y="599768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DB243D8C-A902-E413-D49C-B0C87D67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707" y="822905"/>
            <a:ext cx="2054859" cy="21199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230AD75-6717-4566-9CA9-25308C059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2216" y="3688130"/>
            <a:ext cx="3047841" cy="2566218"/>
          </a:xfrm>
          <a:prstGeom prst="rect">
            <a:avLst/>
          </a:prstGeom>
          <a:solidFill>
            <a:srgbClr val="FFFFFF"/>
          </a:solidFill>
          <a:ln w="1270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33967AD-FB8E-0474-37CC-38D30C93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550" y="3914680"/>
            <a:ext cx="2119172" cy="2113118"/>
          </a:xfrm>
          <a:prstGeom prst="rect">
            <a:avLst/>
          </a:prstGeom>
        </p:spPr>
      </p:pic>
      <p:pic>
        <p:nvPicPr>
          <p:cNvPr id="9" name="Picture 2" descr="RStudio - RStudio">
            <a:extLst>
              <a:ext uri="{FF2B5EF4-FFF2-40B4-BE49-F238E27FC236}">
                <a16:creationId xmlns:a16="http://schemas.microsoft.com/office/drawing/2014/main" id="{ACEC6272-06F0-64A5-A277-605FAB5B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8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objects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creating </a:t>
            </a:r>
            <a:r>
              <a:rPr lang="en-US" sz="2200" dirty="0">
                <a:cs typeface="Times New Roman" panose="02020603050405020304" pitchFamily="18" charset="0"/>
              </a:rPr>
              <a:t>some vectors and lists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5EF9A-CB8F-DE17-B4A6-2B37DAA3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24000"/>
            <a:ext cx="8354591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EA671-18C8-66AF-F26A-73D12FDF5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85708"/>
            <a:ext cx="551574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6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objects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creating </a:t>
            </a:r>
            <a:r>
              <a:rPr lang="en-US" sz="2200" dirty="0">
                <a:cs typeface="Times New Roman" panose="02020603050405020304" pitchFamily="18" charset="0"/>
              </a:rPr>
              <a:t>some vectors and lists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CFFB4-C43A-A59B-4FE1-69BEEF8F7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568646"/>
            <a:ext cx="8497486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7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objects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creating </a:t>
            </a:r>
            <a:r>
              <a:rPr lang="en-US" sz="2200" dirty="0">
                <a:cs typeface="Times New Roman" panose="02020603050405020304" pitchFamily="18" charset="0"/>
              </a:rPr>
              <a:t>some vectors and lists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84BBA-1985-4FB0-3939-E843280BC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46" y="1714260"/>
            <a:ext cx="944059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1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you do with vectors?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arithmetic/math element-by-element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them element-by-element</a:t>
            </a:r>
          </a:p>
          <a:p>
            <a:pPr marL="457200" indent="-457200"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Repeat these over multiple lists with different lengths (loops; not commonly used) 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(dot products) </a:t>
            </a:r>
          </a:p>
          <a:p>
            <a:pPr marL="457200" indent="-457200"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Subset vectors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vector’s length, mean, median, mode (we’ll discuss these again in the next hour)</a:t>
            </a:r>
          </a:p>
          <a:p>
            <a:pPr marL="0" indent="0">
              <a:buNone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the str() function (for “structure”) to learn more about an object you’re working with. You can read more about it here: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https://www.r-bloggers.com/2023/08/exploring-rs-versatile-str-function-unraveling-your-data-with-ease/amp/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10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vectors: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make matrices manually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Or by combining elements (more common in our case)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96E29-44AB-96ED-ACE8-3BEB5B03C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614382"/>
            <a:ext cx="4010585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415521-3942-6A00-2861-F008E5BFA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747985"/>
            <a:ext cx="361047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do with a matrix?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(now by rows or columns) 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Matrix algebra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functions over columns or rows using the apply function (we’ll show you an easier way to do things like this) 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Or…convert it to data!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402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frames: our bread and butter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get one from a matrix? 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Better yet, how do we read in one from another file?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.csv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.xlsx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.txt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From open source datasets linked into 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This will be our first use (of many!) of packages: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A6DBD7-6C50-9569-0E16-3AC62DEA4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114800"/>
            <a:ext cx="4896533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98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frames: our bread and butter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easy to summarize information in a data frame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names(</a:t>
            </a:r>
            <a:r>
              <a:rPr lang="en-US" sz="2400" dirty="0" err="1">
                <a:cs typeface="Times New Roman" panose="02020603050405020304" pitchFamily="18" charset="0"/>
              </a:rPr>
              <a:t>df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str(</a:t>
            </a:r>
            <a:r>
              <a:rPr lang="en-US" sz="2400" dirty="0" err="1">
                <a:cs typeface="Times New Roman" panose="02020603050405020304" pitchFamily="18" charset="0"/>
              </a:rPr>
              <a:t>df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</a:p>
          <a:p>
            <a:r>
              <a:rPr lang="en-US" sz="2400" dirty="0" err="1">
                <a:cs typeface="Times New Roman" panose="02020603050405020304" pitchFamily="18" charset="0"/>
              </a:rPr>
              <a:t>df</a:t>
            </a:r>
            <a:r>
              <a:rPr lang="en-US" sz="2400" dirty="0">
                <a:cs typeface="Times New Roman" panose="02020603050405020304" pitchFamily="18" charset="0"/>
              </a:rPr>
              <a:t> %&gt;% head()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Summary(uninsured)</a:t>
            </a:r>
          </a:p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This is where we get to the </a:t>
            </a:r>
            <a:r>
              <a:rPr lang="en-US" sz="2400" b="1" dirty="0" err="1">
                <a:cs typeface="Times New Roman" panose="02020603050405020304" pitchFamily="18" charset="0"/>
              </a:rPr>
              <a:t>tidyverse</a:t>
            </a:r>
            <a:r>
              <a:rPr lang="en-US" sz="2400" b="1" dirty="0">
                <a:cs typeface="Times New Roman" panose="02020603050405020304" pitchFamily="18" charset="0"/>
              </a:rPr>
              <a:t> 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ider-Man: Into the Spider-Verse (2018) - IMDb">
            <a:extLst>
              <a:ext uri="{FF2B5EF4-FFF2-40B4-BE49-F238E27FC236}">
                <a16:creationId xmlns:a16="http://schemas.microsoft.com/office/drawing/2014/main" id="{253B1DF9-1061-40E1-5504-1D3174B8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2517722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54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400" b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 operators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(%&gt;%) to flow from the starting point (your data) to an end point (your output).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get total count by category for example, we would: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Start with ungrouped data %&gt;%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category %&gt;%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Calculate counts within each group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try to use some of the common functions we’ll use in class: 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Filter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Mutate</a:t>
            </a:r>
          </a:p>
          <a:p>
            <a:pPr lvl="1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Group_</a:t>
            </a:r>
            <a:r>
              <a:rPr lang="en-US" sz="2200" dirty="0" err="1">
                <a:cs typeface="Times New Roman" panose="02020603050405020304" pitchFamily="18" charset="0"/>
              </a:rPr>
              <a:t>by</a:t>
            </a:r>
            <a:endParaRPr lang="en-US" sz="2200" dirty="0"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040885-1938-F12C-7C6D-790591C31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733800"/>
            <a:ext cx="898332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18370" y="387315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Last Time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77A64B-FB81-2AF7-47B1-7CC481CD8F82}"/>
              </a:ext>
            </a:extLst>
          </p:cNvPr>
          <p:cNvSpPr txBox="1">
            <a:spLocks/>
          </p:cNvSpPr>
          <p:nvPr/>
        </p:nvSpPr>
        <p:spPr>
          <a:xfrm>
            <a:off x="389852" y="1219201"/>
            <a:ext cx="9634728" cy="21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Statistical thinking has a lot to offer</a:t>
            </a:r>
          </a:p>
          <a:p>
            <a:r>
              <a:rPr lang="en-US" sz="2800" dirty="0"/>
              <a:t>But we have to be careful how we apply it</a:t>
            </a:r>
          </a:p>
          <a:p>
            <a:r>
              <a:rPr lang="en-US" sz="2800" dirty="0"/>
              <a:t>Quantifying uncertainty is vital for good research and understanding the world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0AAFD-CC39-CD93-52D7-BD4EA8B3F5A0}"/>
              </a:ext>
            </a:extLst>
          </p:cNvPr>
          <p:cNvSpPr txBox="1">
            <a:spLocks/>
          </p:cNvSpPr>
          <p:nvPr/>
        </p:nvSpPr>
        <p:spPr>
          <a:xfrm>
            <a:off x="365760" y="33375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This Time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FE6D44A-2704-E962-92EB-D83252B97750}"/>
              </a:ext>
            </a:extLst>
          </p:cNvPr>
          <p:cNvSpPr txBox="1">
            <a:spLocks/>
          </p:cNvSpPr>
          <p:nvPr/>
        </p:nvSpPr>
        <p:spPr>
          <a:xfrm>
            <a:off x="381000" y="4130040"/>
            <a:ext cx="9634728" cy="21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IntRoduction</a:t>
            </a:r>
            <a:r>
              <a:rPr lang="en-US" sz="2800" dirty="0"/>
              <a:t> to R</a:t>
            </a:r>
          </a:p>
          <a:p>
            <a:r>
              <a:rPr lang="en-US" sz="2800" dirty="0"/>
              <a:t>Describing our data </a:t>
            </a:r>
          </a:p>
        </p:txBody>
      </p:sp>
    </p:spTree>
    <p:extLst>
      <p:ext uri="{BB962C8B-B14F-4D97-AF65-F5344CB8AC3E}">
        <p14:creationId xmlns:p14="http://schemas.microsoft.com/office/powerpoint/2010/main" val="317253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Ggplot: a companion to the </a:t>
            </a:r>
            <a:r>
              <a:rPr lang="en-US" dirty="0" err="1">
                <a:cs typeface="Times New Roman" panose="02020603050405020304" pitchFamily="18" charset="0"/>
              </a:rPr>
              <a:t>tidyverse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has a helpful tool for visualizing data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0EACA-4D32-D767-57AD-60376F856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38652"/>
            <a:ext cx="8035058" cy="48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43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Ggplot: a companion to the </a:t>
            </a:r>
            <a:r>
              <a:rPr lang="en-US" dirty="0" err="1">
                <a:cs typeface="Times New Roman" panose="02020603050405020304" pitchFamily="18" charset="0"/>
              </a:rPr>
              <a:t>tidyverse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has a helpful tool for visualizing data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We’ll cover this more next time!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now, here’s an example: 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68365B82-2358-FB4B-4C8C-467CA501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713887"/>
            <a:ext cx="8675658" cy="26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1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Knitting/Compiling your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you do when you’re done?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Knitting the file combines your text, code, and outputs into a single document!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9E0A2F2-B1DB-DCB8-BD72-87A9D8558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124250"/>
            <a:ext cx="7888154" cy="38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46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C in Motulsky: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R Markdown Cheat Sheet: </a:t>
            </a:r>
            <a:r>
              <a:rPr lang="en-US" sz="2200" dirty="0">
                <a:cs typeface="Times New Roman" panose="02020603050405020304" pitchFamily="18" charset="0"/>
                <a:hlinkClick r:id="rId3"/>
              </a:rPr>
              <a:t>https://www.rstudio.com/wp-content/uploads/2015/02/rmarkdown-cheatsheet.pdf</a:t>
            </a:r>
            <a:endParaRPr lang="en-US" sz="2200" dirty="0"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Ggplot Cheat Sheet: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https://www.maths.usyd.edu.au/u/UG/SM/STAT3022/r/current/Misc/data-visualization-2.1.pdf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cs typeface="Times New Roman" panose="02020603050405020304" pitchFamily="18" charset="0"/>
              </a:rPr>
              <a:t>Great book on data visualization: “</a:t>
            </a:r>
            <a:r>
              <a:rPr lang="en-US" sz="2200" dirty="0">
                <a:cs typeface="Times New Roman" panose="02020603050405020304" pitchFamily="18" charset="0"/>
                <a:hlinkClick r:id="rId5"/>
              </a:rPr>
              <a:t>Data Visualization: A Practical Introduction</a:t>
            </a:r>
            <a:r>
              <a:rPr lang="en-US" sz="2200" dirty="0">
                <a:cs typeface="Times New Roman" panose="02020603050405020304" pitchFamily="18" charset="0"/>
              </a:rPr>
              <a:t>”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of Statistical Techniques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cs typeface="Times New Roman" panose="02020603050405020304" pitchFamily="18" charset="0"/>
              </a:rPr>
              <a:t>Google! Lots and lots of Google! (Stack Overflow)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304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E5BA-C675-4302-ABDA-3EFDD641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04" y="1608139"/>
            <a:ext cx="7359396" cy="45720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47C70A-E8CD-4D7B-8C00-FF6EC3DCB236}"/>
              </a:ext>
            </a:extLst>
          </p:cNvPr>
          <p:cNvSpPr txBox="1">
            <a:spLocks/>
          </p:cNvSpPr>
          <p:nvPr/>
        </p:nvSpPr>
        <p:spPr>
          <a:xfrm>
            <a:off x="318370" y="387315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This Time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77A64B-FB81-2AF7-47B1-7CC481CD8F82}"/>
              </a:ext>
            </a:extLst>
          </p:cNvPr>
          <p:cNvSpPr txBox="1">
            <a:spLocks/>
          </p:cNvSpPr>
          <p:nvPr/>
        </p:nvSpPr>
        <p:spPr>
          <a:xfrm>
            <a:off x="389852" y="1219201"/>
            <a:ext cx="10582948" cy="21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0AAFD-CC39-CD93-52D7-BD4EA8B3F5A0}"/>
              </a:ext>
            </a:extLst>
          </p:cNvPr>
          <p:cNvSpPr txBox="1">
            <a:spLocks/>
          </p:cNvSpPr>
          <p:nvPr/>
        </p:nvSpPr>
        <p:spPr>
          <a:xfrm>
            <a:off x="365760" y="3337560"/>
            <a:ext cx="9692640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</a:rPr>
              <a:t>Next Time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FE6D44A-2704-E962-92EB-D83252B97750}"/>
              </a:ext>
            </a:extLst>
          </p:cNvPr>
          <p:cNvSpPr txBox="1">
            <a:spLocks/>
          </p:cNvSpPr>
          <p:nvPr/>
        </p:nvSpPr>
        <p:spPr>
          <a:xfrm>
            <a:off x="381000" y="4130040"/>
            <a:ext cx="9634728" cy="21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Data visualization</a:t>
            </a:r>
          </a:p>
          <a:p>
            <a:r>
              <a:rPr lang="en-US" sz="2800" dirty="0"/>
              <a:t>Measuring correlations and covariances</a:t>
            </a:r>
          </a:p>
          <a:p>
            <a:r>
              <a:rPr lang="en-US" sz="2800" dirty="0"/>
              <a:t>Quantifying uncertainty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903B0BA-45EE-ADAD-ECF7-1413995E0BEF}"/>
              </a:ext>
            </a:extLst>
          </p:cNvPr>
          <p:cNvSpPr txBox="1">
            <a:spLocks/>
          </p:cNvSpPr>
          <p:nvPr/>
        </p:nvSpPr>
        <p:spPr>
          <a:xfrm>
            <a:off x="381000" y="1164869"/>
            <a:ext cx="9634728" cy="211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Programming in R</a:t>
            </a:r>
          </a:p>
          <a:p>
            <a:r>
              <a:rPr lang="en-US" sz="2800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351778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Programming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Project Management: Folder Organizations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85206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file structure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template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Headers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Comment, comment, comment!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E4066-6E02-48CA-8A39-B2151A67A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8"/>
          <a:stretch/>
        </p:blipFill>
        <p:spPr>
          <a:xfrm>
            <a:off x="1295400" y="1524000"/>
            <a:ext cx="798591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 File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85206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file structure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template</a:t>
            </a:r>
          </a:p>
          <a:p>
            <a:pPr lvl="1"/>
            <a:r>
              <a:rPr lang="en-US" sz="2200" dirty="0">
                <a:cs typeface="Times New Roman" panose="02020603050405020304" pitchFamily="18" charset="0"/>
              </a:rPr>
              <a:t>Headers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Comment, comment, comment! </a:t>
            </a:r>
          </a:p>
        </p:txBody>
      </p:sp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59FB3826-1290-26A4-BD72-3C5A2C18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B61A3-8AF5-3BBA-A3F6-AC2BBC132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037645"/>
            <a:ext cx="9188922" cy="582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8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it look like to use RStudio?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panes (each of them useful)!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(`File` &gt; `New File`  &gt; `R Markdown`, and save it (preferably in a separate folder for this class)</a:t>
            </a:r>
          </a:p>
          <a:p>
            <a:r>
              <a:rPr lang="en-US" sz="2200" dirty="0">
                <a:cs typeface="Times New Roman" panose="02020603050405020304" pitchFamily="18" charset="0"/>
              </a:rPr>
              <a:t>Visual mode for .</a:t>
            </a:r>
            <a:r>
              <a:rPr lang="en-US" sz="2200" dirty="0" err="1">
                <a:cs typeface="Times New Roman" panose="02020603050405020304" pitchFamily="18" charset="0"/>
              </a:rPr>
              <a:t>Rmd</a:t>
            </a:r>
            <a:r>
              <a:rPr lang="en-US" sz="2200" dirty="0">
                <a:cs typeface="Times New Roman" panose="02020603050405020304" pitchFamily="18" charset="0"/>
              </a:rPr>
              <a:t> files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.</a:t>
            </a:r>
            <a:r>
              <a:rPr lang="en-US" sz="2200" dirty="0" err="1">
                <a:cs typeface="Times New Roman" panose="02020603050405020304" pitchFamily="18" charset="0"/>
              </a:rPr>
              <a:t>Rmd</a:t>
            </a:r>
            <a:r>
              <a:rPr lang="en-US" sz="2200" dirty="0">
                <a:cs typeface="Times New Roman" panose="02020603050405020304" pitchFamily="18" charset="0"/>
              </a:rPr>
              <a:t> files?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separate (and name!) code chunks and text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incorporate Copilot (test it out: type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Calculate the mean of the variable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myvar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into a code chunk)</a:t>
            </a:r>
          </a:p>
          <a:p>
            <a:r>
              <a:rPr lang="en-US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How to run a code chunk (just one!) </a:t>
            </a:r>
          </a:p>
          <a:p>
            <a:r>
              <a:rPr lang="en-US" sz="2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Eventually, we’ll talk about how to knit the whole file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1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 Commenting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1"/>
            <a:ext cx="85206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your friend!</a:t>
            </a: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6841CF-441B-821C-6EFE-7A798E0A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7" y="1524000"/>
            <a:ext cx="4680000" cy="398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20987-4E4C-E816-724E-440FD352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905000"/>
            <a:ext cx="575390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7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variables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can handle multiple objects all at once: </a:t>
            </a:r>
          </a:p>
          <a:p>
            <a:pPr lvl="1"/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1"/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Integers/scalars</a:t>
            </a:r>
          </a:p>
          <a:p>
            <a:pPr lvl="1"/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  <a:p>
            <a:pPr lvl="1"/>
            <a:r>
              <a:rPr lang="en-US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Etc.!</a:t>
            </a:r>
          </a:p>
          <a:p>
            <a:r>
              <a:rPr lang="en-US" sz="2200" dirty="0">
                <a:ea typeface="Times New Roman" panose="02020603050405020304" pitchFamily="18" charset="0"/>
                <a:cs typeface="Times New Roman" panose="02020603050405020304" pitchFamily="18" charset="0"/>
              </a:rPr>
              <a:t>To assign an object: </a:t>
            </a:r>
          </a:p>
          <a:p>
            <a:endParaRPr lang="en-US" sz="2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979ED-2456-8B1F-24BF-0EE3F089A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0" y="3786687"/>
            <a:ext cx="7335550" cy="28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8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9601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9130284" cy="5141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data is numeric! Some of the key data types you’ll encounter are: </a:t>
            </a:r>
          </a:p>
          <a:p>
            <a:pPr marL="457200" indent="-457200"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Numeric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</a:p>
          <a:p>
            <a:pPr marL="457200" indent="-457200">
              <a:buAutoNum type="arabicPeriod"/>
            </a:pPr>
            <a:r>
              <a:rPr lang="en-US" sz="2200" dirty="0">
                <a:cs typeface="Times New Roman" panose="02020603050405020304" pitchFamily="18" charset="0"/>
              </a:rPr>
              <a:t>Logical/Boolean</a:t>
            </a:r>
          </a:p>
          <a:p>
            <a:pPr marL="457200" indent="-457200"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</a:p>
          <a:p>
            <a:pPr marL="457200" indent="-457200">
              <a:buAutoNum type="arabicPeriod"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We’ll talk about each of these and especially, how to convert </a:t>
            </a:r>
            <a:r>
              <a:rPr lang="en-US" sz="2200" dirty="0">
                <a:cs typeface="Times New Roman" panose="02020603050405020304" pitchFamily="18" charset="0"/>
              </a:rPr>
              <a:t>them into the quantitative variables we would use in this course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CE488243-4695-475A-997E-FEFB198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1117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7397</TotalTime>
  <Words>1354</Words>
  <Application>Microsoft Office PowerPoint</Application>
  <PresentationFormat>Widescreen</PresentationFormat>
  <Paragraphs>196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Symbol</vt:lpstr>
      <vt:lpstr>Times New Roman</vt:lpstr>
      <vt:lpstr>Wingdings 2</vt:lpstr>
      <vt:lpstr>View</vt:lpstr>
      <vt:lpstr>Intermediate Statistics</vt:lpstr>
      <vt:lpstr>PowerPoint Presentation</vt:lpstr>
      <vt:lpstr>Programming in R</vt:lpstr>
      <vt:lpstr>Project Management: Folder Organizations</vt:lpstr>
      <vt:lpstr>Project Management: File Organization</vt:lpstr>
      <vt:lpstr>What does it look like to use RStudio?</vt:lpstr>
      <vt:lpstr>Project Management: Commenting code</vt:lpstr>
      <vt:lpstr>Assigning variables in R</vt:lpstr>
      <vt:lpstr>Data types in R</vt:lpstr>
      <vt:lpstr>Calculations in R</vt:lpstr>
      <vt:lpstr>Other objects in R</vt:lpstr>
      <vt:lpstr>Other objects in R</vt:lpstr>
      <vt:lpstr>Other objects in R</vt:lpstr>
      <vt:lpstr>What can you do with vectors? </vt:lpstr>
      <vt:lpstr>Combining vectors: matrices</vt:lpstr>
      <vt:lpstr>What do you do with a matrix? </vt:lpstr>
      <vt:lpstr>Data frames: our bread and butter</vt:lpstr>
      <vt:lpstr>Data frames: our bread and butter</vt:lpstr>
      <vt:lpstr>Using the tidyverse</vt:lpstr>
      <vt:lpstr>Ggplot: a companion to the tidyverse</vt:lpstr>
      <vt:lpstr>Ggplot: a companion to the tidyverse</vt:lpstr>
      <vt:lpstr>Knitting/Compiling your file</vt:lpstr>
      <vt:lpstr>Additional R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662</cp:revision>
  <dcterms:created xsi:type="dcterms:W3CDTF">2011-01-10T00:42:42Z</dcterms:created>
  <dcterms:modified xsi:type="dcterms:W3CDTF">2025-01-16T19:40:54Z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