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notesMasterIdLst>
    <p:notesMasterId r:id="rId87"/>
  </p:notesMasterIdLst>
  <p:sldIdLst>
    <p:sldId id="256" r:id="rId3"/>
    <p:sldId id="417" r:id="rId4"/>
    <p:sldId id="734" r:id="rId5"/>
    <p:sldId id="735" r:id="rId6"/>
    <p:sldId id="736" r:id="rId7"/>
    <p:sldId id="737" r:id="rId8"/>
    <p:sldId id="482" r:id="rId9"/>
    <p:sldId id="483" r:id="rId10"/>
    <p:sldId id="712" r:id="rId11"/>
    <p:sldId id="713" r:id="rId12"/>
    <p:sldId id="714" r:id="rId13"/>
    <p:sldId id="715" r:id="rId14"/>
    <p:sldId id="716" r:id="rId15"/>
    <p:sldId id="435" r:id="rId16"/>
    <p:sldId id="424" r:id="rId17"/>
    <p:sldId id="717" r:id="rId18"/>
    <p:sldId id="718" r:id="rId19"/>
    <p:sldId id="423" r:id="rId20"/>
    <p:sldId id="719" r:id="rId21"/>
    <p:sldId id="720" r:id="rId22"/>
    <p:sldId id="721" r:id="rId23"/>
    <p:sldId id="722" r:id="rId24"/>
    <p:sldId id="723" r:id="rId25"/>
    <p:sldId id="427" r:id="rId26"/>
    <p:sldId id="724" r:id="rId27"/>
    <p:sldId id="426" r:id="rId28"/>
    <p:sldId id="428" r:id="rId29"/>
    <p:sldId id="725" r:id="rId30"/>
    <p:sldId id="726" r:id="rId31"/>
    <p:sldId id="727" r:id="rId32"/>
    <p:sldId id="443" r:id="rId33"/>
    <p:sldId id="440" r:id="rId34"/>
    <p:sldId id="445" r:id="rId35"/>
    <p:sldId id="728" r:id="rId36"/>
    <p:sldId id="398" r:id="rId37"/>
    <p:sldId id="431" r:id="rId38"/>
    <p:sldId id="430" r:id="rId39"/>
    <p:sldId id="432" r:id="rId40"/>
    <p:sldId id="475" r:id="rId41"/>
    <p:sldId id="476" r:id="rId42"/>
    <p:sldId id="477" r:id="rId43"/>
    <p:sldId id="478" r:id="rId44"/>
    <p:sldId id="433" r:id="rId45"/>
    <p:sldId id="460" r:id="rId46"/>
    <p:sldId id="461" r:id="rId47"/>
    <p:sldId id="462" r:id="rId48"/>
    <p:sldId id="448" r:id="rId49"/>
    <p:sldId id="479" r:id="rId50"/>
    <p:sldId id="480" r:id="rId51"/>
    <p:sldId id="481" r:id="rId52"/>
    <p:sldId id="459" r:id="rId53"/>
    <p:sldId id="464" r:id="rId54"/>
    <p:sldId id="465" r:id="rId55"/>
    <p:sldId id="466" r:id="rId56"/>
    <p:sldId id="467" r:id="rId57"/>
    <p:sldId id="437" r:id="rId58"/>
    <p:sldId id="468" r:id="rId59"/>
    <p:sldId id="469" r:id="rId60"/>
    <p:sldId id="470" r:id="rId61"/>
    <p:sldId id="471" r:id="rId62"/>
    <p:sldId id="472" r:id="rId63"/>
    <p:sldId id="473" r:id="rId64"/>
    <p:sldId id="262" r:id="rId65"/>
    <p:sldId id="263" r:id="rId66"/>
    <p:sldId id="265" r:id="rId67"/>
    <p:sldId id="266" r:id="rId68"/>
    <p:sldId id="267" r:id="rId69"/>
    <p:sldId id="271" r:id="rId70"/>
    <p:sldId id="474" r:id="rId71"/>
    <p:sldId id="729" r:id="rId72"/>
    <p:sldId id="730" r:id="rId73"/>
    <p:sldId id="731" r:id="rId74"/>
    <p:sldId id="732" r:id="rId75"/>
    <p:sldId id="449" r:id="rId76"/>
    <p:sldId id="733" r:id="rId77"/>
    <p:sldId id="418" r:id="rId78"/>
    <p:sldId id="442" r:id="rId79"/>
    <p:sldId id="463" r:id="rId80"/>
    <p:sldId id="450" r:id="rId81"/>
    <p:sldId id="454" r:id="rId82"/>
    <p:sldId id="451" r:id="rId83"/>
    <p:sldId id="452" r:id="rId84"/>
    <p:sldId id="453" r:id="rId85"/>
    <p:sldId id="444" r:id="rId8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758" autoAdjust="0"/>
  </p:normalViewPr>
  <p:slideViewPr>
    <p:cSldViewPr>
      <p:cViewPr varScale="1">
        <p:scale>
          <a:sx n="96" d="100"/>
          <a:sy n="96" d="100"/>
        </p:scale>
        <p:origin x="1152"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1/16/2025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experimentology.io/015-viz.html#ref-blake2015ontogeny"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experimentology.io/015-viz.html#ref-blake2015ontogeny"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experimentology.io/015-viz.html#fn2"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Here we’re trying to move beyond </a:t>
            </a:r>
            <a:r>
              <a:rPr lang="en-US"/>
              <a:t>just summary stats and into the </a:t>
            </a:r>
            <a:r>
              <a:rPr lang="en-US" dirty="0"/>
              <a:t>key variation in your data (is it over time? Over geography? Over people?)</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515882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205275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The </a:t>
            </a:r>
            <a:r>
              <a:rPr lang="en-US" dirty="0" err="1"/>
              <a:t>descriptives</a:t>
            </a:r>
            <a:r>
              <a:rPr lang="en-US" dirty="0"/>
              <a:t>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408348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84865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variable is a group of observations of the same thing (534 heights of children in Ontario)</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086576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741690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92910-0AB6-A7E3-3277-0866CCF02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140C19-DE72-2E4F-DD68-8FA8B1E34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6103C1-F6C7-7B25-2BF5-3DE17FA118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299AB6-9B48-64BE-CE3F-39F4D419479C}"/>
              </a:ext>
            </a:extLst>
          </p:cNvPr>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295725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D7EF8-3240-38E2-7C21-94EEEE026E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B352A-0D70-D85C-D560-26D9F60AA9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44BACF-74D6-57CC-9AF9-F07129CEA0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69E0AD-F2BF-64B1-EB5C-637DA3A9B468}"/>
              </a:ext>
            </a:extLst>
          </p:cNvPr>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579234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524015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A1DCF-B3C8-7839-8EE4-A3FF4942D4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3EE235-C06A-0076-F152-0B67D8244C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B1EFF5-6E70-E824-B301-9EA831029E40}"/>
              </a:ext>
            </a:extLst>
          </p:cNvPr>
          <p:cNvSpPr>
            <a:spLocks noGrp="1"/>
          </p:cNvSpPr>
          <p:nvPr>
            <p:ph type="body" idx="1"/>
          </p:nvPr>
        </p:nvSpPr>
        <p:spPr/>
        <p:txBody>
          <a:bodyPr/>
          <a:lstStyle/>
          <a:p>
            <a:r>
              <a:rPr lang="en-US" dirty="0"/>
              <a:t>We’ll talk more about visualization in the next lecture. Two main approaches here. </a:t>
            </a:r>
          </a:p>
        </p:txBody>
      </p:sp>
      <p:sp>
        <p:nvSpPr>
          <p:cNvPr id="4" name="Slide Number Placeholder 3">
            <a:extLst>
              <a:ext uri="{FF2B5EF4-FFF2-40B4-BE49-F238E27FC236}">
                <a16:creationId xmlns:a16="http://schemas.microsoft.com/office/drawing/2014/main" id="{9255A30F-1D30-00FE-900E-D27C0E7D4044}"/>
              </a:ext>
            </a:extLst>
          </p:cNvPr>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98587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258C9-BDF8-4F5D-1455-5767C78FB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DF1C2D-D1C1-31D5-3060-2FBED254B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96507F-156B-4BCE-ADAC-43695A10A1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22B393-2ED5-F6D1-944F-2B38DCAC773D}"/>
              </a:ext>
            </a:extLst>
          </p:cNvPr>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931810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3CB7A-EAB3-170B-C37E-4A614BEE75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7357DC-063E-E776-7336-5D70C4693D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68453-DE28-96E7-25F1-25108D240D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F2DA11-BC33-AC99-2105-17008BD7E6D8}"/>
              </a:ext>
            </a:extLst>
          </p:cNvPr>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522004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5E7DC-6CC9-73CF-3C87-25266B2238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28D82-087F-4C7C-0C90-3D8C7904D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BA3560-A6BC-F107-45C9-763B1DE830A1}"/>
              </a:ext>
            </a:extLst>
          </p:cNvPr>
          <p:cNvSpPr>
            <a:spLocks noGrp="1"/>
          </p:cNvSpPr>
          <p:nvPr>
            <p:ph type="body" idx="1"/>
          </p:nvPr>
        </p:nvSpPr>
        <p:spPr/>
        <p:txBody>
          <a:bodyPr/>
          <a:lstStyle/>
          <a:p>
            <a:r>
              <a:rPr lang="en-US" dirty="0"/>
              <a:t>Here, we can’t show every single data point – but we can visualize a “bin” of data and treat the data as if it were discrete. Note: what does the log scale mean here? See the discussion about means/medians below! </a:t>
            </a:r>
            <a:r>
              <a:rPr lang="en-US" b="1" dirty="0"/>
              <a:t>This is a good place to talk about skew and long tails, since we won’t cover it explicitly (but the book does)</a:t>
            </a:r>
          </a:p>
        </p:txBody>
      </p:sp>
      <p:sp>
        <p:nvSpPr>
          <p:cNvPr id="4" name="Slide Number Placeholder 3">
            <a:extLst>
              <a:ext uri="{FF2B5EF4-FFF2-40B4-BE49-F238E27FC236}">
                <a16:creationId xmlns:a16="http://schemas.microsoft.com/office/drawing/2014/main" id="{EC0FE324-8ACC-0755-502B-888C1870B3B2}"/>
              </a:ext>
            </a:extLst>
          </p:cNvPr>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548327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0CFBC-D1B5-5CD7-42FD-A872A68FA0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2A438-4F2D-B5F7-D1AE-BBB1E579C0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351D9-8583-169C-1834-3F0360AF9672}"/>
              </a:ext>
            </a:extLst>
          </p:cNvPr>
          <p:cNvSpPr>
            <a:spLocks noGrp="1"/>
          </p:cNvSpPr>
          <p:nvPr>
            <p:ph type="body" idx="1"/>
          </p:nvPr>
        </p:nvSpPr>
        <p:spPr/>
        <p:txBody>
          <a:bodyPr/>
          <a:lstStyle/>
          <a:p>
            <a:r>
              <a:rPr lang="en-US" dirty="0"/>
              <a:t>Can even complicate this further – these are all made with the same data. How detailed is too detailed? </a:t>
            </a:r>
          </a:p>
        </p:txBody>
      </p:sp>
      <p:sp>
        <p:nvSpPr>
          <p:cNvPr id="4" name="Slide Number Placeholder 3">
            <a:extLst>
              <a:ext uri="{FF2B5EF4-FFF2-40B4-BE49-F238E27FC236}">
                <a16:creationId xmlns:a16="http://schemas.microsoft.com/office/drawing/2014/main" id="{7A93241E-B6AD-2344-E09C-F9D707FF745D}"/>
              </a:ext>
            </a:extLst>
          </p:cNvPr>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108253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math notation here – walk through the example of the table above.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725330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61399-894A-AED9-616F-1E0F72A31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5F6D6-C523-36CA-77FC-8816D9575B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8C7965-AE4A-B666-A62F-0CAEDB4255AA}"/>
              </a:ext>
            </a:extLst>
          </p:cNvPr>
          <p:cNvSpPr>
            <a:spLocks noGrp="1"/>
          </p:cNvSpPr>
          <p:nvPr>
            <p:ph type="body" idx="1"/>
          </p:nvPr>
        </p:nvSpPr>
        <p:spPr/>
        <p:txBody>
          <a:bodyPr/>
          <a:lstStyle/>
          <a:p>
            <a:r>
              <a:rPr lang="en-US" dirty="0"/>
              <a:t>Introduce the math notation here – walk through the example of the table above. </a:t>
            </a:r>
          </a:p>
        </p:txBody>
      </p:sp>
      <p:sp>
        <p:nvSpPr>
          <p:cNvPr id="4" name="Slide Number Placeholder 3">
            <a:extLst>
              <a:ext uri="{FF2B5EF4-FFF2-40B4-BE49-F238E27FC236}">
                <a16:creationId xmlns:a16="http://schemas.microsoft.com/office/drawing/2014/main" id="{97BE758C-7677-1886-22E6-5843795794BF}"/>
              </a:ext>
            </a:extLst>
          </p:cNvPr>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61563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math notation</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530705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and kind of “cut” out the next few percentiles. Note that the 50</a:t>
            </a:r>
            <a:r>
              <a:rPr lang="en-US" baseline="30000" dirty="0"/>
              <a:t>th</a:t>
            </a:r>
            <a:r>
              <a:rPr lang="en-US" dirty="0"/>
              <a:t> percentile is the same as the median!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664412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DC567-2C60-69C6-F3D3-4F4510F587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8AA4D1-FE4A-62F9-29B9-9421D35D57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8F2603-4DA7-955F-C699-F452262F25BE}"/>
              </a:ext>
            </a:extLst>
          </p:cNvPr>
          <p:cNvSpPr>
            <a:spLocks noGrp="1"/>
          </p:cNvSpPr>
          <p:nvPr>
            <p:ph type="body" idx="1"/>
          </p:nvPr>
        </p:nvSpPr>
        <p:spPr/>
        <p:txBody>
          <a:bodyPr/>
          <a:lstStyle/>
          <a:p>
            <a:r>
              <a:rPr lang="en-US" dirty="0"/>
              <a:t>To fix notation, keep k = 1. Note that the 50</a:t>
            </a:r>
            <a:r>
              <a:rPr lang="en-US" baseline="30000" dirty="0"/>
              <a:t>th</a:t>
            </a:r>
            <a:r>
              <a:rPr lang="en-US" dirty="0"/>
              <a:t> percentile is the same as the median! </a:t>
            </a:r>
          </a:p>
        </p:txBody>
      </p:sp>
      <p:sp>
        <p:nvSpPr>
          <p:cNvPr id="4" name="Slide Number Placeholder 3">
            <a:extLst>
              <a:ext uri="{FF2B5EF4-FFF2-40B4-BE49-F238E27FC236}">
                <a16:creationId xmlns:a16="http://schemas.microsoft.com/office/drawing/2014/main" id="{8943CAC6-872E-B3D7-ED4D-D12DE2C6F5C6}"/>
              </a:ext>
            </a:extLst>
          </p:cNvPr>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4331332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09929-2AEF-72B0-9F74-352E73B99D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824FAC-22A0-5142-A8FC-BCC7F0A8A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A26D2-894E-7696-0D37-9E7C4EF6AE9B}"/>
              </a:ext>
            </a:extLst>
          </p:cNvPr>
          <p:cNvSpPr>
            <a:spLocks noGrp="1"/>
          </p:cNvSpPr>
          <p:nvPr>
            <p:ph type="body" idx="1"/>
          </p:nvPr>
        </p:nvSpPr>
        <p:spPr/>
        <p:txBody>
          <a:bodyPr/>
          <a:lstStyle/>
          <a:p>
            <a:r>
              <a:rPr lang="en-US" dirty="0"/>
              <a:t>Not without a control group! So which of these would you want here for identification? Depends on your question</a:t>
            </a:r>
          </a:p>
        </p:txBody>
      </p:sp>
      <p:sp>
        <p:nvSpPr>
          <p:cNvPr id="4" name="Slide Number Placeholder 3">
            <a:extLst>
              <a:ext uri="{FF2B5EF4-FFF2-40B4-BE49-F238E27FC236}">
                <a16:creationId xmlns:a16="http://schemas.microsoft.com/office/drawing/2014/main" id="{6298AF98-E209-E667-3402-7613830DA0A1}"/>
              </a:ext>
            </a:extLst>
          </p:cNvPr>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882862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602B8-7B89-A8E1-8D71-DFECAA7FDB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7F412E-409A-3916-0200-9427D42CC2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3C8E1-ED1B-DB07-F313-F581D701BB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360FF3-14BE-9E44-C6E3-F0B2F9CDBA70}"/>
              </a:ext>
            </a:extLst>
          </p:cNvPr>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923135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D8CD3-D7BF-499C-4B4C-B930C9A094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0FA48F-9FE8-E586-6ED1-F2BE8AE6D3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7F9873-2102-5DD2-5EC5-E2A0BB501B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7037BB-CB18-A724-6FE5-60E46C58C0FC}"/>
              </a:ext>
            </a:extLst>
          </p:cNvPr>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4240665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 Typically 2/3 of data are within one standard deviation of the mean (vague but good ROT)</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96513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803246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773221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B1F4F-85A8-61FE-4373-18B1A9B57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4A9465-3DA7-93E4-EB45-6081DF7EB6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154382-368C-F4CB-FCAE-66C930BB6B66}"/>
              </a:ext>
            </a:extLst>
          </p:cNvPr>
          <p:cNvSpPr>
            <a:spLocks noGrp="1"/>
          </p:cNvSpPr>
          <p:nvPr>
            <p:ph type="body" idx="1"/>
          </p:nvPr>
        </p:nvSpPr>
        <p:spPr/>
        <p:txBody>
          <a:bodyPr/>
          <a:lstStyle/>
          <a:p>
            <a:r>
              <a:rPr lang="en-US" dirty="0"/>
              <a:t>Lots of variance </a:t>
            </a:r>
            <a:r>
              <a:rPr lang="en-US" dirty="0">
                <a:sym typeface="Wingdings" panose="05000000000000000000" pitchFamily="2" charset="2"/>
              </a:rPr>
              <a:t> we need lots of data to answer our question! We will talk more about specific distributions later in the course. </a:t>
            </a:r>
            <a:endParaRPr lang="en-US" dirty="0"/>
          </a:p>
        </p:txBody>
      </p:sp>
      <p:sp>
        <p:nvSpPr>
          <p:cNvPr id="4" name="Slide Number Placeholder 3">
            <a:extLst>
              <a:ext uri="{FF2B5EF4-FFF2-40B4-BE49-F238E27FC236}">
                <a16:creationId xmlns:a16="http://schemas.microsoft.com/office/drawing/2014/main" id="{7D0BCBDE-6EFC-D8B2-6D19-2A9852B20F7F}"/>
              </a:ext>
            </a:extLst>
          </p:cNvPr>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4178437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from last time – we have a lot of “power” as the researcher. Example from data. Take all data and put it all into bins.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500467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https://towardsdatascience.com/6-reasons-why-you-should-stop-using-histograms-and-which-plot-you-should-use-instead-31f937a0a81c. (Note: I don’t think you should stop using histograms).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540099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111329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3CD1B-ACED-F279-CEFA-A82459C14F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1013FC-E8CC-31EE-2AC9-B9D9AA5D6B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F7625-DF40-4931-96F4-A0AFC497FFE2}"/>
              </a:ext>
            </a:extLst>
          </p:cNvPr>
          <p:cNvSpPr>
            <a:spLocks noGrp="1"/>
          </p:cNvSpPr>
          <p:nvPr>
            <p:ph type="body" idx="1"/>
          </p:nvPr>
        </p:nvSpPr>
        <p:spPr/>
        <p:txBody>
          <a:bodyPr/>
          <a:lstStyle/>
          <a:p>
            <a:r>
              <a:rPr lang="en-US" dirty="0"/>
              <a:t>Source: </a:t>
            </a:r>
            <a:r>
              <a:rPr lang="en-US" b="0" i="0" dirty="0">
                <a:solidFill>
                  <a:srgbClr val="212529"/>
                </a:solidFill>
                <a:effectLst/>
                <a:latin typeface="et-book"/>
              </a:rPr>
              <a:t>Blake, McAuliffe, and colleagues (</a:t>
            </a:r>
            <a:r>
              <a:rPr lang="en-US" b="0" i="0" u="none" strike="noStrike" dirty="0">
                <a:solidFill>
                  <a:srgbClr val="212529"/>
                </a:solidFill>
                <a:effectLst/>
                <a:latin typeface="et-book"/>
                <a:hlinkClick r:id="rId3"/>
              </a:rPr>
              <a:t>2015</a:t>
            </a:r>
            <a:r>
              <a:rPr lang="en-US" b="0" i="0" dirty="0">
                <a:solidFill>
                  <a:srgbClr val="212529"/>
                </a:solidFill>
                <a:effectLst/>
                <a:latin typeface="et-book"/>
              </a:rPr>
              <a:t>) in their article “Ontogeny of Fairness in Seven Societies.”</a:t>
            </a:r>
            <a:endParaRPr lang="en-US" dirty="0"/>
          </a:p>
        </p:txBody>
      </p:sp>
      <p:sp>
        <p:nvSpPr>
          <p:cNvPr id="4" name="Slide Number Placeholder 3">
            <a:extLst>
              <a:ext uri="{FF2B5EF4-FFF2-40B4-BE49-F238E27FC236}">
                <a16:creationId xmlns:a16="http://schemas.microsoft.com/office/drawing/2014/main" id="{FA546E39-E5EA-A824-B457-7031DF2979A7}"/>
              </a:ext>
            </a:extLst>
          </p:cNvPr>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289304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F918E-FC4C-F9A4-55CF-7CE7820441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0DCA1F-A746-CBE5-CA5D-96DF9BA39A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C6FD9B-1A13-7275-027D-81950EF150FF}"/>
              </a:ext>
            </a:extLst>
          </p:cNvPr>
          <p:cNvSpPr>
            <a:spLocks noGrp="1"/>
          </p:cNvSpPr>
          <p:nvPr>
            <p:ph type="body" idx="1"/>
          </p:nvPr>
        </p:nvSpPr>
        <p:spPr/>
        <p:txBody>
          <a:bodyPr/>
          <a:lstStyle/>
          <a:p>
            <a:r>
              <a:rPr lang="en-US" dirty="0"/>
              <a:t>Can you tell me the similarities and difference in these data sets? </a:t>
            </a:r>
          </a:p>
        </p:txBody>
      </p:sp>
      <p:sp>
        <p:nvSpPr>
          <p:cNvPr id="4" name="Slide Number Placeholder 3">
            <a:extLst>
              <a:ext uri="{FF2B5EF4-FFF2-40B4-BE49-F238E27FC236}">
                <a16:creationId xmlns:a16="http://schemas.microsoft.com/office/drawing/2014/main" id="{974115E0-5250-643E-A6DF-B2DBFCAECF9A}"/>
              </a:ext>
            </a:extLst>
          </p:cNvPr>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7002535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EBC1F-693C-C839-79E8-1AC7E70898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1BE215-7568-D67D-0CE2-1845C2B94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9003B9-4F3C-AEF0-B74F-FB915C382AC2}"/>
              </a:ext>
            </a:extLst>
          </p:cNvPr>
          <p:cNvSpPr>
            <a:spLocks noGrp="1"/>
          </p:cNvSpPr>
          <p:nvPr>
            <p:ph type="body" idx="1"/>
          </p:nvPr>
        </p:nvSpPr>
        <p:spPr/>
        <p:txBody>
          <a:bodyPr/>
          <a:lstStyle/>
          <a:p>
            <a:r>
              <a:rPr lang="en-US" dirty="0"/>
              <a:t>Source: </a:t>
            </a:r>
            <a:r>
              <a:rPr lang="en-US" b="0" i="0" dirty="0">
                <a:solidFill>
                  <a:srgbClr val="212529"/>
                </a:solidFill>
                <a:effectLst/>
                <a:latin typeface="et-book"/>
              </a:rPr>
              <a:t>Blake, McAuliffe, and colleagues (</a:t>
            </a:r>
            <a:r>
              <a:rPr lang="en-US" b="0" i="0" u="none" strike="noStrike" dirty="0">
                <a:solidFill>
                  <a:srgbClr val="212529"/>
                </a:solidFill>
                <a:effectLst/>
                <a:latin typeface="et-book"/>
                <a:hlinkClick r:id="rId3"/>
              </a:rPr>
              <a:t>2015</a:t>
            </a:r>
            <a:r>
              <a:rPr lang="en-US" b="0" i="0" dirty="0">
                <a:solidFill>
                  <a:srgbClr val="212529"/>
                </a:solidFill>
                <a:effectLst/>
                <a:latin typeface="et-book"/>
              </a:rPr>
              <a:t>) in their article “Ontogeny of Fairness in Seven Societies.”</a:t>
            </a:r>
            <a:endParaRPr lang="en-US" dirty="0"/>
          </a:p>
        </p:txBody>
      </p:sp>
      <p:sp>
        <p:nvSpPr>
          <p:cNvPr id="4" name="Slide Number Placeholder 3">
            <a:extLst>
              <a:ext uri="{FF2B5EF4-FFF2-40B4-BE49-F238E27FC236}">
                <a16:creationId xmlns:a16="http://schemas.microsoft.com/office/drawing/2014/main" id="{BBCC0C0C-76CB-4AC3-1C1A-1671E21CCCFE}"/>
              </a:ext>
            </a:extLst>
          </p:cNvPr>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3639787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BC03D-A637-EEE4-D369-815753975E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AB29E-46BB-7B89-E3AB-312B94129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5C7E8A-5B27-CA9B-695C-A0FD0F191200}"/>
              </a:ext>
            </a:extLst>
          </p:cNvPr>
          <p:cNvSpPr>
            <a:spLocks noGrp="1"/>
          </p:cNvSpPr>
          <p:nvPr>
            <p:ph type="body" idx="1"/>
          </p:nvPr>
        </p:nvSpPr>
        <p:spPr/>
        <p:txBody>
          <a:bodyPr/>
          <a:lstStyle/>
          <a:p>
            <a:r>
              <a:rPr lang="en-US" dirty="0"/>
              <a:t>This one tells me we better adjust for country in some way – otherwise our sample will be largely US! </a:t>
            </a:r>
          </a:p>
        </p:txBody>
      </p:sp>
      <p:sp>
        <p:nvSpPr>
          <p:cNvPr id="4" name="Slide Number Placeholder 3">
            <a:extLst>
              <a:ext uri="{FF2B5EF4-FFF2-40B4-BE49-F238E27FC236}">
                <a16:creationId xmlns:a16="http://schemas.microsoft.com/office/drawing/2014/main" id="{3FC7874D-EB0E-1822-02AB-3716ECB37A8C}"/>
              </a:ext>
            </a:extLst>
          </p:cNvPr>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534459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FEE4-C09D-639E-701F-C312BF95E4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83AF58-C3B4-FA50-C3D9-7E7A7568AD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EB062-ABC5-C74B-6011-A9F7DEE03661}"/>
              </a:ext>
            </a:extLst>
          </p:cNvPr>
          <p:cNvSpPr>
            <a:spLocks noGrp="1"/>
          </p:cNvSpPr>
          <p:nvPr>
            <p:ph type="body" idx="1"/>
          </p:nvPr>
        </p:nvSpPr>
        <p:spPr/>
        <p:txBody>
          <a:bodyPr/>
          <a:lstStyle/>
          <a:p>
            <a:r>
              <a:rPr lang="en-US" b="0" i="0" dirty="0">
                <a:solidFill>
                  <a:srgbClr val="212529"/>
                </a:solidFill>
                <a:effectLst/>
                <a:latin typeface="et-book"/>
              </a:rPr>
              <a:t>For example, we can see that age ranges differ somewhat across sites: the maximum age is 11 in India but 15 in Mexico. We can also see that age groups are fairly imbalanced: in Canada, there are 18 eleven-year-olds but only 5 six-year-olds.</a:t>
            </a:r>
            <a:endParaRPr lang="en-US" dirty="0"/>
          </a:p>
        </p:txBody>
      </p:sp>
      <p:sp>
        <p:nvSpPr>
          <p:cNvPr id="4" name="Slide Number Placeholder 3">
            <a:extLst>
              <a:ext uri="{FF2B5EF4-FFF2-40B4-BE49-F238E27FC236}">
                <a16:creationId xmlns:a16="http://schemas.microsoft.com/office/drawing/2014/main" id="{3DA5E48E-3045-2890-1C5C-D6048407B271}"/>
              </a:ext>
            </a:extLst>
          </p:cNvPr>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5930264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picking up where we left off last time. Lots of the others can be made by Google. Note that we’re saving viz across dimensions (scatter plots) until after we do correlations/covariance.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3132854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8CE50-33FE-8BA3-41A7-15C86DD9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60AB0-742C-89D8-5169-D5E7786E3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AFACD8-605D-5F40-4763-CA4D1D9BCB48}"/>
              </a:ext>
            </a:extLst>
          </p:cNvPr>
          <p:cNvSpPr>
            <a:spLocks noGrp="1"/>
          </p:cNvSpPr>
          <p:nvPr>
            <p:ph type="body" idx="1"/>
          </p:nvPr>
        </p:nvSpPr>
        <p:spPr/>
        <p:txBody>
          <a:bodyPr/>
          <a:lstStyle/>
          <a:p>
            <a:r>
              <a:rPr lang="en-US" dirty="0"/>
              <a:t>We’re going to be talking about confounding a lot today, so pay attention to that word</a:t>
            </a:r>
          </a:p>
        </p:txBody>
      </p:sp>
      <p:sp>
        <p:nvSpPr>
          <p:cNvPr id="4" name="Slide Number Placeholder 3">
            <a:extLst>
              <a:ext uri="{FF2B5EF4-FFF2-40B4-BE49-F238E27FC236}">
                <a16:creationId xmlns:a16="http://schemas.microsoft.com/office/drawing/2014/main" id="{2E1FFC2A-69DC-A251-197C-D2B106F4AF94}"/>
              </a:ext>
            </a:extLst>
          </p:cNvPr>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38557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67462-F3AF-42E6-6BC9-63877265A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D074FC-A3CA-C5E1-DD9A-542201D3FE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42E192-C728-504F-9D10-853AC225B92A}"/>
              </a:ext>
            </a:extLst>
          </p:cNvPr>
          <p:cNvSpPr>
            <a:spLocks noGrp="1"/>
          </p:cNvSpPr>
          <p:nvPr>
            <p:ph type="body" idx="1"/>
          </p:nvPr>
        </p:nvSpPr>
        <p:spPr/>
        <p:txBody>
          <a:bodyPr/>
          <a:lstStyle/>
          <a:p>
            <a:r>
              <a:rPr lang="en-US" dirty="0"/>
              <a:t>We’re going to be talking about confounding a lot today, so pay attention to that word. Start with a scatterplot for a hypothesis (2 variables). Here CRP is </a:t>
            </a:r>
            <a:r>
              <a:rPr lang="en-CA" b="0" i="0" dirty="0">
                <a:solidFill>
                  <a:srgbClr val="222222"/>
                </a:solidFill>
                <a:effectLst/>
                <a:latin typeface="-apple-system"/>
              </a:rPr>
              <a:t>serum C-reactive protein, a biomarker for inflammation. What do we see here? </a:t>
            </a:r>
            <a:endParaRPr lang="en-US" dirty="0"/>
          </a:p>
        </p:txBody>
      </p:sp>
      <p:sp>
        <p:nvSpPr>
          <p:cNvPr id="4" name="Slide Number Placeholder 3">
            <a:extLst>
              <a:ext uri="{FF2B5EF4-FFF2-40B4-BE49-F238E27FC236}">
                <a16:creationId xmlns:a16="http://schemas.microsoft.com/office/drawing/2014/main" id="{6B7942E9-EDBA-E80C-5D8C-4743A04301A6}"/>
              </a:ext>
            </a:extLst>
          </p:cNvPr>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2855988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31262-B325-86CE-7342-D7947D6D4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D35D62-65A0-E274-EE2D-4078B23089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EC0AC-0BB7-2054-726F-600DBC3FF1A1}"/>
              </a:ext>
            </a:extLst>
          </p:cNvPr>
          <p:cNvSpPr>
            <a:spLocks noGrp="1"/>
          </p:cNvSpPr>
          <p:nvPr>
            <p:ph type="body" idx="1"/>
          </p:nvPr>
        </p:nvSpPr>
        <p:spPr/>
        <p:txBody>
          <a:bodyPr/>
          <a:lstStyle/>
          <a:p>
            <a:r>
              <a:rPr lang="en-CA" dirty="0"/>
              <a:t>Now we’ve added a third dimension, but not in a confusing way! What is the figure saying?</a:t>
            </a:r>
            <a:endParaRPr lang="en-US" dirty="0"/>
          </a:p>
        </p:txBody>
      </p:sp>
      <p:sp>
        <p:nvSpPr>
          <p:cNvPr id="4" name="Slide Number Placeholder 3">
            <a:extLst>
              <a:ext uri="{FF2B5EF4-FFF2-40B4-BE49-F238E27FC236}">
                <a16:creationId xmlns:a16="http://schemas.microsoft.com/office/drawing/2014/main" id="{1D82B2A2-B68C-22D6-0B86-CC7CA15C833B}"/>
              </a:ext>
            </a:extLst>
          </p:cNvPr>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4766320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coming back to how to visualize this – best for continuous data. https://chartio.com/learn/charts/how-to-choose-data-visualization/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40386918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77C93-F5AD-9B43-D80D-2CD76D4AB6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EF9F64-5A47-6AF5-A79C-66D5E25228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B8A705-855C-B116-6A6E-CDDEDC14198E}"/>
              </a:ext>
            </a:extLst>
          </p:cNvPr>
          <p:cNvSpPr>
            <a:spLocks noGrp="1"/>
          </p:cNvSpPr>
          <p:nvPr>
            <p:ph type="body" idx="1"/>
          </p:nvPr>
        </p:nvSpPr>
        <p:spPr/>
        <p:txBody>
          <a:bodyPr/>
          <a:lstStyle/>
          <a:p>
            <a:r>
              <a:rPr lang="en-US" dirty="0"/>
              <a:t>Source: https://www.sciencedirect.com/science/article/pii/S0047272724000884 </a:t>
            </a:r>
          </a:p>
        </p:txBody>
      </p:sp>
      <p:sp>
        <p:nvSpPr>
          <p:cNvPr id="4" name="Slide Number Placeholder 3">
            <a:extLst>
              <a:ext uri="{FF2B5EF4-FFF2-40B4-BE49-F238E27FC236}">
                <a16:creationId xmlns:a16="http://schemas.microsoft.com/office/drawing/2014/main" id="{88090327-DA84-99DB-EF9E-3A9CE4899E22}"/>
              </a:ext>
            </a:extLst>
          </p:cNvPr>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33122807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44913-CD74-874F-E2D3-71134D8F2A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794BD3-108E-74A3-0618-84DD72E53A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3F1BC7-5776-1FD0-BAC7-79C52C62335F}"/>
              </a:ext>
            </a:extLst>
          </p:cNvPr>
          <p:cNvSpPr>
            <a:spLocks noGrp="1"/>
          </p:cNvSpPr>
          <p:nvPr>
            <p:ph type="body" idx="1"/>
          </p:nvPr>
        </p:nvSpPr>
        <p:spPr/>
        <p:txBody>
          <a:bodyPr/>
          <a:lstStyle/>
          <a:p>
            <a:r>
              <a:rPr lang="en-US" dirty="0"/>
              <a:t>Source: https://www.sciencedirect.com/science/article/pii/S0047272724000884 </a:t>
            </a:r>
          </a:p>
        </p:txBody>
      </p:sp>
      <p:sp>
        <p:nvSpPr>
          <p:cNvPr id="4" name="Slide Number Placeholder 3">
            <a:extLst>
              <a:ext uri="{FF2B5EF4-FFF2-40B4-BE49-F238E27FC236}">
                <a16:creationId xmlns:a16="http://schemas.microsoft.com/office/drawing/2014/main" id="{4D220BA8-9260-289D-CCB2-EBAD78DFAEEF}"/>
              </a:ext>
            </a:extLst>
          </p:cNvPr>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4016783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9F4C2-89F5-5581-5E65-5872EA0AA4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FFE2F0-52FE-2F76-B308-B3B589A248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CA35B5-A443-A2D3-E6ED-3F2A5265DCFA}"/>
              </a:ext>
            </a:extLst>
          </p:cNvPr>
          <p:cNvSpPr>
            <a:spLocks noGrp="1"/>
          </p:cNvSpPr>
          <p:nvPr>
            <p:ph type="body" idx="1"/>
          </p:nvPr>
        </p:nvSpPr>
        <p:spPr/>
        <p:txBody>
          <a:bodyPr/>
          <a:lstStyle/>
          <a:p>
            <a:r>
              <a:rPr lang="en-US" dirty="0"/>
              <a:t>Now can you tell me the difference? </a:t>
            </a:r>
          </a:p>
        </p:txBody>
      </p:sp>
      <p:sp>
        <p:nvSpPr>
          <p:cNvPr id="4" name="Slide Number Placeholder 3">
            <a:extLst>
              <a:ext uri="{FF2B5EF4-FFF2-40B4-BE49-F238E27FC236}">
                <a16:creationId xmlns:a16="http://schemas.microsoft.com/office/drawing/2014/main" id="{195CC458-22D3-FBAB-AC3A-37DC617676B0}"/>
              </a:ext>
            </a:extLst>
          </p:cNvPr>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7307613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AA158-C1EB-ED63-1687-1683987E56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41505D-8962-46A0-5459-F54E469852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BE0EB3-43DD-C034-16E9-7FD40AA326D4}"/>
              </a:ext>
            </a:extLst>
          </p:cNvPr>
          <p:cNvSpPr>
            <a:spLocks noGrp="1"/>
          </p:cNvSpPr>
          <p:nvPr>
            <p:ph type="body" idx="1"/>
          </p:nvPr>
        </p:nvSpPr>
        <p:spPr/>
        <p:txBody>
          <a:bodyPr/>
          <a:lstStyle/>
          <a:p>
            <a:r>
              <a:rPr lang="en-US" dirty="0"/>
              <a:t>Source: https://www.sciencedirect.com/science/article/pii/S0047272724000884 </a:t>
            </a:r>
          </a:p>
        </p:txBody>
      </p:sp>
      <p:sp>
        <p:nvSpPr>
          <p:cNvPr id="4" name="Slide Number Placeholder 3">
            <a:extLst>
              <a:ext uri="{FF2B5EF4-FFF2-40B4-BE49-F238E27FC236}">
                <a16:creationId xmlns:a16="http://schemas.microsoft.com/office/drawing/2014/main" id="{FF1809F5-1C76-82F8-46D1-D309B2FB8E44}"/>
              </a:ext>
            </a:extLst>
          </p:cNvPr>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344579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AE62A-AB3A-BA68-1AE2-64EE20555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E8BC1-9633-2E8A-BB71-4C9EDE5159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91EC0-19D4-883E-1308-E643FD365D9B}"/>
              </a:ext>
            </a:extLst>
          </p:cNvPr>
          <p:cNvSpPr>
            <a:spLocks noGrp="1"/>
          </p:cNvSpPr>
          <p:nvPr>
            <p:ph type="body" idx="1"/>
          </p:nvPr>
        </p:nvSpPr>
        <p:spPr/>
        <p:txBody>
          <a:bodyPr/>
          <a:lstStyle/>
          <a:p>
            <a:r>
              <a:rPr lang="en-US" dirty="0"/>
              <a:t>Main thing: people will mainly focus on visualizations and maybe 5-10% of your text. So make the visualizations sing!</a:t>
            </a:r>
          </a:p>
        </p:txBody>
      </p:sp>
      <p:sp>
        <p:nvSpPr>
          <p:cNvPr id="4" name="Slide Number Placeholder 3">
            <a:extLst>
              <a:ext uri="{FF2B5EF4-FFF2-40B4-BE49-F238E27FC236}">
                <a16:creationId xmlns:a16="http://schemas.microsoft.com/office/drawing/2014/main" id="{02940448-5560-4007-6B24-423BAE74DFF7}"/>
              </a:ext>
            </a:extLst>
          </p:cNvPr>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6709500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BC585-6F95-AABD-6D84-13346D435F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BA6B0-670E-96BD-D246-3E6D57475C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53D2C0-1762-C487-9D9A-9DFBB2650412}"/>
              </a:ext>
            </a:extLst>
          </p:cNvPr>
          <p:cNvSpPr>
            <a:spLocks noGrp="1"/>
          </p:cNvSpPr>
          <p:nvPr>
            <p:ph type="body" idx="1"/>
          </p:nvPr>
        </p:nvSpPr>
        <p:spPr/>
        <p:txBody>
          <a:bodyPr/>
          <a:lstStyle/>
          <a:p>
            <a:r>
              <a:rPr lang="en-US" b="0" i="0" dirty="0">
                <a:solidFill>
                  <a:srgbClr val="E8EAED"/>
                </a:solidFill>
                <a:effectLst/>
                <a:latin typeface="Google Sans"/>
              </a:rPr>
              <a:t>A lot of this comes from https://experimentology.io/015-viz.html. The important thing is, *you don’t have to know much about the question or the design here to get the gist*. That’s good descriptive work. </a:t>
            </a:r>
            <a:endParaRPr lang="en-US" dirty="0"/>
          </a:p>
        </p:txBody>
      </p:sp>
      <p:sp>
        <p:nvSpPr>
          <p:cNvPr id="4" name="Slide Number Placeholder 3">
            <a:extLst>
              <a:ext uri="{FF2B5EF4-FFF2-40B4-BE49-F238E27FC236}">
                <a16:creationId xmlns:a16="http://schemas.microsoft.com/office/drawing/2014/main" id="{546BA361-8CEC-AF06-2F3C-CB108B80543B}"/>
              </a:ext>
            </a:extLst>
          </p:cNvPr>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1096747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1A61A-ADB6-6327-5648-125708F6FA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9EF9BC-93E1-15C0-6FCB-F3A00F3AC0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BE38C0-06D5-CF32-8906-5FA6F57ED651}"/>
              </a:ext>
            </a:extLst>
          </p:cNvPr>
          <p:cNvSpPr>
            <a:spLocks noGrp="1"/>
          </p:cNvSpPr>
          <p:nvPr>
            <p:ph type="body" idx="1"/>
          </p:nvPr>
        </p:nvSpPr>
        <p:spPr/>
        <p:txBody>
          <a:bodyPr/>
          <a:lstStyle/>
          <a:p>
            <a:r>
              <a:rPr lang="en-US" dirty="0"/>
              <a:t>So this is shown on the x-axis. In other designs, this could be time, or what else?</a:t>
            </a:r>
          </a:p>
        </p:txBody>
      </p:sp>
      <p:sp>
        <p:nvSpPr>
          <p:cNvPr id="4" name="Slide Number Placeholder 3">
            <a:extLst>
              <a:ext uri="{FF2B5EF4-FFF2-40B4-BE49-F238E27FC236}">
                <a16:creationId xmlns:a16="http://schemas.microsoft.com/office/drawing/2014/main" id="{6938608F-56AD-68B6-5195-1726134D251E}"/>
              </a:ext>
            </a:extLst>
          </p:cNvPr>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7204279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9BFD9-E714-FF74-81E4-B1C2259711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AC37B5-7DA5-6C5F-6281-317E58D6E6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DC6E9-1F9F-4676-ECB3-15F0E20B01B5}"/>
              </a:ext>
            </a:extLst>
          </p:cNvPr>
          <p:cNvSpPr>
            <a:spLocks noGrp="1"/>
          </p:cNvSpPr>
          <p:nvPr>
            <p:ph type="body" idx="1"/>
          </p:nvPr>
        </p:nvSpPr>
        <p:spPr/>
        <p:txBody>
          <a:bodyPr/>
          <a:lstStyle/>
          <a:p>
            <a:r>
              <a:rPr lang="en-US" dirty="0"/>
              <a:t>So this is shown on the y-axis. In other designs, this could be practically anything (and you may have several in your paper, so what’s the *most important one*?)</a:t>
            </a:r>
          </a:p>
        </p:txBody>
      </p:sp>
      <p:sp>
        <p:nvSpPr>
          <p:cNvPr id="4" name="Slide Number Placeholder 3">
            <a:extLst>
              <a:ext uri="{FF2B5EF4-FFF2-40B4-BE49-F238E27FC236}">
                <a16:creationId xmlns:a16="http://schemas.microsoft.com/office/drawing/2014/main" id="{F307526E-17CD-42D5-154C-ED838F8A88EC}"/>
              </a:ext>
            </a:extLst>
          </p:cNvPr>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27381294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7992B-7545-39FB-9B5E-6F038179E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DFB3E-3E51-84F3-1090-3650E2E077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B4EFFE-EFEE-E432-65FB-54C19BE8C6EE}"/>
              </a:ext>
            </a:extLst>
          </p:cNvPr>
          <p:cNvSpPr>
            <a:spLocks noGrp="1"/>
          </p:cNvSpPr>
          <p:nvPr>
            <p:ph type="body" idx="1"/>
          </p:nvPr>
        </p:nvSpPr>
        <p:spPr/>
        <p:txBody>
          <a:bodyPr/>
          <a:lstStyle/>
          <a:p>
            <a:r>
              <a:rPr lang="en-US" dirty="0"/>
              <a:t>How else could this be visualized? What other variations on this could you imagine? What does the shading tell you here? What story are the authors conveying?</a:t>
            </a:r>
          </a:p>
        </p:txBody>
      </p:sp>
      <p:sp>
        <p:nvSpPr>
          <p:cNvPr id="4" name="Slide Number Placeholder 3">
            <a:extLst>
              <a:ext uri="{FF2B5EF4-FFF2-40B4-BE49-F238E27FC236}">
                <a16:creationId xmlns:a16="http://schemas.microsoft.com/office/drawing/2014/main" id="{FF1FE15F-3A18-5838-4733-6E5CAEE77EA8}"/>
              </a:ext>
            </a:extLst>
          </p:cNvPr>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30509075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Color, text, etc. *how do we want to facilitate comparison*?</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13976685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CAE39-4339-2311-C404-A848846CF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BFE38A-2B2F-8616-1FC8-AFB33175F1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2D7B8D-770E-56B1-5BCA-0D5FAAD45371}"/>
              </a:ext>
            </a:extLst>
          </p:cNvPr>
          <p:cNvSpPr>
            <a:spLocks noGrp="1"/>
          </p:cNvSpPr>
          <p:nvPr>
            <p:ph type="body" idx="1"/>
          </p:nvPr>
        </p:nvSpPr>
        <p:spPr/>
        <p:txBody>
          <a:bodyPr/>
          <a:lstStyle/>
          <a:p>
            <a:r>
              <a:rPr lang="en-US" dirty="0"/>
              <a:t>In a paper, we are comparing things (treatment to control, across groups, etc.). So how should we prioritize that?</a:t>
            </a:r>
          </a:p>
        </p:txBody>
      </p:sp>
      <p:sp>
        <p:nvSpPr>
          <p:cNvPr id="4" name="Slide Number Placeholder 3">
            <a:extLst>
              <a:ext uri="{FF2B5EF4-FFF2-40B4-BE49-F238E27FC236}">
                <a16:creationId xmlns:a16="http://schemas.microsoft.com/office/drawing/2014/main" id="{055F1DA1-3320-7757-57B6-45410EE1A7AD}"/>
              </a:ext>
            </a:extLst>
          </p:cNvPr>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30125167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4393-4545-115F-4207-C8A076049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126DF-96DB-42FC-3345-40CA27E73E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BBBFE3-4796-BA6D-F736-07EC00A8863B}"/>
              </a:ext>
            </a:extLst>
          </p:cNvPr>
          <p:cNvSpPr>
            <a:spLocks noGrp="1"/>
          </p:cNvSpPr>
          <p:nvPr>
            <p:ph type="body" idx="1"/>
          </p:nvPr>
        </p:nvSpPr>
        <p:spPr/>
        <p:txBody>
          <a:bodyPr/>
          <a:lstStyle/>
          <a:p>
            <a:r>
              <a:rPr lang="en-US" dirty="0"/>
              <a:t>Each of these is the same data. Which one works? What does it highlight? *Note: a good figure usually does more than one thing*.</a:t>
            </a:r>
          </a:p>
        </p:txBody>
      </p:sp>
      <p:sp>
        <p:nvSpPr>
          <p:cNvPr id="4" name="Slide Number Placeholder 3">
            <a:extLst>
              <a:ext uri="{FF2B5EF4-FFF2-40B4-BE49-F238E27FC236}">
                <a16:creationId xmlns:a16="http://schemas.microsoft.com/office/drawing/2014/main" id="{C262C839-F73F-5B00-8A55-6E60A756DAAA}"/>
              </a:ext>
            </a:extLst>
          </p:cNvPr>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2747750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B6C87-FC05-BDA7-FA28-6C5A69FDE6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07D94-4F8B-975D-FD2A-1164D2EB10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EA1CEC-9DF3-A458-860F-155F1EF07388}"/>
              </a:ext>
            </a:extLst>
          </p:cNvPr>
          <p:cNvSpPr>
            <a:spLocks noGrp="1"/>
          </p:cNvSpPr>
          <p:nvPr>
            <p:ph type="body" idx="1"/>
          </p:nvPr>
        </p:nvSpPr>
        <p:spPr/>
        <p:txBody>
          <a:bodyPr/>
          <a:lstStyle/>
          <a:p>
            <a:r>
              <a:rPr lang="en-US" dirty="0"/>
              <a:t>Once you’ve got a winner, try to simplify it</a:t>
            </a:r>
          </a:p>
        </p:txBody>
      </p:sp>
      <p:sp>
        <p:nvSpPr>
          <p:cNvPr id="4" name="Slide Number Placeholder 3">
            <a:extLst>
              <a:ext uri="{FF2B5EF4-FFF2-40B4-BE49-F238E27FC236}">
                <a16:creationId xmlns:a16="http://schemas.microsoft.com/office/drawing/2014/main" id="{890958ED-60FF-FF5D-DFE8-ACF4BA510D5A}"/>
              </a:ext>
            </a:extLst>
          </p:cNvPr>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75849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F3F77-6A46-B419-DB9E-04452ABEE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B5575F-A096-3E58-B218-2D2865A8A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CB7482-E39E-8357-383C-710AC31133D8}"/>
              </a:ext>
            </a:extLst>
          </p:cNvPr>
          <p:cNvSpPr>
            <a:spLocks noGrp="1"/>
          </p:cNvSpPr>
          <p:nvPr>
            <p:ph type="body" idx="1"/>
          </p:nvPr>
        </p:nvSpPr>
        <p:spPr/>
        <p:txBody>
          <a:bodyPr/>
          <a:lstStyle/>
          <a:p>
            <a:r>
              <a:rPr lang="en-US" dirty="0"/>
              <a:t>Not all averages are useful.</a:t>
            </a:r>
          </a:p>
        </p:txBody>
      </p:sp>
      <p:sp>
        <p:nvSpPr>
          <p:cNvPr id="4" name="Slide Number Placeholder 3">
            <a:extLst>
              <a:ext uri="{FF2B5EF4-FFF2-40B4-BE49-F238E27FC236}">
                <a16:creationId xmlns:a16="http://schemas.microsoft.com/office/drawing/2014/main" id="{B24DBE80-D8AB-2114-138D-69D1A28B77C4}"/>
              </a:ext>
            </a:extLst>
          </p:cNvPr>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7373656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19F46-F1CC-5F3A-27E9-2774F1D10A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A1FC6-B138-6EAC-AE18-F9D0621AD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A0AB74-71E8-6BA3-9706-B0AD76B16F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sort things alphabetically (default for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212529"/>
                </a:solidFill>
                <a:effectLst/>
                <a:cs typeface="Times New Roman" panose="02020603050405020304" pitchFamily="18" charset="0"/>
              </a:rPr>
              <a:t>Legends force readers to glance back and forth to remember what different colors or lines mean.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212529"/>
                </a:solidFill>
                <a:effectLst/>
                <a:cs typeface="Times New Roman" panose="02020603050405020304" pitchFamily="18" charset="0"/>
              </a:rPr>
              <a:t>This is misleading because people interpret bar plots in terms of the relative </a:t>
            </a:r>
            <a:r>
              <a:rPr lang="en-US" sz="1200" b="0" i="1" dirty="0">
                <a:solidFill>
                  <a:srgbClr val="212529"/>
                </a:solidFill>
                <a:effectLst/>
                <a:cs typeface="Times New Roman" panose="02020603050405020304" pitchFamily="18" charset="0"/>
              </a:rPr>
              <a:t>area</a:t>
            </a:r>
            <a:r>
              <a:rPr lang="en-US" sz="1200" b="0" i="0" dirty="0">
                <a:solidFill>
                  <a:srgbClr val="212529"/>
                </a:solidFill>
                <a:effectLst/>
                <a:cs typeface="Times New Roman" panose="02020603050405020304" pitchFamily="18" charset="0"/>
              </a:rPr>
              <a:t> of the bars (i.e., the amount of ink taken up by the bar), not just their absolute y-values.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212529"/>
                </a:solidFill>
                <a:effectLst/>
                <a:cs typeface="Times New Roman" panose="02020603050405020304" pitchFamily="18" charset="0"/>
              </a:rPr>
              <a:t>For example, if the variable is binary or categorical, choose visually distinct colors to maximize contrast (e.g., black, blue, and orange). If the variable is ordinal or continuous, use a color gradient. If there is a natural midpoint (e.g., if some values are negative and some are positive), consider using a diverging scale (e.g., different colors at each extreme). Remember also that a portion of your audience may be colorblind.</a:t>
            </a:r>
            <a:r>
              <a:rPr lang="en-US" sz="1200" b="0" i="0" u="none" strike="noStrike" baseline="30000" dirty="0">
                <a:solidFill>
                  <a:srgbClr val="212529"/>
                </a:solidFill>
                <a:effectLst/>
                <a:cs typeface="Times New Roman" panose="02020603050405020304" pitchFamily="18" charset="0"/>
                <a:hlinkClick r:id="rId3"/>
              </a:rPr>
              <a:t>2</a:t>
            </a:r>
            <a:endParaRPr lang="en-US" sz="1200" b="0" i="0" dirty="0">
              <a:solidFill>
                <a:srgbClr val="212529"/>
              </a:solidFill>
              <a:effectLst/>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solidFill>
                <a:srgbClr val="212529"/>
              </a:solidFill>
              <a:effectLst/>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solidFill>
                <a:srgbClr val="212529"/>
              </a:solidFill>
              <a:effectLst/>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534E6846-36F5-2B1B-0686-C4D99A10E2F2}"/>
              </a:ext>
            </a:extLst>
          </p:cNvPr>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8729145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34E7F-BCE8-8979-A0A4-6823CF6C8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4874E-4C86-2C51-6F9C-570B07541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EFAFB3-CF4E-7185-A797-407E18CE56D3}"/>
              </a:ext>
            </a:extLst>
          </p:cNvPr>
          <p:cNvSpPr>
            <a:spLocks noGrp="1"/>
          </p:cNvSpPr>
          <p:nvPr>
            <p:ph type="body" idx="1"/>
          </p:nvPr>
        </p:nvSpPr>
        <p:spPr/>
        <p:txBody>
          <a:bodyPr/>
          <a:lstStyle/>
          <a:p>
            <a:r>
              <a:rPr lang="en-US" dirty="0"/>
              <a:t>We’ll start talking more about testing next time. </a:t>
            </a:r>
          </a:p>
        </p:txBody>
      </p:sp>
      <p:sp>
        <p:nvSpPr>
          <p:cNvPr id="4" name="Slide Number Placeholder 3">
            <a:extLst>
              <a:ext uri="{FF2B5EF4-FFF2-40B4-BE49-F238E27FC236}">
                <a16:creationId xmlns:a16="http://schemas.microsoft.com/office/drawing/2014/main" id="{78239B1F-E2F7-DED4-346F-DC3DB39AC0DF}"/>
              </a:ext>
            </a:extLst>
          </p:cNvPr>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5357619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C8EE8-5584-3445-91AE-61BAA83620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BE9E9-5D9A-22EC-650A-34A23CB71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E94E44-F2E2-C5E4-CF45-102051009750}"/>
              </a:ext>
            </a:extLst>
          </p:cNvPr>
          <p:cNvSpPr>
            <a:spLocks noGrp="1"/>
          </p:cNvSpPr>
          <p:nvPr>
            <p:ph type="body" idx="1"/>
          </p:nvPr>
        </p:nvSpPr>
        <p:spPr/>
        <p:txBody>
          <a:bodyPr/>
          <a:lstStyle/>
          <a:p>
            <a:r>
              <a:rPr lang="en-US" dirty="0"/>
              <a:t>Let’s play “spot the differences”. Why are they important?</a:t>
            </a:r>
          </a:p>
        </p:txBody>
      </p:sp>
      <p:sp>
        <p:nvSpPr>
          <p:cNvPr id="4" name="Slide Number Placeholder 3">
            <a:extLst>
              <a:ext uri="{FF2B5EF4-FFF2-40B4-BE49-F238E27FC236}">
                <a16:creationId xmlns:a16="http://schemas.microsoft.com/office/drawing/2014/main" id="{DED57040-E90B-663B-8D03-816419751B65}"/>
              </a:ext>
            </a:extLst>
          </p:cNvPr>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8202923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28222-684C-F716-1438-256E1A3A57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429B9C-384F-B209-6A3E-A92E6FC5AB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2BCD03-1DE0-BC65-5F40-C9F0D81D7D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060462-587A-5003-95FF-4435C67EAF53}"/>
              </a:ext>
            </a:extLst>
          </p:cNvPr>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7264655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59ED3-3166-DF3A-9C7A-CE457124D3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5FF2FC-18FF-B3D4-E3CE-5A4BD0B9F8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B12942-02AD-9318-FB4A-3276119389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258BD4-7805-2431-7772-DDF837D71BDD}"/>
              </a:ext>
            </a:extLst>
          </p:cNvPr>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35417820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D4F6C-5826-8851-3C81-7A0DCE05C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0D2FBA-B518-9D3E-4E17-C35CD55D6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D70C0C-651E-821E-BFD2-106F3583E4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523521-3C80-DA8E-6D31-4A496469C059}"/>
              </a:ext>
            </a:extLst>
          </p:cNvPr>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34632320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FB6AF-F458-F8CD-6998-93AF6698E1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29DC0A-D4E7-E514-4A52-C14531AB49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95DE6B-0D9E-C2A8-73D7-9CAA275E16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D85982-F128-1B21-E6D1-23C3C7F612D1}"/>
              </a:ext>
            </a:extLst>
          </p:cNvPr>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26705332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85190-3E70-7225-6C99-E6385A721D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C974B-39DE-F5CD-7079-DFBF866A4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00EEBB-8117-CF89-2339-7BB8C92EB94D}"/>
              </a:ext>
            </a:extLst>
          </p:cNvPr>
          <p:cNvSpPr>
            <a:spLocks noGrp="1"/>
          </p:cNvSpPr>
          <p:nvPr>
            <p:ph type="body" idx="1"/>
          </p:nvPr>
        </p:nvSpPr>
        <p:spPr/>
        <p:txBody>
          <a:bodyPr/>
          <a:lstStyle/>
          <a:p>
            <a:r>
              <a:rPr lang="en-US" dirty="0"/>
              <a:t>What are we making salient? What are we hiding here? Introduce </a:t>
            </a:r>
            <a:r>
              <a:rPr lang="en-US" dirty="0" err="1"/>
              <a:t>ggplot</a:t>
            </a:r>
            <a:r>
              <a:rPr lang="en-US" dirty="0"/>
              <a:t> a little bit more here. </a:t>
            </a:r>
          </a:p>
        </p:txBody>
      </p:sp>
      <p:sp>
        <p:nvSpPr>
          <p:cNvPr id="4" name="Slide Number Placeholder 3">
            <a:extLst>
              <a:ext uri="{FF2B5EF4-FFF2-40B4-BE49-F238E27FC236}">
                <a16:creationId xmlns:a16="http://schemas.microsoft.com/office/drawing/2014/main" id="{BF386D08-F45B-2FEC-7778-EA6CB63D969D}"/>
              </a:ext>
            </a:extLst>
          </p:cNvPr>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31983673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More useful. </a:t>
            </a:r>
            <a:r>
              <a:rPr lang="en-US" b="0" i="0" dirty="0">
                <a:solidFill>
                  <a:srgbClr val="27262B"/>
                </a:solidFill>
                <a:effectLst/>
                <a:latin typeface="-apple-system"/>
              </a:rPr>
              <a:t>Keep in Mind</a:t>
            </a:r>
          </a:p>
          <a:p>
            <a:pPr algn="l">
              <a:buFont typeface="Arial" panose="020B0604020202020204" pitchFamily="34" charset="0"/>
              <a:buChar char="•"/>
            </a:pPr>
            <a:r>
              <a:rPr lang="en-US" b="0" i="0" dirty="0">
                <a:solidFill>
                  <a:srgbClr val="5C5962"/>
                </a:solidFill>
                <a:effectLst/>
                <a:latin typeface="-apple-system"/>
              </a:rPr>
              <a:t>Bin width can be determined in multiple ways. For example, you can set bin width with the goal of getting the same amount of observations into each bin. In this scenario, bins will likely all differ in width unless your data observations are equally spaced. You could also set bin width so that every bin is of equal width (and has unequal amount of observations falling into each bin).</a:t>
            </a:r>
          </a:p>
          <a:p>
            <a:pPr algn="l">
              <a:buFont typeface="Arial" panose="020B0604020202020204" pitchFamily="34" charset="0"/>
              <a:buChar char="•"/>
            </a:pPr>
            <a:r>
              <a:rPr lang="en-US" b="0" i="0" dirty="0">
                <a:solidFill>
                  <a:srgbClr val="5C5962"/>
                </a:solidFill>
                <a:effectLst/>
                <a:latin typeface="-apple-system"/>
              </a:rPr>
              <a:t>Possible summary statistics that can be used include mean, median or other quantiles, max/min, or count.</a:t>
            </a:r>
          </a:p>
          <a:p>
            <a:pPr algn="l">
              <a:buFont typeface="Arial" panose="020B0604020202020204" pitchFamily="34" charset="0"/>
              <a:buChar char="•"/>
            </a:pPr>
            <a:r>
              <a:rPr lang="en-US" b="0" i="0" dirty="0">
                <a:solidFill>
                  <a:srgbClr val="5C5962"/>
                </a:solidFill>
                <a:effectLst/>
                <a:latin typeface="-apple-system"/>
              </a:rPr>
              <a:t>The number of bins you will separate your data into is the most important decision you will likely make. There is no one way to determine this, but you will face the bias-variance trade off when selecting this parameter. The </a:t>
            </a:r>
            <a:r>
              <a:rPr lang="en-US" b="0" i="0" dirty="0" err="1">
                <a:solidFill>
                  <a:srgbClr val="5C5962"/>
                </a:solidFill>
                <a:effectLst/>
                <a:latin typeface="-apple-system"/>
              </a:rPr>
              <a:t>binsreg</a:t>
            </a:r>
            <a:r>
              <a:rPr lang="en-US" b="0" i="0" dirty="0">
                <a:solidFill>
                  <a:srgbClr val="5C5962"/>
                </a:solidFill>
                <a:effectLst/>
                <a:latin typeface="-apple-system"/>
              </a:rPr>
              <a:t> package in R, Stata, and Python has a default optimal number of bins that it calculates to make this trade off.</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74</a:t>
            </a:fld>
            <a:endParaRPr lang="en-US"/>
          </a:p>
        </p:txBody>
      </p:sp>
    </p:spTree>
    <p:extLst>
      <p:ext uri="{BB962C8B-B14F-4D97-AF65-F5344CB8AC3E}">
        <p14:creationId xmlns:p14="http://schemas.microsoft.com/office/powerpoint/2010/main" val="21428839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39CCD-A866-CCEE-8FCD-80477060E2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3F8FEF-5E1D-5465-19B6-C8BC298ED9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5FB28B-DB15-CDC8-0D81-68464C50E5CF}"/>
              </a:ext>
            </a:extLst>
          </p:cNvPr>
          <p:cNvSpPr>
            <a:spLocks noGrp="1"/>
          </p:cNvSpPr>
          <p:nvPr>
            <p:ph type="body" idx="1"/>
          </p:nvPr>
        </p:nvSpPr>
        <p:spPr/>
        <p:txBody>
          <a:bodyPr/>
          <a:lstStyle/>
          <a:p>
            <a:r>
              <a:rPr lang="en-US" dirty="0"/>
              <a:t>We’ll cover these throughout the semester</a:t>
            </a:r>
          </a:p>
        </p:txBody>
      </p:sp>
      <p:sp>
        <p:nvSpPr>
          <p:cNvPr id="4" name="Slide Number Placeholder 3">
            <a:extLst>
              <a:ext uri="{FF2B5EF4-FFF2-40B4-BE49-F238E27FC236}">
                <a16:creationId xmlns:a16="http://schemas.microsoft.com/office/drawing/2014/main" id="{03E2643F-7A71-0BDE-4EB7-52FB951361CC}"/>
              </a:ext>
            </a:extLst>
          </p:cNvPr>
          <p:cNvSpPr>
            <a:spLocks noGrp="1"/>
          </p:cNvSpPr>
          <p:nvPr>
            <p:ph type="sldNum" sz="quarter" idx="5"/>
          </p:nvPr>
        </p:nvSpPr>
        <p:spPr/>
        <p:txBody>
          <a:bodyPr/>
          <a:lstStyle/>
          <a:p>
            <a:fld id="{4AF79E1B-2C51-4B9B-8EA4-26DE9E345AFF}" type="slidenum">
              <a:rPr lang="en-US" smtClean="0"/>
              <a:t>75</a:t>
            </a:fld>
            <a:endParaRPr lang="en-US"/>
          </a:p>
        </p:txBody>
      </p:sp>
    </p:spTree>
    <p:extLst>
      <p:ext uri="{BB962C8B-B14F-4D97-AF65-F5344CB8AC3E}">
        <p14:creationId xmlns:p14="http://schemas.microsoft.com/office/powerpoint/2010/main" val="1936980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6539542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76</a:t>
            </a:fld>
            <a:endParaRPr lang="en-US"/>
          </a:p>
        </p:txBody>
      </p:sp>
    </p:spTree>
    <p:extLst>
      <p:ext uri="{BB962C8B-B14F-4D97-AF65-F5344CB8AC3E}">
        <p14:creationId xmlns:p14="http://schemas.microsoft.com/office/powerpoint/2010/main" val="10774815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cover regression more in future lectures, but the idea behind regression is a visual use of covariance. We want to measure strength of relationship between X and Y , or the direction of the linear relationship • If X and Y have a strong positive relationship (high X ⇔ high Y ), then x &gt; µX ⇔ y &gt; µY —hence, </a:t>
            </a:r>
            <a:r>
              <a:rPr lang="en-US" dirty="0" err="1"/>
              <a:t>Cov</a:t>
            </a:r>
            <a:r>
              <a:rPr lang="en-US" dirty="0"/>
              <a:t>(X, Y ) will be strongly positive </a:t>
            </a:r>
          </a:p>
        </p:txBody>
      </p:sp>
      <p:sp>
        <p:nvSpPr>
          <p:cNvPr id="4" name="Slide Number Placeholder 3"/>
          <p:cNvSpPr>
            <a:spLocks noGrp="1"/>
          </p:cNvSpPr>
          <p:nvPr>
            <p:ph type="sldNum" sz="quarter" idx="5"/>
          </p:nvPr>
        </p:nvSpPr>
        <p:spPr/>
        <p:txBody>
          <a:bodyPr/>
          <a:lstStyle/>
          <a:p>
            <a:fld id="{4AF79E1B-2C51-4B9B-8EA4-26DE9E345AFF}" type="slidenum">
              <a:rPr lang="en-US" smtClean="0"/>
              <a:t>77</a:t>
            </a:fld>
            <a:endParaRPr lang="en-US"/>
          </a:p>
        </p:txBody>
      </p:sp>
    </p:spTree>
    <p:extLst>
      <p:ext uri="{BB962C8B-B14F-4D97-AF65-F5344CB8AC3E}">
        <p14:creationId xmlns:p14="http://schemas.microsoft.com/office/powerpoint/2010/main" val="31277969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4B7FB-7148-E26F-0EAF-CC6FC20DB7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AA3324-FE5A-744F-769C-1D8A695976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958882-EC41-D5E0-99F9-5A684FDBEC4D}"/>
              </a:ext>
            </a:extLst>
          </p:cNvPr>
          <p:cNvSpPr>
            <a:spLocks noGrp="1"/>
          </p:cNvSpPr>
          <p:nvPr>
            <p:ph type="body" idx="1"/>
          </p:nvPr>
        </p:nvSpPr>
        <p:spPr/>
        <p:txBody>
          <a:bodyPr/>
          <a:lstStyle/>
          <a:p>
            <a:pPr algn="l" fontAlgn="base"/>
            <a:r>
              <a:rPr lang="en-US" b="0" i="0" dirty="0" err="1">
                <a:solidFill>
                  <a:srgbClr val="222222"/>
                </a:solidFill>
                <a:effectLst/>
                <a:latin typeface="Source Sans Pro" panose="020B0503030403020204" pitchFamily="34" charset="0"/>
              </a:rPr>
              <a:t>Yremember</a:t>
            </a:r>
            <a:r>
              <a:rPr lang="en-US" b="0" i="0" dirty="0">
                <a:solidFill>
                  <a:srgbClr val="222222"/>
                </a:solidFill>
                <a:effectLst/>
                <a:latin typeface="Source Sans Pro" panose="020B0503030403020204" pitchFamily="34" charset="0"/>
              </a:rPr>
              <a:t> that to calculate the variance of X, we: (a) subtracted the mean of X from X, (b) squared the result, (c) added up the result across all the observations, and (d) divided by the sample size minus one. The resulting variance shows how much a variable actually varies.</a:t>
            </a:r>
          </a:p>
          <a:p>
            <a:pPr algn="l" fontAlgn="base"/>
            <a:endParaRPr lang="en-US" b="0" i="0" dirty="0">
              <a:solidFill>
                <a:srgbClr val="222222"/>
              </a:solidFill>
              <a:effectLst/>
              <a:latin typeface="Source Sans Pro" panose="020B0503030403020204" pitchFamily="34" charset="0"/>
            </a:endParaRPr>
          </a:p>
          <a:p>
            <a:pPr algn="l" fontAlgn="base"/>
            <a:r>
              <a:rPr lang="en-US" b="0" i="0" dirty="0">
                <a:solidFill>
                  <a:srgbClr val="222222"/>
                </a:solidFill>
                <a:effectLst/>
                <a:latin typeface="Source Sans Pro" panose="020B0503030403020204" pitchFamily="34" charset="0"/>
              </a:rPr>
              <a:t>The covariance is the exact same thing, except that in step (a) you subtract the mean from </a:t>
            </a:r>
            <a:r>
              <a:rPr lang="en-US" b="0" i="1" dirty="0">
                <a:solidFill>
                  <a:srgbClr val="222222"/>
                </a:solidFill>
                <a:effectLst/>
                <a:latin typeface="Source Sans Pro" panose="020B0503030403020204" pitchFamily="34" charset="0"/>
              </a:rPr>
              <a:t>two</a:t>
            </a:r>
            <a:r>
              <a:rPr lang="en-US" b="0" i="0" dirty="0">
                <a:solidFill>
                  <a:srgbClr val="222222"/>
                </a:solidFill>
                <a:effectLst/>
                <a:latin typeface="Source Sans Pro" panose="020B0503030403020204" pitchFamily="34" charset="0"/>
              </a:rPr>
              <a:t> separate variables, and in step (b) you multiply the result from one variable by the result from the other. The resulting covariance shows how much two variables move together or apart. If they tend to be above average at the same time or below average at the same time, then multiplying one by the other will produce a positive result for most observations, increasing the covariance. If they have nothing to do with each other, then multiplying one by the other will give a positive result about half the time and a negative result the other half, canceling out in step (c) and give you a covariance of 0.</a:t>
            </a:r>
          </a:p>
        </p:txBody>
      </p:sp>
      <p:sp>
        <p:nvSpPr>
          <p:cNvPr id="4" name="Slide Number Placeholder 3">
            <a:extLst>
              <a:ext uri="{FF2B5EF4-FFF2-40B4-BE49-F238E27FC236}">
                <a16:creationId xmlns:a16="http://schemas.microsoft.com/office/drawing/2014/main" id="{98C594C9-D00F-DA5F-E9D2-3BAFA8A30543}"/>
              </a:ext>
            </a:extLst>
          </p:cNvPr>
          <p:cNvSpPr>
            <a:spLocks noGrp="1"/>
          </p:cNvSpPr>
          <p:nvPr>
            <p:ph type="sldNum" sz="quarter" idx="5"/>
          </p:nvPr>
        </p:nvSpPr>
        <p:spPr/>
        <p:txBody>
          <a:bodyPr/>
          <a:lstStyle/>
          <a:p>
            <a:fld id="{4AF79E1B-2C51-4B9B-8EA4-26DE9E345AFF}" type="slidenum">
              <a:rPr lang="en-US" smtClean="0"/>
              <a:t>78</a:t>
            </a:fld>
            <a:endParaRPr lang="en-US"/>
          </a:p>
        </p:txBody>
      </p:sp>
    </p:spTree>
    <p:extLst>
      <p:ext uri="{BB962C8B-B14F-4D97-AF65-F5344CB8AC3E}">
        <p14:creationId xmlns:p14="http://schemas.microsoft.com/office/powerpoint/2010/main" val="16471745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Intuition</a:t>
            </a:r>
          </a:p>
        </p:txBody>
      </p:sp>
      <p:sp>
        <p:nvSpPr>
          <p:cNvPr id="4" name="Slide Number Placeholder 3"/>
          <p:cNvSpPr>
            <a:spLocks noGrp="1"/>
          </p:cNvSpPr>
          <p:nvPr>
            <p:ph type="sldNum" sz="quarter" idx="5"/>
          </p:nvPr>
        </p:nvSpPr>
        <p:spPr/>
        <p:txBody>
          <a:bodyPr/>
          <a:lstStyle/>
          <a:p>
            <a:fld id="{4AF79E1B-2C51-4B9B-8EA4-26DE9E345AFF}" type="slidenum">
              <a:rPr lang="en-US" smtClean="0"/>
              <a:t>79</a:t>
            </a:fld>
            <a:endParaRPr lang="en-US"/>
          </a:p>
        </p:txBody>
      </p:sp>
    </p:spTree>
    <p:extLst>
      <p:ext uri="{BB962C8B-B14F-4D97-AF65-F5344CB8AC3E}">
        <p14:creationId xmlns:p14="http://schemas.microsoft.com/office/powerpoint/2010/main" val="33444986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it as given that </a:t>
            </a:r>
            <a:r>
              <a:rPr lang="en-US" dirty="0" err="1"/>
              <a:t>xbar</a:t>
            </a:r>
            <a:r>
              <a:rPr lang="en-US" dirty="0"/>
              <a:t> = 5.55 and </a:t>
            </a:r>
            <a:r>
              <a:rPr lang="en-US" dirty="0" err="1"/>
              <a:t>ybar</a:t>
            </a:r>
            <a:r>
              <a:rPr lang="en-US" dirty="0"/>
              <a:t> = 8.55. </a:t>
            </a:r>
          </a:p>
        </p:txBody>
      </p:sp>
      <p:sp>
        <p:nvSpPr>
          <p:cNvPr id="4" name="Slide Number Placeholder 3"/>
          <p:cNvSpPr>
            <a:spLocks noGrp="1"/>
          </p:cNvSpPr>
          <p:nvPr>
            <p:ph type="sldNum" sz="quarter" idx="5"/>
          </p:nvPr>
        </p:nvSpPr>
        <p:spPr/>
        <p:txBody>
          <a:bodyPr/>
          <a:lstStyle/>
          <a:p>
            <a:fld id="{4AF79E1B-2C51-4B9B-8EA4-26DE9E345AFF}" type="slidenum">
              <a:rPr lang="en-US" smtClean="0"/>
              <a:t>80</a:t>
            </a:fld>
            <a:endParaRPr lang="en-US"/>
          </a:p>
        </p:txBody>
      </p:sp>
    </p:spTree>
    <p:extLst>
      <p:ext uri="{BB962C8B-B14F-4D97-AF65-F5344CB8AC3E}">
        <p14:creationId xmlns:p14="http://schemas.microsoft.com/office/powerpoint/2010/main" val="10096533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needed for time. This also makes covariance </a:t>
            </a:r>
          </a:p>
        </p:txBody>
      </p:sp>
      <p:sp>
        <p:nvSpPr>
          <p:cNvPr id="4" name="Slide Number Placeholder 3"/>
          <p:cNvSpPr>
            <a:spLocks noGrp="1"/>
          </p:cNvSpPr>
          <p:nvPr>
            <p:ph type="sldNum" sz="quarter" idx="5"/>
          </p:nvPr>
        </p:nvSpPr>
        <p:spPr/>
        <p:txBody>
          <a:bodyPr/>
          <a:lstStyle/>
          <a:p>
            <a:fld id="{4AF79E1B-2C51-4B9B-8EA4-26DE9E345AFF}" type="slidenum">
              <a:rPr lang="en-US" smtClean="0"/>
              <a:t>81</a:t>
            </a:fld>
            <a:endParaRPr lang="en-US"/>
          </a:p>
        </p:txBody>
      </p:sp>
    </p:spTree>
    <p:extLst>
      <p:ext uri="{BB962C8B-B14F-4D97-AF65-F5344CB8AC3E}">
        <p14:creationId xmlns:p14="http://schemas.microsoft.com/office/powerpoint/2010/main" val="35940801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82</a:t>
            </a:fld>
            <a:endParaRPr lang="en-US"/>
          </a:p>
        </p:txBody>
      </p:sp>
    </p:spTree>
    <p:extLst>
      <p:ext uri="{BB962C8B-B14F-4D97-AF65-F5344CB8AC3E}">
        <p14:creationId xmlns:p14="http://schemas.microsoft.com/office/powerpoint/2010/main" val="40310857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when two variables are independent, rho = 0. Is the reverse true? </a:t>
            </a:r>
          </a:p>
        </p:txBody>
      </p:sp>
      <p:sp>
        <p:nvSpPr>
          <p:cNvPr id="4" name="Slide Number Placeholder 3"/>
          <p:cNvSpPr>
            <a:spLocks noGrp="1"/>
          </p:cNvSpPr>
          <p:nvPr>
            <p:ph type="sldNum" sz="quarter" idx="5"/>
          </p:nvPr>
        </p:nvSpPr>
        <p:spPr/>
        <p:txBody>
          <a:bodyPr/>
          <a:lstStyle/>
          <a:p>
            <a:fld id="{4AF79E1B-2C51-4B9B-8EA4-26DE9E345AFF}" type="slidenum">
              <a:rPr lang="en-US" smtClean="0"/>
              <a:t>83</a:t>
            </a:fld>
            <a:endParaRPr lang="en-US"/>
          </a:p>
        </p:txBody>
      </p:sp>
    </p:spTree>
    <p:extLst>
      <p:ext uri="{BB962C8B-B14F-4D97-AF65-F5344CB8AC3E}">
        <p14:creationId xmlns:p14="http://schemas.microsoft.com/office/powerpoint/2010/main" val="238413248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84</a:t>
            </a:fld>
            <a:endParaRPr lang="en-US"/>
          </a:p>
        </p:txBody>
      </p:sp>
    </p:spTree>
    <p:extLst>
      <p:ext uri="{BB962C8B-B14F-4D97-AF65-F5344CB8AC3E}">
        <p14:creationId xmlns:p14="http://schemas.microsoft.com/office/powerpoint/2010/main" val="2068749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CA0F5-971F-F855-D8C3-FFE007A4B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E8ED69-1A57-F5B3-2856-286E477FF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37A64-ACBC-8AED-D678-D01285B322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C0A2F3-0D21-D2FE-BF1D-190C6C2F9B17}"/>
              </a:ext>
            </a:extLst>
          </p:cNvPr>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4146625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“Mere description” in the folder. Even though we’re after a causal pathway, a solid set of descriptive stats (or better, a single descriptive figure that tells your story) helps you to sell your work before it begins. By </a:t>
            </a:r>
            <a:r>
              <a:rPr lang="en-US" dirty="0" err="1"/>
              <a:t>descriptives</a:t>
            </a:r>
            <a:r>
              <a:rPr lang="en-US" dirty="0"/>
              <a:t> we mean just looking at patterns in the data, not trying to recover causal pathways. </a:t>
            </a:r>
          </a:p>
          <a:p>
            <a:endParaRPr lang="en-US" dirty="0"/>
          </a:p>
          <a:p>
            <a:r>
              <a:rPr lang="en-US" dirty="0"/>
              <a:t>Example: donut hole in Medicare (subsidies before/after a region, but a middle part where you have to pay 100% of expenses) (</a:t>
            </a:r>
            <a:r>
              <a:rPr lang="en-US" dirty="0" err="1"/>
              <a:t>Einav</a:t>
            </a:r>
            <a:r>
              <a:rPr lang="en-US" dirty="0"/>
              <a:t>,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753474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1/16/2025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12" y="224815"/>
            <a:ext cx="12181771" cy="184666"/>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6075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0"/>
            <a:ext cx="12186962" cy="6849190"/>
          </a:xfrm>
          <a:custGeom>
            <a:avLst/>
            <a:gdLst/>
            <a:ahLst/>
            <a:cxnLst/>
            <a:rect l="l" t="t" r="r" b="b"/>
            <a:pathLst>
              <a:path w="4608195" h="3456304">
                <a:moveTo>
                  <a:pt x="0" y="3456000"/>
                </a:moveTo>
                <a:lnTo>
                  <a:pt x="4608004" y="3456000"/>
                </a:lnTo>
                <a:lnTo>
                  <a:pt x="4608004" y="0"/>
                </a:lnTo>
                <a:lnTo>
                  <a:pt x="0" y="0"/>
                </a:lnTo>
                <a:lnTo>
                  <a:pt x="0" y="3456000"/>
                </a:lnTo>
                <a:close/>
              </a:path>
            </a:pathLst>
          </a:custGeom>
          <a:solidFill>
            <a:srgbClr val="F7D060"/>
          </a:solidFill>
        </p:spPr>
        <p:txBody>
          <a:bodyPr wrap="square" lIns="0" tIns="0" rIns="0" bIns="0" rtlCol="0"/>
          <a:lstStyle/>
          <a:p>
            <a:endParaRPr sz="3567"/>
          </a:p>
        </p:txBody>
      </p:sp>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7034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sz="half" idx="2"/>
          </p:nvPr>
        </p:nvSpPr>
        <p:spPr>
          <a:xfrm>
            <a:off x="609601" y="1577340"/>
            <a:ext cx="530351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19"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6" name="Holder 6"/>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21256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4" name="Holder 4"/>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3968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3" name="Holder 3"/>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9718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1/16/2025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24815"/>
            <a:ext cx="2095815"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endParaRPr sz="3567"/>
          </a:p>
        </p:txBody>
      </p:sp>
      <p:sp>
        <p:nvSpPr>
          <p:cNvPr id="2" name="Holder 2"/>
          <p:cNvSpPr>
            <a:spLocks noGrp="1"/>
          </p:cNvSpPr>
          <p:nvPr>
            <p:ph type="title"/>
          </p:nvPr>
        </p:nvSpPr>
        <p:spPr>
          <a:xfrm>
            <a:off x="5112" y="224815"/>
            <a:ext cx="12181771" cy="184666"/>
          </a:xfrm>
          <a:prstGeom prst="rect">
            <a:avLst/>
          </a:prstGeom>
        </p:spPr>
        <p:txBody>
          <a:bodyPr wrap="square" lIns="0" tIns="0" rIns="0" bIns="0">
            <a:spAutoFit/>
          </a:bodyPr>
          <a:lstStyle>
            <a:lvl1pPr>
              <a:defRPr sz="1200" b="0" i="0">
                <a:solidFill>
                  <a:srgbClr val="505252"/>
                </a:solidFill>
                <a:latin typeface="Calibri"/>
                <a:cs typeface="Calibri"/>
              </a:defRPr>
            </a:lvl1pPr>
          </a:lstStyle>
          <a:p>
            <a:endParaRPr/>
          </a:p>
        </p:txBody>
      </p:sp>
      <p:sp>
        <p:nvSpPr>
          <p:cNvPr id="3" name="Holder 3"/>
          <p:cNvSpPr>
            <a:spLocks noGrp="1"/>
          </p:cNvSpPr>
          <p:nvPr>
            <p:ph type="body" idx="1"/>
          </p:nvPr>
        </p:nvSpPr>
        <p:spPr>
          <a:xfrm>
            <a:off x="1128853" y="1148190"/>
            <a:ext cx="9934294"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518271" y="6544423"/>
            <a:ext cx="4465359" cy="213456"/>
          </a:xfrm>
          <a:prstGeom prst="rect">
            <a:avLst/>
          </a:prstGeom>
        </p:spPr>
        <p:txBody>
          <a:bodyPr wrap="square" lIns="0" tIns="0" rIns="0" bIns="0">
            <a:spAutoFit/>
          </a:bodyPr>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a:xfrm>
            <a:off x="528924" y="6544424"/>
            <a:ext cx="2124364" cy="213456"/>
          </a:xfrm>
          <a:prstGeom prst="rect">
            <a:avLst/>
          </a:prstGeom>
        </p:spPr>
        <p:txBody>
          <a:bodyPr wrap="square" lIns="0" tIns="0" rIns="0" bIns="0">
            <a:spAutoFit/>
          </a:bodyPr>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1751528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xStyles>
    <p:titleStyle>
      <a:lvl1pPr>
        <a:defRPr>
          <a:latin typeface="+mj-lt"/>
          <a:ea typeface="+mj-ea"/>
          <a:cs typeface="+mj-cs"/>
        </a:defRPr>
      </a:lvl1pPr>
    </p:titleStyle>
    <p:body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bodyStyle>
    <p:other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hyperlink" Target="https://www.coursesidekick.com/statistics/study-guides/wmopen-concepts-statistics/histograms-2-of-4"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ihpme.utoronto.ca/faculty-profile/abad-shakeri-hossain-zahra/"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11.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7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79.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93" y="2209800"/>
            <a:ext cx="10696107" cy="1894362"/>
          </a:xfrm>
        </p:spPr>
        <p:txBody>
          <a:bodyPr>
            <a:normAutofit/>
          </a:bodyPr>
          <a:lstStyle/>
          <a:p>
            <a:r>
              <a:rPr lang="en-US" dirty="0"/>
              <a:t>Intermediate Statistics</a:t>
            </a:r>
          </a:p>
        </p:txBody>
      </p:sp>
      <p:sp>
        <p:nvSpPr>
          <p:cNvPr id="3" name="Subtitle 2"/>
          <p:cNvSpPr>
            <a:spLocks noGrp="1"/>
          </p:cNvSpPr>
          <p:nvPr>
            <p:ph type="subTitle" idx="1"/>
          </p:nvPr>
        </p:nvSpPr>
        <p:spPr>
          <a:xfrm>
            <a:off x="914400" y="4191000"/>
            <a:ext cx="10439400" cy="1981200"/>
          </a:xfrm>
        </p:spPr>
        <p:txBody>
          <a:bodyPr>
            <a:noAutofit/>
          </a:bodyPr>
          <a:lstStyle/>
          <a:p>
            <a:r>
              <a:rPr lang="en-US" sz="2400" dirty="0"/>
              <a:t>Lecture 3: Descriptive Statistics + Data Visualization</a:t>
            </a:r>
          </a:p>
          <a:p>
            <a:r>
              <a:rPr lang="en-US" sz="2400" dirty="0"/>
              <a:t>January 23, 2025</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Tree>
    <p:extLst>
      <p:ext uri="{BB962C8B-B14F-4D97-AF65-F5344CB8AC3E}">
        <p14:creationId xmlns:p14="http://schemas.microsoft.com/office/powerpoint/2010/main" val="409824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4006887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667000"/>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296024"/>
            <a:ext cx="5400000" cy="4327940"/>
          </a:xfrm>
          <a:prstGeom prst="rect">
            <a:avLst/>
          </a:prstGeom>
        </p:spPr>
      </p:pic>
    </p:spTree>
    <p:extLst>
      <p:ext uri="{BB962C8B-B14F-4D97-AF65-F5344CB8AC3E}">
        <p14:creationId xmlns:p14="http://schemas.microsoft.com/office/powerpoint/2010/main" val="1866475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370903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972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597965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0B7C4-BAD2-D239-B7A3-9C9AE95AA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8AC2D-1A05-501F-E5CD-E49AB9BA517B}"/>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a:extLst>
              <a:ext uri="{FF2B5EF4-FFF2-40B4-BE49-F238E27FC236}">
                <a16:creationId xmlns:a16="http://schemas.microsoft.com/office/drawing/2014/main" id="{65DE4E29-7EAB-24B2-8DB2-825D6D0CBEC9}"/>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095142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94D7A-3503-91A8-C72B-048616DC3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BB983-ED50-B5A3-1A3B-FE34A3ABF13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a:extLst>
              <a:ext uri="{FF2B5EF4-FFF2-40B4-BE49-F238E27FC236}">
                <a16:creationId xmlns:a16="http://schemas.microsoft.com/office/drawing/2014/main" id="{58683118-A55D-302E-743D-F48ABBDDB7F3}"/>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lvl="1"/>
            <a:r>
              <a:rPr lang="en-US" sz="2200" dirty="0">
                <a:cs typeface="Times New Roman" panose="02020603050405020304" pitchFamily="18" charset="0"/>
              </a:rPr>
              <a:t>Another special type: </a:t>
            </a:r>
            <a:r>
              <a:rPr lang="en-US" sz="2200" u="sng" dirty="0">
                <a:cs typeface="Times New Roman" panose="02020603050405020304" pitchFamily="18" charset="0"/>
              </a:rPr>
              <a:t>categorical variables</a:t>
            </a:r>
            <a:r>
              <a:rPr lang="en-US" sz="2200" dirty="0">
                <a:cs typeface="Times New Roman" panose="02020603050405020304" pitchFamily="18" charset="0"/>
              </a:rPr>
              <a:t> (e.g., hair color) – can also turn these into </a:t>
            </a:r>
            <a:r>
              <a:rPr lang="en-US" sz="2200" u="sng" dirty="0">
                <a:cs typeface="Times New Roman" panose="02020603050405020304" pitchFamily="18" charset="0"/>
              </a:rPr>
              <a:t>dummy variables </a:t>
            </a:r>
            <a:r>
              <a:rPr lang="en-US" sz="2200" dirty="0">
                <a:cs typeface="Times New Roman" panose="02020603050405020304" pitchFamily="18" charset="0"/>
              </a:rPr>
              <a:t>with multiple (binary) variables </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2533940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lvl="1"/>
            <a:r>
              <a:rPr lang="en-US" sz="2200" dirty="0">
                <a:cs typeface="Times New Roman" panose="02020603050405020304" pitchFamily="18" charset="0"/>
              </a:rPr>
              <a:t>Another special type: </a:t>
            </a:r>
            <a:r>
              <a:rPr lang="en-US" sz="2200" u="sng" dirty="0">
                <a:cs typeface="Times New Roman" panose="02020603050405020304" pitchFamily="18" charset="0"/>
              </a:rPr>
              <a:t>categorical variables</a:t>
            </a:r>
            <a:r>
              <a:rPr lang="en-US" sz="2200" dirty="0">
                <a:cs typeface="Times New Roman" panose="02020603050405020304" pitchFamily="18" charset="0"/>
              </a:rPr>
              <a:t> (e.g., hair color) – can also turn these into </a:t>
            </a:r>
            <a:r>
              <a:rPr lang="en-US" sz="2200" u="sng" dirty="0">
                <a:cs typeface="Times New Roman" panose="02020603050405020304" pitchFamily="18" charset="0"/>
              </a:rPr>
              <a:t>dummy variables </a:t>
            </a:r>
            <a:r>
              <a:rPr lang="en-US" sz="2200" dirty="0">
                <a:cs typeface="Times New Roman" panose="02020603050405020304" pitchFamily="18" charset="0"/>
              </a:rPr>
              <a:t>with multiple (binary) variables </a:t>
            </a:r>
          </a:p>
          <a:p>
            <a:pPr lvl="1"/>
            <a:endParaRPr lang="en-US" sz="2200" dirty="0">
              <a:cs typeface="Times New Roman" panose="02020603050405020304" pitchFamily="18" charset="0"/>
            </a:endParaRPr>
          </a:p>
          <a:p>
            <a:pPr marL="274320" lvl="1" indent="0">
              <a:buNone/>
            </a:pPr>
            <a:r>
              <a:rPr lang="en-US" sz="2200" b="1" dirty="0">
                <a:solidFill>
                  <a:schemeClr val="accent2">
                    <a:lumMod val="75000"/>
                  </a:schemeClr>
                </a:solidFill>
                <a:cs typeface="Times New Roman" panose="02020603050405020304" pitchFamily="18" charset="0"/>
              </a:rPr>
              <a:t>How we view this data depends on its underlying structure! </a:t>
            </a:r>
          </a:p>
          <a:p>
            <a:pPr marL="274320" lvl="1" indent="0">
              <a:buNone/>
            </a:pPr>
            <a:r>
              <a:rPr lang="en-US" sz="2200" dirty="0">
                <a:cs typeface="Times New Roman" panose="02020603050405020304" pitchFamily="18" charset="0"/>
              </a:rPr>
              <a:t>Good visualization conveys the assumptions and limitations as well as takeaways</a:t>
            </a:r>
          </a:p>
        </p:txBody>
      </p:sp>
    </p:spTree>
    <p:extLst>
      <p:ext uri="{BB962C8B-B14F-4D97-AF65-F5344CB8AC3E}">
        <p14:creationId xmlns:p14="http://schemas.microsoft.com/office/powerpoint/2010/main" val="314200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8B2FC-FA5F-60DF-0BB5-994BCA922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1DDF0-47AF-86A2-CE75-1C50AE0F6AFF}"/>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E6F897D6-EFC5-5355-1E80-453A644BA827}"/>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marL="457200" indent="-457200">
              <a:buAutoNum type="arabicPeriod"/>
            </a:pPr>
            <a:r>
              <a:rPr lang="en-US" sz="2200" b="1" dirty="0">
                <a:cs typeface="Times New Roman" panose="02020603050405020304" pitchFamily="18" charset="0"/>
              </a:rPr>
              <a:t>Figures</a:t>
            </a:r>
            <a:endParaRPr lang="en-US" sz="2200" dirty="0">
              <a:cs typeface="Times New Roman" panose="02020603050405020304" pitchFamily="18" charset="0"/>
            </a:endParaRPr>
          </a:p>
        </p:txBody>
      </p:sp>
    </p:spTree>
    <p:extLst>
      <p:ext uri="{BB962C8B-B14F-4D97-AF65-F5344CB8AC3E}">
        <p14:creationId xmlns:p14="http://schemas.microsoft.com/office/powerpoint/2010/main" val="314130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Last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Programming in R</a:t>
            </a:r>
          </a:p>
          <a:p>
            <a:r>
              <a:rPr lang="en-US" sz="2800" dirty="0"/>
              <a:t>Descriptive Statistics</a:t>
            </a:r>
          </a:p>
          <a:p>
            <a:r>
              <a:rPr lang="en-US" sz="2800" dirty="0"/>
              <a:t>One thing to cover: closing and re-opening RStudio</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Visualizing our data</a:t>
            </a:r>
          </a:p>
          <a:p>
            <a:r>
              <a:rPr lang="en-US" sz="2800" dirty="0"/>
              <a:t>Thinking about correlations </a:t>
            </a:r>
          </a:p>
        </p:txBody>
      </p:sp>
    </p:spTree>
    <p:extLst>
      <p:ext uri="{BB962C8B-B14F-4D97-AF65-F5344CB8AC3E}">
        <p14:creationId xmlns:p14="http://schemas.microsoft.com/office/powerpoint/2010/main" val="317253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6DFB1-CFAB-493B-8436-1BB38E1429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2B4FD-1C24-9D8E-FCC7-B8F182C4F52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8257665C-DB46-31FB-F88D-8434480D88E3}"/>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lvl="1"/>
            <a:r>
              <a:rPr lang="en-US" sz="2000" dirty="0">
                <a:latin typeface="Times New Roman" panose="02020603050405020304" pitchFamily="18" charset="0"/>
                <a:cs typeface="Times New Roman" panose="02020603050405020304" pitchFamily="18" charset="0"/>
              </a:rPr>
              <a:t>How of</a:t>
            </a:r>
            <a:r>
              <a:rPr lang="en-US" sz="2000" dirty="0">
                <a:cs typeface="Times New Roman" panose="02020603050405020304" pitchFamily="18" charset="0"/>
              </a:rPr>
              <a:t>ten does each (discrete) level of a variable occur? </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Figures</a:t>
            </a: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BDF950B8-521C-EB38-766E-CB8892573466}"/>
              </a:ext>
            </a:extLst>
          </p:cNvPr>
          <p:cNvPicPr>
            <a:picLocks noChangeAspect="1"/>
          </p:cNvPicPr>
          <p:nvPr/>
        </p:nvPicPr>
        <p:blipFill>
          <a:blip r:embed="rId3"/>
          <a:stretch>
            <a:fillRect/>
          </a:stretch>
        </p:blipFill>
        <p:spPr>
          <a:xfrm>
            <a:off x="228600" y="1828800"/>
            <a:ext cx="11879333" cy="1686160"/>
          </a:xfrm>
          <a:prstGeom prst="rect">
            <a:avLst/>
          </a:prstGeom>
        </p:spPr>
      </p:pic>
    </p:spTree>
    <p:extLst>
      <p:ext uri="{BB962C8B-B14F-4D97-AF65-F5344CB8AC3E}">
        <p14:creationId xmlns:p14="http://schemas.microsoft.com/office/powerpoint/2010/main" val="2007904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B6CD5-4C9E-0A33-709E-7D642ED0A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C45678-2B5A-0A9F-5920-D6052B681F9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2393D8D5-308E-E9D9-B204-60CEFD7A6ACF}"/>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lvl="1"/>
            <a:r>
              <a:rPr lang="en-US" sz="2000" dirty="0">
                <a:latin typeface="Times New Roman" panose="02020603050405020304" pitchFamily="18" charset="0"/>
                <a:cs typeface="Times New Roman" panose="02020603050405020304" pitchFamily="18" charset="0"/>
              </a:rPr>
              <a:t>How of</a:t>
            </a:r>
            <a:r>
              <a:rPr lang="en-US" sz="2000" dirty="0">
                <a:cs typeface="Times New Roman" panose="02020603050405020304" pitchFamily="18" charset="0"/>
              </a:rPr>
              <a:t>ten does each (discrete) level of a variable occur? </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Figures</a:t>
            </a:r>
          </a:p>
          <a:p>
            <a:pPr lvl="1"/>
            <a:r>
              <a:rPr lang="en-US" sz="2000" dirty="0">
                <a:cs typeface="Times New Roman" panose="02020603050405020304" pitchFamily="18" charset="0"/>
              </a:rPr>
              <a:t>Same data, easier to digest (why?)</a:t>
            </a:r>
          </a:p>
        </p:txBody>
      </p:sp>
      <p:pic>
        <p:nvPicPr>
          <p:cNvPr id="5" name="Picture 4">
            <a:extLst>
              <a:ext uri="{FF2B5EF4-FFF2-40B4-BE49-F238E27FC236}">
                <a16:creationId xmlns:a16="http://schemas.microsoft.com/office/drawing/2014/main" id="{F952C8DB-A9E3-27DF-596D-A120F22E11AC}"/>
              </a:ext>
            </a:extLst>
          </p:cNvPr>
          <p:cNvPicPr>
            <a:picLocks noChangeAspect="1"/>
          </p:cNvPicPr>
          <p:nvPr/>
        </p:nvPicPr>
        <p:blipFill>
          <a:blip r:embed="rId3"/>
          <a:stretch>
            <a:fillRect/>
          </a:stretch>
        </p:blipFill>
        <p:spPr>
          <a:xfrm>
            <a:off x="228600" y="1828800"/>
            <a:ext cx="11879333" cy="1686160"/>
          </a:xfrm>
          <a:prstGeom prst="rect">
            <a:avLst/>
          </a:prstGeom>
        </p:spPr>
      </p:pic>
      <p:pic>
        <p:nvPicPr>
          <p:cNvPr id="6" name="Picture 5">
            <a:extLst>
              <a:ext uri="{FF2B5EF4-FFF2-40B4-BE49-F238E27FC236}">
                <a16:creationId xmlns:a16="http://schemas.microsoft.com/office/drawing/2014/main" id="{4EA9C9BA-D4D8-737A-B16E-D7352DEFB6BB}"/>
              </a:ext>
            </a:extLst>
          </p:cNvPr>
          <p:cNvPicPr>
            <a:picLocks noChangeAspect="1"/>
          </p:cNvPicPr>
          <p:nvPr/>
        </p:nvPicPr>
        <p:blipFill>
          <a:blip r:embed="rId4"/>
          <a:stretch>
            <a:fillRect/>
          </a:stretch>
        </p:blipFill>
        <p:spPr>
          <a:xfrm>
            <a:off x="4724400" y="3600113"/>
            <a:ext cx="4861178" cy="3257887"/>
          </a:xfrm>
          <a:prstGeom prst="rect">
            <a:avLst/>
          </a:prstGeom>
        </p:spPr>
      </p:pic>
      <p:pic>
        <p:nvPicPr>
          <p:cNvPr id="4" name="Picture 2" descr="RStudio - RStudio">
            <a:extLst>
              <a:ext uri="{FF2B5EF4-FFF2-40B4-BE49-F238E27FC236}">
                <a16:creationId xmlns:a16="http://schemas.microsoft.com/office/drawing/2014/main" id="{8CE2468D-D899-E668-BC9C-67E2D3EB0B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681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F7C01-24AD-2CF8-A697-3D9BDE9DB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77EEA7-A0FB-803E-19A9-7D34E4C6725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CDEA2A75-3D3F-FD51-C2F4-DEE61EF30FC6}"/>
              </a:ext>
            </a:extLst>
          </p:cNvPr>
          <p:cNvSpPr>
            <a:spLocks noGrp="1"/>
          </p:cNvSpPr>
          <p:nvPr>
            <p:ph idx="1"/>
          </p:nvPr>
        </p:nvSpPr>
        <p:spPr>
          <a:xfrm>
            <a:off x="609600" y="1066801"/>
            <a:ext cx="10210800" cy="5141388"/>
          </a:xfrm>
        </p:spPr>
        <p:txBody>
          <a:bodyPr>
            <a:noAutofit/>
          </a:bodyPr>
          <a:lstStyle/>
          <a:p>
            <a:pPr marL="274320" lvl="1" indent="0">
              <a:buNone/>
            </a:pPr>
            <a:r>
              <a:rPr lang="en-US" sz="2000" dirty="0">
                <a:latin typeface="Times New Roman" panose="02020603050405020304" pitchFamily="18" charset="0"/>
                <a:cs typeface="Times New Roman" panose="02020603050405020304" pitchFamily="18" charset="0"/>
              </a:rPr>
              <a:t>Figures make picturing continuous variables more straightforward</a:t>
            </a:r>
          </a:p>
        </p:txBody>
      </p:sp>
      <p:pic>
        <p:nvPicPr>
          <p:cNvPr id="7" name="Picture 6">
            <a:extLst>
              <a:ext uri="{FF2B5EF4-FFF2-40B4-BE49-F238E27FC236}">
                <a16:creationId xmlns:a16="http://schemas.microsoft.com/office/drawing/2014/main" id="{DBA55792-894B-B320-D8B3-316C3D0FC520}"/>
              </a:ext>
            </a:extLst>
          </p:cNvPr>
          <p:cNvPicPr>
            <a:picLocks noChangeAspect="1"/>
          </p:cNvPicPr>
          <p:nvPr/>
        </p:nvPicPr>
        <p:blipFill>
          <a:blip r:embed="rId3"/>
          <a:stretch>
            <a:fillRect/>
          </a:stretch>
        </p:blipFill>
        <p:spPr>
          <a:xfrm>
            <a:off x="762000" y="1618519"/>
            <a:ext cx="7354326" cy="5239481"/>
          </a:xfrm>
          <a:prstGeom prst="rect">
            <a:avLst/>
          </a:prstGeom>
        </p:spPr>
      </p:pic>
    </p:spTree>
    <p:extLst>
      <p:ext uri="{BB962C8B-B14F-4D97-AF65-F5344CB8AC3E}">
        <p14:creationId xmlns:p14="http://schemas.microsoft.com/office/powerpoint/2010/main" val="356039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40EAA-BEDA-D5E3-BBAA-44ABEA0A2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9BF597-4BA6-9B20-7212-7BB24361417C}"/>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72AC0B96-E9DC-60D7-F24D-859E1099ABD2}"/>
              </a:ext>
            </a:extLst>
          </p:cNvPr>
          <p:cNvSpPr>
            <a:spLocks noGrp="1"/>
          </p:cNvSpPr>
          <p:nvPr>
            <p:ph idx="1"/>
          </p:nvPr>
        </p:nvSpPr>
        <p:spPr>
          <a:xfrm>
            <a:off x="609600" y="1066801"/>
            <a:ext cx="10210800" cy="5141388"/>
          </a:xfrm>
        </p:spPr>
        <p:txBody>
          <a:bodyPr>
            <a:noAutofit/>
          </a:bodyPr>
          <a:lstStyle/>
          <a:p>
            <a:pPr marL="274320" lvl="1" indent="0">
              <a:buNone/>
            </a:pPr>
            <a:r>
              <a:rPr lang="en-US" sz="2000" dirty="0">
                <a:latin typeface="Times New Roman" panose="02020603050405020304" pitchFamily="18" charset="0"/>
                <a:cs typeface="Times New Roman" panose="02020603050405020304" pitchFamily="18" charset="0"/>
              </a:rPr>
              <a:t>Figures make picturing continuous variables more straightforward</a:t>
            </a:r>
          </a:p>
        </p:txBody>
      </p:sp>
      <p:pic>
        <p:nvPicPr>
          <p:cNvPr id="5" name="Picture 4">
            <a:extLst>
              <a:ext uri="{FF2B5EF4-FFF2-40B4-BE49-F238E27FC236}">
                <a16:creationId xmlns:a16="http://schemas.microsoft.com/office/drawing/2014/main" id="{5FE07918-22E9-5B23-5209-09CEC35150D4}"/>
              </a:ext>
            </a:extLst>
          </p:cNvPr>
          <p:cNvPicPr>
            <a:picLocks noChangeAspect="1"/>
          </p:cNvPicPr>
          <p:nvPr/>
        </p:nvPicPr>
        <p:blipFill>
          <a:blip r:embed="rId3"/>
          <a:stretch>
            <a:fillRect/>
          </a:stretch>
        </p:blipFill>
        <p:spPr>
          <a:xfrm>
            <a:off x="762000" y="1447800"/>
            <a:ext cx="7768485" cy="5329715"/>
          </a:xfrm>
          <a:prstGeom prst="rect">
            <a:avLst/>
          </a:prstGeom>
        </p:spPr>
      </p:pic>
    </p:spTree>
    <p:extLst>
      <p:ext uri="{BB962C8B-B14F-4D97-AF65-F5344CB8AC3E}">
        <p14:creationId xmlns:p14="http://schemas.microsoft.com/office/powerpoint/2010/main" val="4039115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US">
                    <a:noFill/>
                  </a:rPr>
                  <a:t> </a:t>
                </a:r>
              </a:p>
            </p:txBody>
          </p:sp>
        </mc:Fallback>
      </mc:AlternateContent>
      <p:pic>
        <p:nvPicPr>
          <p:cNvPr id="1026" name="Picture 2" descr="Anna J. Egalite on X: &quot;In my intro stats class today, I told students the  median is a ”resistant” measure of a distribution's center &amp;amp; is often  preferred to the mean in">
            <a:extLst>
              <a:ext uri="{FF2B5EF4-FFF2-40B4-BE49-F238E27FC236}">
                <a16:creationId xmlns:a16="http://schemas.microsoft.com/office/drawing/2014/main" id="{BFCB3366-0E91-75F7-16DA-ABC3527D7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1" y="2911320"/>
            <a:ext cx="5543550" cy="360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403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0B40F-EB16-B3A7-E141-86C167F85D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E0D600-2FC4-C4B7-CE22-F299A04A53CA}"/>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7B02FF-C0FC-EDB5-69FE-2EB7ECD4374A}"/>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a:p>
                <a:r>
                  <a:rPr lang="en-US" sz="2200" dirty="0">
                    <a:cs typeface="Times New Roman" panose="02020603050405020304" pitchFamily="18" charset="0"/>
                  </a:rPr>
                  <a:t>Sometimes called the </a:t>
                </a:r>
                <a:r>
                  <a:rPr lang="en-US" sz="2200" b="1" u="sng" dirty="0">
                    <a:cs typeface="Times New Roman" panose="02020603050405020304" pitchFamily="18" charset="0"/>
                  </a:rPr>
                  <a:t>expected value: </a:t>
                </a:r>
              </a:p>
              <a:p>
                <a:pPr marL="0"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𝑥</m:t>
                          </m:r>
                        </m:e>
                      </m:d>
                      <m:r>
                        <a:rPr lang="en-CA" sz="2200" b="0" i="1" smtClean="0">
                          <a:latin typeface="Cambria Math" panose="02040503050406030204" pitchFamily="18" charset="0"/>
                          <a:cs typeface="Times New Roman" panose="02020603050405020304" pitchFamily="18" charset="0"/>
                        </a:rPr>
                        <m:t>=</m:t>
                      </m:r>
                      <m:nary>
                        <m:naryPr>
                          <m:chr m:val="∑"/>
                          <m:supHide m:val="on"/>
                          <m:ctrlPr>
                            <a:rPr lang="en-CA" sz="2200" b="0" i="1" smtClean="0">
                              <a:latin typeface="Cambria Math" panose="02040503050406030204" pitchFamily="18" charset="0"/>
                              <a:cs typeface="Times New Roman" panose="02020603050405020304" pitchFamily="18" charset="0"/>
                            </a:rPr>
                          </m:ctrlPr>
                        </m:naryPr>
                        <m:sub>
                          <m:r>
                            <a:rPr lang="en-CA" sz="2200" b="0" i="1" smtClean="0">
                              <a:latin typeface="Cambria Math" panose="02040503050406030204" pitchFamily="18" charset="0"/>
                              <a:cs typeface="Times New Roman" panose="02020603050405020304" pitchFamily="18" charset="0"/>
                            </a:rPr>
                            <m:t>𝑖</m:t>
                          </m:r>
                        </m:sub>
                        <m:sup/>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𝑥</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𝑝</m:t>
                              </m:r>
                            </m:e>
                            <m:sub>
                              <m:r>
                                <a:rPr lang="en-CA"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C7B02FF-C0FC-EDB5-69FE-2EB7ECD4374A}"/>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CA">
                    <a:noFill/>
                  </a:rPr>
                  <a:t> </a:t>
                </a:r>
              </a:p>
            </p:txBody>
          </p:sp>
        </mc:Fallback>
      </mc:AlternateContent>
    </p:spTree>
    <p:extLst>
      <p:ext uri="{BB962C8B-B14F-4D97-AF65-F5344CB8AC3E}">
        <p14:creationId xmlns:p14="http://schemas.microsoft.com/office/powerpoint/2010/main" val="3876178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pPr marL="0" indent="0">
                  <a:buNone/>
                </a:pP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r>
                  <a:rPr lang="en-US" sz="2200" dirty="0">
                    <a:cs typeface="Times New Roman" panose="02020603050405020304" pitchFamily="18" charset="0"/>
                  </a:rPr>
                  <a:t>Median is just the “middle value” of the data when ranked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1028" name="Picture 4" descr="Mean, Median, Mode: Essential. But what do we know?… | by Leonardo Wijaya |  Medium">
            <a:extLst>
              <a:ext uri="{FF2B5EF4-FFF2-40B4-BE49-F238E27FC236}">
                <a16:creationId xmlns:a16="http://schemas.microsoft.com/office/drawing/2014/main" id="{662898DB-CD1C-B370-07F6-8F541B795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902" y="4191000"/>
            <a:ext cx="7746423" cy="232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013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2A159F-B428-9953-0C6E-0BA5838590C7}"/>
              </a:ext>
            </a:extLst>
          </p:cNvPr>
          <p:cNvPicPr>
            <a:picLocks noChangeAspect="1"/>
          </p:cNvPicPr>
          <p:nvPr/>
        </p:nvPicPr>
        <p:blipFill>
          <a:blip r:embed="rId4"/>
          <a:stretch>
            <a:fillRect/>
          </a:stretch>
        </p:blipFill>
        <p:spPr>
          <a:xfrm>
            <a:off x="5845287" y="3124200"/>
            <a:ext cx="5144815" cy="3576997"/>
          </a:xfrm>
          <a:prstGeom prst="rect">
            <a:avLst/>
          </a:prstGeom>
        </p:spPr>
      </p:pic>
    </p:spTree>
    <p:extLst>
      <p:ext uri="{BB962C8B-B14F-4D97-AF65-F5344CB8AC3E}">
        <p14:creationId xmlns:p14="http://schemas.microsoft.com/office/powerpoint/2010/main" val="3706765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7EE05-29A3-B2C5-2D7F-D8C04D542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0F452-7BD9-C493-3266-7D5CA3E1931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A6A7EA-C82E-BBFF-B00F-26404785602B}"/>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90009C16-B9EA-0AB5-ADF6-BA1006DDDA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escriptive statistics - representing quantile like quartile in form of  normal distribution curve - Cross Validated">
            <a:extLst>
              <a:ext uri="{FF2B5EF4-FFF2-40B4-BE49-F238E27FC236}">
                <a16:creationId xmlns:a16="http://schemas.microsoft.com/office/drawing/2014/main" id="{2F45C133-4AAA-4ED5-E4E3-2A3EC8DBD2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1860"/>
          <a:stretch/>
        </p:blipFill>
        <p:spPr bwMode="auto">
          <a:xfrm>
            <a:off x="7162800" y="2958380"/>
            <a:ext cx="4065548" cy="3831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352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DFE97-526D-B567-FC8E-C78F01549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83D107-82AE-EFB0-D4A1-E96B6B6F52C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a:t>
            </a:r>
            <a:r>
              <a:rPr lang="en-US" b="1" dirty="0">
                <a:latin typeface="Times New Roman" panose="02020603050405020304" pitchFamily="18" charset="0"/>
                <a:cs typeface="Times New Roman" panose="02020603050405020304" pitchFamily="18" charset="0"/>
              </a:rPr>
              <a:t>variation </a:t>
            </a:r>
            <a:r>
              <a:rPr lang="en-US" dirty="0">
                <a:latin typeface="Times New Roman" panose="02020603050405020304" pitchFamily="18" charset="0"/>
                <a:cs typeface="Times New Roman" panose="02020603050405020304" pitchFamily="18" charset="0"/>
              </a:rPr>
              <a:t>do I have?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A9F8E-DF04-B869-978E-AE43827E21F7}"/>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Variation is important in statistics: </a:t>
                </a:r>
              </a:p>
              <a:p>
                <a:r>
                  <a:rPr lang="en-US" sz="2200" dirty="0">
                    <a:cs typeface="Times New Roman" panose="02020603050405020304" pitchFamily="18" charset="0"/>
                  </a:rPr>
                  <a:t>If everyone I see in my data has a blue shirt, I can’t say anything about the effect of a red shirt</a:t>
                </a:r>
              </a:p>
              <a:p>
                <a:r>
                  <a:rPr lang="en-US" sz="2200" dirty="0">
                    <a:cs typeface="Times New Roman" panose="02020603050405020304" pitchFamily="18" charset="0"/>
                  </a:rPr>
                  <a:t>Can I even really say anything about the effect of a blue shirt? </a:t>
                </a:r>
              </a:p>
              <a:p>
                <a:r>
                  <a:rPr lang="en-US" sz="2200" dirty="0">
                    <a:cs typeface="Times New Roman" panose="02020603050405020304" pitchFamily="18" charset="0"/>
                  </a:rPr>
                  <a:t>On the other hand, is too much variation good? What if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𝑛</m:t>
                        </m:r>
                      </m:e>
                      <m:sub>
                        <m:r>
                          <a:rPr lang="en-CA" sz="2200" b="0" i="1" smtClean="0">
                            <a:latin typeface="Cambria Math" panose="02040503050406030204" pitchFamily="18" charset="0"/>
                            <a:cs typeface="Times New Roman" panose="02020603050405020304" pitchFamily="18" charset="0"/>
                          </a:rPr>
                          <m:t>𝑏𝑙𝑢𝑒</m:t>
                        </m:r>
                      </m:sub>
                    </m:sSub>
                    <m:r>
                      <a:rPr lang="en-CA"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369A9F8E-DF04-B869-978E-AE43827E21F7}"/>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687DF467-622A-CF93-1697-D1C403542622}"/>
              </a:ext>
            </a:extLst>
          </p:cNvPr>
          <p:cNvPicPr>
            <a:picLocks noChangeAspect="1"/>
          </p:cNvPicPr>
          <p:nvPr/>
        </p:nvPicPr>
        <p:blipFill>
          <a:blip r:embed="rId4"/>
          <a:stretch>
            <a:fillRect/>
          </a:stretch>
        </p:blipFill>
        <p:spPr>
          <a:xfrm>
            <a:off x="6066183" y="3423237"/>
            <a:ext cx="4987663" cy="3434763"/>
          </a:xfrm>
          <a:prstGeom prst="rect">
            <a:avLst/>
          </a:prstGeom>
        </p:spPr>
      </p:pic>
    </p:spTree>
    <p:extLst>
      <p:ext uri="{BB962C8B-B14F-4D97-AF65-F5344CB8AC3E}">
        <p14:creationId xmlns:p14="http://schemas.microsoft.com/office/powerpoint/2010/main" val="93175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922C6-9945-1593-EC14-F5B78E033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AA5ED-CE14-461F-C68F-506E438D8D0C}"/>
              </a:ext>
            </a:extLst>
          </p:cNvPr>
          <p:cNvSpPr>
            <a:spLocks noGrp="1"/>
          </p:cNvSpPr>
          <p:nvPr>
            <p:ph type="ctrTitle"/>
          </p:nvPr>
        </p:nvSpPr>
        <p:spPr>
          <a:xfrm>
            <a:off x="1261872" y="758952"/>
            <a:ext cx="10549128" cy="4041648"/>
          </a:xfrm>
        </p:spPr>
        <p:txBody>
          <a:bodyPr/>
          <a:lstStyle/>
          <a:p>
            <a:r>
              <a:rPr lang="en-US" dirty="0"/>
              <a:t>Data Visualization </a:t>
            </a:r>
          </a:p>
        </p:txBody>
      </p:sp>
      <p:sp>
        <p:nvSpPr>
          <p:cNvPr id="3" name="Subtitle 2">
            <a:extLst>
              <a:ext uri="{FF2B5EF4-FFF2-40B4-BE49-F238E27FC236}">
                <a16:creationId xmlns:a16="http://schemas.microsoft.com/office/drawing/2014/main" id="{37F5DFB8-A060-BCFD-2324-1405F39E33B7}"/>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708843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9CDA0-6892-9B15-C91B-F018E36DC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2ADDB-8DA0-AC64-9E2A-3D02BC268B17}"/>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a:t>
            </a:r>
            <a:r>
              <a:rPr lang="en-US" b="1" dirty="0">
                <a:latin typeface="Times New Roman" panose="02020603050405020304" pitchFamily="18" charset="0"/>
                <a:cs typeface="Times New Roman" panose="02020603050405020304" pitchFamily="18" charset="0"/>
              </a:rPr>
              <a:t>variation </a:t>
            </a:r>
            <a:r>
              <a:rPr lang="en-US" dirty="0">
                <a:latin typeface="Times New Roman" panose="02020603050405020304" pitchFamily="18" charset="0"/>
                <a:cs typeface="Times New Roman" panose="02020603050405020304" pitchFamily="18" charset="0"/>
              </a:rPr>
              <a:t>do I have?</a:t>
            </a:r>
          </a:p>
        </p:txBody>
      </p:sp>
      <p:sp>
        <p:nvSpPr>
          <p:cNvPr id="3" name="Content Placeholder 2">
            <a:extLst>
              <a:ext uri="{FF2B5EF4-FFF2-40B4-BE49-F238E27FC236}">
                <a16:creationId xmlns:a16="http://schemas.microsoft.com/office/drawing/2014/main" id="{82FE542C-42A3-1012-797D-7DAC7D9CD08A}"/>
              </a:ext>
            </a:extLst>
          </p:cNvPr>
          <p:cNvSpPr>
            <a:spLocks noGrp="1"/>
          </p:cNvSpPr>
          <p:nvPr>
            <p:ph idx="1"/>
          </p:nvPr>
        </p:nvSpPr>
        <p:spPr>
          <a:xfrm>
            <a:off x="609600" y="1066801"/>
            <a:ext cx="10210800" cy="5141388"/>
          </a:xfrm>
        </p:spPr>
        <p:txBody>
          <a:bodyPr>
            <a:noAutofit/>
          </a:bodyPr>
          <a:lstStyle/>
          <a:p>
            <a:pPr marL="0" indent="0">
              <a:buNone/>
            </a:pPr>
            <a:r>
              <a:rPr lang="en-CA" sz="2200" dirty="0">
                <a:cs typeface="Times New Roman" panose="02020603050405020304" pitchFamily="18" charset="0"/>
              </a:rPr>
              <a:t>We quantify this using </a:t>
            </a:r>
            <a:r>
              <a:rPr lang="en-CA" sz="2200" b="1" dirty="0">
                <a:cs typeface="Times New Roman" panose="02020603050405020304" pitchFamily="18" charset="0"/>
              </a:rPr>
              <a:t>variance </a:t>
            </a:r>
            <a:r>
              <a:rPr lang="en-CA" sz="2200" dirty="0">
                <a:cs typeface="Times New Roman" panose="02020603050405020304" pitchFamily="18" charset="0"/>
              </a:rPr>
              <a:t>and </a:t>
            </a:r>
            <a:r>
              <a:rPr lang="en-CA" sz="2200" b="1" dirty="0">
                <a:cs typeface="Times New Roman" panose="02020603050405020304" pitchFamily="18" charset="0"/>
              </a:rPr>
              <a:t>standard deviations</a:t>
            </a: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2740764B-E207-CE23-AECD-DA759536F77C}"/>
              </a:ext>
            </a:extLst>
          </p:cNvPr>
          <p:cNvPicPr>
            <a:picLocks noChangeAspect="1"/>
          </p:cNvPicPr>
          <p:nvPr/>
        </p:nvPicPr>
        <p:blipFill>
          <a:blip r:embed="rId3"/>
          <a:stretch>
            <a:fillRect/>
          </a:stretch>
        </p:blipFill>
        <p:spPr>
          <a:xfrm>
            <a:off x="632791" y="1600200"/>
            <a:ext cx="7182852" cy="3029373"/>
          </a:xfrm>
          <a:prstGeom prst="rect">
            <a:avLst/>
          </a:prstGeom>
        </p:spPr>
      </p:pic>
    </p:spTree>
    <p:extLst>
      <p:ext uri="{BB962C8B-B14F-4D97-AF65-F5344CB8AC3E}">
        <p14:creationId xmlns:p14="http://schemas.microsoft.com/office/powerpoint/2010/main" val="891383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Measuring Variability: Variance and SDs</a:t>
            </a:r>
          </a:p>
        </p:txBody>
      </p:sp>
      <p:pic>
        <p:nvPicPr>
          <p:cNvPr id="1030" name="Picture 6" descr="Finding and Using Health Statistics">
            <a:extLst>
              <a:ext uri="{FF2B5EF4-FFF2-40B4-BE49-F238E27FC236}">
                <a16:creationId xmlns:a16="http://schemas.microsoft.com/office/drawing/2014/main" id="{AD7D260B-F26F-8D2C-DDEC-5DAEF5611B0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924375" y="522624"/>
            <a:ext cx="6616823" cy="580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96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Measuring Variability: Variance and SDs</a:t>
            </a:r>
          </a:p>
        </p:txBody>
      </p:sp>
      <p:pic>
        <p:nvPicPr>
          <p:cNvPr id="6" name="Content Placeholder 5">
            <a:extLst>
              <a:ext uri="{FF2B5EF4-FFF2-40B4-BE49-F238E27FC236}">
                <a16:creationId xmlns:a16="http://schemas.microsoft.com/office/drawing/2014/main" id="{E1C3FE23-DC4D-982B-A7A4-9ADB0FCDBFCE}"/>
              </a:ext>
            </a:extLst>
          </p:cNvPr>
          <p:cNvPicPr>
            <a:picLocks noGrp="1" noChangeAspect="1"/>
          </p:cNvPicPr>
          <p:nvPr>
            <p:ph idx="1"/>
          </p:nvPr>
        </p:nvPicPr>
        <p:blipFill>
          <a:blip r:embed="rId3"/>
          <a:stretch>
            <a:fillRect/>
          </a:stretch>
        </p:blipFill>
        <p:spPr>
          <a:xfrm>
            <a:off x="609600" y="977774"/>
            <a:ext cx="8802480" cy="5542834"/>
          </a:xfrm>
        </p:spPr>
      </p:pic>
    </p:spTree>
    <p:extLst>
      <p:ext uri="{BB962C8B-B14F-4D97-AF65-F5344CB8AC3E}">
        <p14:creationId xmlns:p14="http://schemas.microsoft.com/office/powerpoint/2010/main" val="1569561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a:t>
                </a:r>
                <a14:m>
                  <m:oMath xmlns:m="http://schemas.openxmlformats.org/officeDocument/2006/math">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9601200" cy="624840"/>
              </a:xfrm>
              <a:blipFill>
                <a:blip r:embed="rId3"/>
                <a:stretch>
                  <a:fillRect l="-2222" t="-29126" b="-41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3942D53-8D06-2584-51B3-6A2756D110B6}"/>
                  </a:ext>
                </a:extLst>
              </p:cNvPr>
              <p:cNvSpPr>
                <a:spLocks noGrp="1"/>
              </p:cNvSpPr>
              <p:nvPr>
                <p:ph idx="1"/>
              </p:nvPr>
            </p:nvSpPr>
            <p:spPr>
              <a:xfrm>
                <a:off x="838200" y="962232"/>
                <a:ext cx="9019032" cy="5217905"/>
              </a:xfrm>
            </p:spPr>
            <p:txBody>
              <a:bodyPr>
                <a:normAutofit/>
              </a:bodyPr>
              <a:lstStyle/>
              <a:p>
                <a:r>
                  <a:rPr lang="en-US" sz="2200" dirty="0"/>
                  <a:t>We have </a:t>
                </a:r>
                <a14:m>
                  <m:oMath xmlns:m="http://schemas.openxmlformats.org/officeDocument/2006/math">
                    <m:r>
                      <a:rPr lang="en-US" sz="2200" b="0" i="1" smtClean="0">
                        <a:latin typeface="Cambria Math" panose="02040503050406030204" pitchFamily="18" charset="0"/>
                      </a:rPr>
                      <m:t>𝑛</m:t>
                    </m:r>
                  </m:oMath>
                </a14:m>
                <a:r>
                  <a:rPr lang="en-US" sz="2200" dirty="0"/>
                  <a:t> data points, why can’t we use them all?</a:t>
                </a:r>
              </a:p>
              <a:p>
                <a:pPr marL="457200" indent="-457200">
                  <a:buFont typeface="+mj-lt"/>
                  <a:buAutoNum type="arabicPeriod"/>
                </a:pPr>
                <a:r>
                  <a:rPr lang="en-US" sz="2200" dirty="0"/>
                  <a:t>SD is a measure of proximity to the </a:t>
                </a:r>
                <a:r>
                  <a:rPr lang="en-US" sz="2200" b="1" dirty="0"/>
                  <a:t>sample mean </a:t>
                </a:r>
                <a:r>
                  <a:rPr lang="en-US" sz="2200" dirty="0"/>
                  <a:t>rather than a </a:t>
                </a:r>
                <a:r>
                  <a:rPr lang="en-US" sz="2200" b="1" dirty="0"/>
                  <a:t>population mean</a:t>
                </a:r>
              </a:p>
              <a:p>
                <a:pPr marL="457200" indent="-457200">
                  <a:buFont typeface="+mj-lt"/>
                  <a:buAutoNum type="arabicPeriod"/>
                </a:pPr>
                <a:r>
                  <a:rPr lang="en-US" sz="2200" dirty="0"/>
                  <a:t>But a sample mean is </a:t>
                </a:r>
                <a:r>
                  <a:rPr lang="en-US" sz="2200" b="1" dirty="0"/>
                  <a:t>endogenous </a:t>
                </a:r>
                <a:r>
                  <a:rPr lang="en-US" sz="2200" dirty="0"/>
                  <a:t>to data – if I give you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and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−1 </m:t>
                    </m:r>
                  </m:oMath>
                </a14:m>
                <a:r>
                  <a:rPr lang="en-US" sz="2200" dirty="0"/>
                  <a:t>points, you can find the </a:t>
                </a:r>
                <a14:m>
                  <m:oMath xmlns:m="http://schemas.openxmlformats.org/officeDocument/2006/math">
                    <m:r>
                      <a:rPr lang="en-US" sz="2200" b="0" i="1" smtClean="0">
                        <a:latin typeface="Cambria Math" panose="02040503050406030204" pitchFamily="18" charset="0"/>
                      </a:rPr>
                      <m:t>𝑛</m:t>
                    </m:r>
                  </m:oMath>
                </a14:m>
                <a:r>
                  <a:rPr lang="en-US" sz="2200" dirty="0"/>
                  <a:t>th </a:t>
                </a:r>
              </a:p>
              <a:p>
                <a:pPr marL="457200" indent="-457200">
                  <a:buFont typeface="+mj-lt"/>
                  <a:buAutoNum type="arabicPeriod"/>
                </a:pPr>
                <a:r>
                  <a:rPr lang="en-US" sz="2200" dirty="0"/>
                  <a:t>Hence, calculating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“uses up” one data point – can’t be used in SD calculation</a:t>
                </a:r>
              </a:p>
              <a:p>
                <a:pPr marL="457200" indent="-457200">
                  <a:buFont typeface="+mj-lt"/>
                  <a:buAutoNum type="arabicPeriod"/>
                </a:pPr>
                <a:endParaRPr lang="en-US" sz="2200" dirty="0"/>
              </a:p>
              <a:p>
                <a:pPr marL="0" indent="0">
                  <a:buNone/>
                </a:pPr>
                <a:r>
                  <a:rPr lang="en-US" sz="2200" dirty="0"/>
                  <a:t>This is the idea of </a:t>
                </a:r>
                <a:r>
                  <a:rPr lang="en-US" sz="2200" b="1" dirty="0"/>
                  <a:t>degrees of freedom </a:t>
                </a:r>
                <a:endParaRPr lang="en-US" sz="2200" dirty="0"/>
              </a:p>
              <a:p>
                <a:pPr marL="457200" indent="-457200">
                  <a:buFont typeface="+mj-lt"/>
                  <a:buAutoNum type="arabicPeriod"/>
                </a:pPr>
                <a:endParaRPr lang="en-US" sz="2200" dirty="0"/>
              </a:p>
            </p:txBody>
          </p:sp>
        </mc:Choice>
        <mc:Fallback xmlns="">
          <p:sp>
            <p:nvSpPr>
              <p:cNvPr id="4" name="Content Placeholder 3">
                <a:extLst>
                  <a:ext uri="{FF2B5EF4-FFF2-40B4-BE49-F238E27FC236}">
                    <a16:creationId xmlns:a16="http://schemas.microsoft.com/office/drawing/2014/main" id="{C3942D53-8D06-2584-51B3-6A2756D110B6}"/>
                  </a:ext>
                </a:extLst>
              </p:cNvPr>
              <p:cNvSpPr>
                <a:spLocks noGrp="1" noRot="1" noChangeAspect="1" noMove="1" noResize="1" noEditPoints="1" noAdjustHandles="1" noChangeArrowheads="1" noChangeShapeType="1" noTextEdit="1"/>
              </p:cNvSpPr>
              <p:nvPr>
                <p:ph idx="1"/>
              </p:nvPr>
            </p:nvSpPr>
            <p:spPr>
              <a:xfrm>
                <a:off x="838200" y="962232"/>
                <a:ext cx="9019032" cy="5217905"/>
              </a:xfrm>
              <a:blipFill>
                <a:blip r:embed="rId4"/>
                <a:stretch>
                  <a:fillRect l="-879" t="-1051"/>
                </a:stretch>
              </a:blipFill>
            </p:spPr>
            <p:txBody>
              <a:bodyPr/>
              <a:lstStyle/>
              <a:p>
                <a:r>
                  <a:rPr lang="en-US">
                    <a:noFill/>
                  </a:rPr>
                  <a:t> </a:t>
                </a:r>
              </a:p>
            </p:txBody>
          </p:sp>
        </mc:Fallback>
      </mc:AlternateContent>
    </p:spTree>
    <p:extLst>
      <p:ext uri="{BB962C8B-B14F-4D97-AF65-F5344CB8AC3E}">
        <p14:creationId xmlns:p14="http://schemas.microsoft.com/office/powerpoint/2010/main" val="547726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50730-D2F8-5004-30F7-A538AFF01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565E9-7EBD-AAF9-439F-63DDF0749F3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does high variance mean?</a:t>
            </a:r>
          </a:p>
        </p:txBody>
      </p:sp>
      <p:sp>
        <p:nvSpPr>
          <p:cNvPr id="3" name="Content Placeholder 2">
            <a:extLst>
              <a:ext uri="{FF2B5EF4-FFF2-40B4-BE49-F238E27FC236}">
                <a16:creationId xmlns:a16="http://schemas.microsoft.com/office/drawing/2014/main" id="{5C6147FC-A057-BFD3-CE0E-82C937F1155D}"/>
              </a:ext>
            </a:extLst>
          </p:cNvPr>
          <p:cNvSpPr>
            <a:spLocks noGrp="1"/>
          </p:cNvSpPr>
          <p:nvPr>
            <p:ph idx="1"/>
          </p:nvPr>
        </p:nvSpPr>
        <p:spPr>
          <a:xfrm>
            <a:off x="609600" y="1066801"/>
            <a:ext cx="10210800" cy="5141388"/>
          </a:xfrm>
        </p:spPr>
        <p:txBody>
          <a:bodyPr>
            <a:noAutofit/>
          </a:bodyPr>
          <a:lstStyle/>
          <a:p>
            <a:pPr marL="0" indent="0">
              <a:buNone/>
            </a:pPr>
            <a:r>
              <a:rPr lang="en-CA" sz="2200" dirty="0">
                <a:cs typeface="Times New Roman" panose="02020603050405020304" pitchFamily="18" charset="0"/>
              </a:rPr>
              <a:t>We need </a:t>
            </a:r>
            <a:r>
              <a:rPr lang="en-CA" sz="2200" b="1" dirty="0">
                <a:cs typeface="Times New Roman" panose="02020603050405020304" pitchFamily="18" charset="0"/>
              </a:rPr>
              <a:t>lots of data </a:t>
            </a:r>
            <a:r>
              <a:rPr lang="en-CA" sz="2200" dirty="0">
                <a:cs typeface="Times New Roman" panose="02020603050405020304" pitchFamily="18" charset="0"/>
              </a:rPr>
              <a:t>to have precise answers to a question</a:t>
            </a:r>
          </a:p>
          <a:p>
            <a:pPr marL="0" indent="0">
              <a:buNone/>
            </a:pPr>
            <a:r>
              <a:rPr lang="en-CA" sz="2200" u="sng" dirty="0">
                <a:solidFill>
                  <a:schemeClr val="bg2">
                    <a:lumMod val="75000"/>
                  </a:schemeClr>
                </a:solidFill>
                <a:cs typeface="Times New Roman" panose="02020603050405020304" pitchFamily="18" charset="0"/>
              </a:rPr>
              <a:t>Suppose we are after the “real” (or population) distribution of a variable</a:t>
            </a:r>
            <a:endParaRPr lang="en-US" sz="2200" u="sng" dirty="0">
              <a:solidFill>
                <a:schemeClr val="bg2">
                  <a:lumMod val="75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F4EA130C-D748-5247-83A7-6DD1253C1F00}"/>
              </a:ext>
            </a:extLst>
          </p:cNvPr>
          <p:cNvPicPr>
            <a:picLocks noChangeAspect="1"/>
          </p:cNvPicPr>
          <p:nvPr/>
        </p:nvPicPr>
        <p:blipFill>
          <a:blip r:embed="rId3"/>
          <a:stretch>
            <a:fillRect/>
          </a:stretch>
        </p:blipFill>
        <p:spPr>
          <a:xfrm>
            <a:off x="457200" y="2133600"/>
            <a:ext cx="7018602" cy="4724400"/>
          </a:xfrm>
          <a:prstGeom prst="rect">
            <a:avLst/>
          </a:prstGeom>
        </p:spPr>
      </p:pic>
    </p:spTree>
    <p:extLst>
      <p:ext uri="{BB962C8B-B14F-4D97-AF65-F5344CB8AC3E}">
        <p14:creationId xmlns:p14="http://schemas.microsoft.com/office/powerpoint/2010/main" val="2748703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Data Visualization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22D9FA8-ABE6-885B-6ED0-C2B6B009FC9A}"/>
              </a:ext>
            </a:extLst>
          </p:cNvPr>
          <p:cNvPicPr>
            <a:picLocks noChangeAspect="1"/>
          </p:cNvPicPr>
          <p:nvPr/>
        </p:nvPicPr>
        <p:blipFill>
          <a:blip r:embed="rId4"/>
          <a:stretch>
            <a:fillRect/>
          </a:stretch>
        </p:blipFill>
        <p:spPr>
          <a:xfrm>
            <a:off x="2362200" y="1828800"/>
            <a:ext cx="6972782" cy="4846169"/>
          </a:xfrm>
          <a:prstGeom prst="rect">
            <a:avLst/>
          </a:prstGeom>
        </p:spPr>
      </p:pic>
    </p:spTree>
    <p:extLst>
      <p:ext uri="{BB962C8B-B14F-4D97-AF65-F5344CB8AC3E}">
        <p14:creationId xmlns:p14="http://schemas.microsoft.com/office/powerpoint/2010/main" val="1094225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a:p>
            <a:pPr marL="0" indent="0">
              <a:buNone/>
            </a:pPr>
            <a:r>
              <a:rPr lang="en-US" sz="2200" b="1" dirty="0">
                <a:cs typeface="Times New Roman" panose="02020603050405020304" pitchFamily="18" charset="0"/>
              </a:rPr>
              <a:t>Downsides: </a:t>
            </a:r>
            <a:endParaRPr lang="en-US" sz="2200" dirty="0">
              <a:cs typeface="Times New Roman" panose="02020603050405020304" pitchFamily="18" charset="0"/>
            </a:endParaRPr>
          </a:p>
          <a:p>
            <a:r>
              <a:rPr lang="en-US" sz="2200" dirty="0">
                <a:cs typeface="Times New Roman" panose="02020603050405020304" pitchFamily="18" charset="0"/>
              </a:rPr>
              <a:t>Easily changed by bin widths </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FD20FAB-7456-BD37-71D8-3F413995E125}"/>
              </a:ext>
            </a:extLst>
          </p:cNvPr>
          <p:cNvPicPr>
            <a:picLocks noChangeAspect="1"/>
          </p:cNvPicPr>
          <p:nvPr/>
        </p:nvPicPr>
        <p:blipFill>
          <a:blip r:embed="rId4"/>
          <a:stretch>
            <a:fillRect/>
          </a:stretch>
        </p:blipFill>
        <p:spPr>
          <a:xfrm>
            <a:off x="610565" y="2895600"/>
            <a:ext cx="10589023" cy="3124200"/>
          </a:xfrm>
          <a:prstGeom prst="rect">
            <a:avLst/>
          </a:prstGeom>
        </p:spPr>
      </p:pic>
    </p:spTree>
    <p:extLst>
      <p:ext uri="{BB962C8B-B14F-4D97-AF65-F5344CB8AC3E}">
        <p14:creationId xmlns:p14="http://schemas.microsoft.com/office/powerpoint/2010/main" val="3947188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a:p>
            <a:pPr marL="0" indent="0">
              <a:buNone/>
            </a:pPr>
            <a:r>
              <a:rPr lang="en-US" sz="2200" b="1" dirty="0">
                <a:cs typeface="Times New Roman" panose="02020603050405020304" pitchFamily="18" charset="0"/>
              </a:rPr>
              <a:t>Downsides: </a:t>
            </a:r>
            <a:endParaRPr lang="en-US" sz="2200" dirty="0">
              <a:cs typeface="Times New Roman" panose="02020603050405020304" pitchFamily="18" charset="0"/>
            </a:endParaRPr>
          </a:p>
          <a:p>
            <a:r>
              <a:rPr lang="en-US" sz="2200" dirty="0">
                <a:cs typeface="Times New Roman" panose="02020603050405020304" pitchFamily="18" charset="0"/>
              </a:rPr>
              <a:t>Easily changed by bin widths: </a:t>
            </a:r>
            <a:r>
              <a:rPr lang="en-US" sz="2200" dirty="0">
                <a:cs typeface="Times New Roman" panose="02020603050405020304" pitchFamily="18" charset="0"/>
                <a:hlinkClick r:id="rId3"/>
              </a:rPr>
              <a:t>see this site</a:t>
            </a:r>
            <a:endParaRPr lang="en-US" sz="2200" dirty="0">
              <a:cs typeface="Times New Roman" panose="02020603050405020304" pitchFamily="18" charset="0"/>
            </a:endParaRPr>
          </a:p>
          <a:p>
            <a:r>
              <a:rPr lang="en-US" sz="2200" dirty="0">
                <a:cs typeface="Times New Roman" panose="02020603050405020304" pitchFamily="18" charset="0"/>
              </a:rPr>
              <a:t>This is a form of “data smoothing,” which falls into the bucket of “data massage” </a:t>
            </a:r>
          </a:p>
          <a:p>
            <a:r>
              <a:rPr lang="en-US" sz="2200" dirty="0">
                <a:cs typeface="Times New Roman" panose="02020603050405020304" pitchFamily="18" charset="0"/>
              </a:rPr>
              <a:t>This is a helpful part of data cleaning! We can’t visualize every point of a 1M observation data set with 50+ variables</a:t>
            </a:r>
          </a:p>
          <a:p>
            <a:r>
              <a:rPr lang="en-US" sz="2200" dirty="0">
                <a:cs typeface="Times New Roman" panose="02020603050405020304" pitchFamily="18" charset="0"/>
              </a:rPr>
              <a:t>But we do need to watch out for: </a:t>
            </a:r>
          </a:p>
          <a:p>
            <a:pPr lvl="1"/>
            <a:r>
              <a:rPr lang="en-US" sz="2000" dirty="0">
                <a:cs typeface="Times New Roman" panose="02020603050405020304" pitchFamily="18" charset="0"/>
              </a:rPr>
              <a:t>“Sense checks” where we drop nonsense values</a:t>
            </a:r>
          </a:p>
          <a:p>
            <a:pPr lvl="1"/>
            <a:r>
              <a:rPr lang="en-US" sz="2000" dirty="0">
                <a:cs typeface="Times New Roman" panose="02020603050405020304" pitchFamily="18" charset="0"/>
              </a:rPr>
              <a:t>Ignoring missing data</a:t>
            </a:r>
          </a:p>
          <a:p>
            <a:pPr lvl="1"/>
            <a:r>
              <a:rPr lang="en-US" sz="2000" dirty="0">
                <a:cs typeface="Times New Roman" panose="02020603050405020304" pitchFamily="18" charset="0"/>
              </a:rPr>
              <a:t>Adjusting data (inflation, normalizing, etc. )</a:t>
            </a:r>
          </a:p>
          <a:p>
            <a:pPr lvl="1"/>
            <a:r>
              <a:rPr lang="en-US" sz="2000" dirty="0">
                <a:cs typeface="Times New Roman" panose="02020603050405020304" pitchFamily="18" charset="0"/>
              </a:rPr>
              <a:t>Dividing by zero! (happens more than you think – e.g., ratios)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519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35A84-30E9-FC2B-8F09-7F94A7B2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DB695C-A659-D918-0EC1-9BB67C812177}"/>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245B1DBE-78EB-B68E-9B86-0412B0AAA0CF}"/>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spTree>
    <p:extLst>
      <p:ext uri="{BB962C8B-B14F-4D97-AF65-F5344CB8AC3E}">
        <p14:creationId xmlns:p14="http://schemas.microsoft.com/office/powerpoint/2010/main" val="194705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AAF6B-2ECC-39E8-1774-94F410FA1C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B0045B-498D-4CBB-F1AA-90D32BEC0E5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Seeing Data Matters: Anscombe’s Quartet</a:t>
            </a:r>
          </a:p>
        </p:txBody>
      </p:sp>
      <p:sp>
        <p:nvSpPr>
          <p:cNvPr id="3" name="Content Placeholder 2">
            <a:extLst>
              <a:ext uri="{FF2B5EF4-FFF2-40B4-BE49-F238E27FC236}">
                <a16:creationId xmlns:a16="http://schemas.microsoft.com/office/drawing/2014/main" id="{A347B152-1F88-5A08-588D-C882BEC319B6}"/>
              </a:ext>
            </a:extLst>
          </p:cNvPr>
          <p:cNvSpPr>
            <a:spLocks noGrp="1"/>
          </p:cNvSpPr>
          <p:nvPr>
            <p:ph idx="1"/>
          </p:nvPr>
        </p:nvSpPr>
        <p:spPr>
          <a:xfrm>
            <a:off x="609600" y="1066801"/>
            <a:ext cx="10210800" cy="5141388"/>
          </a:xfrm>
        </p:spPr>
        <p:txBody>
          <a:bodyPr>
            <a:noAutofit/>
          </a:bodyPr>
          <a:lstStyle/>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2373523-18AC-DB80-B450-A10AF78090BC}"/>
              </a:ext>
            </a:extLst>
          </p:cNvPr>
          <p:cNvPicPr>
            <a:picLocks noChangeAspect="1"/>
          </p:cNvPicPr>
          <p:nvPr/>
        </p:nvPicPr>
        <p:blipFill>
          <a:blip r:embed="rId3"/>
          <a:stretch>
            <a:fillRect/>
          </a:stretch>
        </p:blipFill>
        <p:spPr>
          <a:xfrm>
            <a:off x="629856" y="933294"/>
            <a:ext cx="10038144" cy="5673255"/>
          </a:xfrm>
          <a:prstGeom prst="rect">
            <a:avLst/>
          </a:prstGeom>
        </p:spPr>
      </p:pic>
    </p:spTree>
    <p:extLst>
      <p:ext uri="{BB962C8B-B14F-4D97-AF65-F5344CB8AC3E}">
        <p14:creationId xmlns:p14="http://schemas.microsoft.com/office/powerpoint/2010/main" val="3703799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409C3-25DC-C034-8849-94F6815C3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B822E-442C-CB0F-0A52-59E60B4BBEA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495523F1-D573-BD9A-80F0-6C02CA62DCE9}"/>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pic>
        <p:nvPicPr>
          <p:cNvPr id="5" name="Picture 4">
            <a:extLst>
              <a:ext uri="{FF2B5EF4-FFF2-40B4-BE49-F238E27FC236}">
                <a16:creationId xmlns:a16="http://schemas.microsoft.com/office/drawing/2014/main" id="{BA5F9582-F5CD-E072-B146-FD9D90A6AC48}"/>
              </a:ext>
            </a:extLst>
          </p:cNvPr>
          <p:cNvPicPr>
            <a:picLocks noChangeAspect="1"/>
          </p:cNvPicPr>
          <p:nvPr/>
        </p:nvPicPr>
        <p:blipFill>
          <a:blip r:embed="rId3"/>
          <a:stretch>
            <a:fillRect/>
          </a:stretch>
        </p:blipFill>
        <p:spPr>
          <a:xfrm>
            <a:off x="5334000" y="3083811"/>
            <a:ext cx="5306421" cy="3641522"/>
          </a:xfrm>
          <a:prstGeom prst="rect">
            <a:avLst/>
          </a:prstGeom>
        </p:spPr>
      </p:pic>
    </p:spTree>
    <p:extLst>
      <p:ext uri="{BB962C8B-B14F-4D97-AF65-F5344CB8AC3E}">
        <p14:creationId xmlns:p14="http://schemas.microsoft.com/office/powerpoint/2010/main" val="2585704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63E48-6956-A178-35EE-F6CFC5358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FF08B8-F63A-73FC-E663-4D27A97CE7B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CCEE1453-A590-E010-5107-D3D51C9CA77B}"/>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pic>
        <p:nvPicPr>
          <p:cNvPr id="6" name="Picture 5">
            <a:extLst>
              <a:ext uri="{FF2B5EF4-FFF2-40B4-BE49-F238E27FC236}">
                <a16:creationId xmlns:a16="http://schemas.microsoft.com/office/drawing/2014/main" id="{34C7E1F7-8F09-86B9-2327-7A0BFA2EB42C}"/>
              </a:ext>
            </a:extLst>
          </p:cNvPr>
          <p:cNvPicPr>
            <a:picLocks noChangeAspect="1"/>
          </p:cNvPicPr>
          <p:nvPr/>
        </p:nvPicPr>
        <p:blipFill>
          <a:blip r:embed="rId3"/>
          <a:stretch>
            <a:fillRect/>
          </a:stretch>
        </p:blipFill>
        <p:spPr>
          <a:xfrm>
            <a:off x="5334000" y="3050056"/>
            <a:ext cx="5516217" cy="3722909"/>
          </a:xfrm>
          <a:prstGeom prst="rect">
            <a:avLst/>
          </a:prstGeom>
        </p:spPr>
      </p:pic>
    </p:spTree>
    <p:extLst>
      <p:ext uri="{BB962C8B-B14F-4D97-AF65-F5344CB8AC3E}">
        <p14:creationId xmlns:p14="http://schemas.microsoft.com/office/powerpoint/2010/main" val="4046989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166E1-EBD3-E57D-7DCD-D4C292F70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22FFA-1BA8-53C3-6A37-6E7FECAFE32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59936B08-646F-4B89-36D7-02B761A60EA8}"/>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pic>
        <p:nvPicPr>
          <p:cNvPr id="5" name="Picture 4">
            <a:extLst>
              <a:ext uri="{FF2B5EF4-FFF2-40B4-BE49-F238E27FC236}">
                <a16:creationId xmlns:a16="http://schemas.microsoft.com/office/drawing/2014/main" id="{7A7FD4E3-07D0-2A83-1081-67A7BAC81C5E}"/>
              </a:ext>
            </a:extLst>
          </p:cNvPr>
          <p:cNvPicPr>
            <a:picLocks noChangeAspect="1"/>
          </p:cNvPicPr>
          <p:nvPr/>
        </p:nvPicPr>
        <p:blipFill>
          <a:blip r:embed="rId3"/>
          <a:stretch>
            <a:fillRect/>
          </a:stretch>
        </p:blipFill>
        <p:spPr>
          <a:xfrm>
            <a:off x="914400" y="3323732"/>
            <a:ext cx="7325747" cy="3534268"/>
          </a:xfrm>
          <a:prstGeom prst="rect">
            <a:avLst/>
          </a:prstGeom>
        </p:spPr>
      </p:pic>
    </p:spTree>
    <p:extLst>
      <p:ext uri="{BB962C8B-B14F-4D97-AF65-F5344CB8AC3E}">
        <p14:creationId xmlns:p14="http://schemas.microsoft.com/office/powerpoint/2010/main" val="2934422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Visualization Across Groups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Lots of ways to do this! </a:t>
            </a:r>
          </a:p>
          <a:p>
            <a:r>
              <a:rPr lang="en-US" sz="2400" b="1" dirty="0">
                <a:cs typeface="Times New Roman" panose="02020603050405020304" pitchFamily="18" charset="0"/>
              </a:rPr>
              <a:t>Bar charts</a:t>
            </a:r>
          </a:p>
          <a:p>
            <a:r>
              <a:rPr lang="en-US" sz="2400" dirty="0">
                <a:cs typeface="Times New Roman" panose="02020603050405020304" pitchFamily="18" charset="0"/>
              </a:rPr>
              <a:t>Time series/line charts</a:t>
            </a:r>
          </a:p>
          <a:p>
            <a:r>
              <a:rPr lang="en-US" sz="2400" dirty="0">
                <a:cs typeface="Times New Roman" panose="02020603050405020304" pitchFamily="18" charset="0"/>
              </a:rPr>
              <a:t>Area charts</a:t>
            </a:r>
          </a:p>
          <a:p>
            <a:r>
              <a:rPr lang="en-US" sz="2400" dirty="0">
                <a:cs typeface="Times New Roman" panose="02020603050405020304" pitchFamily="18" charset="0"/>
              </a:rPr>
              <a:t>Heat maps</a:t>
            </a:r>
          </a:p>
          <a:p>
            <a:r>
              <a:rPr lang="en-US" sz="2400" dirty="0" err="1">
                <a:cs typeface="Times New Roman" panose="02020603050405020304" pitchFamily="18" charset="0"/>
              </a:rPr>
              <a:t>Treemaps</a:t>
            </a:r>
            <a:endParaRPr lang="en-US" sz="2400" dirty="0">
              <a:cs typeface="Times New Roman" panose="02020603050405020304" pitchFamily="18" charset="0"/>
            </a:endParaRPr>
          </a:p>
          <a:p>
            <a:r>
              <a:rPr lang="en-US" sz="2400" dirty="0">
                <a:cs typeface="Times New Roman" panose="02020603050405020304" pitchFamily="18" charset="0"/>
              </a:rPr>
              <a:t>On and on and on!</a:t>
            </a:r>
          </a:p>
          <a:p>
            <a:pPr marL="0" indent="0">
              <a:buNone/>
            </a:pPr>
            <a:r>
              <a:rPr lang="en-US" sz="2400" dirty="0">
                <a:cs typeface="Times New Roman" panose="02020603050405020304" pitchFamily="18" charset="0"/>
              </a:rPr>
              <a:t>If you’re interested, </a:t>
            </a:r>
            <a:r>
              <a:rPr lang="en-US" sz="2400" dirty="0">
                <a:cs typeface="Times New Roman" panose="02020603050405020304" pitchFamily="18" charset="0"/>
                <a:hlinkClick r:id="rId3"/>
              </a:rPr>
              <a:t>Zahra Shakeri</a:t>
            </a:r>
            <a:r>
              <a:rPr lang="en-US" sz="2400" dirty="0">
                <a:cs typeface="Times New Roman" panose="02020603050405020304" pitchFamily="18" charset="0"/>
              </a:rPr>
              <a:t> teaches a great class on this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966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EF3A2-0CB1-21AB-8164-F63CEC6FBC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B782F-F2F4-3A29-5864-6AC937AB055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story are we trying to tell?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D2FCCF-85B4-1916-33CC-DA1EF6BFEB5E}"/>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A lot of times, the variation we want to highlight should </a:t>
                </a:r>
                <a:r>
                  <a:rPr lang="en-US" sz="2400" u="sng" dirty="0">
                    <a:cs typeface="Times New Roman" panose="02020603050405020304" pitchFamily="18" charset="0"/>
                  </a:rPr>
                  <a:t>ultimately motivate our research questions: </a:t>
                </a:r>
              </a:p>
              <a:p>
                <a:r>
                  <a:rPr lang="en-US" sz="2400" dirty="0">
                    <a:cs typeface="Times New Roman" panose="02020603050405020304" pitchFamily="18" charset="0"/>
                  </a:rPr>
                  <a:t>How does </a:t>
                </a:r>
                <a14:m>
                  <m:oMath xmlns:m="http://schemas.openxmlformats.org/officeDocument/2006/math">
                    <m:r>
                      <a:rPr lang="en-CA" sz="2400" i="1">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differ across groups? </a:t>
                </a:r>
              </a:p>
              <a:p>
                <a:r>
                  <a:rPr lang="en-US" sz="2400" dirty="0">
                    <a:cs typeface="Times New Roman" panose="02020603050405020304" pitchFamily="18" charset="0"/>
                  </a:rPr>
                  <a:t>What is the effect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a:t>
                </a:r>
              </a:p>
              <a:p>
                <a:r>
                  <a:rPr lang="en-US" sz="2400" dirty="0">
                    <a:cs typeface="Times New Roman" panose="02020603050405020304" pitchFamily="18" charset="0"/>
                  </a:rPr>
                  <a:t>What might </a:t>
                </a:r>
                <a:r>
                  <a:rPr lang="en-US" sz="2400" b="1" dirty="0">
                    <a:cs typeface="Times New Roman" panose="02020603050405020304" pitchFamily="18" charset="0"/>
                  </a:rPr>
                  <a:t>confound </a:t>
                </a:r>
                <a:r>
                  <a:rPr lang="en-US" sz="2400" dirty="0">
                    <a:cs typeface="Times New Roman" panose="02020603050405020304" pitchFamily="18" charset="0"/>
                  </a:rPr>
                  <a:t>the effect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DBD2FCCF-85B4-1916-33CC-DA1EF6BFEB5E}"/>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CA">
                    <a:noFill/>
                  </a:rPr>
                  <a:t> </a:t>
                </a:r>
              </a:p>
            </p:txBody>
          </p:sp>
        </mc:Fallback>
      </mc:AlternateContent>
    </p:spTree>
    <p:extLst>
      <p:ext uri="{BB962C8B-B14F-4D97-AF65-F5344CB8AC3E}">
        <p14:creationId xmlns:p14="http://schemas.microsoft.com/office/powerpoint/2010/main" val="805781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CF48A-20E6-F4DC-55C7-9246AAC91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526494-1636-9A3E-31F5-6608E5387A5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story are we trying to tell?</a:t>
            </a:r>
          </a:p>
        </p:txBody>
      </p:sp>
      <p:sp>
        <p:nvSpPr>
          <p:cNvPr id="3" name="Content Placeholder 2">
            <a:extLst>
              <a:ext uri="{FF2B5EF4-FFF2-40B4-BE49-F238E27FC236}">
                <a16:creationId xmlns:a16="http://schemas.microsoft.com/office/drawing/2014/main" id="{42F877BF-689F-FE7B-9268-A24771CDB4AE}"/>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A lot of times, the variation we want to highlight should </a:t>
            </a:r>
            <a:r>
              <a:rPr lang="en-US" sz="2400" u="sng" dirty="0">
                <a:cs typeface="Times New Roman" panose="02020603050405020304" pitchFamily="18" charset="0"/>
              </a:rPr>
              <a:t>ultimately motivate our research questions: </a:t>
            </a:r>
          </a:p>
          <a:p>
            <a:pPr marL="0" indent="0">
              <a:buNone/>
            </a:pPr>
            <a:r>
              <a:rPr lang="en-US" sz="2400" b="1" dirty="0">
                <a:cs typeface="Times New Roman" panose="02020603050405020304" pitchFamily="18" charset="0"/>
              </a:rPr>
              <a:t>Example: what is the effect of taking vitamin E on health?</a:t>
            </a:r>
          </a:p>
        </p:txBody>
      </p:sp>
      <p:pic>
        <p:nvPicPr>
          <p:cNvPr id="5" name="Picture 4">
            <a:extLst>
              <a:ext uri="{FF2B5EF4-FFF2-40B4-BE49-F238E27FC236}">
                <a16:creationId xmlns:a16="http://schemas.microsoft.com/office/drawing/2014/main" id="{3C31A164-0F89-E205-7F62-F709E84E01A9}"/>
              </a:ext>
            </a:extLst>
          </p:cNvPr>
          <p:cNvPicPr>
            <a:picLocks noChangeAspect="1"/>
          </p:cNvPicPr>
          <p:nvPr/>
        </p:nvPicPr>
        <p:blipFill>
          <a:blip r:embed="rId3"/>
          <a:stretch>
            <a:fillRect/>
          </a:stretch>
        </p:blipFill>
        <p:spPr>
          <a:xfrm>
            <a:off x="457200" y="2362200"/>
            <a:ext cx="4825769" cy="4306071"/>
          </a:xfrm>
          <a:prstGeom prst="rect">
            <a:avLst/>
          </a:prstGeom>
        </p:spPr>
      </p:pic>
    </p:spTree>
    <p:extLst>
      <p:ext uri="{BB962C8B-B14F-4D97-AF65-F5344CB8AC3E}">
        <p14:creationId xmlns:p14="http://schemas.microsoft.com/office/powerpoint/2010/main" val="1765175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2325C-8DEE-6AEE-6C45-B8CA716A90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F80CF9-66EB-1CD0-8A69-171B79A11B2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story are we trying to tell?</a:t>
            </a:r>
          </a:p>
        </p:txBody>
      </p:sp>
      <p:sp>
        <p:nvSpPr>
          <p:cNvPr id="3" name="Content Placeholder 2">
            <a:extLst>
              <a:ext uri="{FF2B5EF4-FFF2-40B4-BE49-F238E27FC236}">
                <a16:creationId xmlns:a16="http://schemas.microsoft.com/office/drawing/2014/main" id="{2ADDBEE0-5F57-248E-786A-F6A47AEDBCF4}"/>
              </a:ext>
            </a:extLst>
          </p:cNvPr>
          <p:cNvSpPr>
            <a:spLocks noGrp="1"/>
          </p:cNvSpPr>
          <p:nvPr>
            <p:ph idx="1"/>
          </p:nvPr>
        </p:nvSpPr>
        <p:spPr>
          <a:xfrm>
            <a:off x="609600" y="1066801"/>
            <a:ext cx="10210800" cy="5141388"/>
          </a:xfrm>
        </p:spPr>
        <p:txBody>
          <a:bodyPr>
            <a:noAutofit/>
          </a:bodyPr>
          <a:lstStyle/>
          <a:p>
            <a:pPr marL="0" indent="0">
              <a:buNone/>
            </a:pPr>
            <a:r>
              <a:rPr lang="en-US" sz="2400" b="1" dirty="0">
                <a:cs typeface="Times New Roman" panose="02020603050405020304" pitchFamily="18" charset="0"/>
              </a:rPr>
              <a:t>Example: what is the effect of taking vitamin E on health?</a:t>
            </a:r>
          </a:p>
          <a:p>
            <a:r>
              <a:rPr lang="en-US" sz="2400" dirty="0">
                <a:cs typeface="Times New Roman" panose="02020603050405020304" pitchFamily="18" charset="0"/>
              </a:rPr>
              <a:t>Are there confounding variables? </a:t>
            </a:r>
          </a:p>
        </p:txBody>
      </p:sp>
      <p:pic>
        <p:nvPicPr>
          <p:cNvPr id="6" name="Picture 5">
            <a:extLst>
              <a:ext uri="{FF2B5EF4-FFF2-40B4-BE49-F238E27FC236}">
                <a16:creationId xmlns:a16="http://schemas.microsoft.com/office/drawing/2014/main" id="{E30B5398-4CD1-7975-993E-59EC19AA998B}"/>
              </a:ext>
            </a:extLst>
          </p:cNvPr>
          <p:cNvPicPr>
            <a:picLocks noChangeAspect="1"/>
          </p:cNvPicPr>
          <p:nvPr/>
        </p:nvPicPr>
        <p:blipFill>
          <a:blip r:embed="rId3"/>
          <a:stretch>
            <a:fillRect/>
          </a:stretch>
        </p:blipFill>
        <p:spPr>
          <a:xfrm>
            <a:off x="576470" y="2087434"/>
            <a:ext cx="5900530" cy="4474114"/>
          </a:xfrm>
          <a:prstGeom prst="rect">
            <a:avLst/>
          </a:prstGeom>
        </p:spPr>
      </p:pic>
    </p:spTree>
    <p:extLst>
      <p:ext uri="{BB962C8B-B14F-4D97-AF65-F5344CB8AC3E}">
        <p14:creationId xmlns:p14="http://schemas.microsoft.com/office/powerpoint/2010/main" val="1435497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Visualization Across Dimensions</a:t>
            </a:r>
          </a:p>
        </p:txBody>
      </p:sp>
      <p:sp>
        <p:nvSpPr>
          <p:cNvPr id="3" name="Content Placeholder 2"/>
          <p:cNvSpPr>
            <a:spLocks noGrp="1"/>
          </p:cNvSpPr>
          <p:nvPr>
            <p:ph idx="1"/>
          </p:nvPr>
        </p:nvSpPr>
        <p:spPr>
          <a:xfrm>
            <a:off x="609600" y="1066800"/>
            <a:ext cx="10210800" cy="5141388"/>
          </a:xfrm>
        </p:spPr>
        <p:txBody>
          <a:bodyPr>
            <a:noAutofit/>
          </a:bodyPr>
          <a:lstStyle/>
          <a:p>
            <a:r>
              <a:rPr lang="en-US" sz="2400" dirty="0">
                <a:cs typeface="Times New Roman" panose="02020603050405020304" pitchFamily="18" charset="0"/>
              </a:rPr>
              <a:t>Scatterplots</a:t>
            </a:r>
          </a:p>
          <a:p>
            <a:pPr lvl="1"/>
            <a:r>
              <a:rPr lang="en-US" sz="2200" dirty="0">
                <a:cs typeface="Times New Roman" panose="02020603050405020304" pitchFamily="18" charset="0"/>
              </a:rPr>
              <a:t>Bubble chart (weighted scatterplot)</a:t>
            </a:r>
          </a:p>
          <a:p>
            <a:r>
              <a:rPr lang="en-US" sz="2400" dirty="0">
                <a:cs typeface="Times New Roman" panose="02020603050405020304" pitchFamily="18" charset="0"/>
              </a:rPr>
              <a:t>Heatmap</a:t>
            </a: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catter plots and heatmaps are among the chart types that can be used to show distributions in data values.">
            <a:extLst>
              <a:ext uri="{FF2B5EF4-FFF2-40B4-BE49-F238E27FC236}">
                <a16:creationId xmlns:a16="http://schemas.microsoft.com/office/drawing/2014/main" id="{60EC8490-A943-7AFD-F08D-B9F4C5B9874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5691594" y="2362200"/>
            <a:ext cx="5005794"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ata Bubble Chart Options. In this guide, learn to put assemble a… | by  Adam Ross Nelson | The Stata Gallery | Medium">
            <a:extLst>
              <a:ext uri="{FF2B5EF4-FFF2-40B4-BE49-F238E27FC236}">
                <a16:creationId xmlns:a16="http://schemas.microsoft.com/office/drawing/2014/main" id="{74B9CBAA-27D4-DD09-F963-33E559C79B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556" y="2420109"/>
            <a:ext cx="5502038" cy="3218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766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C087A-D49F-8097-207B-30C06686E3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44175-14AA-48A7-76D4-F1E02A18E48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Follow your Nose</a:t>
            </a:r>
          </a:p>
        </p:txBody>
      </p:sp>
      <p:sp>
        <p:nvSpPr>
          <p:cNvPr id="3" name="Content Placeholder 2">
            <a:extLst>
              <a:ext uri="{FF2B5EF4-FFF2-40B4-BE49-F238E27FC236}">
                <a16:creationId xmlns:a16="http://schemas.microsoft.com/office/drawing/2014/main" id="{EC23AD13-EB49-7D13-AC10-DFA05BAA0985}"/>
              </a:ext>
            </a:extLst>
          </p:cNvPr>
          <p:cNvSpPr>
            <a:spLocks noGrp="1"/>
          </p:cNvSpPr>
          <p:nvPr>
            <p:ph idx="1"/>
          </p:nvPr>
        </p:nvSpPr>
        <p:spPr>
          <a:xfrm>
            <a:off x="609600" y="1066800"/>
            <a:ext cx="10210800" cy="5141388"/>
          </a:xfrm>
        </p:spPr>
        <p:txBody>
          <a:bodyPr>
            <a:noAutofit/>
          </a:bodyPr>
          <a:lstStyle/>
          <a:p>
            <a:r>
              <a:rPr lang="en-US" sz="2400" dirty="0">
                <a:cs typeface="Times New Roman" panose="02020603050405020304" pitchFamily="18" charset="0"/>
              </a:rPr>
              <a:t>Your hypotheses can be tested in the raw data even before you get too into data cleaning and research designs</a:t>
            </a:r>
          </a:p>
          <a:p>
            <a:r>
              <a:rPr lang="en-US" sz="2400" dirty="0">
                <a:cs typeface="Times New Roman" panose="02020603050405020304" pitchFamily="18" charset="0"/>
              </a:rPr>
              <a:t>Example: how does waiting for a medical bill affect your spending? </a:t>
            </a:r>
          </a:p>
          <a:p>
            <a:pPr marL="731520" lvl="1" indent="-457200">
              <a:buFont typeface="+mj-lt"/>
              <a:buAutoNum type="arabicPeriod"/>
            </a:pPr>
            <a:r>
              <a:rPr lang="en-US" sz="2000" dirty="0">
                <a:cs typeface="Times New Roman" panose="02020603050405020304" pitchFamily="18" charset="0"/>
              </a:rPr>
              <a:t>Is there actual variation in waiting times?</a:t>
            </a:r>
          </a:p>
          <a:p>
            <a:endParaRPr lang="en-US" sz="2400" dirty="0">
              <a:cs typeface="Times New Roman" panose="02020603050405020304" pitchFamily="18" charset="0"/>
            </a:endParaRPr>
          </a:p>
        </p:txBody>
      </p:sp>
      <p:pic>
        <p:nvPicPr>
          <p:cNvPr id="8" name="Picture 7">
            <a:extLst>
              <a:ext uri="{FF2B5EF4-FFF2-40B4-BE49-F238E27FC236}">
                <a16:creationId xmlns:a16="http://schemas.microsoft.com/office/drawing/2014/main" id="{A0818C87-5DC9-0246-D928-9BECCDAACB94}"/>
              </a:ext>
            </a:extLst>
          </p:cNvPr>
          <p:cNvPicPr>
            <a:picLocks noChangeAspect="1"/>
          </p:cNvPicPr>
          <p:nvPr/>
        </p:nvPicPr>
        <p:blipFill>
          <a:blip r:embed="rId3"/>
          <a:stretch>
            <a:fillRect/>
          </a:stretch>
        </p:blipFill>
        <p:spPr>
          <a:xfrm>
            <a:off x="838200" y="2819400"/>
            <a:ext cx="5830114" cy="3934374"/>
          </a:xfrm>
          <a:prstGeom prst="rect">
            <a:avLst/>
          </a:prstGeom>
        </p:spPr>
      </p:pic>
    </p:spTree>
    <p:extLst>
      <p:ext uri="{BB962C8B-B14F-4D97-AF65-F5344CB8AC3E}">
        <p14:creationId xmlns:p14="http://schemas.microsoft.com/office/powerpoint/2010/main" val="29717952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600C6-C4B9-0B05-8927-AEBF9A134D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F9EF4E-CDCD-4C5C-FCA4-AA006B3C459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Follow your Nose</a:t>
            </a:r>
          </a:p>
        </p:txBody>
      </p:sp>
      <p:sp>
        <p:nvSpPr>
          <p:cNvPr id="3" name="Content Placeholder 2">
            <a:extLst>
              <a:ext uri="{FF2B5EF4-FFF2-40B4-BE49-F238E27FC236}">
                <a16:creationId xmlns:a16="http://schemas.microsoft.com/office/drawing/2014/main" id="{2916ED53-869E-4D6F-12A8-6F2EDCAFF6EE}"/>
              </a:ext>
            </a:extLst>
          </p:cNvPr>
          <p:cNvSpPr>
            <a:spLocks noGrp="1"/>
          </p:cNvSpPr>
          <p:nvPr>
            <p:ph idx="1"/>
          </p:nvPr>
        </p:nvSpPr>
        <p:spPr>
          <a:xfrm>
            <a:off x="609600" y="1066800"/>
            <a:ext cx="10210800" cy="5141388"/>
          </a:xfrm>
        </p:spPr>
        <p:txBody>
          <a:bodyPr>
            <a:noAutofit/>
          </a:bodyPr>
          <a:lstStyle/>
          <a:p>
            <a:r>
              <a:rPr lang="en-US" sz="2400" dirty="0">
                <a:cs typeface="Times New Roman" panose="02020603050405020304" pitchFamily="18" charset="0"/>
              </a:rPr>
              <a:t>Your hypotheses can be tested in the raw data even before you get too into data cleaning and research designs</a:t>
            </a:r>
          </a:p>
          <a:p>
            <a:r>
              <a:rPr lang="en-US" sz="2400" dirty="0">
                <a:cs typeface="Times New Roman" panose="02020603050405020304" pitchFamily="18" charset="0"/>
              </a:rPr>
              <a:t>Example: how does waiting for a medical bill affect your spending? </a:t>
            </a:r>
          </a:p>
          <a:p>
            <a:pPr marL="731520" lvl="1" indent="-457200">
              <a:buFont typeface="+mj-lt"/>
              <a:buAutoNum type="arabicPeriod"/>
            </a:pPr>
            <a:r>
              <a:rPr lang="en-US" sz="2000" dirty="0">
                <a:cs typeface="Times New Roman" panose="02020603050405020304" pitchFamily="18" charset="0"/>
              </a:rPr>
              <a:t>Is there actual variation in waiting times?</a:t>
            </a:r>
          </a:p>
          <a:p>
            <a:pPr marL="731520" lvl="1" indent="-457200">
              <a:buFont typeface="+mj-lt"/>
              <a:buAutoNum type="arabicPeriod"/>
            </a:pPr>
            <a:r>
              <a:rPr lang="en-US" sz="2000" dirty="0">
                <a:cs typeface="Times New Roman" panose="02020603050405020304" pitchFamily="18" charset="0"/>
              </a:rPr>
              <a:t>Is a bill “informative” about spending?</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DB6D7481-E73E-5848-3FAC-51695BC5045B}"/>
              </a:ext>
            </a:extLst>
          </p:cNvPr>
          <p:cNvPicPr>
            <a:picLocks noChangeAspect="1"/>
          </p:cNvPicPr>
          <p:nvPr/>
        </p:nvPicPr>
        <p:blipFill>
          <a:blip r:embed="rId3"/>
          <a:stretch>
            <a:fillRect/>
          </a:stretch>
        </p:blipFill>
        <p:spPr>
          <a:xfrm>
            <a:off x="533400" y="3124201"/>
            <a:ext cx="4591744" cy="3597746"/>
          </a:xfrm>
          <a:prstGeom prst="rect">
            <a:avLst/>
          </a:prstGeom>
        </p:spPr>
      </p:pic>
    </p:spTree>
    <p:extLst>
      <p:ext uri="{BB962C8B-B14F-4D97-AF65-F5344CB8AC3E}">
        <p14:creationId xmlns:p14="http://schemas.microsoft.com/office/powerpoint/2010/main" val="202426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A587E-CD6D-176B-36B6-A28F3673C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D5BF6C-810D-E460-92E9-E456DBD9121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Seeing Data Matters: Anscombe’s Quartet</a:t>
            </a:r>
          </a:p>
        </p:txBody>
      </p:sp>
      <p:sp>
        <p:nvSpPr>
          <p:cNvPr id="3" name="Content Placeholder 2">
            <a:extLst>
              <a:ext uri="{FF2B5EF4-FFF2-40B4-BE49-F238E27FC236}">
                <a16:creationId xmlns:a16="http://schemas.microsoft.com/office/drawing/2014/main" id="{08C7DC56-619F-F45F-DEBB-0F2EF60124EA}"/>
              </a:ext>
            </a:extLst>
          </p:cNvPr>
          <p:cNvSpPr>
            <a:spLocks noGrp="1"/>
          </p:cNvSpPr>
          <p:nvPr>
            <p:ph idx="1"/>
          </p:nvPr>
        </p:nvSpPr>
        <p:spPr>
          <a:xfrm>
            <a:off x="609600" y="1066801"/>
            <a:ext cx="10210800" cy="5141388"/>
          </a:xfrm>
        </p:spPr>
        <p:txBody>
          <a:bodyPr>
            <a:noAutofit/>
          </a:bodyPr>
          <a:lstStyle/>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5952F0-5759-F8C9-CD33-539F816F5328}"/>
              </a:ext>
            </a:extLst>
          </p:cNvPr>
          <p:cNvPicPr>
            <a:picLocks noChangeAspect="1"/>
          </p:cNvPicPr>
          <p:nvPr/>
        </p:nvPicPr>
        <p:blipFill>
          <a:blip r:embed="rId3"/>
          <a:stretch>
            <a:fillRect/>
          </a:stretch>
        </p:blipFill>
        <p:spPr>
          <a:xfrm>
            <a:off x="152400" y="935223"/>
            <a:ext cx="7848600" cy="5779761"/>
          </a:xfrm>
          <a:prstGeom prst="rect">
            <a:avLst/>
          </a:prstGeom>
        </p:spPr>
      </p:pic>
    </p:spTree>
    <p:extLst>
      <p:ext uri="{BB962C8B-B14F-4D97-AF65-F5344CB8AC3E}">
        <p14:creationId xmlns:p14="http://schemas.microsoft.com/office/powerpoint/2010/main" val="182560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8768A-D73D-C3D5-E878-DFECFE34A6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0638BE-C249-73F8-0AEA-DD945D35E26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Follow your Nose</a:t>
            </a:r>
          </a:p>
        </p:txBody>
      </p:sp>
      <p:sp>
        <p:nvSpPr>
          <p:cNvPr id="3" name="Content Placeholder 2">
            <a:extLst>
              <a:ext uri="{FF2B5EF4-FFF2-40B4-BE49-F238E27FC236}">
                <a16:creationId xmlns:a16="http://schemas.microsoft.com/office/drawing/2014/main" id="{866626C7-68A8-A0A4-6145-ED165A46A6D2}"/>
              </a:ext>
            </a:extLst>
          </p:cNvPr>
          <p:cNvSpPr>
            <a:spLocks noGrp="1"/>
          </p:cNvSpPr>
          <p:nvPr>
            <p:ph idx="1"/>
          </p:nvPr>
        </p:nvSpPr>
        <p:spPr>
          <a:xfrm>
            <a:off x="609600" y="1066800"/>
            <a:ext cx="10210800" cy="5141388"/>
          </a:xfrm>
        </p:spPr>
        <p:txBody>
          <a:bodyPr>
            <a:noAutofit/>
          </a:bodyPr>
          <a:lstStyle/>
          <a:p>
            <a:r>
              <a:rPr lang="en-US" sz="2400" dirty="0">
                <a:cs typeface="Times New Roman" panose="02020603050405020304" pitchFamily="18" charset="0"/>
              </a:rPr>
              <a:t>Your hypotheses can be tested in the raw data even before you get too into data cleaning and research designs</a:t>
            </a:r>
          </a:p>
          <a:p>
            <a:r>
              <a:rPr lang="en-US" sz="2400" dirty="0">
                <a:cs typeface="Times New Roman" panose="02020603050405020304" pitchFamily="18" charset="0"/>
              </a:rPr>
              <a:t>Example: how does waiting for a medical bill affect your spending? </a:t>
            </a:r>
          </a:p>
          <a:p>
            <a:pPr marL="731520" lvl="1" indent="-457200">
              <a:buFont typeface="+mj-lt"/>
              <a:buAutoNum type="arabicPeriod"/>
            </a:pPr>
            <a:r>
              <a:rPr lang="en-US" sz="2000" dirty="0">
                <a:cs typeface="Times New Roman" panose="02020603050405020304" pitchFamily="18" charset="0"/>
              </a:rPr>
              <a:t>Is there actual variation in waiting times?</a:t>
            </a:r>
          </a:p>
          <a:p>
            <a:pPr marL="731520" lvl="1" indent="-457200">
              <a:buFont typeface="+mj-lt"/>
              <a:buAutoNum type="arabicPeriod"/>
            </a:pPr>
            <a:r>
              <a:rPr lang="en-US" sz="2000" dirty="0">
                <a:cs typeface="Times New Roman" panose="02020603050405020304" pitchFamily="18" charset="0"/>
              </a:rPr>
              <a:t>Is a bill “informative” about spending?</a:t>
            </a:r>
          </a:p>
          <a:p>
            <a:pPr marL="731520" lvl="1" indent="-457200">
              <a:buFont typeface="+mj-lt"/>
              <a:buAutoNum type="arabicPeriod"/>
            </a:pPr>
            <a:r>
              <a:rPr lang="en-US" sz="2000" dirty="0">
                <a:cs typeface="Times New Roman" panose="02020603050405020304" pitchFamily="18" charset="0"/>
              </a:rPr>
              <a:t>Then, the research question: how do bills affect spending?</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2944E881-D03D-678D-28C0-79FFE37CEEFF}"/>
              </a:ext>
            </a:extLst>
          </p:cNvPr>
          <p:cNvPicPr>
            <a:picLocks noChangeAspect="1"/>
          </p:cNvPicPr>
          <p:nvPr/>
        </p:nvPicPr>
        <p:blipFill>
          <a:blip r:embed="rId3"/>
          <a:stretch>
            <a:fillRect/>
          </a:stretch>
        </p:blipFill>
        <p:spPr>
          <a:xfrm>
            <a:off x="427633" y="3448878"/>
            <a:ext cx="4952750" cy="3486551"/>
          </a:xfrm>
          <a:prstGeom prst="rect">
            <a:avLst/>
          </a:prstGeom>
        </p:spPr>
      </p:pic>
    </p:spTree>
    <p:extLst>
      <p:ext uri="{BB962C8B-B14F-4D97-AF65-F5344CB8AC3E}">
        <p14:creationId xmlns:p14="http://schemas.microsoft.com/office/powerpoint/2010/main" val="3467751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21651-0E69-FB36-18B5-06683A3014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327821-039B-85D8-AFD4-FE37C94B900B}"/>
              </a:ext>
            </a:extLst>
          </p:cNvPr>
          <p:cNvSpPr>
            <a:spLocks noGrp="1"/>
          </p:cNvSpPr>
          <p:nvPr>
            <p:ph type="ctrTitle"/>
          </p:nvPr>
        </p:nvSpPr>
        <p:spPr>
          <a:xfrm>
            <a:off x="1261872" y="758952"/>
            <a:ext cx="10549128" cy="4041648"/>
          </a:xfrm>
        </p:spPr>
        <p:txBody>
          <a:bodyPr/>
          <a:lstStyle/>
          <a:p>
            <a:r>
              <a:rPr lang="en-US" dirty="0"/>
              <a:t>Data Visualization</a:t>
            </a:r>
          </a:p>
        </p:txBody>
      </p:sp>
      <p:sp>
        <p:nvSpPr>
          <p:cNvPr id="3" name="Subtitle 2">
            <a:extLst>
              <a:ext uri="{FF2B5EF4-FFF2-40B4-BE49-F238E27FC236}">
                <a16:creationId xmlns:a16="http://schemas.microsoft.com/office/drawing/2014/main" id="{E3AFB380-DDE3-4E30-76EE-FEBE944513AD}"/>
              </a:ext>
            </a:extLst>
          </p:cNvPr>
          <p:cNvSpPr>
            <a:spLocks noGrp="1"/>
          </p:cNvSpPr>
          <p:nvPr>
            <p:ph type="subTitle" idx="1"/>
          </p:nvPr>
        </p:nvSpPr>
        <p:spPr/>
        <p:txBody>
          <a:bodyPr>
            <a:normAutofit/>
          </a:bodyPr>
          <a:lstStyle/>
          <a:p>
            <a:r>
              <a:rPr lang="en-US" sz="4400" dirty="0"/>
              <a:t>Some practical tips</a:t>
            </a:r>
          </a:p>
        </p:txBody>
      </p:sp>
    </p:spTree>
    <p:extLst>
      <p:ext uri="{BB962C8B-B14F-4D97-AF65-F5344CB8AC3E}">
        <p14:creationId xmlns:p14="http://schemas.microsoft.com/office/powerpoint/2010/main" val="1321256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78D89-F508-E155-E617-7B7D5C62B0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44237-3BB7-54A4-FF9A-394A1613C6E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154B8B9B-5A06-1F2A-AE93-3A5EBFD63500}"/>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BF1F4EE2-46E5-A458-3C79-61088717745E}"/>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4FCA6496-7361-1299-98EA-8BB7DD5A4203}"/>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p:txBody>
      </p:sp>
    </p:spTree>
    <p:extLst>
      <p:ext uri="{BB962C8B-B14F-4D97-AF65-F5344CB8AC3E}">
        <p14:creationId xmlns:p14="http://schemas.microsoft.com/office/powerpoint/2010/main" val="36178638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23AB8-9501-CB13-2CF1-320EFBF4EF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16129F-04C2-258E-9312-8C9F71577D39}"/>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1D6DEF01-6673-5C6F-482F-10E6BAC061CB}"/>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0B32D5E4-277B-4D21-30BD-D8026EF735C8}"/>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6A81A6FB-8377-ABE4-F796-4ED29ADFCE52}"/>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a:p>
            <a:pPr marL="0" indent="0">
              <a:buFont typeface="Arial" pitchFamily="34" charset="0"/>
              <a:buNone/>
            </a:pPr>
            <a:r>
              <a:rPr lang="en-US" sz="2200" dirty="0">
                <a:cs typeface="Times New Roman" panose="02020603050405020304" pitchFamily="18" charset="0"/>
              </a:rPr>
              <a:t>1. Primary independent variable: age</a:t>
            </a:r>
          </a:p>
        </p:txBody>
      </p:sp>
      <p:sp>
        <p:nvSpPr>
          <p:cNvPr id="4" name="Rectangle 3">
            <a:extLst>
              <a:ext uri="{FF2B5EF4-FFF2-40B4-BE49-F238E27FC236}">
                <a16:creationId xmlns:a16="http://schemas.microsoft.com/office/drawing/2014/main" id="{1F9057E2-6BD1-F6A9-0F30-48F90CB20D16}"/>
              </a:ext>
            </a:extLst>
          </p:cNvPr>
          <p:cNvSpPr/>
          <p:nvPr/>
        </p:nvSpPr>
        <p:spPr>
          <a:xfrm>
            <a:off x="8103704" y="5357191"/>
            <a:ext cx="1219200" cy="304800"/>
          </a:xfrm>
          <a:prstGeom prst="rect">
            <a:avLst/>
          </a:prstGeom>
          <a:noFill/>
          <a:ln w="5715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9746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0C330-4E66-1568-799E-FE122D23C6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AB5D2-D218-C267-8817-B29DF5B309F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A319B79C-F336-F6BB-A7C5-B47F6F69EDA3}"/>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819EE7DF-90D5-95BF-8DD7-E8B6F186DE66}"/>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9E80E9A8-E598-198E-AC34-1688495F9280}"/>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a:p>
            <a:pPr marL="457200" indent="-457200">
              <a:buFont typeface="Arial" pitchFamily="34" charset="0"/>
              <a:buAutoNum type="arabicPeriod"/>
            </a:pPr>
            <a:r>
              <a:rPr lang="en-US" sz="2200" dirty="0">
                <a:cs typeface="Times New Roman" panose="02020603050405020304" pitchFamily="18" charset="0"/>
              </a:rPr>
              <a:t>Primary independent variable: age</a:t>
            </a:r>
          </a:p>
          <a:p>
            <a:pPr marL="457200" indent="-457200">
              <a:buFont typeface="Arial" pitchFamily="34" charset="0"/>
              <a:buAutoNum type="arabicPeriod"/>
            </a:pPr>
            <a:r>
              <a:rPr lang="en-US" sz="2200" dirty="0">
                <a:cs typeface="Times New Roman" panose="02020603050405020304" pitchFamily="18" charset="0"/>
              </a:rPr>
              <a:t>Primary outcome variable: % answered correctly</a:t>
            </a:r>
          </a:p>
        </p:txBody>
      </p:sp>
      <p:sp>
        <p:nvSpPr>
          <p:cNvPr id="4" name="Rectangle 3">
            <a:extLst>
              <a:ext uri="{FF2B5EF4-FFF2-40B4-BE49-F238E27FC236}">
                <a16:creationId xmlns:a16="http://schemas.microsoft.com/office/drawing/2014/main" id="{F92E2077-0397-0809-EF6E-3DEB98213C4B}"/>
              </a:ext>
            </a:extLst>
          </p:cNvPr>
          <p:cNvSpPr/>
          <p:nvPr/>
        </p:nvSpPr>
        <p:spPr>
          <a:xfrm>
            <a:off x="5628861" y="2601052"/>
            <a:ext cx="771939" cy="2123348"/>
          </a:xfrm>
          <a:prstGeom prst="rect">
            <a:avLst/>
          </a:prstGeom>
          <a:no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295204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836C4-FD44-622C-3CB8-CCFA4E82D6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C7EE4-96CD-F8B2-0AE3-74B47E105E8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894EAA4A-ADDA-A7AC-A799-8C966027395E}"/>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1CA6A021-DFA9-F23B-70AC-543D84FCEA02}"/>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D248B998-C5F1-18ED-AE7A-45ECD302A042}"/>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a:p>
            <a:pPr marL="457200" indent="-457200">
              <a:buFont typeface="Arial" pitchFamily="34" charset="0"/>
              <a:buAutoNum type="arabicPeriod"/>
            </a:pPr>
            <a:r>
              <a:rPr lang="en-US" sz="2200" dirty="0">
                <a:cs typeface="Times New Roman" panose="02020603050405020304" pitchFamily="18" charset="0"/>
              </a:rPr>
              <a:t>Primary independent variable: age</a:t>
            </a:r>
          </a:p>
          <a:p>
            <a:pPr marL="457200" indent="-457200">
              <a:buFont typeface="Arial" pitchFamily="34" charset="0"/>
              <a:buAutoNum type="arabicPeriod"/>
            </a:pPr>
            <a:r>
              <a:rPr lang="en-US" sz="2200" dirty="0">
                <a:cs typeface="Times New Roman" panose="02020603050405020304" pitchFamily="18" charset="0"/>
              </a:rPr>
              <a:t>Primary outcome variable: % answered correctly</a:t>
            </a:r>
          </a:p>
          <a:p>
            <a:pPr marL="457200" indent="-457200">
              <a:buFont typeface="Arial" pitchFamily="34" charset="0"/>
              <a:buAutoNum type="arabicPeriod"/>
            </a:pPr>
            <a:r>
              <a:rPr lang="en-US" sz="2200" dirty="0">
                <a:cs typeface="Times New Roman" panose="02020603050405020304" pitchFamily="18" charset="0"/>
              </a:rPr>
              <a:t>Principal exposure/groups/etc. </a:t>
            </a:r>
          </a:p>
        </p:txBody>
      </p:sp>
      <p:sp>
        <p:nvSpPr>
          <p:cNvPr id="4" name="Rectangle 3">
            <a:extLst>
              <a:ext uri="{FF2B5EF4-FFF2-40B4-BE49-F238E27FC236}">
                <a16:creationId xmlns:a16="http://schemas.microsoft.com/office/drawing/2014/main" id="{ABDC8272-FD86-A6D8-92D0-BE943C34C970}"/>
              </a:ext>
            </a:extLst>
          </p:cNvPr>
          <p:cNvSpPr/>
          <p:nvPr/>
        </p:nvSpPr>
        <p:spPr>
          <a:xfrm>
            <a:off x="6629400" y="2362200"/>
            <a:ext cx="4363187" cy="2438401"/>
          </a:xfrm>
          <a:prstGeom prst="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66848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Honest Visualization</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Who looks worse off here? How about if you stare at it for a minute? </a:t>
            </a:r>
          </a:p>
          <a:p>
            <a:pPr marL="0" indent="0">
              <a:buNone/>
            </a:pPr>
            <a:r>
              <a:rPr lang="en-US" sz="2200" dirty="0">
                <a:cs typeface="Times New Roman" panose="02020603050405020304" pitchFamily="18" charset="0"/>
              </a:rPr>
              <a:t>What drives this? </a:t>
            </a:r>
          </a:p>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050A2010-A7EA-3CE4-6226-0C0BE164F7E2}"/>
              </a:ext>
            </a:extLst>
          </p:cNvPr>
          <p:cNvPicPr>
            <a:picLocks noChangeAspect="1"/>
          </p:cNvPicPr>
          <p:nvPr/>
        </p:nvPicPr>
        <p:blipFill>
          <a:blip r:embed="rId3"/>
          <a:stretch>
            <a:fillRect/>
          </a:stretch>
        </p:blipFill>
        <p:spPr>
          <a:xfrm>
            <a:off x="609599" y="1960452"/>
            <a:ext cx="7294475" cy="4821348"/>
          </a:xfrm>
          <a:prstGeom prst="rect">
            <a:avLst/>
          </a:prstGeom>
        </p:spPr>
      </p:pic>
    </p:spTree>
    <p:extLst>
      <p:ext uri="{BB962C8B-B14F-4D97-AF65-F5344CB8AC3E}">
        <p14:creationId xmlns:p14="http://schemas.microsoft.com/office/powerpoint/2010/main" val="34323572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3C297-521F-5A2C-00F4-1D294BCA2D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00744-98B2-6330-3A83-94EFA830985A}"/>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6FC09565-A231-7AC2-FD46-803D22F21FDF}"/>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8" name="Picture 7">
            <a:extLst>
              <a:ext uri="{FF2B5EF4-FFF2-40B4-BE49-F238E27FC236}">
                <a16:creationId xmlns:a16="http://schemas.microsoft.com/office/drawing/2014/main" id="{FC680B6D-5C66-A33A-E6C9-CF097F66F655}"/>
              </a:ext>
            </a:extLst>
          </p:cNvPr>
          <p:cNvPicPr>
            <a:picLocks noChangeAspect="1"/>
          </p:cNvPicPr>
          <p:nvPr/>
        </p:nvPicPr>
        <p:blipFill>
          <a:blip r:embed="rId3"/>
          <a:stretch>
            <a:fillRect/>
          </a:stretch>
        </p:blipFill>
        <p:spPr>
          <a:xfrm>
            <a:off x="6400800" y="1414495"/>
            <a:ext cx="3677163" cy="5106113"/>
          </a:xfrm>
          <a:prstGeom prst="rect">
            <a:avLst/>
          </a:prstGeom>
        </p:spPr>
      </p:pic>
    </p:spTree>
    <p:extLst>
      <p:ext uri="{BB962C8B-B14F-4D97-AF65-F5344CB8AC3E}">
        <p14:creationId xmlns:p14="http://schemas.microsoft.com/office/powerpoint/2010/main" val="6816605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44823-4D9E-FEA2-6816-50E478A0515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BA58BC7-1182-1500-EB9B-C1CBA620BA12}"/>
              </a:ext>
            </a:extLst>
          </p:cNvPr>
          <p:cNvPicPr>
            <a:picLocks noChangeAspect="1"/>
          </p:cNvPicPr>
          <p:nvPr/>
        </p:nvPicPr>
        <p:blipFill>
          <a:blip r:embed="rId3"/>
          <a:stretch>
            <a:fillRect/>
          </a:stretch>
        </p:blipFill>
        <p:spPr>
          <a:xfrm>
            <a:off x="-82560" y="1643374"/>
            <a:ext cx="3996361" cy="2772000"/>
          </a:xfrm>
          <a:prstGeom prst="rect">
            <a:avLst/>
          </a:prstGeom>
        </p:spPr>
      </p:pic>
      <p:sp>
        <p:nvSpPr>
          <p:cNvPr id="2" name="Title 1">
            <a:extLst>
              <a:ext uri="{FF2B5EF4-FFF2-40B4-BE49-F238E27FC236}">
                <a16:creationId xmlns:a16="http://schemas.microsoft.com/office/drawing/2014/main" id="{CB697CB6-617A-EEB1-0A4F-716FC965007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B87B6692-4280-C4C6-174E-7E0CDD785A7E}"/>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7" name="Picture 6">
            <a:extLst>
              <a:ext uri="{FF2B5EF4-FFF2-40B4-BE49-F238E27FC236}">
                <a16:creationId xmlns:a16="http://schemas.microsoft.com/office/drawing/2014/main" id="{69B1B62E-1D5B-B078-A0E5-E5546624AA08}"/>
              </a:ext>
            </a:extLst>
          </p:cNvPr>
          <p:cNvPicPr>
            <a:picLocks noChangeAspect="1"/>
          </p:cNvPicPr>
          <p:nvPr/>
        </p:nvPicPr>
        <p:blipFill>
          <a:blip r:embed="rId4"/>
          <a:stretch>
            <a:fillRect/>
          </a:stretch>
        </p:blipFill>
        <p:spPr>
          <a:xfrm>
            <a:off x="3928154" y="1643374"/>
            <a:ext cx="4294843" cy="2772000"/>
          </a:xfrm>
          <a:prstGeom prst="rect">
            <a:avLst/>
          </a:prstGeom>
        </p:spPr>
      </p:pic>
      <p:pic>
        <p:nvPicPr>
          <p:cNvPr id="9" name="Picture 8">
            <a:extLst>
              <a:ext uri="{FF2B5EF4-FFF2-40B4-BE49-F238E27FC236}">
                <a16:creationId xmlns:a16="http://schemas.microsoft.com/office/drawing/2014/main" id="{D39A632A-32FB-C9EE-D6FC-C835995DF506}"/>
              </a:ext>
            </a:extLst>
          </p:cNvPr>
          <p:cNvPicPr>
            <a:picLocks noChangeAspect="1"/>
          </p:cNvPicPr>
          <p:nvPr/>
        </p:nvPicPr>
        <p:blipFill>
          <a:blip r:embed="rId5"/>
          <a:stretch>
            <a:fillRect/>
          </a:stretch>
        </p:blipFill>
        <p:spPr>
          <a:xfrm>
            <a:off x="8229600" y="1643374"/>
            <a:ext cx="3987693" cy="2772000"/>
          </a:xfrm>
          <a:prstGeom prst="rect">
            <a:avLst/>
          </a:prstGeom>
        </p:spPr>
      </p:pic>
    </p:spTree>
    <p:extLst>
      <p:ext uri="{BB962C8B-B14F-4D97-AF65-F5344CB8AC3E}">
        <p14:creationId xmlns:p14="http://schemas.microsoft.com/office/powerpoint/2010/main" val="37459756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EB75C-5ED9-9D65-C985-C136BC897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A20D5A-61C4-40BD-136B-39787A197D5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F36789DF-AC53-3BFB-00F3-29444C93777A}"/>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6" name="Picture 5">
            <a:extLst>
              <a:ext uri="{FF2B5EF4-FFF2-40B4-BE49-F238E27FC236}">
                <a16:creationId xmlns:a16="http://schemas.microsoft.com/office/drawing/2014/main" id="{BD634D29-BEB9-4A1C-CA23-F1B1BF73F82B}"/>
              </a:ext>
            </a:extLst>
          </p:cNvPr>
          <p:cNvPicPr>
            <a:picLocks noChangeAspect="1"/>
          </p:cNvPicPr>
          <p:nvPr/>
        </p:nvPicPr>
        <p:blipFill>
          <a:blip r:embed="rId3"/>
          <a:stretch>
            <a:fillRect/>
          </a:stretch>
        </p:blipFill>
        <p:spPr>
          <a:xfrm>
            <a:off x="457200" y="1618274"/>
            <a:ext cx="6868484" cy="4915586"/>
          </a:xfrm>
          <a:prstGeom prst="rect">
            <a:avLst/>
          </a:prstGeom>
        </p:spPr>
      </p:pic>
    </p:spTree>
    <p:extLst>
      <p:ext uri="{BB962C8B-B14F-4D97-AF65-F5344CB8AC3E}">
        <p14:creationId xmlns:p14="http://schemas.microsoft.com/office/powerpoint/2010/main" val="2505049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D05B4-1DDA-5C10-F49C-556C857B50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5014D3-53A2-B7CC-6792-6E8C9B6ED1AB}"/>
              </a:ext>
            </a:extLst>
          </p:cNvPr>
          <p:cNvSpPr>
            <a:spLocks noGrp="1"/>
          </p:cNvSpPr>
          <p:nvPr>
            <p:ph type="title"/>
          </p:nvPr>
        </p:nvSpPr>
        <p:spPr>
          <a:xfrm>
            <a:off x="718874" y="677863"/>
            <a:ext cx="4534047" cy="1325562"/>
          </a:xfrm>
        </p:spPr>
        <p:txBody>
          <a:bodyPr>
            <a:normAutofit/>
          </a:bodyPr>
          <a:lstStyle/>
          <a:p>
            <a:r>
              <a:rPr lang="en-US" sz="3700">
                <a:latin typeface="Times New Roman" panose="02020603050405020304" pitchFamily="18" charset="0"/>
                <a:cs typeface="Times New Roman" panose="02020603050405020304" pitchFamily="18" charset="0"/>
              </a:rPr>
              <a:t>Choose Visualizations Carefully</a:t>
            </a:r>
          </a:p>
        </p:txBody>
      </p:sp>
      <p:sp>
        <p:nvSpPr>
          <p:cNvPr id="3" name="Content Placeholder 2">
            <a:extLst>
              <a:ext uri="{FF2B5EF4-FFF2-40B4-BE49-F238E27FC236}">
                <a16:creationId xmlns:a16="http://schemas.microsoft.com/office/drawing/2014/main" id="{DC020E24-D5E2-3692-489E-09447D7438E3}"/>
              </a:ext>
            </a:extLst>
          </p:cNvPr>
          <p:cNvSpPr>
            <a:spLocks noGrp="1"/>
          </p:cNvSpPr>
          <p:nvPr>
            <p:ph idx="1"/>
          </p:nvPr>
        </p:nvSpPr>
        <p:spPr>
          <a:xfrm>
            <a:off x="718874" y="2325158"/>
            <a:ext cx="4534048" cy="3854979"/>
          </a:xfrm>
        </p:spPr>
        <p:txBody>
          <a:bodyPr>
            <a:normAutofit/>
          </a:bodyPr>
          <a:lstStyle/>
          <a:p>
            <a:r>
              <a:rPr lang="en-US" sz="2400" dirty="0">
                <a:latin typeface="Times New Roman" panose="02020603050405020304" pitchFamily="18" charset="0"/>
                <a:cs typeface="Times New Roman" panose="02020603050405020304" pitchFamily="18" charset="0"/>
              </a:rPr>
              <a:t>Not everything is informative</a:t>
            </a:r>
          </a:p>
          <a:p>
            <a:r>
              <a:rPr lang="en-US" sz="2400" dirty="0">
                <a:cs typeface="Times New Roman" panose="02020603050405020304" pitchFamily="18" charset="0"/>
              </a:rPr>
              <a:t>Some can be downright misleading</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descr="A screenshot of a social media post&#10;&#10;Description automatically generated">
            <a:extLst>
              <a:ext uri="{FF2B5EF4-FFF2-40B4-BE49-F238E27FC236}">
                <a16:creationId xmlns:a16="http://schemas.microsoft.com/office/drawing/2014/main" id="{3CC3E3E1-88F4-132F-AB9E-073EA1F13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144" y="48652"/>
            <a:ext cx="5696262" cy="7723748"/>
          </a:xfrm>
          <a:prstGeom prst="rect">
            <a:avLst/>
          </a:prstGeom>
        </p:spPr>
      </p:pic>
    </p:spTree>
    <p:extLst>
      <p:ext uri="{BB962C8B-B14F-4D97-AF65-F5344CB8AC3E}">
        <p14:creationId xmlns:p14="http://schemas.microsoft.com/office/powerpoint/2010/main" val="10707431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7448A-03FF-0EA4-0403-3AF112DC7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46068-B585-B505-19A7-0B2C1EDAA0A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EEAE72-7898-B441-5144-9E4D2037E9AD}"/>
                  </a:ext>
                </a:extLst>
              </p:cNvPr>
              <p:cNvSpPr>
                <a:spLocks noGrp="1"/>
              </p:cNvSpPr>
              <p:nvPr>
                <p:ph idx="1"/>
              </p:nvPr>
            </p:nvSpPr>
            <p:spPr>
              <a:xfrm>
                <a:off x="609600" y="1066801"/>
                <a:ext cx="10210800" cy="5453807"/>
              </a:xfrm>
            </p:spPr>
            <p:txBody>
              <a:bodyPr>
                <a:noAutofit/>
              </a:bodyPr>
              <a:lstStyle/>
              <a:p>
                <a:pPr algn="l">
                  <a:buFont typeface="Arial" panose="020B0604020202020204" pitchFamily="34" charset="0"/>
                  <a:buChar char="•"/>
                </a:pPr>
                <a:r>
                  <a:rPr lang="en-US" sz="2000" b="0" i="0" dirty="0">
                    <a:solidFill>
                      <a:srgbClr val="212529"/>
                    </a:solidFill>
                    <a:effectLst/>
                    <a:cs typeface="Times New Roman" panose="02020603050405020304" pitchFamily="18" charset="0"/>
                  </a:rPr>
                  <a:t>It is easier to compare values that are </a:t>
                </a:r>
                <a:r>
                  <a:rPr lang="en-US" sz="2000" b="0" i="1" dirty="0">
                    <a:solidFill>
                      <a:srgbClr val="212529"/>
                    </a:solidFill>
                    <a:effectLst/>
                    <a:cs typeface="Times New Roman" panose="02020603050405020304" pitchFamily="18" charset="0"/>
                  </a:rPr>
                  <a:t>adjacent</a:t>
                </a:r>
                <a:r>
                  <a:rPr lang="en-US" sz="2000" b="0" i="0" dirty="0">
                    <a:solidFill>
                      <a:srgbClr val="212529"/>
                    </a:solidFill>
                    <a:effectLst/>
                    <a:cs typeface="Times New Roman" panose="02020603050405020304" pitchFamily="18" charset="0"/>
                  </a:rPr>
                  <a:t> -- if a certain comparison is important, place them close to one another!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When possible, color-code labels and place them directly next to data rather than in a separate legend.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Make axes match across panels. </a:t>
                </a:r>
              </a:p>
              <a:p>
                <a:r>
                  <a:rPr lang="en-US" sz="2000" b="0" i="0" dirty="0">
                    <a:solidFill>
                      <a:srgbClr val="212529"/>
                    </a:solidFill>
                    <a:effectLst/>
                    <a:cs typeface="Times New Roman" panose="02020603050405020304" pitchFamily="18" charset="0"/>
                  </a:rPr>
                  <a:t>Be careful about the </a:t>
                </a:r>
                <a14:m>
                  <m:oMath xmlns:m="http://schemas.openxmlformats.org/officeDocument/2006/math">
                    <m:r>
                      <a:rPr lang="en-CA" sz="2000" b="0" i="1" smtClean="0">
                        <a:solidFill>
                          <a:srgbClr val="212529"/>
                        </a:solidFill>
                        <a:effectLst/>
                        <a:latin typeface="Cambria Math" panose="02040503050406030204" pitchFamily="18" charset="0"/>
                        <a:cs typeface="Times New Roman" panose="02020603050405020304" pitchFamily="18" charset="0"/>
                      </a:rPr>
                      <m:t>𝑦</m:t>
                    </m:r>
                  </m:oMath>
                </a14:m>
                <a:r>
                  <a:rPr lang="en-US" sz="2000" b="0" i="0" dirty="0">
                    <a:solidFill>
                      <a:srgbClr val="212529"/>
                    </a:solidFill>
                    <a:effectLst/>
                    <a:cs typeface="Times New Roman" panose="02020603050405020304" pitchFamily="18" charset="0"/>
                  </a:rPr>
                  <a:t>-axis</a:t>
                </a:r>
                <a:r>
                  <a:rPr lang="en-US" sz="2000" dirty="0">
                    <a:solidFill>
                      <a:srgbClr val="212529"/>
                    </a:solidFill>
                    <a:cs typeface="Times New Roman" panose="02020603050405020304" pitchFamily="18" charset="0"/>
                  </a:rPr>
                  <a:t>! </a:t>
                </a:r>
                <a:r>
                  <a:rPr lang="en-US" sz="2000" b="0" i="0" dirty="0">
                    <a:solidFill>
                      <a:srgbClr val="212529"/>
                    </a:solidFill>
                    <a:effectLst/>
                    <a:cs typeface="Times New Roman" panose="02020603050405020304" pitchFamily="18" charset="0"/>
                  </a:rPr>
                  <a:t>A classic “misleading visualization” mistake is to cut off the bottom of the bars by placing the endpoint of the y-axis at some arbitrary value near the smallest data point.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If the scale makes it hard to see important differences, consider transforming the data (e.g., taking the logarithm).</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If a key variable from your design is mapped to color, choose the color scale carefully. </a:t>
                </a:r>
                <a:endParaRPr lang="en-US" sz="20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EEEAE72-7898-B441-5144-9E4D2037E9AD}"/>
                  </a:ext>
                </a:extLst>
              </p:cNvPr>
              <p:cNvSpPr>
                <a:spLocks noGrp="1" noRot="1" noChangeAspect="1" noMove="1" noResize="1" noEditPoints="1" noAdjustHandles="1" noChangeArrowheads="1" noChangeShapeType="1" noTextEdit="1"/>
              </p:cNvSpPr>
              <p:nvPr>
                <p:ph idx="1"/>
              </p:nvPr>
            </p:nvSpPr>
            <p:spPr>
              <a:xfrm>
                <a:off x="609600" y="1066801"/>
                <a:ext cx="10210800" cy="5453807"/>
              </a:xfrm>
              <a:blipFill>
                <a:blip r:embed="rId3"/>
                <a:stretch>
                  <a:fillRect l="-239" t="-782"/>
                </a:stretch>
              </a:blipFill>
            </p:spPr>
            <p:txBody>
              <a:bodyPr/>
              <a:lstStyle/>
              <a:p>
                <a:r>
                  <a:rPr lang="en-CA">
                    <a:noFill/>
                  </a:rPr>
                  <a:t> </a:t>
                </a:r>
              </a:p>
            </p:txBody>
          </p:sp>
        </mc:Fallback>
      </mc:AlternateContent>
    </p:spTree>
    <p:extLst>
      <p:ext uri="{BB962C8B-B14F-4D97-AF65-F5344CB8AC3E}">
        <p14:creationId xmlns:p14="http://schemas.microsoft.com/office/powerpoint/2010/main" val="9064814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246C4-7906-A70C-601A-219C604835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91BB7-5503-9072-D3A0-EE00F7228A08}"/>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3: Show the data (and its variability)</a:t>
            </a:r>
          </a:p>
        </p:txBody>
      </p:sp>
      <p:sp>
        <p:nvSpPr>
          <p:cNvPr id="3" name="Content Placeholder 2">
            <a:extLst>
              <a:ext uri="{FF2B5EF4-FFF2-40B4-BE49-F238E27FC236}">
                <a16:creationId xmlns:a16="http://schemas.microsoft.com/office/drawing/2014/main" id="{A3FE3892-EE94-F6FF-336A-2DCCC9198BE2}"/>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What’s the difference here? Why is it important?</a:t>
            </a:r>
          </a:p>
        </p:txBody>
      </p:sp>
      <p:pic>
        <p:nvPicPr>
          <p:cNvPr id="5" name="Picture 4">
            <a:extLst>
              <a:ext uri="{FF2B5EF4-FFF2-40B4-BE49-F238E27FC236}">
                <a16:creationId xmlns:a16="http://schemas.microsoft.com/office/drawing/2014/main" id="{D9D1221A-7C4C-D5D8-6A28-B94B5CA20E35}"/>
              </a:ext>
            </a:extLst>
          </p:cNvPr>
          <p:cNvPicPr>
            <a:picLocks noChangeAspect="1"/>
          </p:cNvPicPr>
          <p:nvPr/>
        </p:nvPicPr>
        <p:blipFill>
          <a:blip r:embed="rId3"/>
          <a:stretch>
            <a:fillRect/>
          </a:stretch>
        </p:blipFill>
        <p:spPr>
          <a:xfrm>
            <a:off x="381000" y="1545535"/>
            <a:ext cx="7039957" cy="5087060"/>
          </a:xfrm>
          <a:prstGeom prst="rect">
            <a:avLst/>
          </a:prstGeom>
        </p:spPr>
      </p:pic>
    </p:spTree>
    <p:extLst>
      <p:ext uri="{BB962C8B-B14F-4D97-AF65-F5344CB8AC3E}">
        <p14:creationId xmlns:p14="http://schemas.microsoft.com/office/powerpoint/2010/main" val="9868009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28163-D948-E2F4-721F-AA2903FA0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EFADB-A8C7-ABC5-31AE-61B9B849E624}"/>
              </a:ext>
            </a:extLst>
          </p:cNvPr>
          <p:cNvSpPr>
            <a:spLocks noGrp="1"/>
          </p:cNvSpPr>
          <p:nvPr>
            <p:ph type="title"/>
          </p:nvPr>
        </p:nvSpPr>
        <p:spPr>
          <a:xfrm>
            <a:off x="609600" y="337392"/>
            <a:ext cx="102108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4: Maximize information, minimize ink</a:t>
            </a:r>
          </a:p>
        </p:txBody>
      </p:sp>
      <p:sp>
        <p:nvSpPr>
          <p:cNvPr id="3" name="Content Placeholder 2">
            <a:extLst>
              <a:ext uri="{FF2B5EF4-FFF2-40B4-BE49-F238E27FC236}">
                <a16:creationId xmlns:a16="http://schemas.microsoft.com/office/drawing/2014/main" id="{F802EE39-D341-4A14-2BCB-460352056D88}"/>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What’s the difference here? Why is it important?</a:t>
            </a:r>
          </a:p>
          <a:p>
            <a:pPr marL="0" indent="0">
              <a:buNone/>
            </a:pPr>
            <a:r>
              <a:rPr lang="en-US" sz="2200" b="1" dirty="0">
                <a:cs typeface="Times New Roman" panose="02020603050405020304" pitchFamily="18" charset="0"/>
              </a:rPr>
              <a:t>Before							After </a:t>
            </a:r>
          </a:p>
        </p:txBody>
      </p:sp>
      <p:pic>
        <p:nvPicPr>
          <p:cNvPr id="6" name="Picture 5">
            <a:extLst>
              <a:ext uri="{FF2B5EF4-FFF2-40B4-BE49-F238E27FC236}">
                <a16:creationId xmlns:a16="http://schemas.microsoft.com/office/drawing/2014/main" id="{FFC9F272-27B2-ECE8-1EEE-5EE31FF695F3}"/>
              </a:ext>
            </a:extLst>
          </p:cNvPr>
          <p:cNvPicPr>
            <a:picLocks noChangeAspect="1"/>
          </p:cNvPicPr>
          <p:nvPr/>
        </p:nvPicPr>
        <p:blipFill>
          <a:blip r:embed="rId3"/>
          <a:stretch>
            <a:fillRect/>
          </a:stretch>
        </p:blipFill>
        <p:spPr>
          <a:xfrm>
            <a:off x="320108" y="1948899"/>
            <a:ext cx="6324601" cy="4477152"/>
          </a:xfrm>
          <a:prstGeom prst="rect">
            <a:avLst/>
          </a:prstGeom>
        </p:spPr>
      </p:pic>
      <p:pic>
        <p:nvPicPr>
          <p:cNvPr id="10" name="Picture 9">
            <a:extLst>
              <a:ext uri="{FF2B5EF4-FFF2-40B4-BE49-F238E27FC236}">
                <a16:creationId xmlns:a16="http://schemas.microsoft.com/office/drawing/2014/main" id="{7D512171-DFA0-3A11-41AF-A7E8A74E8B08}"/>
              </a:ext>
            </a:extLst>
          </p:cNvPr>
          <p:cNvPicPr>
            <a:picLocks noChangeAspect="1"/>
          </p:cNvPicPr>
          <p:nvPr/>
        </p:nvPicPr>
        <p:blipFill>
          <a:blip r:embed="rId4"/>
          <a:stretch>
            <a:fillRect/>
          </a:stretch>
        </p:blipFill>
        <p:spPr>
          <a:xfrm>
            <a:off x="6651335" y="1905000"/>
            <a:ext cx="5275623" cy="4723200"/>
          </a:xfrm>
          <a:prstGeom prst="rect">
            <a:avLst/>
          </a:prstGeom>
        </p:spPr>
      </p:pic>
    </p:spTree>
    <p:extLst>
      <p:ext uri="{BB962C8B-B14F-4D97-AF65-F5344CB8AC3E}">
        <p14:creationId xmlns:p14="http://schemas.microsoft.com/office/powerpoint/2010/main" val="2573710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2133600" y="1411288"/>
            <a:ext cx="6702302" cy="4608512"/>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528924" y="6544424"/>
            <a:ext cx="2124364"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pPr>
            <a:r>
              <a:rPr lang="en-US" spc="-20"/>
              <a:t>EC </a:t>
            </a:r>
            <a:r>
              <a:rPr lang="en-US" spc="-10"/>
              <a:t>303: </a:t>
            </a:r>
            <a:r>
              <a:rPr lang="en-US"/>
              <a:t>Chapter</a:t>
            </a:r>
            <a:r>
              <a:rPr lang="en-US" spc="89"/>
              <a:t> </a:t>
            </a:r>
            <a:r>
              <a:rPr lang="en-US" spc="-10"/>
              <a:t>1</a:t>
            </a:r>
            <a:endParaRPr spc="-10" dirty="0"/>
          </a:p>
        </p:txBody>
      </p:sp>
      <p:sp>
        <p:nvSpPr>
          <p:cNvPr id="7" name="object 7"/>
          <p:cNvSpPr txBox="1">
            <a:spLocks noGrp="1"/>
          </p:cNvSpPr>
          <p:nvPr>
            <p:ph type="ftr" sz="quarter" idx="5"/>
          </p:nvPr>
        </p:nvSpPr>
        <p:spPr>
          <a:xfrm>
            <a:off x="7518271" y="6544423"/>
            <a:ext cx="4465359"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spc="-20" dirty="0"/>
          </a:p>
        </p:txBody>
      </p:sp>
    </p:spTree>
    <p:extLst>
      <p:ext uri="{BB962C8B-B14F-4D97-AF65-F5344CB8AC3E}">
        <p14:creationId xmlns:p14="http://schemas.microsoft.com/office/powerpoint/2010/main" val="4172736956"/>
      </p:ext>
    </p:extLst>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2209800" y="1457532"/>
            <a:ext cx="6546827" cy="4432775"/>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528924" y="6544424"/>
            <a:ext cx="2124364"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pPr>
            <a:r>
              <a:rPr lang="en-US" spc="-20"/>
              <a:t>EC </a:t>
            </a:r>
            <a:r>
              <a:rPr lang="en-US" spc="-10"/>
              <a:t>303: </a:t>
            </a:r>
            <a:r>
              <a:rPr lang="en-US"/>
              <a:t>Chapter</a:t>
            </a:r>
            <a:r>
              <a:rPr lang="en-US" spc="89"/>
              <a:t> </a:t>
            </a:r>
            <a:r>
              <a:rPr lang="en-US" spc="-10"/>
              <a:t>1</a:t>
            </a:r>
            <a:endParaRPr spc="-10" dirty="0"/>
          </a:p>
        </p:txBody>
      </p:sp>
      <p:sp>
        <p:nvSpPr>
          <p:cNvPr id="7" name="object 7"/>
          <p:cNvSpPr txBox="1">
            <a:spLocks noGrp="1"/>
          </p:cNvSpPr>
          <p:nvPr>
            <p:ph type="ftr" sz="quarter" idx="5"/>
          </p:nvPr>
        </p:nvSpPr>
        <p:spPr>
          <a:xfrm>
            <a:off x="7518271" y="6544423"/>
            <a:ext cx="4465359"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spc="-20" dirty="0"/>
          </a:p>
        </p:txBody>
      </p:sp>
    </p:spTree>
    <p:extLst>
      <p:ext uri="{BB962C8B-B14F-4D97-AF65-F5344CB8AC3E}">
        <p14:creationId xmlns:p14="http://schemas.microsoft.com/office/powerpoint/2010/main" val="517113271"/>
      </p:ext>
    </p:extLst>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6" y="2035254"/>
            <a:ext cx="6784701" cy="3805244"/>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53"/>
            <a:ext cx="7689766" cy="4756558"/>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39"/>
            <a:ext cx="7868955" cy="3957191"/>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8195" y="224815"/>
            <a:ext cx="1570419"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3" name="object 3"/>
          <p:cNvSpPr txBox="1">
            <a:spLocks noGrp="1"/>
          </p:cNvSpPr>
          <p:nvPr>
            <p:ph type="title"/>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a:spcBef>
                <a:spcPts val="733"/>
              </a:spcBef>
            </a:pPr>
            <a:r>
              <a:rPr spc="-20" dirty="0"/>
              <a:t>Other </a:t>
            </a:r>
            <a:r>
              <a:rPr spc="-40" dirty="0"/>
              <a:t>Notes </a:t>
            </a:r>
            <a:r>
              <a:rPr spc="-89" dirty="0"/>
              <a:t>on </a:t>
            </a:r>
            <a:r>
              <a:rPr spc="40" dirty="0"/>
              <a:t>Data</a:t>
            </a:r>
            <a:r>
              <a:rPr spc="109" dirty="0"/>
              <a:t> </a:t>
            </a:r>
            <a:r>
              <a:rPr spc="-20" dirty="0"/>
              <a:t>Visualization</a:t>
            </a:r>
          </a:p>
        </p:txBody>
      </p:sp>
      <p:sp>
        <p:nvSpPr>
          <p:cNvPr id="4" name="object 4"/>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p:nvPr/>
        </p:nvSpPr>
        <p:spPr>
          <a:xfrm>
            <a:off x="2452878" y="215056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7" name="object 7"/>
          <p:cNvSpPr/>
          <p:nvPr/>
        </p:nvSpPr>
        <p:spPr>
          <a:xfrm>
            <a:off x="2452878" y="2491580"/>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8" name="object 8"/>
          <p:cNvSpPr/>
          <p:nvPr/>
        </p:nvSpPr>
        <p:spPr>
          <a:xfrm>
            <a:off x="2452878" y="2832566"/>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9" name="object 9"/>
          <p:cNvSpPr txBox="1"/>
          <p:nvPr/>
        </p:nvSpPr>
        <p:spPr>
          <a:xfrm>
            <a:off x="2474725" y="967692"/>
            <a:ext cx="6499371" cy="2132744"/>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88"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0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69" dirty="0">
                <a:solidFill>
                  <a:prstClr val="black"/>
                </a:solidFill>
                <a:latin typeface="Trebuchet MS"/>
                <a:cs typeface="Trebuchet MS"/>
              </a:rPr>
              <a:t>Don’t </a:t>
            </a:r>
            <a:r>
              <a:rPr sz="2180" spc="-168" dirty="0">
                <a:solidFill>
                  <a:prstClr val="black"/>
                </a:solidFill>
                <a:latin typeface="Trebuchet MS"/>
                <a:cs typeface="Trebuchet MS"/>
              </a:rPr>
              <a:t>even </a:t>
            </a:r>
            <a:r>
              <a:rPr sz="2180" b="1" spc="59" dirty="0">
                <a:solidFill>
                  <a:srgbClr val="2E5F66"/>
                </a:solidFill>
                <a:latin typeface="Calibri"/>
                <a:cs typeface="Calibri"/>
              </a:rPr>
              <a:t>think </a:t>
            </a:r>
            <a:r>
              <a:rPr sz="2180" spc="-99" dirty="0">
                <a:solidFill>
                  <a:prstClr val="black"/>
                </a:solidFill>
                <a:latin typeface="Trebuchet MS"/>
                <a:cs typeface="Trebuchet MS"/>
              </a:rPr>
              <a:t>about </a:t>
            </a:r>
            <a:r>
              <a:rPr sz="2180" spc="-109" dirty="0">
                <a:solidFill>
                  <a:prstClr val="black"/>
                </a:solidFill>
                <a:latin typeface="Trebuchet MS"/>
                <a:cs typeface="Trebuchet MS"/>
              </a:rPr>
              <a:t>donut</a:t>
            </a:r>
            <a:r>
              <a:rPr sz="2180" spc="208" dirty="0">
                <a:solidFill>
                  <a:prstClr val="black"/>
                </a:solidFill>
                <a:latin typeface="Trebuchet MS"/>
                <a:cs typeface="Trebuchet MS"/>
              </a:rPr>
              <a:t> </a:t>
            </a:r>
            <a:r>
              <a:rPr sz="2180" spc="-119" dirty="0">
                <a:solidFill>
                  <a:prstClr val="black"/>
                </a:solidFill>
                <a:latin typeface="Trebuchet MS"/>
                <a:cs typeface="Trebuchet MS"/>
              </a:rPr>
              <a:t>charts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20" dirty="0">
                <a:solidFill>
                  <a:prstClr val="black"/>
                </a:solidFill>
                <a:latin typeface="Trebuchet MS"/>
                <a:cs typeface="Trebuchet MS"/>
              </a:rPr>
              <a:t>So </a:t>
            </a:r>
            <a:r>
              <a:rPr sz="2180" spc="-178" dirty="0">
                <a:solidFill>
                  <a:prstClr val="black"/>
                </a:solidFill>
                <a:latin typeface="Trebuchet MS"/>
                <a:cs typeface="Trebuchet MS"/>
              </a:rPr>
              <a:t>are </a:t>
            </a:r>
            <a:r>
              <a:rPr sz="2180" spc="59" dirty="0">
                <a:solidFill>
                  <a:prstClr val="black"/>
                </a:solidFill>
                <a:latin typeface="Trebuchet MS"/>
                <a:cs typeface="Trebuchet MS"/>
              </a:rPr>
              <a:t>3D</a:t>
            </a:r>
            <a:r>
              <a:rPr sz="2180" spc="-188" dirty="0">
                <a:solidFill>
                  <a:prstClr val="black"/>
                </a:solidFill>
                <a:latin typeface="Trebuchet MS"/>
                <a:cs typeface="Trebuchet MS"/>
              </a:rPr>
              <a:t> </a:t>
            </a:r>
            <a:r>
              <a:rPr sz="2180" spc="-109" dirty="0">
                <a:solidFill>
                  <a:prstClr val="black"/>
                </a:solidFill>
                <a:latin typeface="Trebuchet MS"/>
                <a:cs typeface="Trebuchet MS"/>
              </a:rPr>
              <a:t>plots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40" dirty="0">
                <a:solidFill>
                  <a:prstClr val="black"/>
                </a:solidFill>
                <a:latin typeface="Trebuchet MS"/>
                <a:cs typeface="Trebuchet MS"/>
              </a:rPr>
              <a:t>Too </a:t>
            </a:r>
            <a:r>
              <a:rPr sz="2180" spc="-109" dirty="0">
                <a:solidFill>
                  <a:prstClr val="black"/>
                </a:solidFill>
                <a:latin typeface="Trebuchet MS"/>
                <a:cs typeface="Trebuchet MS"/>
              </a:rPr>
              <a:t>many </a:t>
            </a:r>
            <a:r>
              <a:rPr sz="2180" b="1" spc="30" dirty="0">
                <a:solidFill>
                  <a:srgbClr val="1FA49A"/>
                </a:solidFill>
                <a:latin typeface="Calibri"/>
                <a:cs typeface="Calibri"/>
              </a:rPr>
              <a:t>hues </a:t>
            </a:r>
            <a:r>
              <a:rPr sz="2180" spc="-168" dirty="0">
                <a:solidFill>
                  <a:prstClr val="black"/>
                </a:solidFill>
                <a:latin typeface="Trebuchet MS"/>
                <a:cs typeface="Trebuchet MS"/>
              </a:rPr>
              <a:t>create </a:t>
            </a:r>
            <a:r>
              <a:rPr sz="2180" spc="-149" dirty="0">
                <a:solidFill>
                  <a:prstClr val="black"/>
                </a:solidFill>
                <a:latin typeface="Trebuchet MS"/>
                <a:cs typeface="Trebuchet MS"/>
              </a:rPr>
              <a:t>false </a:t>
            </a:r>
            <a:r>
              <a:rPr sz="2180" spc="-119" dirty="0">
                <a:solidFill>
                  <a:prstClr val="black"/>
                </a:solidFill>
                <a:latin typeface="Trebuchet MS"/>
                <a:cs typeface="Trebuchet MS"/>
              </a:rPr>
              <a:t>divisions/skew</a:t>
            </a:r>
            <a:r>
              <a:rPr sz="2180" spc="-79" dirty="0">
                <a:solidFill>
                  <a:prstClr val="black"/>
                </a:solidFill>
                <a:latin typeface="Trebuchet MS"/>
                <a:cs typeface="Trebuchet MS"/>
              </a:rPr>
              <a:t> </a:t>
            </a:r>
            <a:r>
              <a:rPr sz="2180" spc="-168" dirty="0">
                <a:solidFill>
                  <a:prstClr val="black"/>
                </a:solidFill>
                <a:latin typeface="Trebuchet MS"/>
                <a:cs typeface="Trebuchet MS"/>
              </a:rPr>
              <a:t>differences</a:t>
            </a:r>
            <a:endParaRPr sz="2180">
              <a:solidFill>
                <a:prstClr val="black"/>
              </a:solidFill>
              <a:latin typeface="Trebuchet MS"/>
              <a:cs typeface="Trebuchet MS"/>
            </a:endParaRPr>
          </a:p>
        </p:txBody>
      </p:sp>
      <p:sp>
        <p:nvSpPr>
          <p:cNvPr id="10" name="object 10"/>
          <p:cNvSpPr/>
          <p:nvPr/>
        </p:nvSpPr>
        <p:spPr>
          <a:xfrm>
            <a:off x="2830334" y="3137414"/>
            <a:ext cx="7002708" cy="2668955"/>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1" name="object 11"/>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12" name="object 12"/>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6B486-EF2D-8B28-8FFA-61A5F96F11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91F86-C51D-1993-3691-C76030C0E651}"/>
              </a:ext>
            </a:extLst>
          </p:cNvPr>
          <p:cNvSpPr>
            <a:spLocks noGrp="1"/>
          </p:cNvSpPr>
          <p:nvPr>
            <p:ph type="title"/>
          </p:nvPr>
        </p:nvSpPr>
        <p:spPr>
          <a:xfrm>
            <a:off x="609600" y="337392"/>
            <a:ext cx="102108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4: Maximize information, minimize ink</a:t>
            </a:r>
          </a:p>
        </p:txBody>
      </p:sp>
      <p:sp>
        <p:nvSpPr>
          <p:cNvPr id="3" name="Content Placeholder 2">
            <a:extLst>
              <a:ext uri="{FF2B5EF4-FFF2-40B4-BE49-F238E27FC236}">
                <a16:creationId xmlns:a16="http://schemas.microsoft.com/office/drawing/2014/main" id="{D5236159-066E-9ABF-3B1C-05FE9D415D79}"/>
              </a:ext>
            </a:extLst>
          </p:cNvPr>
          <p:cNvSpPr>
            <a:spLocks noGrp="1"/>
          </p:cNvSpPr>
          <p:nvPr>
            <p:ph idx="1"/>
          </p:nvPr>
        </p:nvSpPr>
        <p:spPr>
          <a:xfrm>
            <a:off x="609600" y="1066801"/>
            <a:ext cx="10210800" cy="5453807"/>
          </a:xfrm>
        </p:spPr>
        <p:txBody>
          <a:bodyPr>
            <a:noAutofit/>
          </a:bodyPr>
          <a:lstStyle/>
          <a:p>
            <a:pPr algn="l">
              <a:buFont typeface="Arial" panose="020B0604020202020204" pitchFamily="34" charset="0"/>
              <a:buChar char="•"/>
            </a:pPr>
            <a:r>
              <a:rPr lang="en-US" sz="2000" b="0" i="0" dirty="0">
                <a:solidFill>
                  <a:srgbClr val="212529"/>
                </a:solidFill>
                <a:effectLst/>
                <a:cs typeface="Times New Roman" panose="02020603050405020304" pitchFamily="18" charset="0"/>
              </a:rPr>
              <a:t>Make sure fonts are legible and not too small!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You may need to prioritize legibility over, for example, showing all of the data.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Fix the axis labels! A common mistake is to keep the default shorthand you used to name variables in your plotting software instead of more descriptive labels (e.g., “RT” instead of “Reaction Time”). Use consistent terminology for different manipulations and measures in the main text and figures. If anything might be unclear in the figure, explain it in the caption.</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Different audiences may require different levels of detail. Sometimes it is better to collapse over secondary variables (even if they are included in your statistical models) in order to control the density of the figure and draw attention to the key question of interest.</a:t>
            </a:r>
            <a:endParaRPr lang="en-US" sz="2000" dirty="0">
              <a:cs typeface="Times New Roman" panose="02020603050405020304" pitchFamily="18" charset="0"/>
            </a:endParaRPr>
          </a:p>
        </p:txBody>
      </p:sp>
    </p:spTree>
    <p:extLst>
      <p:ext uri="{BB962C8B-B14F-4D97-AF65-F5344CB8AC3E}">
        <p14:creationId xmlns:p14="http://schemas.microsoft.com/office/powerpoint/2010/main" val="197804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Descriptive Statistics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4413699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D053B-2F59-6BD0-0750-382514F3C7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B6701-0E90-A9B8-1750-30DCDDC489D4}"/>
              </a:ext>
            </a:extLst>
          </p:cNvPr>
          <p:cNvSpPr>
            <a:spLocks noGrp="1"/>
          </p:cNvSpPr>
          <p:nvPr>
            <p:ph type="ctrTitle"/>
          </p:nvPr>
        </p:nvSpPr>
        <p:spPr>
          <a:xfrm>
            <a:off x="1261872" y="758952"/>
            <a:ext cx="10549128" cy="4041648"/>
          </a:xfrm>
        </p:spPr>
        <p:txBody>
          <a:bodyPr/>
          <a:lstStyle/>
          <a:p>
            <a:r>
              <a:rPr lang="en-US" dirty="0"/>
              <a:t>Measuring Relationships</a:t>
            </a:r>
          </a:p>
        </p:txBody>
      </p:sp>
      <p:sp>
        <p:nvSpPr>
          <p:cNvPr id="3" name="Subtitle 2">
            <a:extLst>
              <a:ext uri="{FF2B5EF4-FFF2-40B4-BE49-F238E27FC236}">
                <a16:creationId xmlns:a16="http://schemas.microsoft.com/office/drawing/2014/main" id="{53AD8753-1C8D-E5DD-882A-CC1C103E5003}"/>
              </a:ext>
            </a:extLst>
          </p:cNvPr>
          <p:cNvSpPr>
            <a:spLocks noGrp="1"/>
          </p:cNvSpPr>
          <p:nvPr>
            <p:ph type="subTitle" idx="1"/>
          </p:nvPr>
        </p:nvSpPr>
        <p:spPr/>
        <p:txBody>
          <a:bodyPr>
            <a:normAutofit/>
          </a:bodyPr>
          <a:lstStyle/>
          <a:p>
            <a:r>
              <a:rPr lang="en-US" sz="4400" dirty="0"/>
              <a:t>A brief introduction</a:t>
            </a:r>
          </a:p>
        </p:txBody>
      </p:sp>
    </p:spTree>
    <p:extLst>
      <p:ext uri="{BB962C8B-B14F-4D97-AF65-F5344CB8AC3E}">
        <p14:creationId xmlns:p14="http://schemas.microsoft.com/office/powerpoint/2010/main" val="2934330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37FC9-4343-F3E1-81D0-50F037A261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AC5C75-17A7-ACD5-1DDE-DA1A96205C43}"/>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560CE98D-E8E1-858A-47AA-5F54B8D6F27A}"/>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p:txBody>
      </p:sp>
      <p:pic>
        <p:nvPicPr>
          <p:cNvPr id="5" name="Picture 4">
            <a:extLst>
              <a:ext uri="{FF2B5EF4-FFF2-40B4-BE49-F238E27FC236}">
                <a16:creationId xmlns:a16="http://schemas.microsoft.com/office/drawing/2014/main" id="{44194CBE-D6DA-50B8-1893-1E486341817B}"/>
              </a:ext>
            </a:extLst>
          </p:cNvPr>
          <p:cNvPicPr>
            <a:picLocks noChangeAspect="1"/>
          </p:cNvPicPr>
          <p:nvPr/>
        </p:nvPicPr>
        <p:blipFill>
          <a:blip r:embed="rId3"/>
          <a:stretch>
            <a:fillRect/>
          </a:stretch>
        </p:blipFill>
        <p:spPr>
          <a:xfrm>
            <a:off x="2895600" y="1981200"/>
            <a:ext cx="6989281" cy="4724400"/>
          </a:xfrm>
          <a:prstGeom prst="rect">
            <a:avLst/>
          </a:prstGeom>
        </p:spPr>
      </p:pic>
    </p:spTree>
    <p:extLst>
      <p:ext uri="{BB962C8B-B14F-4D97-AF65-F5344CB8AC3E}">
        <p14:creationId xmlns:p14="http://schemas.microsoft.com/office/powerpoint/2010/main" val="36608760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1F5C8-EA6C-79FC-9169-C6E1C10A52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F577C3-9CCB-694F-3F87-B7A97D27D33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ADC8B369-38FA-36B3-D97C-3FCE83CDF562}"/>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a:p>
            <a:r>
              <a:rPr lang="en-US" sz="2200" dirty="0">
                <a:cs typeface="Times New Roman" panose="02020603050405020304" pitchFamily="18" charset="0"/>
              </a:rPr>
              <a:t>Or we can be a little more selective (binned scatterplots) </a:t>
            </a:r>
          </a:p>
        </p:txBody>
      </p:sp>
      <p:pic>
        <p:nvPicPr>
          <p:cNvPr id="6" name="Picture 5">
            <a:extLst>
              <a:ext uri="{FF2B5EF4-FFF2-40B4-BE49-F238E27FC236}">
                <a16:creationId xmlns:a16="http://schemas.microsoft.com/office/drawing/2014/main" id="{E48A4A55-B5F0-28FC-05E1-151F7B267125}"/>
              </a:ext>
            </a:extLst>
          </p:cNvPr>
          <p:cNvPicPr>
            <a:picLocks noChangeAspect="1"/>
          </p:cNvPicPr>
          <p:nvPr/>
        </p:nvPicPr>
        <p:blipFill>
          <a:blip r:embed="rId3"/>
          <a:stretch>
            <a:fillRect/>
          </a:stretch>
        </p:blipFill>
        <p:spPr>
          <a:xfrm>
            <a:off x="4953000" y="2680252"/>
            <a:ext cx="6072875" cy="3978173"/>
          </a:xfrm>
          <a:prstGeom prst="rect">
            <a:avLst/>
          </a:prstGeom>
        </p:spPr>
      </p:pic>
    </p:spTree>
    <p:extLst>
      <p:ext uri="{BB962C8B-B14F-4D97-AF65-F5344CB8AC3E}">
        <p14:creationId xmlns:p14="http://schemas.microsoft.com/office/powerpoint/2010/main" val="24785082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57F98-0FB6-EC0A-C647-73BD5B01D9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60F7E-838A-CF7E-428F-5919E262D613}"/>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7656A61F-C107-0783-E9A5-AFBF432D66DE}"/>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a:p>
            <a:r>
              <a:rPr lang="en-US" sz="2200" dirty="0">
                <a:cs typeface="Times New Roman" panose="02020603050405020304" pitchFamily="18" charset="0"/>
              </a:rPr>
              <a:t>Or we can be a little more selective (binned scatterplots) </a:t>
            </a:r>
          </a:p>
        </p:txBody>
      </p:sp>
      <p:pic>
        <p:nvPicPr>
          <p:cNvPr id="5" name="Picture 4">
            <a:extLst>
              <a:ext uri="{FF2B5EF4-FFF2-40B4-BE49-F238E27FC236}">
                <a16:creationId xmlns:a16="http://schemas.microsoft.com/office/drawing/2014/main" id="{D81B84D0-8673-F407-5F0F-6685C67B262D}"/>
              </a:ext>
            </a:extLst>
          </p:cNvPr>
          <p:cNvPicPr>
            <a:picLocks noChangeAspect="1"/>
          </p:cNvPicPr>
          <p:nvPr/>
        </p:nvPicPr>
        <p:blipFill>
          <a:blip r:embed="rId3"/>
          <a:stretch>
            <a:fillRect/>
          </a:stretch>
        </p:blipFill>
        <p:spPr>
          <a:xfrm>
            <a:off x="4949072" y="2666999"/>
            <a:ext cx="6014882" cy="3996189"/>
          </a:xfrm>
          <a:prstGeom prst="rect">
            <a:avLst/>
          </a:prstGeom>
        </p:spPr>
      </p:pic>
    </p:spTree>
    <p:extLst>
      <p:ext uri="{BB962C8B-B14F-4D97-AF65-F5344CB8AC3E}">
        <p14:creationId xmlns:p14="http://schemas.microsoft.com/office/powerpoint/2010/main" val="24478067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err="1">
                <a:latin typeface="Times New Roman" panose="02020603050405020304" pitchFamily="18" charset="0"/>
                <a:cs typeface="Times New Roman" panose="02020603050405020304" pitchFamily="18" charset="0"/>
              </a:rPr>
              <a:t>Binscatters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3429000" cy="5141388"/>
              </a:xfrm>
            </p:spPr>
            <p:txBody>
              <a:bodyPr>
                <a:noAutofit/>
              </a:bodyPr>
              <a:lstStyle/>
              <a:p>
                <a:pPr marL="457200" indent="-457200">
                  <a:buFont typeface="+mj-lt"/>
                  <a:buAutoNum type="arabicPeriod"/>
                </a:pPr>
                <a:r>
                  <a:rPr lang="en-US" sz="2400" dirty="0">
                    <a:cs typeface="Times New Roman" panose="02020603050405020304" pitchFamily="18" charset="0"/>
                  </a:rPr>
                  <a:t>Bin your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Aggregate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within bins</a:t>
                </a:r>
              </a:p>
              <a:p>
                <a:pPr marL="457200" indent="-457200">
                  <a:buFont typeface="+mj-lt"/>
                  <a:buAutoNum type="arabicPeriod"/>
                </a:pPr>
                <a:r>
                  <a:rPr lang="en-US" sz="2400" dirty="0">
                    <a:cs typeface="Times New Roman" panose="02020603050405020304" pitchFamily="18" charset="0"/>
                  </a:rPr>
                  <a:t>Smooth (drawbacks?)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3429000" cy="5141388"/>
              </a:xfrm>
              <a:blipFill>
                <a:blip r:embed="rId3"/>
                <a:stretch>
                  <a:fillRect l="-142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Scatter Plot in Stata with Reduced Noise">
            <a:extLst>
              <a:ext uri="{FF2B5EF4-FFF2-40B4-BE49-F238E27FC236}">
                <a16:creationId xmlns:a16="http://schemas.microsoft.com/office/drawing/2014/main" id="{359A706A-B0E6-16DD-48A0-59AF647698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967055"/>
            <a:ext cx="7700963" cy="560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7360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D5437-A2E8-E1A3-4542-298B615934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C52C63-9220-FA0C-C62E-9192D30DDAF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E79A4897-9F50-BFC4-15B0-AE1BB6BA6DEF}"/>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Other options (that we’ll cover next time) include: </a:t>
            </a:r>
          </a:p>
          <a:p>
            <a:r>
              <a:rPr lang="en-US" sz="2200" dirty="0">
                <a:cs typeface="Times New Roman" panose="02020603050405020304" pitchFamily="18" charset="0"/>
              </a:rPr>
              <a:t>Conditional distributions</a:t>
            </a:r>
          </a:p>
          <a:p>
            <a:r>
              <a:rPr lang="en-US" sz="2200" dirty="0">
                <a:cs typeface="Times New Roman" panose="02020603050405020304" pitchFamily="18" charset="0"/>
              </a:rPr>
              <a:t>Two-way data visualizations</a:t>
            </a:r>
          </a:p>
          <a:p>
            <a:r>
              <a:rPr lang="en-US" sz="2200" dirty="0">
                <a:cs typeface="Times New Roman" panose="02020603050405020304" pitchFamily="18" charset="0"/>
              </a:rPr>
              <a:t>Regression adjustments</a:t>
            </a:r>
          </a:p>
          <a:p>
            <a:r>
              <a:rPr lang="en-US" sz="2200" dirty="0">
                <a:cs typeface="Times New Roman" panose="02020603050405020304" pitchFamily="18" charset="0"/>
              </a:rPr>
              <a:t>Lots of options!</a:t>
            </a:r>
          </a:p>
        </p:txBody>
      </p:sp>
    </p:spTree>
    <p:extLst>
      <p:ext uri="{BB962C8B-B14F-4D97-AF65-F5344CB8AC3E}">
        <p14:creationId xmlns:p14="http://schemas.microsoft.com/office/powerpoint/2010/main" val="1245100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Correlations, Covariances,</a:t>
            </a:r>
            <a:br>
              <a:rPr lang="en-US" dirty="0"/>
            </a:br>
            <a:r>
              <a:rPr lang="en-US" dirty="0"/>
              <a:t>&amp; Causation </a:t>
            </a:r>
            <a:r>
              <a:rPr lang="en-US" sz="4000" dirty="0"/>
              <a:t>(oh my!)</a:t>
            </a:r>
            <a:endParaRPr lang="en-US" dirty="0"/>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42827466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2EF462-FB17-A276-ABD8-8BF211380803}"/>
              </a:ext>
            </a:extLst>
          </p:cNvPr>
          <p:cNvPicPr>
            <a:picLocks noChangeAspect="1"/>
          </p:cNvPicPr>
          <p:nvPr/>
        </p:nvPicPr>
        <p:blipFill>
          <a:blip r:embed="rId3"/>
          <a:stretch>
            <a:fillRect/>
          </a:stretch>
        </p:blipFill>
        <p:spPr>
          <a:xfrm>
            <a:off x="457200" y="5667420"/>
            <a:ext cx="7010400" cy="1439220"/>
          </a:xfrm>
          <a:prstGeom prst="rect">
            <a:avLst/>
          </a:prstGeom>
        </p:spPr>
      </p:pic>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do your variables move together?</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Just as we calculated variance last time, we can also measure the way two variables </a:t>
            </a:r>
            <a:r>
              <a:rPr lang="en-US" sz="2400" b="1" dirty="0">
                <a:cs typeface="Times New Roman" panose="02020603050405020304" pitchFamily="18" charset="0"/>
              </a:rPr>
              <a:t>co-move</a:t>
            </a: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B7B3CB10-A79E-020B-810F-8F7B008D9E0A}"/>
              </a:ext>
            </a:extLst>
          </p:cNvPr>
          <p:cNvPicPr>
            <a:picLocks noChangeAspect="1"/>
          </p:cNvPicPr>
          <p:nvPr/>
        </p:nvPicPr>
        <p:blipFill>
          <a:blip r:embed="rId4"/>
          <a:stretch>
            <a:fillRect/>
          </a:stretch>
        </p:blipFill>
        <p:spPr>
          <a:xfrm>
            <a:off x="609600" y="1919825"/>
            <a:ext cx="4800600" cy="3614181"/>
          </a:xfrm>
          <a:prstGeom prst="rect">
            <a:avLst/>
          </a:prstGeom>
        </p:spPr>
      </p:pic>
    </p:spTree>
    <p:extLst>
      <p:ext uri="{BB962C8B-B14F-4D97-AF65-F5344CB8AC3E}">
        <p14:creationId xmlns:p14="http://schemas.microsoft.com/office/powerpoint/2010/main" val="6649438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28546-9A5E-8665-826B-55CC5CFCA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A2FED-9B96-2D58-0224-8C0987B422E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D1DCDC-F961-AD87-3C68-AA9B05BBF2F3}"/>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How do we make sense of the relationships between variables? </a:t>
                </a:r>
              </a:p>
              <a:p>
                <a:pPr marL="0" indent="0">
                  <a:buNone/>
                </a:pPr>
                <a:r>
                  <a:rPr lang="en-US" sz="2400" dirty="0">
                    <a:cs typeface="Times New Roman" panose="02020603050405020304" pitchFamily="18" charset="0"/>
                  </a:rPr>
                  <a:t>Variables can be </a:t>
                </a:r>
                <a:r>
                  <a:rPr lang="en-US" sz="2400" b="1" dirty="0">
                    <a:cs typeface="Times New Roman" panose="02020603050405020304" pitchFamily="18" charset="0"/>
                  </a:rPr>
                  <a:t>independent </a:t>
                </a:r>
                <a:r>
                  <a:rPr lang="en-US" sz="2400" dirty="0">
                    <a:cs typeface="Times New Roman" panose="02020603050405020304" pitchFamily="18" charset="0"/>
                  </a:rPr>
                  <a:t>(uncorrelated) if one contains no information of the other. Formally: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𝑌</m:t>
                              </m:r>
                            </m:e>
                          </m:d>
                        </m:e>
                      </m:func>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func>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Otherwise we measure </a:t>
                </a:r>
                <a:r>
                  <a:rPr lang="en-US" sz="2400" b="1" u="sng" dirty="0">
                    <a:cs typeface="Times New Roman" panose="02020603050405020304" pitchFamily="18" charset="0"/>
                  </a:rPr>
                  <a:t>covariance</a:t>
                </a:r>
                <a:r>
                  <a:rPr lang="en-US" sz="24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78DF791-ECF7-C919-6B36-2D9FE6EA4F0B}"/>
              </a:ext>
            </a:extLst>
          </p:cNvPr>
          <p:cNvPicPr>
            <a:picLocks noChangeAspect="1"/>
          </p:cNvPicPr>
          <p:nvPr/>
        </p:nvPicPr>
        <p:blipFill>
          <a:blip r:embed="rId4"/>
          <a:stretch>
            <a:fillRect/>
          </a:stretch>
        </p:blipFill>
        <p:spPr>
          <a:xfrm>
            <a:off x="914400" y="3594090"/>
            <a:ext cx="8475050" cy="1739910"/>
          </a:xfrm>
          <a:prstGeom prst="rect">
            <a:avLst/>
          </a:prstGeom>
        </p:spPr>
      </p:pic>
    </p:spTree>
    <p:extLst>
      <p:ext uri="{BB962C8B-B14F-4D97-AF65-F5344CB8AC3E}">
        <p14:creationId xmlns:p14="http://schemas.microsoft.com/office/powerpoint/2010/main" val="40108486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How do we make sense of the relationships between variables? </a:t>
                </a:r>
              </a:p>
              <a:p>
                <a:pPr marL="0" indent="0">
                  <a:buNone/>
                </a:pPr>
                <a:r>
                  <a:rPr lang="en-US" sz="2400" dirty="0">
                    <a:cs typeface="Times New Roman" panose="02020603050405020304" pitchFamily="18" charset="0"/>
                  </a:rPr>
                  <a:t>Variables can be </a:t>
                </a:r>
                <a:r>
                  <a:rPr lang="en-US" sz="2400" b="1" dirty="0">
                    <a:cs typeface="Times New Roman" panose="02020603050405020304" pitchFamily="18" charset="0"/>
                  </a:rPr>
                  <a:t>independent </a:t>
                </a:r>
                <a:r>
                  <a:rPr lang="en-US" sz="2400" dirty="0">
                    <a:cs typeface="Times New Roman" panose="02020603050405020304" pitchFamily="18" charset="0"/>
                  </a:rPr>
                  <a:t>(uncorrelated) if one contains no information of the other. Formally: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𝑌</m:t>
                              </m:r>
                            </m:e>
                          </m:d>
                        </m:e>
                      </m:func>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func>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Otherwise we measure </a:t>
                </a:r>
                <a:r>
                  <a:rPr lang="en-US" sz="2400" b="1" u="sng" dirty="0">
                    <a:cs typeface="Times New Roman" panose="02020603050405020304" pitchFamily="18" charset="0"/>
                  </a:rPr>
                  <a:t>covariance</a:t>
                </a:r>
                <a:r>
                  <a:rPr lang="en-US" sz="24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88BD88C-A264-35A7-339E-CB35663B265C}"/>
              </a:ext>
            </a:extLst>
          </p:cNvPr>
          <p:cNvPicPr>
            <a:picLocks noChangeAspect="1"/>
          </p:cNvPicPr>
          <p:nvPr/>
        </p:nvPicPr>
        <p:blipFill>
          <a:blip r:embed="rId4"/>
          <a:stretch>
            <a:fillRect/>
          </a:stretch>
        </p:blipFill>
        <p:spPr>
          <a:xfrm>
            <a:off x="457199" y="1038294"/>
            <a:ext cx="10268589" cy="3609905"/>
          </a:xfrm>
          <a:prstGeom prst="rect">
            <a:avLst/>
          </a:prstGeom>
        </p:spPr>
      </p:pic>
    </p:spTree>
    <p:extLst>
      <p:ext uri="{BB962C8B-B14F-4D97-AF65-F5344CB8AC3E}">
        <p14:creationId xmlns:p14="http://schemas.microsoft.com/office/powerpoint/2010/main" val="236941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E2279-22FE-A4F2-7AEA-E62C6B0FC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665BC-A9B8-1967-75D9-8E508D417189}"/>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describe your data?</a:t>
            </a:r>
          </a:p>
        </p:txBody>
      </p:sp>
      <p:sp>
        <p:nvSpPr>
          <p:cNvPr id="3" name="Content Placeholder 2">
            <a:extLst>
              <a:ext uri="{FF2B5EF4-FFF2-40B4-BE49-F238E27FC236}">
                <a16:creationId xmlns:a16="http://schemas.microsoft.com/office/drawing/2014/main" id="{553BF719-B92D-6503-B7C4-9D7CDC19F3E0}"/>
              </a:ext>
            </a:extLst>
          </p:cNvPr>
          <p:cNvSpPr>
            <a:spLocks noGrp="1"/>
          </p:cNvSpPr>
          <p:nvPr>
            <p:ph idx="1"/>
          </p:nvPr>
        </p:nvSpPr>
        <p:spPr>
          <a:xfrm>
            <a:off x="609600" y="1066801"/>
            <a:ext cx="10210800" cy="5141388"/>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Descriptive statistics, summaries, and visualizations are the backbone of quantitative research! </a:t>
            </a:r>
          </a:p>
          <a:p>
            <a:pPr marL="457200" indent="-457200">
              <a:buAutoNum type="arabicPeriod"/>
            </a:pPr>
            <a:r>
              <a:rPr lang="en-US" sz="2200" dirty="0">
                <a:cs typeface="Times New Roman" panose="02020603050405020304" pitchFamily="18" charset="0"/>
              </a:rPr>
              <a:t>Validate that the data is telling you what you think it is telling you</a:t>
            </a:r>
          </a:p>
          <a:p>
            <a:pPr marL="457200" indent="-457200">
              <a:buAutoNum type="arabicPeriod"/>
            </a:pPr>
            <a:r>
              <a:rPr lang="en-US" sz="2200" dirty="0">
                <a:latin typeface="Times New Roman" panose="02020603050405020304" pitchFamily="18" charset="0"/>
                <a:cs typeface="Times New Roman" panose="02020603050405020304" pitchFamily="18" charset="0"/>
              </a:rPr>
              <a:t>Sell your readers </a:t>
            </a:r>
            <a:r>
              <a:rPr lang="en-US" sz="2200" dirty="0">
                <a:cs typeface="Times New Roman" panose="02020603050405020304" pitchFamily="18" charset="0"/>
              </a:rPr>
              <a:t>that the story you’re peddling is plausible</a:t>
            </a:r>
          </a:p>
          <a:p>
            <a:pPr marL="457200" indent="-457200">
              <a:buAutoNum type="arabicPeriod"/>
            </a:pPr>
            <a:r>
              <a:rPr lang="en-US" sz="2200" dirty="0">
                <a:latin typeface="Times New Roman" panose="02020603050405020304" pitchFamily="18" charset="0"/>
                <a:cs typeface="Times New Roman" panose="02020603050405020304" pitchFamily="18" charset="0"/>
              </a:rPr>
              <a:t>At the end of the day, all empirical research comes down to accurately describing the (conditional, marginal, etc.) distributions of quantitative variables (and how they change)</a:t>
            </a:r>
          </a:p>
        </p:txBody>
      </p:sp>
    </p:spTree>
    <p:extLst>
      <p:ext uri="{BB962C8B-B14F-4D97-AF65-F5344CB8AC3E}">
        <p14:creationId xmlns:p14="http://schemas.microsoft.com/office/powerpoint/2010/main" val="5085412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Example: </a:t>
            </a:r>
          </a:p>
        </p:txBody>
      </p:sp>
      <p:pic>
        <p:nvPicPr>
          <p:cNvPr id="5" name="Picture 4">
            <a:extLst>
              <a:ext uri="{FF2B5EF4-FFF2-40B4-BE49-F238E27FC236}">
                <a16:creationId xmlns:a16="http://schemas.microsoft.com/office/drawing/2014/main" id="{02223FFB-E040-2B3C-616F-F4CE5FC5F6FB}"/>
              </a:ext>
            </a:extLst>
          </p:cNvPr>
          <p:cNvPicPr>
            <a:picLocks noChangeAspect="1"/>
          </p:cNvPicPr>
          <p:nvPr/>
        </p:nvPicPr>
        <p:blipFill>
          <a:blip r:embed="rId3"/>
          <a:stretch>
            <a:fillRect/>
          </a:stretch>
        </p:blipFill>
        <p:spPr>
          <a:xfrm>
            <a:off x="914400" y="1524000"/>
            <a:ext cx="8749237" cy="3657600"/>
          </a:xfrm>
          <a:prstGeom prst="rect">
            <a:avLst/>
          </a:prstGeom>
        </p:spPr>
      </p:pic>
    </p:spTree>
    <p:extLst>
      <p:ext uri="{BB962C8B-B14F-4D97-AF65-F5344CB8AC3E}">
        <p14:creationId xmlns:p14="http://schemas.microsoft.com/office/powerpoint/2010/main" val="24104996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But this makes covariance </a:t>
            </a:r>
            <a:r>
              <a:rPr lang="en-US" sz="2400" b="1" dirty="0">
                <a:cs typeface="Times New Roman" panose="02020603050405020304" pitchFamily="18" charset="0"/>
              </a:rPr>
              <a:t>unit sensitive! </a:t>
            </a: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FDB6B80C-8B62-C340-95D4-25F70B60A95B}"/>
              </a:ext>
            </a:extLst>
          </p:cNvPr>
          <p:cNvPicPr>
            <a:picLocks noChangeAspect="1"/>
          </p:cNvPicPr>
          <p:nvPr/>
        </p:nvPicPr>
        <p:blipFill>
          <a:blip r:embed="rId3"/>
          <a:stretch>
            <a:fillRect/>
          </a:stretch>
        </p:blipFill>
        <p:spPr>
          <a:xfrm>
            <a:off x="381000" y="962232"/>
            <a:ext cx="10238907" cy="4524168"/>
          </a:xfrm>
          <a:prstGeom prst="rect">
            <a:avLst/>
          </a:prstGeom>
        </p:spPr>
      </p:pic>
    </p:spTree>
    <p:extLst>
      <p:ext uri="{BB962C8B-B14F-4D97-AF65-F5344CB8AC3E}">
        <p14:creationId xmlns:p14="http://schemas.microsoft.com/office/powerpoint/2010/main" val="777849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We use </a:t>
            </a:r>
            <a:r>
              <a:rPr lang="en-US" sz="2400" b="1" dirty="0">
                <a:cs typeface="Times New Roman" panose="02020603050405020304" pitchFamily="18" charset="0"/>
              </a:rPr>
              <a:t>correlations </a:t>
            </a:r>
            <a:r>
              <a:rPr lang="en-US" sz="2400" dirty="0">
                <a:cs typeface="Times New Roman" panose="02020603050405020304" pitchFamily="18" charset="0"/>
              </a:rPr>
              <a:t>as a unitless measure of covariance!</a:t>
            </a:r>
          </a:p>
        </p:txBody>
      </p:sp>
      <p:pic>
        <p:nvPicPr>
          <p:cNvPr id="6" name="Picture 5">
            <a:extLst>
              <a:ext uri="{FF2B5EF4-FFF2-40B4-BE49-F238E27FC236}">
                <a16:creationId xmlns:a16="http://schemas.microsoft.com/office/drawing/2014/main" id="{5EFFEFEB-E7AB-F68E-7A32-61725E9A9812}"/>
              </a:ext>
            </a:extLst>
          </p:cNvPr>
          <p:cNvPicPr>
            <a:picLocks noChangeAspect="1"/>
          </p:cNvPicPr>
          <p:nvPr/>
        </p:nvPicPr>
        <p:blipFill>
          <a:blip r:embed="rId3"/>
          <a:stretch>
            <a:fillRect/>
          </a:stretch>
        </p:blipFill>
        <p:spPr>
          <a:xfrm>
            <a:off x="838200" y="1676399"/>
            <a:ext cx="9144000" cy="4127801"/>
          </a:xfrm>
          <a:prstGeom prst="rect">
            <a:avLst/>
          </a:prstGeom>
        </p:spPr>
      </p:pic>
    </p:spTree>
    <p:extLst>
      <p:ext uri="{BB962C8B-B14F-4D97-AF65-F5344CB8AC3E}">
        <p14:creationId xmlns:p14="http://schemas.microsoft.com/office/powerpoint/2010/main" val="40858373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We use </a:t>
            </a:r>
            <a:r>
              <a:rPr lang="en-US" sz="2400" b="1" dirty="0">
                <a:cs typeface="Times New Roman" panose="02020603050405020304" pitchFamily="18" charset="0"/>
              </a:rPr>
              <a:t>correlations </a:t>
            </a:r>
            <a:r>
              <a:rPr lang="en-US" sz="2400" dirty="0">
                <a:cs typeface="Times New Roman" panose="02020603050405020304" pitchFamily="18" charset="0"/>
              </a:rPr>
              <a:t>as a unitless measure of covariance!</a:t>
            </a:r>
          </a:p>
        </p:txBody>
      </p:sp>
      <p:pic>
        <p:nvPicPr>
          <p:cNvPr id="5" name="Picture 4">
            <a:extLst>
              <a:ext uri="{FF2B5EF4-FFF2-40B4-BE49-F238E27FC236}">
                <a16:creationId xmlns:a16="http://schemas.microsoft.com/office/drawing/2014/main" id="{960CAF61-A113-E3CB-06D9-2E5337FFBFE2}"/>
              </a:ext>
            </a:extLst>
          </p:cNvPr>
          <p:cNvPicPr>
            <a:picLocks noChangeAspect="1"/>
          </p:cNvPicPr>
          <p:nvPr/>
        </p:nvPicPr>
        <p:blipFill>
          <a:blip r:embed="rId3"/>
          <a:stretch>
            <a:fillRect/>
          </a:stretch>
        </p:blipFill>
        <p:spPr>
          <a:xfrm>
            <a:off x="597061" y="1523999"/>
            <a:ext cx="6337139" cy="4975683"/>
          </a:xfrm>
          <a:prstGeom prst="rect">
            <a:avLst/>
          </a:prstGeom>
        </p:spPr>
      </p:pic>
      <p:pic>
        <p:nvPicPr>
          <p:cNvPr id="7" name="Picture 2" descr="RStudio - RStudio">
            <a:extLst>
              <a:ext uri="{FF2B5EF4-FFF2-40B4-BE49-F238E27FC236}">
                <a16:creationId xmlns:a16="http://schemas.microsoft.com/office/drawing/2014/main" id="{A5118A5F-14DE-5C30-EC79-08C2E8E24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51054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2286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Data visualization is a powerful tool: use it well</a:t>
            </a:r>
          </a:p>
          <a:p>
            <a:r>
              <a:rPr lang="en-US" sz="2800" dirty="0"/>
              <a:t>Measuring correlations and covariances (but not causation – yet!)</a:t>
            </a:r>
          </a:p>
          <a:p>
            <a:r>
              <a:rPr lang="en-US" sz="2800" dirty="0"/>
              <a:t>Quantifying (some) uncertainty: standard deviations</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Quantifying (more) uncertainty</a:t>
            </a:r>
          </a:p>
          <a:p>
            <a:r>
              <a:rPr lang="en-US" sz="2800" dirty="0"/>
              <a:t>Standard errors </a:t>
            </a:r>
          </a:p>
          <a:p>
            <a:r>
              <a:rPr lang="en-US" sz="2800" dirty="0"/>
              <a:t>Confidence Intervals</a:t>
            </a:r>
          </a:p>
        </p:txBody>
      </p:sp>
    </p:spTree>
    <p:extLst>
      <p:ext uri="{BB962C8B-B14F-4D97-AF65-F5344CB8AC3E}">
        <p14:creationId xmlns:p14="http://schemas.microsoft.com/office/powerpoint/2010/main" val="351778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Tree>
    <p:extLst>
      <p:ext uri="{BB962C8B-B14F-4D97-AF65-F5344CB8AC3E}">
        <p14:creationId xmlns:p14="http://schemas.microsoft.com/office/powerpoint/2010/main" val="1496632064"/>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7464</TotalTime>
  <Words>5297</Words>
  <Application>Microsoft Office PowerPoint</Application>
  <PresentationFormat>Widescreen</PresentationFormat>
  <Paragraphs>523</Paragraphs>
  <Slides>84</Slides>
  <Notes>78</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84</vt:i4>
      </vt:variant>
    </vt:vector>
  </HeadingPairs>
  <TitlesOfParts>
    <vt:vector size="98" baseType="lpstr">
      <vt:lpstr>-apple-system</vt:lpstr>
      <vt:lpstr>Arial</vt:lpstr>
      <vt:lpstr>Calibri</vt:lpstr>
      <vt:lpstr>Cambria Math</vt:lpstr>
      <vt:lpstr>et-book</vt:lpstr>
      <vt:lpstr>Google Sans</vt:lpstr>
      <vt:lpstr>Source Sans Pro</vt:lpstr>
      <vt:lpstr>Symbol</vt:lpstr>
      <vt:lpstr>Times New Roman</vt:lpstr>
      <vt:lpstr>Trebuchet MS</vt:lpstr>
      <vt:lpstr>Wingdings</vt:lpstr>
      <vt:lpstr>Wingdings 2</vt:lpstr>
      <vt:lpstr>View</vt:lpstr>
      <vt:lpstr>Office Theme</vt:lpstr>
      <vt:lpstr>Intermediate Statistics</vt:lpstr>
      <vt:lpstr>PowerPoint Presentation</vt:lpstr>
      <vt:lpstr>Data Visualization </vt:lpstr>
      <vt:lpstr>Seeing Data Matters: Anscombe’s Quartet</vt:lpstr>
      <vt:lpstr>Seeing Data Matters: Anscombe’s Quartet</vt:lpstr>
      <vt:lpstr>Choose Visualizations Carefully</vt:lpstr>
      <vt:lpstr>Descriptive Statistics</vt:lpstr>
      <vt:lpstr>Why describe your data?</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Data Types</vt:lpstr>
      <vt:lpstr>Data Types</vt:lpstr>
      <vt:lpstr>Data Types</vt:lpstr>
      <vt:lpstr>Data Types</vt:lpstr>
      <vt:lpstr>Data Types</vt:lpstr>
      <vt:lpstr>Picturing (Raw) Data</vt:lpstr>
      <vt:lpstr>Picturing (Raw) Data</vt:lpstr>
      <vt:lpstr>Picturing (Raw) Data</vt:lpstr>
      <vt:lpstr>Picturing (Raw) Data</vt:lpstr>
      <vt:lpstr>Picturing (Raw) Data</vt:lpstr>
      <vt:lpstr>Summarizing Data: Central Tendency</vt:lpstr>
      <vt:lpstr>Summarizing Data: Central Tendency</vt:lpstr>
      <vt:lpstr>Summarizing Data: Central Tendency</vt:lpstr>
      <vt:lpstr>Summarizing Data: Central Tendency</vt:lpstr>
      <vt:lpstr>Summarizing Data: Central Tendency</vt:lpstr>
      <vt:lpstr>How much variation do I have?</vt:lpstr>
      <vt:lpstr>How much variation do I have?</vt:lpstr>
      <vt:lpstr>Measuring Variability: Variance and SDs</vt:lpstr>
      <vt:lpstr>Measuring Variability: Variance and SDs</vt:lpstr>
      <vt:lpstr>Why n-1?</vt:lpstr>
      <vt:lpstr>What does high variance mean?</vt:lpstr>
      <vt:lpstr>Data Visualization </vt:lpstr>
      <vt:lpstr>Visualizing Data: Histograms</vt:lpstr>
      <vt:lpstr>Visualizing Data: Histograms</vt:lpstr>
      <vt:lpstr>Visualizing Data: Histograms</vt:lpstr>
      <vt:lpstr>Diagnostic Visualization</vt:lpstr>
      <vt:lpstr>Diagnostic Visualization</vt:lpstr>
      <vt:lpstr>Diagnostic Visualization</vt:lpstr>
      <vt:lpstr>Diagnostic Visualization</vt:lpstr>
      <vt:lpstr>Visualization Across Groups</vt:lpstr>
      <vt:lpstr>What story are we trying to tell?</vt:lpstr>
      <vt:lpstr>What story are we trying to tell?</vt:lpstr>
      <vt:lpstr>What story are we trying to tell?</vt:lpstr>
      <vt:lpstr>Visualization Across Dimensions</vt:lpstr>
      <vt:lpstr>Follow your Nose</vt:lpstr>
      <vt:lpstr>Follow your Nose</vt:lpstr>
      <vt:lpstr>Follow your Nose</vt:lpstr>
      <vt:lpstr>Data Visualization</vt:lpstr>
      <vt:lpstr>Principle 1: Show the design</vt:lpstr>
      <vt:lpstr>Principle 1: Show the design</vt:lpstr>
      <vt:lpstr>Principle 1: Show the design</vt:lpstr>
      <vt:lpstr>Principle 1: Show the design</vt:lpstr>
      <vt:lpstr>Honest Visualization</vt:lpstr>
      <vt:lpstr>Principle 2: Facilitate comparison</vt:lpstr>
      <vt:lpstr>Principle 2: Facilitate comparison</vt:lpstr>
      <vt:lpstr>Principle 2: Facilitate comparison</vt:lpstr>
      <vt:lpstr>Principle 2: Facilitate comparison</vt:lpstr>
      <vt:lpstr>Principle 3: Show the data (and its variability)</vt:lpstr>
      <vt:lpstr>Principle 4: Maximize information, minimize ink</vt:lpstr>
      <vt:lpstr>PowerPoint Presentation</vt:lpstr>
      <vt:lpstr>PowerPoint Presentation</vt:lpstr>
      <vt:lpstr>PowerPoint Presentation</vt:lpstr>
      <vt:lpstr>PowerPoint Presentation</vt:lpstr>
      <vt:lpstr>PowerPoint Presentation</vt:lpstr>
      <vt:lpstr>Other Notes on Data Visualization</vt:lpstr>
      <vt:lpstr>Principle 4: Maximize information, minimize ink</vt:lpstr>
      <vt:lpstr>Measuring Relationships</vt:lpstr>
      <vt:lpstr>Is it good for a variable to be alone?</vt:lpstr>
      <vt:lpstr>Is it good for a variable to be alone?</vt:lpstr>
      <vt:lpstr>Is it good for a variable to be alone?</vt:lpstr>
      <vt:lpstr>Binscatters</vt:lpstr>
      <vt:lpstr>Is it good for a variable to be alone?</vt:lpstr>
      <vt:lpstr>Correlations, Covariances, &amp; Causation (oh my!)</vt:lpstr>
      <vt:lpstr>How much do your variables move together?</vt:lpstr>
      <vt:lpstr>Covariances &amp; Correlations</vt:lpstr>
      <vt:lpstr>Covariances &amp; Correlations</vt:lpstr>
      <vt:lpstr>Covariances &amp; Correlations</vt:lpstr>
      <vt:lpstr>Covariances &amp; Correlations</vt:lpstr>
      <vt:lpstr>Covariances &amp; Correlations</vt:lpstr>
      <vt:lpstr>Covariances &amp; Correlations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651</cp:revision>
  <dcterms:created xsi:type="dcterms:W3CDTF">2011-01-10T00:42:42Z</dcterms:created>
  <dcterms:modified xsi:type="dcterms:W3CDTF">2025-01-16T19:40:48Z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