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3"/>
  </p:notesMasterIdLst>
  <p:sldIdLst>
    <p:sldId id="256" r:id="rId2"/>
    <p:sldId id="425" r:id="rId3"/>
    <p:sldId id="348" r:id="rId4"/>
    <p:sldId id="426" r:id="rId5"/>
    <p:sldId id="420" r:id="rId6"/>
    <p:sldId id="427" r:id="rId7"/>
    <p:sldId id="313" r:id="rId8"/>
    <p:sldId id="314" r:id="rId9"/>
    <p:sldId id="315" r:id="rId10"/>
    <p:sldId id="421" r:id="rId11"/>
    <p:sldId id="338" r:id="rId12"/>
    <p:sldId id="422" r:id="rId13"/>
    <p:sldId id="423" r:id="rId14"/>
    <p:sldId id="424" r:id="rId15"/>
    <p:sldId id="331" r:id="rId16"/>
    <p:sldId id="332" r:id="rId17"/>
    <p:sldId id="333" r:id="rId18"/>
    <p:sldId id="334" r:id="rId19"/>
    <p:sldId id="317" r:id="rId20"/>
    <p:sldId id="419" r:id="rId21"/>
    <p:sldId id="326" r:id="rId22"/>
    <p:sldId id="398" r:id="rId23"/>
    <p:sldId id="399" r:id="rId24"/>
    <p:sldId id="400" r:id="rId25"/>
    <p:sldId id="401" r:id="rId26"/>
    <p:sldId id="402" r:id="rId27"/>
    <p:sldId id="403" r:id="rId28"/>
    <p:sldId id="404" r:id="rId29"/>
    <p:sldId id="405" r:id="rId30"/>
    <p:sldId id="407" r:id="rId31"/>
    <p:sldId id="406" r:id="rId32"/>
    <p:sldId id="408" r:id="rId33"/>
    <p:sldId id="409" r:id="rId34"/>
    <p:sldId id="410" r:id="rId35"/>
    <p:sldId id="411" r:id="rId36"/>
    <p:sldId id="413" r:id="rId37"/>
    <p:sldId id="414" r:id="rId38"/>
    <p:sldId id="415" r:id="rId39"/>
    <p:sldId id="416" r:id="rId40"/>
    <p:sldId id="412" r:id="rId41"/>
    <p:sldId id="417" r:id="rId4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0,'1384'0,"-1357"0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5.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1,'5740'0,"-5404"17,13 0,-148-2,-5 1,-102-17,-67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7.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1,'1707'0,"-1681"0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9.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0,'50'0,"1"2,51 9,91 7,-106-14,7 10,8 0,-78-11,48 11,-48-8,48 5,34-11,-72-1,1 2,0 0,51 11,-51-5,52 5,-60-10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1/6/2025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iktok.com/t/ZTRxhLa7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20806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Please do this before next week, if you </a:t>
            </a:r>
            <a:r>
              <a:rPr lang="en-CA"/>
              <a:t>haven’t already!</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999135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033332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924176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add next time: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https://www.tiktok.com/t/ZTRxhLa7B/</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Other options listed on syllabus. Not required, any edition will work.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should prepare you to specialize within your emphasis – econometrics if you’re in HE, other biostats classes for </a:t>
            </a:r>
            <a:r>
              <a:rPr lang="en-US" dirty="0" err="1"/>
              <a:t>ClinEpi</a:t>
            </a:r>
            <a:r>
              <a:rPr lang="en-US"/>
              <a:t>, etc.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1906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no real-time emergencies in a university class setting – send me an email, and please be respectful of my time. Likewise, I will be respectful of yours.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99888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75680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441164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Statistics helps us generalize from limited n to a population *while being explicit* about the inherent uncertainty of doing so.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23559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one for the whole class – should be that 90% of the intervals include the true amount, but in general, people are too narrow (overconfident) </a:t>
            </a:r>
          </a:p>
          <a:p>
            <a:endParaRPr lang="en-CA" dirty="0"/>
          </a:p>
          <a:p>
            <a:endParaRPr lang="en-CA" dirty="0"/>
          </a:p>
          <a:p>
            <a:endParaRPr lang="en-CA" dirty="0"/>
          </a:p>
          <a:p>
            <a:endParaRPr lang="en-CA" dirty="0"/>
          </a:p>
          <a:p>
            <a:endParaRPr lang="en-CA" dirty="0"/>
          </a:p>
          <a:p>
            <a:endParaRPr lang="en-CA" dirty="0"/>
          </a:p>
          <a:p>
            <a:endParaRPr lang="en-CA" dirty="0"/>
          </a:p>
          <a:p>
            <a:r>
              <a:rPr lang="en-CA" dirty="0"/>
              <a:t>Answers: </a:t>
            </a:r>
          </a:p>
          <a:p>
            <a:pPr marL="171450" indent="-171450">
              <a:buFont typeface="Arial" panose="020B0604020202020204" pitchFamily="34" charset="0"/>
              <a:buChar char="•"/>
            </a:pPr>
            <a:r>
              <a:rPr lang="en-CA" dirty="0"/>
              <a:t>1227</a:t>
            </a:r>
          </a:p>
          <a:p>
            <a:pPr marL="171450" indent="-171450">
              <a:buFont typeface="Arial" panose="020B0604020202020204" pitchFamily="34" charset="0"/>
              <a:buChar char="•"/>
            </a:pPr>
            <a:r>
              <a:rPr lang="en-CA" dirty="0"/>
              <a:t>100 nanometers</a:t>
            </a:r>
          </a:p>
          <a:p>
            <a:pPr marL="171450" indent="-171450">
              <a:buFont typeface="Arial" panose="020B0604020202020204" pitchFamily="34" charset="0"/>
              <a:buChar char="•"/>
            </a:pPr>
            <a:r>
              <a:rPr lang="en-CA" dirty="0"/>
              <a:t>49244 km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798776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Who’s on a “hot streak” here? Is there any player here whose chance of making the next shot (moving to the right) depends on the number of successful prior shots? (Note: all are random)</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01040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88150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721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What does this mean? But if there are 223 admissions and 12 signs, that’s 2,676 distinct comparisons! Given a threshold of 5%, we should expect about 134 significant associations by chance (the authors found 72).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991907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Someone visits the doctor once a month, and in October has terrible blood pressure. MD prescribes a medication – is this a sign that the medication worked? Why/why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107801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26739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932696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09902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Go through these one by one. For this one – say you want to know about the effectiveness of a drug to treat cancer. The population we really care about is all patients (including those who have cancer now but also everyone who might get cancer). But how do we get data?</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28246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You may be limited in your data (e.g., lung cancer patients in Ontario). Have to think about how that affects the (1) you can speak to.</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746082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Say we’re interested in “effectiveness.” what does that mean? % of patients in remission? Patient well-being? Years of life gained?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934575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Other assumptions we need to make: is treatment randomly assigned? What if we have observational data? Etc.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936282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Statistics requires us to carefully think about each of these steps and honestly address how our research fits in given these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16570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30C8D-8EAC-2584-EA27-B0FF66516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0F4E56-8FFA-06EE-693A-263307600C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86A4C-99BA-070A-4E89-C9167A3232AA}"/>
              </a:ext>
            </a:extLst>
          </p:cNvPr>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a:extLst>
              <a:ext uri="{FF2B5EF4-FFF2-40B4-BE49-F238E27FC236}">
                <a16:creationId xmlns:a16="http://schemas.microsoft.com/office/drawing/2014/main" id="{11AD33F8-DF1D-F7B2-5105-69769EFCF396}"/>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1240878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ML and econometric/causal inference methods to deal with these, but stats alone is not enough. </a:t>
            </a:r>
            <a:r>
              <a:rPr lang="en-CA" dirty="0" err="1"/>
              <a:t>Tradeoffs</a:t>
            </a:r>
            <a:r>
              <a:rPr lang="en-CA" dirty="0"/>
              <a:t> between assumptions and usefulness of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266546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people interested/worried about coding levels – here is where we are starting</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03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A65A3-726B-69F7-E50A-CB23D4AD0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86B6F5-75BC-90D9-7FE9-27DBBB53C0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6B6924-8A0D-EB2E-5575-7FC6C0C618A9}"/>
              </a:ext>
            </a:extLst>
          </p:cNvPr>
          <p:cNvSpPr>
            <a:spLocks noGrp="1"/>
          </p:cNvSpPr>
          <p:nvPr>
            <p:ph type="body" idx="1"/>
          </p:nvPr>
        </p:nvSpPr>
        <p:spPr/>
        <p:txBody>
          <a:bodyPr/>
          <a:lstStyle/>
          <a:p>
            <a:r>
              <a:rPr lang="en-CA" dirty="0"/>
              <a:t>A lot of people interested/worried about coding levels – here is where we are starting</a:t>
            </a:r>
          </a:p>
        </p:txBody>
      </p:sp>
      <p:sp>
        <p:nvSpPr>
          <p:cNvPr id="4" name="Slide Number Placeholder 3">
            <a:extLst>
              <a:ext uri="{FF2B5EF4-FFF2-40B4-BE49-F238E27FC236}">
                <a16:creationId xmlns:a16="http://schemas.microsoft.com/office/drawing/2014/main" id="{A885CFCE-5D7D-0538-D360-560A45E7F295}"/>
              </a:ext>
            </a:extLst>
          </p:cNvPr>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67839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 </a:t>
            </a:r>
            <a:r>
              <a:rPr lang="en-US" u="sng" dirty="0"/>
              <a:t>We will talk more about the final project throughout the semester, but you can find the requirements/rubric on GitHub now – your own (simple) data analysis, description, and quant research (correlations, etc.)</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9174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1/6/2025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1/6/2025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alex-hoagland/HAD-5772--Winter-2024" TargetMode="External"/><Relationship Id="rId4" Type="http://schemas.openxmlformats.org/officeDocument/2006/relationships/hyperlink" Target="https://rstudio.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epo.miserver.it.umich.edu/cra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ducation.github.com/pac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7.png"/><Relationship Id="rId7"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a:bodyPr>
          <a:lstStyle/>
          <a:p>
            <a:r>
              <a:rPr lang="en-US" dirty="0"/>
              <a:t>Intermediate Statistics</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1: Introduction </a:t>
            </a:r>
          </a:p>
          <a:p>
            <a:r>
              <a:rPr lang="en-US" sz="2400" dirty="0"/>
              <a:t>January 9,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b="1" dirty="0">
                <a:solidFill>
                  <a:srgbClr val="0070C0"/>
                </a:solidFill>
              </a:rPr>
              <a:t>Software.</a:t>
            </a:r>
          </a:p>
          <a:p>
            <a:r>
              <a:rPr lang="en-US" sz="2800" dirty="0"/>
              <a:t>We will use R.</a:t>
            </a:r>
            <a:endParaRPr lang="en-US" sz="2800" u="sng" dirty="0">
              <a:effectLst/>
              <a:latin typeface="Times New Roman" panose="02020603050405020304" pitchFamily="18" charset="0"/>
              <a:ea typeface="Calibri" panose="020F0502020204030204" pitchFamily="34" charset="0"/>
            </a:endParaRPr>
          </a:p>
          <a:p>
            <a:pPr lvl="1"/>
            <a:r>
              <a:rPr lang="en-US" sz="2800" dirty="0">
                <a:latin typeface="Times New Roman" panose="02020603050405020304" pitchFamily="18" charset="0"/>
              </a:rPr>
              <a:t>You are welcome to use other software, but check with me</a:t>
            </a:r>
          </a:p>
          <a:p>
            <a:pPr lvl="1"/>
            <a:r>
              <a:rPr lang="en-US" sz="2800" dirty="0">
                <a:latin typeface="Times New Roman" panose="02020603050405020304" pitchFamily="18" charset="0"/>
              </a:rPr>
              <a:t>R is free! Download R </a:t>
            </a:r>
            <a:r>
              <a:rPr lang="en-US" sz="2800" dirty="0">
                <a:latin typeface="Times New Roman" panose="02020603050405020304" pitchFamily="18" charset="0"/>
                <a:hlinkClick r:id="rId3"/>
              </a:rPr>
              <a:t>here</a:t>
            </a:r>
            <a:r>
              <a:rPr lang="en-US" sz="2800" dirty="0">
                <a:latin typeface="Times New Roman" panose="02020603050405020304" pitchFamily="18" charset="0"/>
              </a:rPr>
              <a:t> and an interface RStudio </a:t>
            </a:r>
            <a:r>
              <a:rPr lang="en-US" sz="2800" dirty="0">
                <a:latin typeface="Times New Roman" panose="02020603050405020304" pitchFamily="18" charset="0"/>
                <a:hlinkClick r:id="rId4"/>
              </a:rPr>
              <a:t>here</a:t>
            </a:r>
            <a:endParaRPr lang="en-US" sz="2800" dirty="0">
              <a:latin typeface="Times New Roman" panose="02020603050405020304" pitchFamily="18" charset="0"/>
            </a:endParaRPr>
          </a:p>
          <a:p>
            <a:pPr lvl="1"/>
            <a:r>
              <a:rPr lang="en-US" sz="28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2800" dirty="0">
              <a:ea typeface="Calibri" panose="020F0502020204030204" pitchFamily="34" charset="0"/>
              <a:cs typeface="Times New Roman" panose="02020603050405020304" pitchFamily="18" charset="0"/>
            </a:endParaRPr>
          </a:p>
          <a:p>
            <a:pPr lvl="1"/>
            <a:endParaRPr lang="en-US" sz="2800" dirty="0"/>
          </a:p>
          <a:p>
            <a:r>
              <a:rPr lang="en-US" sz="2800" dirty="0" err="1">
                <a:cs typeface="Times New Roman" panose="02020603050405020304" pitchFamily="18" charset="0"/>
                <a:hlinkClick r:id="rId5"/>
              </a:rPr>
              <a:t>Github</a:t>
            </a:r>
            <a:r>
              <a:rPr lang="en-US" sz="2800" dirty="0">
                <a:cs typeface="Times New Roman" panose="02020603050405020304" pitchFamily="18" charset="0"/>
                <a:hlinkClick r:id="rId5"/>
              </a:rPr>
              <a:t> repo</a:t>
            </a:r>
            <a:endParaRPr lang="en-US" sz="2800" dirty="0">
              <a:cs typeface="Times New Roman" panose="02020603050405020304" pitchFamily="18" charset="0"/>
            </a:endParaRPr>
          </a:p>
          <a:p>
            <a:pPr lvl="1"/>
            <a:r>
              <a:rPr lang="en-US" sz="2800" dirty="0">
                <a:cs typeface="Times New Roman" panose="02020603050405020304" pitchFamily="18" charset="0"/>
              </a:rPr>
              <a:t>Contains all relevant course materials</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98478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First step: install R</a:t>
            </a:r>
          </a:p>
          <a:p>
            <a:pPr marL="0" indent="0">
              <a:buNone/>
            </a:pPr>
            <a:r>
              <a:rPr lang="en-US" sz="2400" dirty="0">
                <a:cs typeface="Times New Roman" panose="02020603050405020304" pitchFamily="18" charset="0"/>
              </a:rPr>
              <a:t>1.	Visit the R Project's official website: </a:t>
            </a:r>
            <a:r>
              <a:rPr lang="en-US" sz="2400" dirty="0">
                <a:cs typeface="Times New Roman" panose="02020603050405020304" pitchFamily="18" charset="0"/>
                <a:hlinkClick r:id="rId3"/>
              </a:rPr>
              <a:t>https://cran.r-project.org/</a:t>
            </a:r>
            <a:r>
              <a:rPr lang="en-US" sz="2400" dirty="0">
                <a:cs typeface="Times New Roman" panose="02020603050405020304" pitchFamily="18" charset="0"/>
              </a:rPr>
              <a:t> </a:t>
            </a:r>
          </a:p>
          <a:p>
            <a:pPr marL="0" indent="0">
              <a:buNone/>
            </a:pPr>
            <a:r>
              <a:rPr lang="en-US" sz="2400" dirty="0">
                <a:cs typeface="Times New Roman" panose="02020603050405020304" pitchFamily="18" charset="0"/>
              </a:rPr>
              <a:t>2.	Click “Download R” for your operating system</a:t>
            </a:r>
          </a:p>
          <a:p>
            <a:pPr marL="0" indent="0">
              <a:buNone/>
            </a:pPr>
            <a:r>
              <a:rPr lang="en-US" sz="2400" dirty="0">
                <a:cs typeface="Times New Roman" panose="02020603050405020304" pitchFamily="18" charset="0"/>
              </a:rPr>
              <a:t>3.	Follow the installation instructions. During this stage, you may be asked to select something called a “CRAN mirror.” It’s not important what this is, but you should pick one that looks geographically proximate to where you currently are. For example, if you are in Toronto, I recommend picking the MBNI University of Michigan mirror (</a:t>
            </a:r>
            <a:r>
              <a:rPr lang="en-US" sz="2400" dirty="0">
                <a:cs typeface="Times New Roman" panose="02020603050405020304" pitchFamily="18" charset="0"/>
                <a:hlinkClick r:id="rId4"/>
              </a:rPr>
              <a:t>https://repo.miserver.it.umich.edu/cran/</a:t>
            </a:r>
            <a:r>
              <a:rPr lang="en-US" sz="2400" dirty="0">
                <a:cs typeface="Times New Roman" panose="02020603050405020304" pitchFamily="18" charset="0"/>
              </a:rPr>
              <a:t>). Doing so will make your installation a few seconds faster, at least; otherwise, it shouldn’t matter too much. </a:t>
            </a:r>
          </a:p>
          <a:p>
            <a:pPr marL="0" indent="0">
              <a:buNone/>
            </a:pPr>
            <a:r>
              <a:rPr lang="en-US" sz="2400" dirty="0">
                <a:cs typeface="Times New Roman" panose="02020603050405020304" pitchFamily="18" charset="0"/>
              </a:rPr>
              <a:t>4.	You do not need to open R once it is installed (see below). </a:t>
            </a: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24831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Second: install RStudio</a:t>
            </a:r>
          </a:p>
          <a:p>
            <a:pPr marL="0" indent="0">
              <a:buNone/>
            </a:pPr>
            <a:r>
              <a:rPr lang="en-US" sz="2800" dirty="0">
                <a:cs typeface="Times New Roman" panose="02020603050405020304" pitchFamily="18" charset="0"/>
              </a:rPr>
              <a:t>1.	Go to the RStudio official website: </a:t>
            </a:r>
            <a:r>
              <a:rPr lang="en-US" sz="2800" dirty="0">
                <a:cs typeface="Times New Roman" panose="02020603050405020304" pitchFamily="18" charset="0"/>
                <a:hlinkClick r:id="rId3"/>
              </a:rPr>
              <a:t>https://posit.co/download/rstudio-desktop/</a:t>
            </a:r>
            <a:r>
              <a:rPr lang="en-US" sz="2800" dirty="0">
                <a:cs typeface="Times New Roman" panose="02020603050405020304" pitchFamily="18" charset="0"/>
              </a:rPr>
              <a:t>. Note that it has a big button with a #1 on it that says “1: Install R.” You’ve already done that! </a:t>
            </a:r>
          </a:p>
          <a:p>
            <a:pPr marL="0" indent="0">
              <a:buNone/>
            </a:pPr>
            <a:r>
              <a:rPr lang="en-US" sz="2800" dirty="0">
                <a:cs typeface="Times New Roman" panose="02020603050405020304" pitchFamily="18" charset="0"/>
              </a:rPr>
              <a:t>2.	Use the big button “2: Install RStudio” to select the appropriate RStudio version for your operating system. </a:t>
            </a:r>
          </a:p>
          <a:p>
            <a:pPr marL="0" indent="0">
              <a:buNone/>
            </a:pPr>
            <a:r>
              <a:rPr lang="en-US" sz="2800" dirty="0">
                <a:cs typeface="Times New Roman" panose="02020603050405020304" pitchFamily="18" charset="0"/>
              </a:rPr>
              <a:t>3.	Follow the installation instructions. </a:t>
            </a:r>
          </a:p>
          <a:p>
            <a:pPr marL="0" indent="0">
              <a:buNone/>
            </a:pP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185772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What is Copilot? </a:t>
            </a:r>
          </a:p>
          <a:p>
            <a:pPr marL="0" indent="0">
              <a:buNone/>
            </a:pPr>
            <a:r>
              <a:rPr lang="en-US" sz="2800" dirty="0">
                <a:cs typeface="Times New Roman" panose="02020603050405020304" pitchFamily="18" charset="0"/>
              </a:rPr>
              <a:t>Installation Prerequisites: </a:t>
            </a:r>
          </a:p>
          <a:p>
            <a:pPr marL="0" indent="0">
              <a:buNone/>
            </a:pPr>
            <a:r>
              <a:rPr lang="en-US" sz="2800" dirty="0">
                <a:cs typeface="Times New Roman" panose="02020603050405020304" pitchFamily="18" charset="0"/>
              </a:rPr>
              <a:t>1.	Make sure you have a (free!) GitHub account. You can sign up here: </a:t>
            </a:r>
            <a:r>
              <a:rPr lang="en-US" sz="2800" dirty="0">
                <a:cs typeface="Times New Roman" panose="02020603050405020304" pitchFamily="18" charset="0"/>
                <a:hlinkClick r:id="rId3"/>
              </a:rPr>
              <a:t>https://GitHub.com/join</a:t>
            </a:r>
            <a:r>
              <a:rPr lang="en-US" sz="2800" dirty="0">
                <a:cs typeface="Times New Roman" panose="02020603050405020304" pitchFamily="18" charset="0"/>
              </a:rPr>
              <a:t>. </a:t>
            </a:r>
          </a:p>
          <a:p>
            <a:pPr marL="0" indent="0">
              <a:buNone/>
            </a:pPr>
            <a:r>
              <a:rPr lang="en-US" sz="2800" dirty="0">
                <a:cs typeface="Times New Roman" panose="02020603050405020304" pitchFamily="18" charset="0"/>
              </a:rPr>
              <a:t>2.	Apply for the GitHub Student Developer Pack here: </a:t>
            </a:r>
            <a:r>
              <a:rPr lang="en-US" sz="2800" dirty="0">
                <a:cs typeface="Times New Roman" panose="02020603050405020304" pitchFamily="18" charset="0"/>
                <a:hlinkClick r:id="rId4"/>
              </a:rPr>
              <a:t>https://education.GitHub.com/pack</a:t>
            </a:r>
            <a:r>
              <a:rPr lang="en-US" sz="2800" dirty="0">
                <a:cs typeface="Times New Roman" panose="02020603050405020304" pitchFamily="18" charset="0"/>
              </a:rPr>
              <a:t>. You have to provide a picture of your student ID or some other proof you’re a student, and approval can take a few days, so the sooner the better! </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35396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How do I get Copilot into RStudio? </a:t>
            </a:r>
          </a:p>
          <a:p>
            <a:pPr marL="0" indent="0">
              <a:buNone/>
            </a:pPr>
            <a:r>
              <a:rPr lang="en-US" sz="2800" dirty="0">
                <a:cs typeface="Times New Roman" panose="02020603050405020304" pitchFamily="18" charset="0"/>
              </a:rPr>
              <a:t>Step 1: Accessing GitHub Copilot. Visit the GitHub Copilot page (once signed in): https://GitHub.com/features/copilot. Follow the instructions to enable Copilot for your account. </a:t>
            </a:r>
          </a:p>
          <a:p>
            <a:pPr marL="0" indent="0">
              <a:buNone/>
            </a:pPr>
            <a:r>
              <a:rPr lang="en-US" sz="2800" dirty="0">
                <a:cs typeface="Times New Roman" panose="02020603050405020304" pitchFamily="18" charset="0"/>
              </a:rPr>
              <a:t>Step 2: Integrating GitHub with RStudio</a:t>
            </a:r>
          </a:p>
          <a:p>
            <a:pPr marL="0" indent="0">
              <a:buNone/>
            </a:pPr>
            <a:r>
              <a:rPr lang="en-US" sz="2800" dirty="0">
                <a:cs typeface="Times New Roman" panose="02020603050405020304" pitchFamily="18" charset="0"/>
              </a:rPr>
              <a:t>1.	</a:t>
            </a:r>
            <a:r>
              <a:rPr lang="en-US" sz="2400" dirty="0">
                <a:cs typeface="Times New Roman" panose="02020603050405020304" pitchFamily="18" charset="0"/>
              </a:rPr>
              <a:t>After completing the above, open RStudio and go to `Tools` &gt; `Global Options`</a:t>
            </a:r>
          </a:p>
          <a:p>
            <a:pPr marL="0" indent="0">
              <a:buNone/>
            </a:pPr>
            <a:r>
              <a:rPr lang="en-US" sz="2400" dirty="0">
                <a:cs typeface="Times New Roman" panose="02020603050405020304" pitchFamily="18" charset="0"/>
              </a:rPr>
              <a:t>2.	At the very bottom left, click the “Copilot” button with the GitHub cat icon</a:t>
            </a:r>
          </a:p>
          <a:p>
            <a:pPr marL="0" indent="0">
              <a:buNone/>
            </a:pPr>
            <a:r>
              <a:rPr lang="en-US" sz="2400" dirty="0">
                <a:cs typeface="Times New Roman" panose="02020603050405020304" pitchFamily="18" charset="0"/>
              </a:rPr>
              <a:t>3.	Check the “Enable GitHub Copilot" button. You will need to sign into your GitHub account again and give permission for communication between RStudio and GitHub. </a:t>
            </a: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414747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solidFill>
                  <a:srgbClr val="0070C0"/>
                </a:solidFill>
              </a:rPr>
              <a:t>tidyverse</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solidFill>
                  <a:srgbClr val="0070C0"/>
                </a:solidFill>
              </a:rPr>
              <a:t>read more like English!</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860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t>read more like English!</a:t>
            </a:r>
          </a:p>
          <a:p>
            <a:pPr lvl="1"/>
            <a:r>
              <a:rPr lang="en-US" sz="3000" dirty="0"/>
              <a:t>Emphasize </a:t>
            </a:r>
            <a:r>
              <a:rPr lang="en-US" sz="3000" b="1" dirty="0">
                <a:solidFill>
                  <a:srgbClr val="0070C0"/>
                </a:solidFill>
              </a:rPr>
              <a:t>practical applications </a:t>
            </a:r>
            <a:r>
              <a:rPr lang="en-US" sz="30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590800"/>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CBAAE71-F388-4DDA-4DC4-C96E9ED81548}"/>
              </a:ext>
            </a:extLst>
          </p:cNvPr>
          <p:cNvPicPr>
            <a:picLocks noChangeAspect="1"/>
          </p:cNvPicPr>
          <p:nvPr/>
        </p:nvPicPr>
        <p:blipFill>
          <a:blip r:embed="rId3"/>
          <a:stretch>
            <a:fillRect/>
          </a:stretch>
        </p:blipFill>
        <p:spPr>
          <a:xfrm>
            <a:off x="158172" y="1524000"/>
            <a:ext cx="9547027" cy="4419600"/>
          </a:xfrm>
          <a:prstGeom prst="rect">
            <a:avLst/>
          </a:prstGeom>
        </p:spPr>
      </p:pic>
      <p:pic>
        <p:nvPicPr>
          <p:cNvPr id="5" name="Picture 4">
            <a:extLst>
              <a:ext uri="{FF2B5EF4-FFF2-40B4-BE49-F238E27FC236}">
                <a16:creationId xmlns:a16="http://schemas.microsoft.com/office/drawing/2014/main" id="{551DBAB4-0ABF-E753-47A0-056D061292A6}"/>
              </a:ext>
            </a:extLst>
          </p:cNvPr>
          <p:cNvPicPr>
            <a:picLocks noChangeAspect="1"/>
          </p:cNvPicPr>
          <p:nvPr/>
        </p:nvPicPr>
        <p:blipFill>
          <a:blip r:embed="rId4"/>
          <a:stretch>
            <a:fillRect/>
          </a:stretch>
        </p:blipFill>
        <p:spPr>
          <a:xfrm>
            <a:off x="3505200" y="1184476"/>
            <a:ext cx="3586049" cy="5098648"/>
          </a:xfrm>
          <a:prstGeom prst="rect">
            <a:avLst/>
          </a:prstGeom>
        </p:spPr>
      </p:pic>
      <p:pic>
        <p:nvPicPr>
          <p:cNvPr id="9" name="Picture 8">
            <a:extLst>
              <a:ext uri="{FF2B5EF4-FFF2-40B4-BE49-F238E27FC236}">
                <a16:creationId xmlns:a16="http://schemas.microsoft.com/office/drawing/2014/main" id="{AB011FEB-2C5F-2112-F24B-49135380630E}"/>
              </a:ext>
            </a:extLst>
          </p:cNvPr>
          <p:cNvPicPr>
            <a:picLocks noChangeAspect="1"/>
          </p:cNvPicPr>
          <p:nvPr/>
        </p:nvPicPr>
        <p:blipFill>
          <a:blip r:embed="rId5"/>
          <a:stretch>
            <a:fillRect/>
          </a:stretch>
        </p:blipFill>
        <p:spPr>
          <a:xfrm>
            <a:off x="7091249" y="1268137"/>
            <a:ext cx="3527714" cy="5098648"/>
          </a:xfrm>
          <a:prstGeom prst="rect">
            <a:avLst/>
          </a:prstGeom>
        </p:spPr>
      </p:pic>
    </p:spTree>
    <p:extLst>
      <p:ext uri="{BB962C8B-B14F-4D97-AF65-F5344CB8AC3E}">
        <p14:creationId xmlns:p14="http://schemas.microsoft.com/office/powerpoint/2010/main" val="142069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6100">
                <a:solidFill>
                  <a:srgbClr val="FFFFFF"/>
                </a:solidFill>
                <a:latin typeface="+mj-lt"/>
              </a:rPr>
              <a:t>Introductions</a:t>
            </a:r>
          </a:p>
        </p:txBody>
      </p:sp>
      <p:pic>
        <p:nvPicPr>
          <p:cNvPr id="7" name="Content Placeholder 6" descr="A person and person standing in front of a bookcase&#10;&#10;Description automatically generated">
            <a:extLst>
              <a:ext uri="{FF2B5EF4-FFF2-40B4-BE49-F238E27FC236}">
                <a16:creationId xmlns:a16="http://schemas.microsoft.com/office/drawing/2014/main" id="{4735A106-9BF2-1E5B-7016-007E4C8AF12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p:blipFill>
        <p:spPr>
          <a:xfrm>
            <a:off x="1210826" y="484632"/>
            <a:ext cx="3102885" cy="5882248"/>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2E9AAB5-EC22-8C7C-66D5-C599EA396629}"/>
                  </a:ext>
                </a:extLst>
              </p:cNvPr>
              <p:cNvSpPr txBox="1"/>
              <p:nvPr/>
            </p:nvSpPr>
            <p:spPr>
              <a:xfrm>
                <a:off x="4557686" y="1295400"/>
                <a:ext cx="6423487" cy="3847207"/>
              </a:xfrm>
              <a:prstGeom prst="rect">
                <a:avLst/>
              </a:prstGeom>
              <a:noFill/>
            </p:spPr>
            <p:txBody>
              <a:bodyPr wrap="square">
                <a:spAutoFit/>
              </a:bodyPr>
              <a:lstStyle/>
              <a:p>
                <a:r>
                  <a:rPr lang="en-CA" sz="1800" b="1" dirty="0"/>
                  <a:t>From: </a:t>
                </a:r>
                <a:r>
                  <a:rPr lang="en-CA" sz="1800" dirty="0"/>
                  <a:t>USA (Texas </a:t>
                </a:r>
                <a14:m>
                  <m:oMath xmlns:m="http://schemas.openxmlformats.org/officeDocument/2006/math">
                    <m:r>
                      <a:rPr lang="en-CA" sz="1800" b="0" i="1" smtClean="0">
                        <a:latin typeface="Cambria Math" panose="02040503050406030204" pitchFamily="18" charset="0"/>
                      </a:rPr>
                      <m:t>→</m:t>
                    </m:r>
                  </m:oMath>
                </a14:m>
                <a:r>
                  <a:rPr lang="en-CA" sz="1800" dirty="0"/>
                  <a:t> Utah </a:t>
                </a:r>
                <a14:m>
                  <m:oMath xmlns:m="http://schemas.openxmlformats.org/officeDocument/2006/math">
                    <m:r>
                      <a:rPr lang="en-CA" sz="1800" b="0" i="1" smtClean="0">
                        <a:latin typeface="Cambria Math" panose="02040503050406030204" pitchFamily="18" charset="0"/>
                      </a:rPr>
                      <m:t>→</m:t>
                    </m:r>
                  </m:oMath>
                </a14:m>
                <a:r>
                  <a:rPr lang="en-CA" sz="1800" dirty="0"/>
                  <a:t> Boston)</a:t>
                </a:r>
              </a:p>
              <a:p>
                <a:endParaRPr lang="en-CA" sz="1600" dirty="0"/>
              </a:p>
              <a:p>
                <a:r>
                  <a:rPr lang="en-CA" sz="1800" b="1" dirty="0"/>
                  <a:t>Health Systems Experience: </a:t>
                </a:r>
                <a:r>
                  <a:rPr lang="en-CA" sz="1800" dirty="0"/>
                  <a:t>US, Ontario</a:t>
                </a:r>
              </a:p>
              <a:p>
                <a:endParaRPr lang="en-CA" sz="1600" b="1" dirty="0"/>
              </a:p>
              <a:p>
                <a:r>
                  <a:rPr lang="en-CA" sz="1800" b="1" dirty="0"/>
                  <a:t>Health Systems Experience 2: </a:t>
                </a:r>
              </a:p>
              <a:p>
                <a:pPr marL="285750" indent="-285750">
                  <a:buFont typeface="Arial" panose="020B0604020202020204" pitchFamily="34" charset="0"/>
                  <a:buChar char="•"/>
                </a:pPr>
                <a:r>
                  <a:rPr lang="en-CA" sz="1800" dirty="0"/>
                  <a:t>Chronic disease, innovation</a:t>
                </a:r>
              </a:p>
              <a:p>
                <a:pPr marL="285750" indent="-285750">
                  <a:buFont typeface="Arial" panose="020B0604020202020204" pitchFamily="34" charset="0"/>
                  <a:buChar char="•"/>
                </a:pPr>
                <a:endParaRPr lang="en-CA" sz="1600" b="1" dirty="0"/>
              </a:p>
              <a:p>
                <a:r>
                  <a:rPr lang="en-CA" sz="1800" b="1" dirty="0"/>
                  <a:t>Education: </a:t>
                </a:r>
                <a:r>
                  <a:rPr lang="en-CA" sz="1800" dirty="0"/>
                  <a:t>Economics PhD (Health/IO)</a:t>
                </a:r>
              </a:p>
              <a:p>
                <a:endParaRPr lang="en-CA" sz="1600" b="1" dirty="0"/>
              </a:p>
              <a:p>
                <a:r>
                  <a:rPr lang="en-CA" sz="1800" b="1" dirty="0"/>
                  <a:t>Main Goals of the Course: </a:t>
                </a:r>
              </a:p>
              <a:p>
                <a:pPr marL="285750" indent="-285750">
                  <a:buFont typeface="Arial" panose="020B0604020202020204" pitchFamily="34" charset="0"/>
                  <a:buChar char="•"/>
                </a:pPr>
                <a:r>
                  <a:rPr lang="en-CA" sz="1800" dirty="0"/>
                  <a:t>“Nonmathematical” Stats</a:t>
                </a:r>
              </a:p>
              <a:p>
                <a:pPr marL="285750" indent="-285750">
                  <a:buFont typeface="Arial" panose="020B0604020202020204" pitchFamily="34" charset="0"/>
                  <a:buChar char="•"/>
                </a:pPr>
                <a:r>
                  <a:rPr lang="en-CA" sz="1800" dirty="0"/>
                  <a:t>Practical applications to research</a:t>
                </a:r>
              </a:p>
              <a:p>
                <a:pPr marL="285750" indent="-285750">
                  <a:buFont typeface="Arial" panose="020B0604020202020204" pitchFamily="34" charset="0"/>
                  <a:buChar char="•"/>
                </a:pPr>
                <a:r>
                  <a:rPr lang="en-CA" sz="1800" dirty="0"/>
                  <a:t>Emphasize applications/evaluations</a:t>
                </a:r>
              </a:p>
              <a:p>
                <a:pPr marL="285750" indent="-285750">
                  <a:buFont typeface="Arial" panose="020B0604020202020204" pitchFamily="34" charset="0"/>
                  <a:buChar char="•"/>
                </a:pPr>
                <a:r>
                  <a:rPr lang="en-CA" sz="1800" dirty="0"/>
                  <a:t>Practice coding</a:t>
                </a:r>
              </a:p>
            </p:txBody>
          </p:sp>
        </mc:Choice>
        <mc:Fallback>
          <p:sp>
            <p:nvSpPr>
              <p:cNvPr id="4" name="TextBox 3">
                <a:extLst>
                  <a:ext uri="{FF2B5EF4-FFF2-40B4-BE49-F238E27FC236}">
                    <a16:creationId xmlns:a16="http://schemas.microsoft.com/office/drawing/2014/main" id="{A2E9AAB5-EC22-8C7C-66D5-C599EA396629}"/>
                  </a:ext>
                </a:extLst>
              </p:cNvPr>
              <p:cNvSpPr txBox="1">
                <a:spLocks noRot="1" noChangeAspect="1" noMove="1" noResize="1" noEditPoints="1" noAdjustHandles="1" noChangeArrowheads="1" noChangeShapeType="1" noTextEdit="1"/>
              </p:cNvSpPr>
              <p:nvPr/>
            </p:nvSpPr>
            <p:spPr>
              <a:xfrm>
                <a:off x="4557686" y="1295400"/>
                <a:ext cx="6423487" cy="3847207"/>
              </a:xfrm>
              <a:prstGeom prst="rect">
                <a:avLst/>
              </a:prstGeom>
              <a:blipFill>
                <a:blip r:embed="rId4"/>
                <a:stretch>
                  <a:fillRect l="-855" t="-951" b="-1426"/>
                </a:stretch>
              </a:blipFill>
            </p:spPr>
            <p:txBody>
              <a:bodyPr/>
              <a:lstStyle/>
              <a:p>
                <a:r>
                  <a:rPr lang="en-CA">
                    <a:noFill/>
                  </a:rPr>
                  <a:t> </a:t>
                </a:r>
              </a:p>
            </p:txBody>
          </p:sp>
        </mc:Fallback>
      </mc:AlternateContent>
      <p:sp>
        <p:nvSpPr>
          <p:cNvPr id="5" name="Title 1">
            <a:extLst>
              <a:ext uri="{FF2B5EF4-FFF2-40B4-BE49-F238E27FC236}">
                <a16:creationId xmlns:a16="http://schemas.microsoft.com/office/drawing/2014/main" id="{E1908AC6-5EE0-DB17-8813-2A6D6119A6CD}"/>
              </a:ext>
            </a:extLst>
          </p:cNvPr>
          <p:cNvSpPr txBox="1">
            <a:spLocks/>
          </p:cNvSpPr>
          <p:nvPr/>
        </p:nvSpPr>
        <p:spPr>
          <a:xfrm>
            <a:off x="4557687" y="467929"/>
            <a:ext cx="10192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a:t>Introductions</a:t>
            </a:r>
            <a:endParaRPr lang="en-US" dirty="0"/>
          </a:p>
        </p:txBody>
      </p:sp>
    </p:spTree>
    <p:extLst>
      <p:ext uri="{BB962C8B-B14F-4D97-AF65-F5344CB8AC3E}">
        <p14:creationId xmlns:p14="http://schemas.microsoft.com/office/powerpoint/2010/main" val="325082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245708" y="365760"/>
            <a:ext cx="10708804"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sp>
        <p:nvSpPr>
          <p:cNvPr id="2" name="TextBox 1">
            <a:extLst>
              <a:ext uri="{FF2B5EF4-FFF2-40B4-BE49-F238E27FC236}">
                <a16:creationId xmlns:a16="http://schemas.microsoft.com/office/drawing/2014/main" id="{3EACAB49-2397-06CA-9197-B9ABCC386752}"/>
              </a:ext>
            </a:extLst>
          </p:cNvPr>
          <p:cNvSpPr txBox="1"/>
          <p:nvPr/>
        </p:nvSpPr>
        <p:spPr>
          <a:xfrm>
            <a:off x="381000" y="1143000"/>
            <a:ext cx="10439400" cy="3416320"/>
          </a:xfrm>
          <a:prstGeom prst="rect">
            <a:avLst/>
          </a:prstGeom>
          <a:noFill/>
        </p:spPr>
        <p:txBody>
          <a:bodyPr wrap="square" rtlCol="0">
            <a:spAutoFit/>
          </a:bodyPr>
          <a:lstStyle/>
          <a:p>
            <a:r>
              <a:rPr lang="en-US" sz="2400" dirty="0"/>
              <a:t>Course outline: </a:t>
            </a:r>
          </a:p>
          <a:p>
            <a:pPr marL="342900" indent="-342900">
              <a:buAutoNum type="arabicPeriod"/>
            </a:pPr>
            <a:r>
              <a:rPr lang="en-US" sz="2400" dirty="0"/>
              <a:t>Data visualization (and introduction to R)</a:t>
            </a:r>
          </a:p>
          <a:p>
            <a:pPr marL="342900" indent="-342900">
              <a:buAutoNum type="arabicPeriod"/>
            </a:pPr>
            <a:r>
              <a:rPr lang="en-US" sz="2400" dirty="0"/>
              <a:t>Descriptive statistics</a:t>
            </a:r>
          </a:p>
          <a:p>
            <a:pPr marL="342900" indent="-342900">
              <a:buAutoNum type="arabicPeriod"/>
            </a:pPr>
            <a:r>
              <a:rPr lang="en-US" sz="2400" dirty="0"/>
              <a:t>Standard errors and other measures of uncertainty</a:t>
            </a:r>
          </a:p>
          <a:p>
            <a:pPr marL="342900" indent="-342900">
              <a:buAutoNum type="arabicPeriod"/>
            </a:pPr>
            <a:r>
              <a:rPr lang="en-US" sz="2400" dirty="0"/>
              <a:t>Hypothesis Testing</a:t>
            </a:r>
          </a:p>
          <a:p>
            <a:pPr marL="342900" indent="-342900">
              <a:buAutoNum type="arabicPeriod"/>
            </a:pPr>
            <a:r>
              <a:rPr lang="en-US" sz="2400" dirty="0"/>
              <a:t>Linear Regression</a:t>
            </a:r>
          </a:p>
          <a:p>
            <a:pPr marL="342900" indent="-342900">
              <a:buAutoNum type="arabicPeriod"/>
            </a:pPr>
            <a:r>
              <a:rPr lang="en-US" sz="2400" dirty="0"/>
              <a:t>RCT Evaluations</a:t>
            </a:r>
          </a:p>
          <a:p>
            <a:pPr marL="342900" indent="-342900">
              <a:buAutoNum type="arabicPeriod"/>
            </a:pPr>
            <a:r>
              <a:rPr lang="en-US" sz="2400" dirty="0"/>
              <a:t>Causal Inference</a:t>
            </a:r>
          </a:p>
          <a:p>
            <a:pPr marL="342900" indent="-342900">
              <a:buAutoNum type="arabicPeriod"/>
            </a:pPr>
            <a:r>
              <a:rPr lang="en-US" sz="2400" dirty="0"/>
              <a:t>Survival Analysis, Mixed Methods </a:t>
            </a:r>
          </a:p>
        </p:txBody>
      </p:sp>
    </p:spTree>
    <p:extLst>
      <p:ext uri="{BB962C8B-B14F-4D97-AF65-F5344CB8AC3E}">
        <p14:creationId xmlns:p14="http://schemas.microsoft.com/office/powerpoint/2010/main" val="245844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normAutofit/>
          </a:bodyPr>
          <a:lstStyle/>
          <a:p>
            <a:r>
              <a:rPr lang="en-US" sz="3600" u="sng" dirty="0">
                <a:solidFill>
                  <a:schemeClr val="accent3">
                    <a:lumMod val="75000"/>
                  </a:schemeClr>
                </a:solidFill>
              </a:rPr>
              <a:t>One Pet Peeve: </a:t>
            </a:r>
          </a:p>
        </p:txBody>
      </p:sp>
      <p:pic>
        <p:nvPicPr>
          <p:cNvPr id="3" name="Picture 2">
            <a:extLst>
              <a:ext uri="{FF2B5EF4-FFF2-40B4-BE49-F238E27FC236}">
                <a16:creationId xmlns:a16="http://schemas.microsoft.com/office/drawing/2014/main" id="{833370FD-9F6E-44BA-A617-4B97C3866C26}"/>
              </a:ext>
            </a:extLst>
          </p:cNvPr>
          <p:cNvPicPr>
            <a:picLocks noChangeAspect="1"/>
          </p:cNvPicPr>
          <p:nvPr/>
        </p:nvPicPr>
        <p:blipFill>
          <a:blip r:embed="rId3"/>
          <a:stretch>
            <a:fillRect/>
          </a:stretch>
        </p:blipFill>
        <p:spPr>
          <a:xfrm>
            <a:off x="1371600" y="1817614"/>
            <a:ext cx="9000000" cy="3222771"/>
          </a:xfrm>
          <a:prstGeom prst="rect">
            <a:avLst/>
          </a:prstGeom>
        </p:spPr>
      </p:pic>
    </p:spTree>
    <p:extLst>
      <p:ext uri="{BB962C8B-B14F-4D97-AF65-F5344CB8AC3E}">
        <p14:creationId xmlns:p14="http://schemas.microsoft.com/office/powerpoint/2010/main" val="19075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Why do we need statistics?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spTree>
    <p:extLst>
      <p:ext uri="{BB962C8B-B14F-4D97-AF65-F5344CB8AC3E}">
        <p14:creationId xmlns:p14="http://schemas.microsoft.com/office/powerpoint/2010/main" val="335089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spTree>
    <p:extLst>
      <p:ext uri="{BB962C8B-B14F-4D97-AF65-F5344CB8AC3E}">
        <p14:creationId xmlns:p14="http://schemas.microsoft.com/office/powerpoint/2010/main" val="2587769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 then another</a:t>
            </a:r>
          </a:p>
          <a:p>
            <a:endParaRPr lang="en-US" sz="3000" dirty="0"/>
          </a:p>
          <a:p>
            <a:endParaRPr lang="en-US" sz="3000" dirty="0"/>
          </a:p>
          <a:p>
            <a:endParaRPr lang="en-US" sz="3000" dirty="0"/>
          </a:p>
          <a:p>
            <a:r>
              <a:rPr lang="en-US" sz="3000" i="1" dirty="0"/>
              <a:t>What gender do you have to be to be a doctor? </a:t>
            </a:r>
          </a:p>
          <a:p>
            <a:r>
              <a:rPr lang="en-US" sz="3000" i="1" dirty="0"/>
              <a:t>How many women doctors do you have to meet before you are 100% certain of your answer? 95%? 90%? </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pic>
        <p:nvPicPr>
          <p:cNvPr id="5" name="Graphic 4" descr="Woman outline">
            <a:extLst>
              <a:ext uri="{FF2B5EF4-FFF2-40B4-BE49-F238E27FC236}">
                <a16:creationId xmlns:a16="http://schemas.microsoft.com/office/drawing/2014/main" id="{5C61D6F7-CF2B-6208-9217-9543923C4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2708" y="2562615"/>
            <a:ext cx="1693101" cy="1693101"/>
          </a:xfrm>
          <a:prstGeom prst="rect">
            <a:avLst/>
          </a:prstGeom>
        </p:spPr>
      </p:pic>
    </p:spTree>
    <p:extLst>
      <p:ext uri="{BB962C8B-B14F-4D97-AF65-F5344CB8AC3E}">
        <p14:creationId xmlns:p14="http://schemas.microsoft.com/office/powerpoint/2010/main" val="56223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If you think answering a question is hard,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Accurately quantifying the </a:t>
            </a:r>
            <a:r>
              <a:rPr lang="en-US" sz="2800" i="1" dirty="0"/>
              <a:t>uncertainty </a:t>
            </a:r>
            <a:r>
              <a:rPr lang="en-US" sz="2800" dirty="0"/>
              <a:t>around the answer is even harder</a:t>
            </a:r>
          </a:p>
          <a:p>
            <a:r>
              <a:rPr lang="en-US" sz="2800" dirty="0"/>
              <a:t>Example: 90% confident. Can you make a </a:t>
            </a:r>
            <a:r>
              <a:rPr lang="en-US" sz="2800" b="1" dirty="0"/>
              <a:t>range </a:t>
            </a:r>
            <a:r>
              <a:rPr lang="en-US" sz="2800" dirty="0"/>
              <a:t>that you think is 90% likely to include: </a:t>
            </a:r>
          </a:p>
          <a:p>
            <a:pPr lvl="1"/>
            <a:r>
              <a:rPr lang="en-US" sz="2600" dirty="0"/>
              <a:t>The year Genghis Khan died</a:t>
            </a:r>
          </a:p>
          <a:p>
            <a:pPr lvl="1"/>
            <a:r>
              <a:rPr lang="en-US" sz="2600" dirty="0"/>
              <a:t>The size of a COVID-19 virus (in nanometers)</a:t>
            </a:r>
          </a:p>
          <a:p>
            <a:pPr lvl="1"/>
            <a:r>
              <a:rPr lang="en-US" sz="2600" dirty="0"/>
              <a:t>Diameter of Neptune (in kilometers)</a:t>
            </a:r>
          </a:p>
          <a:p>
            <a:pPr lvl="1"/>
            <a:endParaRPr lang="en-US" sz="2600" dirty="0"/>
          </a:p>
        </p:txBody>
      </p:sp>
    </p:spTree>
    <p:extLst>
      <p:ext uri="{BB962C8B-B14F-4D97-AF65-F5344CB8AC3E}">
        <p14:creationId xmlns:p14="http://schemas.microsoft.com/office/powerpoint/2010/main" val="423667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about identifying patterns?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600" dirty="0"/>
          </a:p>
        </p:txBody>
      </p:sp>
      <p:pic>
        <p:nvPicPr>
          <p:cNvPr id="9" name="Picture 8" descr="A black and white pattern&#10;&#10;Description automatically generated">
            <a:extLst>
              <a:ext uri="{FF2B5EF4-FFF2-40B4-BE49-F238E27FC236}">
                <a16:creationId xmlns:a16="http://schemas.microsoft.com/office/drawing/2014/main" id="{BCB52426-305E-A998-D941-47D26548C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958014" y="-1419041"/>
            <a:ext cx="4989423" cy="10125748"/>
          </a:xfrm>
          <a:prstGeom prst="rect">
            <a:avLst/>
          </a:prstGeom>
        </p:spPr>
      </p:pic>
    </p:spTree>
    <p:extLst>
      <p:ext uri="{BB962C8B-B14F-4D97-AF65-F5344CB8AC3E}">
        <p14:creationId xmlns:p14="http://schemas.microsoft.com/office/powerpoint/2010/main" val="2730568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Biases to overcome</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b="1" dirty="0"/>
              <a:t>Coincidences</a:t>
            </a:r>
            <a:r>
              <a:rPr lang="en-US" sz="2800" dirty="0"/>
              <a:t> are more common than we think</a:t>
            </a:r>
          </a:p>
          <a:p>
            <a:pPr lvl="1"/>
            <a:r>
              <a:rPr lang="en-US" sz="2600" dirty="0"/>
              <a:t>Maybe the chance of a single coincidence is tiny, but the chance that a set of “coincidental events” will occur is large! </a:t>
            </a:r>
          </a:p>
          <a:p>
            <a:r>
              <a:rPr lang="en-US" sz="2800" dirty="0"/>
              <a:t>Our intuitions about </a:t>
            </a:r>
            <a:r>
              <a:rPr lang="en-US" sz="2800" b="1" dirty="0"/>
              <a:t>probability</a:t>
            </a:r>
            <a:r>
              <a:rPr lang="en-US" sz="2800" dirty="0"/>
              <a:t> are often terrible</a:t>
            </a:r>
          </a:p>
          <a:p>
            <a:pPr lvl="1"/>
            <a:r>
              <a:rPr lang="en-US" sz="2600" dirty="0"/>
              <a:t>Especially with lab experiments (many people prefer a bowl with 93 red jelly beans and 7 white ones to a bowl with 9 red ones and 1 white one, even after doing math!)</a:t>
            </a:r>
          </a:p>
          <a:p>
            <a:pPr lvl="1"/>
            <a:r>
              <a:rPr lang="en-US" sz="2600" dirty="0"/>
              <a:t>Combining probabilities is trickier (Monty Hall problem)</a:t>
            </a:r>
          </a:p>
          <a:p>
            <a:r>
              <a:rPr lang="en-US" sz="2800" b="1" dirty="0"/>
              <a:t>Ambiguity</a:t>
            </a:r>
            <a:r>
              <a:rPr lang="en-US" sz="2800" dirty="0"/>
              <a:t> is even harder</a:t>
            </a:r>
          </a:p>
          <a:p>
            <a:pPr lvl="1"/>
            <a:r>
              <a:rPr lang="en-US" sz="2600" dirty="0"/>
              <a:t>Do you prefer an urn with 50 red and 50 black jelly beans, or an urn with 100 jelly beans and some combination of red and black? </a:t>
            </a:r>
          </a:p>
          <a:p>
            <a:endParaRPr lang="en-US" sz="2800" dirty="0"/>
          </a:p>
        </p:txBody>
      </p:sp>
    </p:spTree>
    <p:extLst>
      <p:ext uri="{BB962C8B-B14F-4D97-AF65-F5344CB8AC3E}">
        <p14:creationId xmlns:p14="http://schemas.microsoft.com/office/powerpoint/2010/main" val="2101841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08B85458-B4DA-D57C-D530-4E39879609CD}"/>
              </a:ext>
            </a:extLst>
          </p:cNvPr>
          <p:cNvPicPr>
            <a:picLocks noChangeAspect="1"/>
          </p:cNvPicPr>
          <p:nvPr/>
        </p:nvPicPr>
        <p:blipFill>
          <a:blip r:embed="rId3"/>
          <a:stretch>
            <a:fillRect/>
          </a:stretch>
        </p:blipFill>
        <p:spPr>
          <a:xfrm>
            <a:off x="493812" y="1152980"/>
            <a:ext cx="5626389" cy="3257717"/>
          </a:xfrm>
          <a:prstGeom prst="rect">
            <a:avLst/>
          </a:prstGeom>
        </p:spPr>
      </p:pic>
      <p:sp>
        <p:nvSpPr>
          <p:cNvPr id="7" name="TextBox 6">
            <a:extLst>
              <a:ext uri="{FF2B5EF4-FFF2-40B4-BE49-F238E27FC236}">
                <a16:creationId xmlns:a16="http://schemas.microsoft.com/office/drawing/2014/main" id="{1D133264-9F63-568D-DFF8-447DF4C4A6B1}"/>
              </a:ext>
            </a:extLst>
          </p:cNvPr>
          <p:cNvSpPr txBox="1"/>
          <p:nvPr/>
        </p:nvSpPr>
        <p:spPr>
          <a:xfrm>
            <a:off x="511276" y="471547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spTree>
    <p:extLst>
      <p:ext uri="{BB962C8B-B14F-4D97-AF65-F5344CB8AC3E}">
        <p14:creationId xmlns:p14="http://schemas.microsoft.com/office/powerpoint/2010/main" val="8614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9055684"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CA" sz="2400" dirty="0">
                <a:solidFill>
                  <a:schemeClr val="accent2">
                    <a:lumMod val="50000"/>
                  </a:schemeClr>
                </a:solidFill>
              </a:rPr>
              <a:t>Most have backgrounds in mixed methods or qualitative work</a:t>
            </a:r>
          </a:p>
        </p:txBody>
      </p:sp>
    </p:spTree>
    <p:extLst>
      <p:ext uri="{BB962C8B-B14F-4D97-AF65-F5344CB8AC3E}">
        <p14:creationId xmlns:p14="http://schemas.microsoft.com/office/powerpoint/2010/main" val="1999073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7" name="TextBox 6">
            <a:extLst>
              <a:ext uri="{FF2B5EF4-FFF2-40B4-BE49-F238E27FC236}">
                <a16:creationId xmlns:a16="http://schemas.microsoft.com/office/drawing/2014/main" id="{1D133264-9F63-568D-DFF8-447DF4C4A6B1}"/>
              </a:ext>
            </a:extLst>
          </p:cNvPr>
          <p:cNvSpPr txBox="1"/>
          <p:nvPr/>
        </p:nvSpPr>
        <p:spPr>
          <a:xfrm>
            <a:off x="389852" y="119798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pic>
        <p:nvPicPr>
          <p:cNvPr id="8" name="Picture 7">
            <a:extLst>
              <a:ext uri="{FF2B5EF4-FFF2-40B4-BE49-F238E27FC236}">
                <a16:creationId xmlns:a16="http://schemas.microsoft.com/office/drawing/2014/main" id="{578969EE-789E-8D15-9298-AF4D12C900A0}"/>
              </a:ext>
            </a:extLst>
          </p:cNvPr>
          <p:cNvPicPr>
            <a:picLocks noChangeAspect="1"/>
          </p:cNvPicPr>
          <p:nvPr/>
        </p:nvPicPr>
        <p:blipFill rotWithShape="1">
          <a:blip r:embed="rId3"/>
          <a:srcRect t="9081"/>
          <a:stretch/>
        </p:blipFill>
        <p:spPr>
          <a:xfrm>
            <a:off x="152400" y="1066800"/>
            <a:ext cx="11201400" cy="688498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D149D8-85F3-18A2-45F5-78C6CE7782E5}"/>
                  </a:ext>
                </a:extLst>
              </p14:cNvPr>
              <p14:cNvContentPartPr/>
              <p14:nvPr/>
            </p14:nvContentPartPr>
            <p14:xfrm>
              <a:off x="277337" y="4398097"/>
              <a:ext cx="508680" cy="360"/>
            </p14:xfrm>
          </p:contentPart>
        </mc:Choice>
        <mc:Fallback xmlns="">
          <p:pic>
            <p:nvPicPr>
              <p:cNvPr id="9" name="Ink 8">
                <a:extLst>
                  <a:ext uri="{FF2B5EF4-FFF2-40B4-BE49-F238E27FC236}">
                    <a16:creationId xmlns:a16="http://schemas.microsoft.com/office/drawing/2014/main" id="{EBD149D8-85F3-18A2-45F5-78C6CE7782E5}"/>
                  </a:ext>
                </a:extLst>
              </p:cNvPr>
              <p:cNvPicPr/>
              <p:nvPr/>
            </p:nvPicPr>
            <p:blipFill>
              <a:blip r:embed="rId5"/>
              <a:stretch>
                <a:fillRect/>
              </a:stretch>
            </p:blipFill>
            <p:spPr>
              <a:xfrm>
                <a:off x="223697" y="4290097"/>
                <a:ext cx="616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9C46EB2-22F1-DFA6-04A8-5DFFFD7B5630}"/>
                  </a:ext>
                </a:extLst>
              </p14:cNvPr>
              <p14:cNvContentPartPr/>
              <p14:nvPr/>
            </p14:nvContentPartPr>
            <p14:xfrm>
              <a:off x="3680417" y="4537057"/>
              <a:ext cx="2499840" cy="23760"/>
            </p14:xfrm>
          </p:contentPart>
        </mc:Choice>
        <mc:Fallback xmlns="">
          <p:pic>
            <p:nvPicPr>
              <p:cNvPr id="12" name="Ink 11">
                <a:extLst>
                  <a:ext uri="{FF2B5EF4-FFF2-40B4-BE49-F238E27FC236}">
                    <a16:creationId xmlns:a16="http://schemas.microsoft.com/office/drawing/2014/main" id="{49C46EB2-22F1-DFA6-04A8-5DFFFD7B5630}"/>
                  </a:ext>
                </a:extLst>
              </p:cNvPr>
              <p:cNvPicPr/>
              <p:nvPr/>
            </p:nvPicPr>
            <p:blipFill>
              <a:blip r:embed="rId7"/>
              <a:stretch>
                <a:fillRect/>
              </a:stretch>
            </p:blipFill>
            <p:spPr>
              <a:xfrm>
                <a:off x="3626777" y="4429417"/>
                <a:ext cx="260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3FA4764-3942-E18F-C9ED-2D58AEF48C36}"/>
                  </a:ext>
                </a:extLst>
              </p14:cNvPr>
              <p14:cNvContentPartPr/>
              <p14:nvPr/>
            </p14:nvContentPartPr>
            <p14:xfrm>
              <a:off x="8993297" y="4548937"/>
              <a:ext cx="624240" cy="360"/>
            </p14:xfrm>
          </p:contentPart>
        </mc:Choice>
        <mc:Fallback xmlns="">
          <p:pic>
            <p:nvPicPr>
              <p:cNvPr id="13" name="Ink 12">
                <a:extLst>
                  <a:ext uri="{FF2B5EF4-FFF2-40B4-BE49-F238E27FC236}">
                    <a16:creationId xmlns:a16="http://schemas.microsoft.com/office/drawing/2014/main" id="{C3FA4764-3942-E18F-C9ED-2D58AEF48C36}"/>
                  </a:ext>
                </a:extLst>
              </p:cNvPr>
              <p:cNvPicPr/>
              <p:nvPr/>
            </p:nvPicPr>
            <p:blipFill>
              <a:blip r:embed="rId9"/>
              <a:stretch>
                <a:fillRect/>
              </a:stretch>
            </p:blipFill>
            <p:spPr>
              <a:xfrm>
                <a:off x="8939297" y="4441297"/>
                <a:ext cx="73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C6D460-5BA4-A588-3ACE-4ED51125690B}"/>
                  </a:ext>
                </a:extLst>
              </p14:cNvPr>
              <p14:cNvContentPartPr/>
              <p14:nvPr/>
            </p14:nvContentPartPr>
            <p14:xfrm>
              <a:off x="10208657" y="4502497"/>
              <a:ext cx="474120" cy="47160"/>
            </p14:xfrm>
          </p:contentPart>
        </mc:Choice>
        <mc:Fallback xmlns="">
          <p:pic>
            <p:nvPicPr>
              <p:cNvPr id="14" name="Ink 13">
                <a:extLst>
                  <a:ext uri="{FF2B5EF4-FFF2-40B4-BE49-F238E27FC236}">
                    <a16:creationId xmlns:a16="http://schemas.microsoft.com/office/drawing/2014/main" id="{97C6D460-5BA4-A588-3ACE-4ED51125690B}"/>
                  </a:ext>
                </a:extLst>
              </p:cNvPr>
              <p:cNvPicPr/>
              <p:nvPr/>
            </p:nvPicPr>
            <p:blipFill>
              <a:blip r:embed="rId11"/>
              <a:stretch>
                <a:fillRect/>
              </a:stretch>
            </p:blipFill>
            <p:spPr>
              <a:xfrm>
                <a:off x="10154657" y="4394497"/>
                <a:ext cx="581760" cy="262800"/>
              </a:xfrm>
              <a:prstGeom prst="rect">
                <a:avLst/>
              </a:prstGeom>
            </p:spPr>
          </p:pic>
        </mc:Fallback>
      </mc:AlternateContent>
    </p:spTree>
    <p:extLst>
      <p:ext uri="{BB962C8B-B14F-4D97-AF65-F5344CB8AC3E}">
        <p14:creationId xmlns:p14="http://schemas.microsoft.com/office/powerpoint/2010/main" val="3855765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Regression to the Mean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26086" y="1191563"/>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One of the trickiest concepts: things tend to go back to the “center” of a distribution over time</a:t>
            </a:r>
          </a:p>
        </p:txBody>
      </p:sp>
      <p:pic>
        <p:nvPicPr>
          <p:cNvPr id="1026" name="Picture 2" descr="Regression Toward the Mean – Statistical Bullshit">
            <a:extLst>
              <a:ext uri="{FF2B5EF4-FFF2-40B4-BE49-F238E27FC236}">
                <a16:creationId xmlns:a16="http://schemas.microsoft.com/office/drawing/2014/main" id="{EC5D97A5-1CA6-5E8B-2A27-0708FD13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83443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4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does statistics do?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102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610983" cy="1815882"/>
          </a:xfrm>
          <a:prstGeom prst="rect">
            <a:avLst/>
          </a:prstGeom>
          <a:solidFill>
            <a:schemeClr val="accent3">
              <a:lumMod val="40000"/>
              <a:lumOff val="60000"/>
            </a:schemeClr>
          </a:solidFill>
        </p:spPr>
        <p:txBody>
          <a:bodyPr wrap="square" rtlCol="0">
            <a:spAutoFit/>
          </a:bodyPr>
          <a:lstStyle/>
          <a:p>
            <a:r>
              <a:rPr lang="en-US" sz="2800" b="1" dirty="0"/>
              <a:t>Probability</a:t>
            </a:r>
            <a:r>
              <a:rPr lang="en-US" sz="2800" dirty="0"/>
              <a:t> (is a sample representative/balanced?)</a:t>
            </a:r>
          </a:p>
        </p:txBody>
      </p:sp>
    </p:spTree>
    <p:extLst>
      <p:ext uri="{BB962C8B-B14F-4D97-AF65-F5344CB8AC3E}">
        <p14:creationId xmlns:p14="http://schemas.microsoft.com/office/powerpoint/2010/main" val="205166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chemeClr val="accent2">
                <a:lumMod val="75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382383" cy="553998"/>
          </a:xfrm>
          <a:prstGeom prst="rect">
            <a:avLst/>
          </a:prstGeom>
          <a:solidFill>
            <a:schemeClr val="accent2">
              <a:lumMod val="40000"/>
              <a:lumOff val="60000"/>
            </a:schemeClr>
          </a:solidFill>
        </p:spPr>
        <p:txBody>
          <a:bodyPr wrap="square" rtlCol="0">
            <a:spAutoFit/>
          </a:bodyPr>
          <a:lstStyle/>
          <a:p>
            <a:r>
              <a:rPr lang="en-US" sz="3000" b="1" dirty="0"/>
              <a:t>Statistics</a:t>
            </a:r>
            <a:endParaRPr lang="en-US" sz="3000" dirty="0"/>
          </a:p>
        </p:txBody>
      </p:sp>
    </p:spTree>
    <p:extLst>
      <p:ext uri="{BB962C8B-B14F-4D97-AF65-F5344CB8AC3E}">
        <p14:creationId xmlns:p14="http://schemas.microsoft.com/office/powerpoint/2010/main" val="56106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p:txBody>
      </p:sp>
    </p:spTree>
    <p:extLst>
      <p:ext uri="{BB962C8B-B14F-4D97-AF65-F5344CB8AC3E}">
        <p14:creationId xmlns:p14="http://schemas.microsoft.com/office/powerpoint/2010/main" val="3348349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p:txBody>
      </p:sp>
    </p:spTree>
    <p:extLst>
      <p:ext uri="{BB962C8B-B14F-4D97-AF65-F5344CB8AC3E}">
        <p14:creationId xmlns:p14="http://schemas.microsoft.com/office/powerpoint/2010/main" val="2329274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p>
        </p:txBody>
      </p:sp>
    </p:spTree>
    <p:extLst>
      <p:ext uri="{BB962C8B-B14F-4D97-AF65-F5344CB8AC3E}">
        <p14:creationId xmlns:p14="http://schemas.microsoft.com/office/powerpoint/2010/main" val="612190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b="1" dirty="0">
              <a:solidFill>
                <a:schemeClr val="accent2">
                  <a:lumMod val="75000"/>
                </a:schemeClr>
              </a:solidFill>
            </a:endParaRPr>
          </a:p>
          <a:p>
            <a:pPr marL="514350" indent="-514350">
              <a:buAutoNum type="arabicPeriod"/>
            </a:pPr>
            <a:endParaRPr lang="en-US" sz="2800" u="sng" dirty="0"/>
          </a:p>
        </p:txBody>
      </p:sp>
    </p:spTree>
    <p:extLst>
      <p:ext uri="{BB962C8B-B14F-4D97-AF65-F5344CB8AC3E}">
        <p14:creationId xmlns:p14="http://schemas.microsoft.com/office/powerpoint/2010/main" val="471639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u="sng" dirty="0"/>
          </a:p>
          <a:p>
            <a:pPr marL="0" indent="0" algn="ctr">
              <a:buNone/>
            </a:pPr>
            <a:r>
              <a:rPr lang="en-US" sz="2800" b="1" dirty="0">
                <a:solidFill>
                  <a:schemeClr val="accent2">
                    <a:lumMod val="75000"/>
                  </a:schemeClr>
                </a:solidFill>
              </a:rPr>
              <a:t>One can make inferences about the (changes in) distribution of the variable in the population given the sample</a:t>
            </a:r>
          </a:p>
          <a:p>
            <a:pPr marL="514350" indent="-514350">
              <a:buAutoNum type="arabicPeriod"/>
            </a:pPr>
            <a:endParaRPr lang="en-US" sz="2800" u="sng" dirty="0"/>
          </a:p>
        </p:txBody>
      </p:sp>
    </p:spTree>
    <p:extLst>
      <p:ext uri="{BB962C8B-B14F-4D97-AF65-F5344CB8AC3E}">
        <p14:creationId xmlns:p14="http://schemas.microsoft.com/office/powerpoint/2010/main" val="34771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EE19D-4E5A-FD51-439E-467AEBC01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7BBA2-428A-32DD-3463-21DFB8EBB4FD}"/>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78E48B89-8828-FECB-FE5C-BBDAA4453DF8}"/>
              </a:ext>
            </a:extLst>
          </p:cNvPr>
          <p:cNvSpPr txBox="1"/>
          <p:nvPr/>
        </p:nvSpPr>
        <p:spPr>
          <a:xfrm>
            <a:off x="951675" y="3181618"/>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a:solidFill>
                  <a:srgbClr val="202124"/>
                </a:solidFill>
                <a:effectLst/>
                <a:latin typeface="Roboto" panose="02000000000000000000" pitchFamily="2" charset="0"/>
              </a:rPr>
              <a:t>I work as a research coordinator in the Indigenous Cancer Screening Research program at Sunnybrook Research Institute</a:t>
            </a:r>
            <a:endParaRPr lang="en-CA" sz="2400" dirty="0">
              <a:solidFill>
                <a:schemeClr val="accent2">
                  <a:lumMod val="50000"/>
                </a:schemeClr>
              </a:solidFill>
            </a:endParaRPr>
          </a:p>
        </p:txBody>
      </p:sp>
      <p:sp>
        <p:nvSpPr>
          <p:cNvPr id="15" name="TextBox 14">
            <a:extLst>
              <a:ext uri="{FF2B5EF4-FFF2-40B4-BE49-F238E27FC236}">
                <a16:creationId xmlns:a16="http://schemas.microsoft.com/office/drawing/2014/main" id="{DD2FB79B-CDF8-1ABA-54EB-C4750FEA1305}"/>
              </a:ext>
            </a:extLst>
          </p:cNvPr>
          <p:cNvSpPr txBox="1"/>
          <p:nvPr/>
        </p:nvSpPr>
        <p:spPr>
          <a:xfrm>
            <a:off x="951675" y="4292024"/>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dirty="0">
                <a:solidFill>
                  <a:srgbClr val="202124"/>
                </a:solidFill>
                <a:effectLst/>
                <a:latin typeface="Roboto" panose="02000000000000000000" pitchFamily="2" charset="0"/>
              </a:rPr>
              <a:t>Most recently employed by a company that specializes in medical chatbots</a:t>
            </a:r>
            <a:endParaRPr lang="en-CA" sz="2400" dirty="0">
              <a:solidFill>
                <a:schemeClr val="accent2">
                  <a:lumMod val="50000"/>
                </a:schemeClr>
              </a:solidFill>
              <a:latin typeface="+mj-lt"/>
            </a:endParaRPr>
          </a:p>
        </p:txBody>
      </p:sp>
      <p:sp>
        <p:nvSpPr>
          <p:cNvPr id="16" name="TextBox 15">
            <a:extLst>
              <a:ext uri="{FF2B5EF4-FFF2-40B4-BE49-F238E27FC236}">
                <a16:creationId xmlns:a16="http://schemas.microsoft.com/office/drawing/2014/main" id="{FAE3F75C-2B72-2255-C3A3-FF5073429ED0}"/>
              </a:ext>
            </a:extLst>
          </p:cNvPr>
          <p:cNvSpPr txBox="1"/>
          <p:nvPr/>
        </p:nvSpPr>
        <p:spPr>
          <a:xfrm>
            <a:off x="951675" y="2071212"/>
            <a:ext cx="10060882" cy="919401"/>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a:solidFill>
                  <a:srgbClr val="202124"/>
                </a:solidFill>
                <a:effectLst/>
                <a:latin typeface="Roboto" panose="02000000000000000000" pitchFamily="2" charset="0"/>
              </a:rPr>
              <a:t>I currently work as a head and neck surgical oncologist at mount Sinai hospital</a:t>
            </a:r>
            <a:endParaRPr lang="en-CA" sz="2400" dirty="0">
              <a:solidFill>
                <a:schemeClr val="accent2">
                  <a:lumMod val="50000"/>
                </a:schemeClr>
              </a:solidFill>
            </a:endParaRPr>
          </a:p>
        </p:txBody>
      </p:sp>
      <p:sp>
        <p:nvSpPr>
          <p:cNvPr id="17" name="TextBox 16">
            <a:extLst>
              <a:ext uri="{FF2B5EF4-FFF2-40B4-BE49-F238E27FC236}">
                <a16:creationId xmlns:a16="http://schemas.microsoft.com/office/drawing/2014/main" id="{3EDD08F7-B6F8-457D-2795-E6D349BC0A65}"/>
              </a:ext>
            </a:extLst>
          </p:cNvPr>
          <p:cNvSpPr txBox="1"/>
          <p:nvPr/>
        </p:nvSpPr>
        <p:spPr>
          <a:xfrm>
            <a:off x="951675" y="1369429"/>
            <a:ext cx="9055684" cy="510778"/>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r>
              <a:rPr lang="en-CA" sz="2400" dirty="0">
                <a:solidFill>
                  <a:schemeClr val="accent2">
                    <a:lumMod val="50000"/>
                  </a:schemeClr>
                </a:solidFill>
              </a:rPr>
              <a:t>Most have backgrounds in mixed methods or qualitative work</a:t>
            </a:r>
          </a:p>
        </p:txBody>
      </p:sp>
      <p:sp>
        <p:nvSpPr>
          <p:cNvPr id="3" name="TextBox 2">
            <a:extLst>
              <a:ext uri="{FF2B5EF4-FFF2-40B4-BE49-F238E27FC236}">
                <a16:creationId xmlns:a16="http://schemas.microsoft.com/office/drawing/2014/main" id="{517F7FAF-A0D9-57B9-5A28-DFCA0AF43A41}"/>
              </a:ext>
            </a:extLst>
          </p:cNvPr>
          <p:cNvSpPr txBox="1"/>
          <p:nvPr/>
        </p:nvSpPr>
        <p:spPr>
          <a:xfrm>
            <a:off x="951675" y="5402432"/>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r>
              <a:rPr lang="en-US" sz="2400" b="0" i="0" dirty="0">
                <a:solidFill>
                  <a:srgbClr val="202124"/>
                </a:solidFill>
                <a:effectLst/>
                <a:latin typeface="Roboto" panose="02000000000000000000" pitchFamily="2" charset="0"/>
              </a:rPr>
              <a:t>Senior Instructor at an academic institute in my home country</a:t>
            </a:r>
            <a:endParaRPr lang="en-CA" sz="2400" dirty="0">
              <a:solidFill>
                <a:schemeClr val="accent2">
                  <a:lumMod val="50000"/>
                </a:schemeClr>
              </a:solidFill>
              <a:latin typeface="+mj-lt"/>
            </a:endParaRPr>
          </a:p>
        </p:txBody>
      </p:sp>
    </p:spTree>
    <p:extLst>
      <p:ext uri="{BB962C8B-B14F-4D97-AF65-F5344CB8AC3E}">
        <p14:creationId xmlns:p14="http://schemas.microsoft.com/office/powerpoint/2010/main" val="2139319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a:t>
            </a:r>
            <a:r>
              <a:rPr lang="en-US" b="1" dirty="0">
                <a:solidFill>
                  <a:srgbClr val="0070C0"/>
                </a:solidFill>
                <a:latin typeface="Times New Roman" panose="02020603050405020304" pitchFamily="18" charset="0"/>
              </a:rPr>
              <a:t>cannot</a:t>
            </a:r>
            <a:r>
              <a:rPr lang="en-US" dirty="0">
                <a:solidFill>
                  <a:srgbClr val="0070C0"/>
                </a:solidFill>
                <a:latin typeface="Times New Roman" panose="02020603050405020304" pitchFamily="18" charset="0"/>
              </a:rPr>
              <a:t> do (well)</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Go from a limited sample to a (even related) population</a:t>
            </a:r>
          </a:p>
          <a:p>
            <a:r>
              <a:rPr lang="en-US" sz="2800" dirty="0"/>
              <a:t>Generalize from non-random samples</a:t>
            </a:r>
          </a:p>
          <a:p>
            <a:r>
              <a:rPr lang="en-US" sz="2800" dirty="0"/>
              <a:t>Handle “latent” variables (qualitative research?)</a:t>
            </a:r>
          </a:p>
          <a:p>
            <a:r>
              <a:rPr lang="en-US" sz="2800" dirty="0"/>
              <a:t>Deal with measurement error</a:t>
            </a:r>
          </a:p>
        </p:txBody>
      </p:sp>
    </p:spTree>
    <p:extLst>
      <p:ext uri="{BB962C8B-B14F-4D97-AF65-F5344CB8AC3E}">
        <p14:creationId xmlns:p14="http://schemas.microsoft.com/office/powerpoint/2010/main" val="4207873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Summary</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Coding levels</a:t>
            </a:r>
          </a:p>
        </p:txBody>
      </p:sp>
      <p:sp>
        <p:nvSpPr>
          <p:cNvPr id="14" name="TextBox 13">
            <a:extLst>
              <a:ext uri="{FF2B5EF4-FFF2-40B4-BE49-F238E27FC236}">
                <a16:creationId xmlns:a16="http://schemas.microsoft.com/office/drawing/2014/main" id="{EEAEDE12-3D45-001A-D408-204AE08E9795}"/>
              </a:ext>
            </a:extLst>
          </p:cNvPr>
          <p:cNvSpPr txBox="1"/>
          <p:nvPr/>
        </p:nvSpPr>
        <p:spPr>
          <a:xfrm>
            <a:off x="304799" y="2094695"/>
            <a:ext cx="7467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a:solidFill>
                  <a:srgbClr val="202124"/>
                </a:solidFill>
                <a:effectLst/>
                <a:latin typeface="Roboto" panose="02000000000000000000" pitchFamily="2" charset="0"/>
              </a:rPr>
              <a:t>Don't know anything about R - I am very anxious about this course</a:t>
            </a:r>
            <a:endParaRPr lang="en-CA" sz="2400" dirty="0">
              <a:latin typeface="+mj-lt"/>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304799" y="3455013"/>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have never heard of R before and am nervous but excited to learn about it.</a:t>
            </a:r>
            <a:endParaRPr lang="en-CA" sz="2400" dirty="0">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304799" y="6175647"/>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However, I primarily used Excel to track and run descriptive statistics.</a:t>
            </a:r>
            <a:endParaRPr lang="en-CA" sz="2400" dirty="0">
              <a:latin typeface="+mj-lt"/>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304799" y="1143000"/>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no coding only simple stats - I usually consult statisticians</a:t>
            </a:r>
            <a:endParaRPr lang="en-CA" sz="24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DB3FBCCA-59D4-3060-B25F-6C357798551C}"/>
              </a:ext>
            </a:extLst>
          </p:cNvPr>
          <p:cNvSpPr txBox="1"/>
          <p:nvPr/>
        </p:nvSpPr>
        <p:spPr>
          <a:xfrm>
            <a:off x="304799" y="4815331"/>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often find myself unsure about which specific analyses are appropriate for different conditions or research questions. </a:t>
            </a:r>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256702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F25F0-1C88-CBEC-9663-84008E8C1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49283-1EF4-7A5E-8F4F-AEE494EDD9C5}"/>
              </a:ext>
            </a:extLst>
          </p:cNvPr>
          <p:cNvSpPr>
            <a:spLocks noGrp="1"/>
          </p:cNvSpPr>
          <p:nvPr>
            <p:ph type="title"/>
          </p:nvPr>
        </p:nvSpPr>
        <p:spPr>
          <a:xfrm>
            <a:off x="762000" y="365760"/>
            <a:ext cx="10192512" cy="777240"/>
          </a:xfrm>
        </p:spPr>
        <p:txBody>
          <a:bodyPr/>
          <a:lstStyle/>
          <a:p>
            <a:r>
              <a:rPr lang="en-US" dirty="0"/>
              <a:t>Introductions: Course Expectations</a:t>
            </a:r>
          </a:p>
        </p:txBody>
      </p:sp>
      <p:sp>
        <p:nvSpPr>
          <p:cNvPr id="16" name="TextBox 15">
            <a:extLst>
              <a:ext uri="{FF2B5EF4-FFF2-40B4-BE49-F238E27FC236}">
                <a16:creationId xmlns:a16="http://schemas.microsoft.com/office/drawing/2014/main" id="{B907B735-90FF-F271-CD79-5FD637815CC8}"/>
              </a:ext>
            </a:extLst>
          </p:cNvPr>
          <p:cNvSpPr txBox="1"/>
          <p:nvPr/>
        </p:nvSpPr>
        <p:spPr>
          <a:xfrm>
            <a:off x="533399" y="3576445"/>
            <a:ext cx="9753601" cy="919401"/>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hope to walk away feeling more comfortable using R to do my own analysis. </a:t>
            </a:r>
            <a:endParaRPr lang="en-CA" sz="2400" dirty="0">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CB938DAA-A297-017D-2F28-4DDAF1EED031}"/>
              </a:ext>
            </a:extLst>
          </p:cNvPr>
          <p:cNvSpPr txBox="1"/>
          <p:nvPr/>
        </p:nvSpPr>
        <p:spPr>
          <a:xfrm>
            <a:off x="533399" y="525624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I've heard it is a "get out of it what you put in" class. </a:t>
            </a:r>
            <a:endParaRPr lang="en-CA" sz="2400" dirty="0">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FE1D991C-1CBB-D52C-FEEE-FD424F87A71D}"/>
              </a:ext>
            </a:extLst>
          </p:cNvPr>
          <p:cNvSpPr txBox="1"/>
          <p:nvPr/>
        </p:nvSpPr>
        <p:spPr>
          <a:xfrm>
            <a:off x="-685800" y="7580780"/>
            <a:ext cx="9753601" cy="2962513"/>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I have used R before and am comfortable with basic statistics and regression analysis. However, I often find myself unsure about which specific analyses are appropriate for different conditions or research questions. I'm excited to deepen my understanding of how to choose the right methods for various situations, as I’d like to be able to decipher which statistical approaches best address different research goals. </a:t>
            </a:r>
            <a:endParaRPr lang="en-CA" sz="24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7B21BB36-80F1-B712-EFA2-D4AA958F1DE9}"/>
              </a:ext>
            </a:extLst>
          </p:cNvPr>
          <p:cNvSpPr txBox="1"/>
          <p:nvPr/>
        </p:nvSpPr>
        <p:spPr>
          <a:xfrm>
            <a:off x="533399" y="1488022"/>
            <a:ext cx="9753601" cy="1328023"/>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sz="2400" b="0" i="0" dirty="0">
                <a:solidFill>
                  <a:srgbClr val="202124"/>
                </a:solidFill>
                <a:effectLst/>
                <a:latin typeface="Roboto" panose="02000000000000000000" pitchFamily="2" charset="0"/>
              </a:rPr>
              <a:t>My goal is to become comfortable as a mixed methods researcher by the end of this program and I see this course as a first step towards that.</a:t>
            </a:r>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404094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a:t>
            </a:r>
            <a:endParaRPr lang="en-US" sz="2400" dirty="0"/>
          </a:p>
          <a:p>
            <a:pPr lvl="1"/>
            <a:r>
              <a:rPr lang="en-US" sz="2400" dirty="0"/>
              <a:t>Zoom: Thursdays, 10-11:30</a:t>
            </a:r>
          </a:p>
          <a:p>
            <a:pPr lvl="1"/>
            <a:r>
              <a:rPr lang="en-US" sz="2400" dirty="0"/>
              <a:t>In person if needed, but arrange in advance please!</a:t>
            </a:r>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304800" y="1295400"/>
            <a:ext cx="10744200" cy="4884739"/>
          </a:xfrm>
        </p:spPr>
        <p:txBody>
          <a:bodyPr>
            <a:normAutofit/>
          </a:bodyPr>
          <a:lstStyle/>
          <a:p>
            <a:pPr marL="0" indent="0" algn="just">
              <a:spcBef>
                <a:spcPts val="0"/>
              </a:spcBef>
              <a:spcAft>
                <a:spcPts val="0"/>
              </a:spcAft>
              <a:buNone/>
            </a:pP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30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5 short (group) assignments, worth 60%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final (group) project</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worth 40% of the final grade. </a:t>
            </a:r>
          </a:p>
          <a:p>
            <a:pPr marR="222250" algn="just">
              <a:spcBef>
                <a:spcPts val="45"/>
              </a:spcBef>
              <a:spcAft>
                <a:spcPts val="0"/>
              </a:spcAft>
            </a:pPr>
            <a:endParaRPr lang="en-US" sz="300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Evaluations focus on practical applications (e.g., coding)</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Final project guidelines/rubric available on GitHub</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304800" y="365760"/>
            <a:ext cx="106497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a:xfrm>
            <a:off x="277463" y="365760"/>
            <a:ext cx="10677049" cy="1325562"/>
          </a:xfrm>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219200"/>
            <a:ext cx="10439400" cy="4960939"/>
          </a:xfrm>
        </p:spPr>
        <p:txBody>
          <a:bodyPr>
            <a:noAutofit/>
          </a:bodyPr>
          <a:lstStyle/>
          <a:p>
            <a:pPr marL="0" indent="0">
              <a:buNone/>
            </a:pPr>
            <a:r>
              <a:rPr lang="en-US" sz="3000" b="1" dirty="0">
                <a:solidFill>
                  <a:srgbClr val="0070C0"/>
                </a:solidFill>
              </a:rPr>
              <a:t>Software.</a:t>
            </a:r>
          </a:p>
          <a:p>
            <a:r>
              <a:rPr lang="en-US" sz="3000" dirty="0"/>
              <a:t>We will use R.</a:t>
            </a:r>
            <a:endParaRPr lang="en-US" sz="3000" u="sng" dirty="0">
              <a:effectLst/>
              <a:latin typeface="Times New Roman" panose="02020603050405020304" pitchFamily="18" charset="0"/>
              <a:ea typeface="Calibri" panose="020F0502020204030204" pitchFamily="34" charset="0"/>
            </a:endParaRPr>
          </a:p>
          <a:p>
            <a:pPr lvl="1"/>
            <a:r>
              <a:rPr lang="en-US" sz="3000" dirty="0">
                <a:latin typeface="Times New Roman" panose="02020603050405020304" pitchFamily="18" charset="0"/>
              </a:rPr>
              <a:t>You are welcome to use other software, but check with me</a:t>
            </a:r>
          </a:p>
          <a:p>
            <a:pPr lvl="1"/>
            <a:r>
              <a:rPr lang="en-US" sz="3000" dirty="0">
                <a:latin typeface="Times New Roman" panose="02020603050405020304" pitchFamily="18" charset="0"/>
              </a:rPr>
              <a:t>R is free! Download R </a:t>
            </a:r>
            <a:r>
              <a:rPr lang="en-US" sz="3000" dirty="0">
                <a:latin typeface="Times New Roman" panose="02020603050405020304" pitchFamily="18" charset="0"/>
                <a:hlinkClick r:id="rId3"/>
              </a:rPr>
              <a:t>here</a:t>
            </a:r>
            <a:r>
              <a:rPr lang="en-US" sz="3000" dirty="0">
                <a:latin typeface="Times New Roman" panose="02020603050405020304" pitchFamily="18" charset="0"/>
              </a:rPr>
              <a:t> and an interface RStudio </a:t>
            </a:r>
            <a:r>
              <a:rPr lang="en-US" sz="3000" dirty="0">
                <a:latin typeface="Times New Roman" panose="02020603050405020304" pitchFamily="18" charset="0"/>
                <a:hlinkClick r:id="rId4"/>
              </a:rPr>
              <a:t>here</a:t>
            </a:r>
            <a:endParaRPr lang="en-US" sz="3000" dirty="0">
              <a:latin typeface="Times New Roman" panose="02020603050405020304" pitchFamily="18" charset="0"/>
            </a:endParaRPr>
          </a:p>
          <a:p>
            <a:pPr lvl="1"/>
            <a:r>
              <a:rPr lang="en-US" sz="30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on Jan. 17</a:t>
            </a:r>
            <a:endParaRPr lang="en-US" sz="3000" dirty="0">
              <a:ea typeface="Calibri" panose="020F0502020204030204" pitchFamily="34" charset="0"/>
              <a:cs typeface="Times New Roman" panose="02020603050405020304" pitchFamily="18" charset="0"/>
            </a:endParaRPr>
          </a:p>
          <a:p>
            <a:pPr lvl="1"/>
            <a:endParaRPr lang="en-US" sz="30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452363" y="365760"/>
            <a:ext cx="10502149"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6828</TotalTime>
  <Words>2718</Words>
  <Application>Microsoft Office PowerPoint</Application>
  <PresentationFormat>Widescreen</PresentationFormat>
  <Paragraphs>280</Paragraphs>
  <Slides>41</Slides>
  <Notes>41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Cambria Math</vt:lpstr>
      <vt:lpstr>Roboto</vt:lpstr>
      <vt:lpstr>Symbol</vt:lpstr>
      <vt:lpstr>Times New Roman</vt:lpstr>
      <vt:lpstr>Wingdings 2</vt:lpstr>
      <vt:lpstr>View</vt:lpstr>
      <vt:lpstr>Intermediate Statistics</vt:lpstr>
      <vt:lpstr>Introductions</vt:lpstr>
      <vt:lpstr>Introductions: Backgrounds</vt:lpstr>
      <vt:lpstr>Introductions: Backgrounds</vt:lpstr>
      <vt:lpstr>Introductions: Coding levels</vt:lpstr>
      <vt:lpstr>Introductions: Course Expectations</vt:lpstr>
      <vt:lpstr>PowerPoint Presentation</vt:lpstr>
      <vt:lpstr> </vt:lpstr>
      <vt:lpstr> </vt:lpstr>
      <vt:lpstr> </vt:lpstr>
      <vt:lpstr> </vt:lpstr>
      <vt:lpstr> </vt:lpstr>
      <vt:lpstr> </vt:lpstr>
      <vt:lpstr> </vt:lpstr>
      <vt:lpstr> </vt:lpstr>
      <vt:lpstr> </vt:lpstr>
      <vt:lpstr> </vt:lpstr>
      <vt:lpstr> </vt:lpstr>
      <vt:lpstr> </vt:lpstr>
      <vt:lpstr> </vt:lpstr>
      <vt:lpstr>One Pet Peeve: </vt:lpstr>
      <vt:lpstr>Why do we need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statistics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591</cp:revision>
  <dcterms:created xsi:type="dcterms:W3CDTF">2011-01-10T00:42:42Z</dcterms:created>
  <dcterms:modified xsi:type="dcterms:W3CDTF">2025-01-06T19:52:17Z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