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ink/ink1.xml" ContentType="application/inkml+xml"/>
  <Override PartName="/ppt/ink/ink2.xml" ContentType="application/inkml+xml"/>
  <Override PartName="/ppt/notesSlides/notesSlide8.xml" ContentType="application/vnd.openxmlformats-officedocument.presentationml.notesSlide+xml"/>
  <Override PartName="/ppt/notesSlides/notesSlide9.xml" ContentType="application/vnd.openxmlformats-officedocument.presentationml.notesSlide+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notesSlides/notesSlide16.xml" ContentType="application/vnd.openxmlformats-officedocument.presentationml.notesSlide+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notesSlides/notesSlide17.xml" ContentType="application/vnd.openxmlformats-officedocument.presentationml.notesSlide+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notesSlides/notesSlide18.xml" ContentType="application/vnd.openxmlformats-officedocument.presentationml.notesSlide+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notesSlides/notesSlide19.xml" ContentType="application/vnd.openxmlformats-officedocument.presentationml.notesSlide+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ink/ink129.xml" ContentType="application/inkml+xml"/>
  <Override PartName="/ppt/ink/ink130.xml" ContentType="application/inkml+xml"/>
  <Override PartName="/ppt/notesSlides/notesSlide31.xml" ContentType="application/vnd.openxmlformats-officedocument.presentationml.notesSlide+xml"/>
  <Override PartName="/ppt/ink/ink131.xml" ContentType="application/inkml+xml"/>
  <Override PartName="/ppt/ink/ink132.xml" ContentType="application/inkml+xml"/>
  <Override PartName="/ppt/notesSlides/notesSlide32.xml" ContentType="application/vnd.openxmlformats-officedocument.presentationml.notesSlide+xml"/>
  <Override PartName="/ppt/ink/ink133.xml" ContentType="application/inkml+xml"/>
  <Override PartName="/ppt/ink/ink134.xml" ContentType="application/inkml+xml"/>
  <Override PartName="/ppt/notesSlides/notesSlide33.xml" ContentType="application/vnd.openxmlformats-officedocument.presentationml.notesSlide+xml"/>
  <Override PartName="/ppt/ink/ink135.xml" ContentType="application/inkml+xml"/>
  <Override PartName="/ppt/ink/ink136.xml" ContentType="application/inkml+xml"/>
  <Override PartName="/ppt/notesSlides/notesSlide34.xml" ContentType="application/vnd.openxmlformats-officedocument.presentationml.notesSlide+xml"/>
  <Override PartName="/ppt/ink/ink137.xml" ContentType="application/inkml+xml"/>
  <Override PartName="/ppt/ink/ink138.xml" ContentType="application/inkml+xml"/>
  <Override PartName="/ppt/notesSlides/notesSlide35.xml" ContentType="application/vnd.openxmlformats-officedocument.presentationml.notesSlide+xml"/>
  <Override PartName="/ppt/ink/ink139.xml" ContentType="application/inkml+xml"/>
  <Override PartName="/ppt/ink/ink140.xml" ContentType="application/inkml+xml"/>
  <Override PartName="/ppt/notesSlides/notesSlide36.xml" ContentType="application/vnd.openxmlformats-officedocument.presentationml.notesSlide+xml"/>
  <Override PartName="/ppt/ink/ink141.xml" ContentType="application/inkml+xml"/>
  <Override PartName="/ppt/ink/ink142.xml" ContentType="application/inkml+xml"/>
  <Override PartName="/ppt/notesSlides/notesSlide37.xml" ContentType="application/vnd.openxmlformats-officedocument.presentationml.notesSlide+xml"/>
  <Override PartName="/ppt/ink/ink143.xml" ContentType="application/inkml+xml"/>
  <Override PartName="/ppt/ink/ink144.xml" ContentType="application/inkml+xml"/>
  <Override PartName="/ppt/notesSlides/notesSlide38.xml" ContentType="application/vnd.openxmlformats-officedocument.presentationml.notesSlide+xml"/>
  <Override PartName="/ppt/ink/ink145.xml" ContentType="application/inkml+xml"/>
  <Override PartName="/ppt/ink/ink146.xml" ContentType="application/inkml+xml"/>
  <Override PartName="/ppt/notesSlides/notesSlide39.xml" ContentType="application/vnd.openxmlformats-officedocument.presentationml.notesSlide+xml"/>
  <Override PartName="/ppt/ink/ink147.xml" ContentType="application/inkml+xml"/>
  <Override PartName="/ppt/ink/ink148.xml" ContentType="application/inkml+xml"/>
  <Override PartName="/ppt/notesSlides/notesSlide40.xml" ContentType="application/vnd.openxmlformats-officedocument.presentationml.notesSlide+xml"/>
  <Override PartName="/ppt/ink/ink149.xml" ContentType="application/inkml+xml"/>
  <Override PartName="/ppt/ink/ink150.xml" ContentType="application/inkml+xml"/>
  <Override PartName="/ppt/notesSlides/notesSlide41.xml" ContentType="application/vnd.openxmlformats-officedocument.presentationml.notesSlide+xml"/>
  <Override PartName="/ppt/ink/ink151.xml" ContentType="application/inkml+xml"/>
  <Override PartName="/ppt/ink/ink152.xml" ContentType="application/inkml+xml"/>
  <Override PartName="/ppt/notesSlides/notesSlide42.xml" ContentType="application/vnd.openxmlformats-officedocument.presentationml.notesSlide+xml"/>
  <Override PartName="/ppt/ink/ink153.xml" ContentType="application/inkml+xml"/>
  <Override PartName="/ppt/ink/ink154.xml" ContentType="application/inkml+xml"/>
  <Override PartName="/ppt/notesSlides/notesSlide43.xml" ContentType="application/vnd.openxmlformats-officedocument.presentationml.notesSlide+xml"/>
  <Override PartName="/ppt/ink/ink155.xml" ContentType="application/inkml+xml"/>
  <Override PartName="/ppt/ink/ink156.xml" ContentType="application/inkml+xml"/>
  <Override PartName="/ppt/notesSlides/notesSlide44.xml" ContentType="application/vnd.openxmlformats-officedocument.presentationml.notesSlide+xml"/>
  <Override PartName="/ppt/ink/ink157.xml" ContentType="application/inkml+xml"/>
  <Override PartName="/ppt/ink/ink158.xml" ContentType="application/inkml+xml"/>
  <Override PartName="/ppt/notesSlides/notesSlide45.xml" ContentType="application/vnd.openxmlformats-officedocument.presentationml.notesSlide+xml"/>
  <Override PartName="/ppt/ink/ink159.xml" ContentType="application/inkml+xml"/>
  <Override PartName="/ppt/ink/ink160.xml" ContentType="application/inkml+xml"/>
  <Override PartName="/ppt/notesSlides/notesSlide46.xml" ContentType="application/vnd.openxmlformats-officedocument.presentationml.notesSlide+xml"/>
  <Override PartName="/ppt/notesSlides/notesSlide4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notesMasterIdLst>
    <p:notesMasterId r:id="rId50"/>
  </p:notesMasterIdLst>
  <p:sldIdLst>
    <p:sldId id="256" r:id="rId2"/>
    <p:sldId id="357" r:id="rId3"/>
    <p:sldId id="479" r:id="rId4"/>
    <p:sldId id="341" r:id="rId5"/>
    <p:sldId id="260" r:id="rId6"/>
    <p:sldId id="480" r:id="rId7"/>
    <p:sldId id="481" r:id="rId8"/>
    <p:sldId id="482" r:id="rId9"/>
    <p:sldId id="483" r:id="rId10"/>
    <p:sldId id="484" r:id="rId11"/>
    <p:sldId id="485" r:id="rId12"/>
    <p:sldId id="486" r:id="rId13"/>
    <p:sldId id="487" r:id="rId14"/>
    <p:sldId id="488" r:id="rId15"/>
    <p:sldId id="489" r:id="rId16"/>
    <p:sldId id="491" r:id="rId17"/>
    <p:sldId id="492" r:id="rId18"/>
    <p:sldId id="493" r:id="rId19"/>
    <p:sldId id="494" r:id="rId20"/>
    <p:sldId id="495" r:id="rId21"/>
    <p:sldId id="490" r:id="rId22"/>
    <p:sldId id="496" r:id="rId23"/>
    <p:sldId id="497" r:id="rId24"/>
    <p:sldId id="477" r:id="rId25"/>
    <p:sldId id="498" r:id="rId26"/>
    <p:sldId id="499" r:id="rId27"/>
    <p:sldId id="500" r:id="rId28"/>
    <p:sldId id="502" r:id="rId29"/>
    <p:sldId id="519" r:id="rId30"/>
    <p:sldId id="503" r:id="rId31"/>
    <p:sldId id="501" r:id="rId32"/>
    <p:sldId id="505" r:id="rId33"/>
    <p:sldId id="506" r:id="rId34"/>
    <p:sldId id="507" r:id="rId35"/>
    <p:sldId id="508" r:id="rId36"/>
    <p:sldId id="509" r:id="rId37"/>
    <p:sldId id="510" r:id="rId38"/>
    <p:sldId id="511" r:id="rId39"/>
    <p:sldId id="512" r:id="rId40"/>
    <p:sldId id="513" r:id="rId41"/>
    <p:sldId id="514" r:id="rId42"/>
    <p:sldId id="515" r:id="rId43"/>
    <p:sldId id="516" r:id="rId44"/>
    <p:sldId id="517" r:id="rId45"/>
    <p:sldId id="518" r:id="rId46"/>
    <p:sldId id="504" r:id="rId47"/>
    <p:sldId id="414" r:id="rId48"/>
    <p:sldId id="478" r:id="rId49"/>
  </p:sldIdLst>
  <p:sldSz cx="12192000" cy="6858000"/>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87772" autoAdjust="0"/>
  </p:normalViewPr>
  <p:slideViewPr>
    <p:cSldViewPr>
      <p:cViewPr varScale="1">
        <p:scale>
          <a:sx n="97" d="100"/>
          <a:sy n="97" d="100"/>
        </p:scale>
        <p:origin x="1074" y="84"/>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5:48:54.680"/>
    </inkml:context>
    <inkml:brush xml:id="br0">
      <inkml:brushProperty name="width" value="0.05" units="cm"/>
      <inkml:brushProperty name="height" value="0.05" units="cm"/>
      <inkml:brushProperty name="color" value="#E71224"/>
    </inkml:brush>
  </inkml:definitions>
  <inkml:trace contextRef="#ctx0" brushRef="#br0">5 1 24575,'-5'0'0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5:48:23.771"/>
    </inkml:context>
    <inkml:brush xml:id="br0">
      <inkml:brushProperty name="width" value="0.05" units="cm"/>
      <inkml:brushProperty name="height" value="0.05" units="cm"/>
    </inkml:brush>
  </inkml:definitions>
  <inkml:trace contextRef="#ctx0" brushRef="#br0">0 57 24575,'20'-3'0,"606"-49"0,-619 51 0,11 0 0,0 1 0,1 1 0,-1 0 0,23 5 0,-37-5 0,0 0 0,0 0 0,0 1 0,0-1 0,0 1 0,0 0 0,0 0 0,0 0 0,-1 1 0,1-1 0,-1 1 0,1 0 0,-1 0 0,0 0 0,0 0 0,-1 1 0,1-1 0,-1 1 0,1 0 0,-1-1 0,0 1 0,-1 0 0,3 6 0,1 14 0,0 0 0,-2 0 0,0 0 0,-2 1 0,-3 36 0,-22 131 0,-44 101 131,16-83-1627,39-147-5330</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6:10:46.568"/>
    </inkml:context>
    <inkml:brush xml:id="br0">
      <inkml:brushProperty name="width" value="0.05" units="cm"/>
      <inkml:brushProperty name="height" value="0.05" units="cm"/>
      <inkml:brushProperty name="color" value="#004F8B"/>
    </inkml:brush>
  </inkml:definitions>
  <inkml:trace contextRef="#ctx0" brushRef="#br0">629 0 24575,'0'552'0,"4"-438"0,-41-141 0,-2-5 0,-2 1 0,-59-34 0,81 54 0,-1 1 0,0 0 0,-1 2 0,0 1 0,0 0 0,0 1 0,-1 2 0,-23-3 0,34 7 0,0 0 0,0 1 0,1 1 0,-1-1 0,0 2 0,1-1 0,-1 2 0,1-1 0,0 1 0,0 1 0,-17 10 0,22-12 0,1-1 0,0 1 0,0 0 0,0 1 0,0-1 0,0 1 0,1-1 0,-1 1 0,1 0 0,0 0 0,0 1 0,0-1 0,1 1 0,0-1 0,0 1 0,0 0 0,0 0 0,1 0 0,0 0 0,0 0 0,0 0 0,1 0 0,-1 0 0,1 0 0,0 0 0,2 11 0,0-10 0,1 0 0,-1-1 0,1 1 0,0 0 0,0-1 0,1 0 0,0 0 0,0 0 0,0 0 0,1 0 0,-1-1 0,1 0 0,0 0 0,0 0 0,0-1 0,11 6 0,12 5 0,0-1 0,35 10 0,-39-14 0,38 13 60,92 21 0,-123-37-308,0-1 1,1-1-1,-1-2 1,1-2-1,32-2 1,-21-3-6579</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6:10:47.034"/>
    </inkml:context>
    <inkml:brush xml:id="br0">
      <inkml:brushProperty name="width" value="0.05" units="cm"/>
      <inkml:brushProperty name="height" value="0.05" units="cm"/>
      <inkml:brushProperty name="color" value="#004F8B"/>
    </inkml:brush>
  </inkml:definitions>
  <inkml:trace contextRef="#ctx0" brushRef="#br0">0 0 24575,'198'157'0,"224"214"0,-350-300 0,26 53 0,135 225 0,-182-258 0,-4 1 0,-4 3 0,49 156 0,-74-190 0,15 100 0,-30-139 0,-2 1 0,0 0 0,-1-1 0,-1 1 0,-1-1 0,-1 1 0,-1-1 0,-8 25 0,-1-11 23,-2-1 0,-2-1 0,-1 0 0,-29 41 0,-101 116-1503,63-95-5346</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25T16:12:52.110"/>
    </inkml:context>
    <inkml:brush xml:id="br0">
      <inkml:brushProperty name="width" value="0.05" units="cm"/>
      <inkml:brushProperty name="height" value="0.05" units="cm"/>
      <inkml:brushProperty name="ignorePressure" value="1"/>
    </inkml:brush>
  </inkml:definitions>
  <inkml:trace contextRef="#ctx0" brushRef="#br0">13374 0,'0'0,"0"0,0 0,0 0,0 0,0 0,0 0,0 0,0 0,0 0,0 0,0 0,0 0,0 0,0 0,0 0,0 0,0 0,0 0,0 0,0 0,-15 0,-13343 0,13358 0</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25T16:13:05.002"/>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3367 435,'-591'-322,"387"210,222 147,51 65,150 165,-178-218,209 220,42 50,-283-307,22 28,-30-36,1 0,-1 1,0-1,0 0,0 0,0 0,0 1,0-1,-1 1,1-1,-1 0,0 1,0-1,1 1,-2 3,0-4,0 0,-1-1,1 1,-1-1,1 1,-1-1,0 0,1 0,-1 1,0-1,0 0,0-1,0 1,0 0,0-1,0 1,0-1,0 1,0-1,0 0,0 0,0 0,-1 0,-2-1,-23 0,1-2,0-1,1-2,-1 0,-40-16,29 10,-37-14,1-3,-117-65,-122-98,162 96,89 57,-771-446,757 452,76 33,0 0,0 0,-1 0,1 0,0 0,0 0,0 0,-1 0,1 0,0 0,0 1,-1-1,1 0,0 0,0 0,0 0,-1 0,1 0,0 0,0 0,0 1,0-1,-1 0,1 0,0 0,0 0,0 1,0-1,0 0,0 0,-1 0,1 1,0-1,0 0,0 0,0 0,0 1,0-1,0 0,0 0,0 0,0 1,0-1,0 0,0 0,0 1,0-1,0 0,0 0,1 0,-1 1,0-1,0 0,0 0,0 0,0 1,0-1,1 0,-1 0,0 0,0 0,0 0,0 1,1-1,-1 0,0 0,10 22,1 0,1-1,1 0,26 30,-9-9,43 55,151 157,107 58,-231-221,-20-18,394 372,-42 29,-380-409,10 10,-4 2,69 119,-126-193,7 17,-9-19,0-1,0 1,0-1,-1 0,1 1,0-1,0 0,0 0,0 0,0 0,0 0,0 0,0 0,0 0,0 0,0-1,0 1,0 0,0-1,0 1,0 0,0-1,-1 0,-74-26,1-3,1-3,3-4,-74-49,-258-204,-48-67,-131-102,-20 31,335 256,-312-148,570 315,-40-16,48 21,0-1,1 1,-1 0,0 0,0-1,1 1,-1 0,0 0,1 0,-1 0,0 0,0 0,0 0,1 0,-1 0,0 0,1 1,-1-1,0 0,0 0,1 1,-1-1,0 0,1 1,-1-1,1 1,-1-1,0 1,1-1,-1 1,1-1,-1 1,1 0,0-1,-1 1,1 0,0-1,-1 1,1 0,0-1,0 1,-1 0,1 0,0-1,0 1,0 0,0 0,0-1,0 1,0 0,0 0,1-1,-1 1,0 0,0 0,1 0,2 12,2-1,-1 1,1-1,1 0,0-1,1 0,11 15,-5-6,80 112,4-4,7-5,124 115,386 307,-341-311,52 56,378 436,-674-693,309 377,-262-307,-4 2,66 132,-136-228,-11-13,-26-25,16 12,-993-914,100 83,330 364,-32 39,614 445,0 0,0 0,0 0,0-1,-1 1,1 0,0 0,0-1,0 1,-1 0,1 0,0 0,0 0,0 0,-1-1,1 1,0 0,0 0,-1 0,1 0,0 0,0 0,-1 0,1 0,0 0,-1 0,1 0,0 0,0 0,-1 0,1 0,0 0,0 0,-1 0,1 0,0 0,0 1,-1-1,1 0,0 0,0 0,-1 0,1 0,0 1,0-1,0 0,0 0,-1 1,5 17,19 28,65 87,187 213,143 99,-83-110,398 428,215 426,-695-858,-222-293,-15-19,0 2,19 31,-66-75,-585-499,22-35,-300-264,867 798,-453-377,-28 32,492 356,12 9,0 0,0 0,0 0,0 0,-1 0,0 1,1 0,-1 0,-8-2,13 5,0 0,0 0,0 0,0 0,0 0,0 0,1 0,-1 0,0 0,1 0,-1 0,1 0,-1-1,1 1,0 0,-1 0,1 0,1 1,92 124,116 119,130 103,385 340,216 220,-221-104,-33 26,-639-767,-105-87,2-3,1-3,-96-69,143 95,-922-719,389 286,-866-603,1364 1011,-517-335,552 360,-23-9,30 13,-1 0,1 0,0 0,0 0,0 0,-1 0,1 0,0 0,0 0,0 0,-1 1,1-1,0 0,0 0,0 0,-1 0,1 0,0 1,0-1,0 0,0 0,0 0,0 1,-1-1,1 0,0 0,0 0,0 1,0-1,0 0,0 0,0 0,0 1,0-1,0 0,0 0,0 1,0-1,0 0,0 0,0 1,9 22,37 58,3-2,4-3,67 76,205 201,-312-339,854 839,-61-64,-136-75,-113-117,-1822-1747,-128 136,1224 902,-272-133,439 244,-10-5,0 1,-1 0,0 1,-14-3,25 7,1-1,0 1,-1-1,1 1,-1 0,1 0,0 0,-1-1,1 2,-1-1,1 0,-1 0,1 0,0 1,-1-1,1 0,-1 1,1-1,0 1,0 0,-1 0,1-1,0 1,0 0,0 0,0 0,0 0,0 0,0 0,0 0,0 1,0-1,1 0,-1 0,0 1,1-1,-1 0,1 1,0-1,-1 1,1-1,0 0,0 1,0-1,0 1,0-1,0 1,0-1,0 0,1 1,0 1,2 12,1-1,1 1,1-1,0 0,0-1,18 26,-14-22,78 123,6-4,212 233,273 208,-497-499,1740 1737,-2104-2084,155 153,-739-662,-66 72,729 573,-388-187,586 317,0 1,0 0,0 0,0 0,-1 0,1 1,0 0,-10 0,14 1,0 0,0 0,0 0,1 1,-1-1,0 0,0 0,0 1,1-1,-1 1,0-1,1 1,-1-1,0 1,1-1,-1 1,1-1,-1 1,0 0,1 0,0-1,-1 1,0 1,0 1,1-1,-1 1,1 0,-1 0,1 0,0 0,0 0,0 0,1 0,0 4,9 42,3 0,1-1,3-1,1 0,3-1,44 72,14 3,101 118,263 268,-63-79,-30-11,-377-446,-1 1,-62-47,29 26,-1407-1126,1465 1176,5 8,6 18,-5-18,9 28,11 38,3-1,51 101,4-36,105 138,123 124,-212-278,-30-41,78 109,-160-195,-99-51,3-6,-157-112,242 155,5 4,1-1,0 0,-25-27,37 43,1 0,-1 1,1 0,0 0,-1 0,-7 5,-52 28,41-20</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25T16:15:42.066"/>
    </inkml:context>
    <inkml:brush xml:id="br0">
      <inkml:brushProperty name="width" value="0.05" units="cm"/>
      <inkml:brushProperty name="height" value="0.05" units="cm"/>
      <inkml:brushProperty name="color" value="#FF0066"/>
      <inkml:brushProperty name="ignorePressure" value="1"/>
    </inkml:brush>
  </inkml:definitions>
  <inkml:trace contextRef="#ctx0" brushRef="#br0">1 1,'0'1064,"0"-971</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25T16:15:42.591"/>
    </inkml:context>
    <inkml:brush xml:id="br0">
      <inkml:brushProperty name="width" value="0.05" units="cm"/>
      <inkml:brushProperty name="height" value="0.05" units="cm"/>
      <inkml:brushProperty name="color" value="#FF0066"/>
      <inkml:brushProperty name="ignorePressure" value="1"/>
    </inkml:brush>
  </inkml:definitions>
  <inkml:trace contextRef="#ctx0" brushRef="#br0">1 1,'0'0,"0"15,0 30,0 49,0 66,0 39,0 13,0-18,0-37,0-46</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25T16:15:43.114"/>
    </inkml:context>
    <inkml:brush xml:id="br0">
      <inkml:brushProperty name="width" value="0.05" units="cm"/>
      <inkml:brushProperty name="height" value="0.05" units="cm"/>
      <inkml:brushProperty name="color" value="#FF0066"/>
      <inkml:brushProperty name="ignorePressure" value="1"/>
    </inkml:brush>
  </inkml:definitions>
  <inkml:trace contextRef="#ctx0" brushRef="#br0">1 1,'0'0,"0"0,0 0,0 2,0 1334,0-1221</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25T16:15:44.420"/>
    </inkml:context>
    <inkml:brush xml:id="br0">
      <inkml:brushProperty name="width" value="0.05" units="cm"/>
      <inkml:brushProperty name="height" value="0.05" units="cm"/>
      <inkml:brushProperty name="color" value="#FF0066"/>
      <inkml:brushProperty name="ignorePressure" value="1"/>
    </inkml:brush>
  </inkml:definitions>
  <inkml:trace contextRef="#ctx0" brushRef="#br0">1 0,'0'0,"0"0,0 3,0 1594,0-1460</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25T16:15:45.095"/>
    </inkml:context>
    <inkml:brush xml:id="br0">
      <inkml:brushProperty name="width" value="0.05" units="cm"/>
      <inkml:brushProperty name="height" value="0.05" units="cm"/>
      <inkml:brushProperty name="color" value="#FF0066"/>
      <inkml:brushProperty name="ignorePressure" value="1"/>
    </inkml:brush>
  </inkml:definitions>
  <inkml:trace contextRef="#ctx0" brushRef="#br0">1 1,'0'1644,"0"-1578</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25T16:15:45.750"/>
    </inkml:context>
    <inkml:brush xml:id="br0">
      <inkml:brushProperty name="width" value="0.05" units="cm"/>
      <inkml:brushProperty name="height" value="0.05" units="cm"/>
      <inkml:brushProperty name="color" value="#FF0066"/>
      <inkml:brushProperty name="ignorePressure" value="1"/>
    </inkml:brush>
  </inkml:definitions>
  <inkml:trace contextRef="#ctx0" brushRef="#br0">1 0,'0'1106,"0"-995</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5:48:30.954"/>
    </inkml:context>
    <inkml:brush xml:id="br0">
      <inkml:brushProperty name="width" value="0.05" units="cm"/>
      <inkml:brushProperty name="height" value="0.05" units="cm"/>
    </inkml:brush>
  </inkml:definitions>
  <inkml:trace contextRef="#ctx0" brushRef="#br0">846 395 24575,'-13'7'0,"-101"50"0,29-13 0,-127 46 0,204-88 0,1 0 0,0 0 0,-1 0 0,0-1 0,1 0 0,-1-1 0,0 0 0,1 0 0,-1 0 0,0-1 0,1 0 0,-1-1 0,1 0 0,-12-4 0,9 2 0,1-1 0,-1-1 0,1 0 0,0 0 0,0 0 0,1-1 0,-1-1 0,2 1 0,-9-11 0,-4-10 0,0-1 0,2 0 0,1-1 0,2-1 0,-14-41 0,9 20-341,2 0 0,3-1-1,-10-62 1,21 89-6485</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25T16:16:46.090"/>
    </inkml:context>
    <inkml:brush xml:id="br0">
      <inkml:brushProperty name="width" value="0.05" units="cm"/>
      <inkml:brushProperty name="height" value="0.05" units="cm"/>
      <inkml:brushProperty name="ignorePressure" value="1"/>
    </inkml:brush>
  </inkml:definitions>
  <inkml:trace contextRef="#ctx0" brushRef="#br0">862 1,'-844'0,"827"0</inkml:trace>
</inkml:ink>
</file>

<file path=ppt/ink/ink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25T16:16:46.595"/>
    </inkml:context>
    <inkml:brush xml:id="br0">
      <inkml:brushProperty name="width" value="0.05" units="cm"/>
      <inkml:brushProperty name="height" value="0.05" units="cm"/>
      <inkml:brushProperty name="ignorePressure" value="1"/>
    </inkml:brush>
  </inkml:definitions>
  <inkml:trace contextRef="#ctx0" brushRef="#br0">765 1,'0'0,"0"0,0 0,0 0,0 0,0 0,0 0,-16 0,-719 0,722 0</inkml:trace>
</inkml:ink>
</file>

<file path=ppt/ink/ink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25T16:16:47.150"/>
    </inkml:context>
    <inkml:brush xml:id="br0">
      <inkml:brushProperty name="width" value="0.05" units="cm"/>
      <inkml:brushProperty name="height" value="0.05" units="cm"/>
      <inkml:brushProperty name="ignorePressure" value="1"/>
    </inkml:brush>
  </inkml:definitions>
  <inkml:trace contextRef="#ctx0" brushRef="#br0">836 1,'0'0,"0"0,0 0,0 0,0 0,0 0,-15 0,-780 0,770 0</inkml:trace>
</inkml:ink>
</file>

<file path=ppt/ink/ink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25T16:16:47.684"/>
    </inkml:context>
    <inkml:brush xml:id="br0">
      <inkml:brushProperty name="width" value="0.05" units="cm"/>
      <inkml:brushProperty name="height" value="0.05" units="cm"/>
      <inkml:brushProperty name="ignorePressure" value="1"/>
    </inkml:brush>
  </inkml:definitions>
  <inkml:trace contextRef="#ctx0" brushRef="#br0">663 1,'0'0,"0"0,0 0,0 0,0 0,0 0,0 0,0 0,-16 0,-614 0,613 0</inkml:trace>
</inkml:ink>
</file>

<file path=ppt/ink/ink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25T16:16:48.229"/>
    </inkml:context>
    <inkml:brush xml:id="br0">
      <inkml:brushProperty name="width" value="0.05" units="cm"/>
      <inkml:brushProperty name="height" value="0.05" units="cm"/>
      <inkml:brushProperty name="ignorePressure" value="1"/>
    </inkml:brush>
  </inkml:definitions>
  <inkml:trace contextRef="#ctx0" brushRef="#br0">600 1,'-550'0,"501"0</inkml:trace>
</inkml:ink>
</file>

<file path=ppt/ink/ink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25T16:16:48.857"/>
    </inkml:context>
    <inkml:brush xml:id="br0">
      <inkml:brushProperty name="width" value="0.05" units="cm"/>
      <inkml:brushProperty name="height" value="0.05" units="cm"/>
      <inkml:brushProperty name="ignorePressure" value="1"/>
    </inkml:brush>
  </inkml:definitions>
  <inkml:trace contextRef="#ctx0" brushRef="#br0">877 1,'0'0,"0"0,0 0,-2 0,-837 0,803 0</inkml:trace>
</inkml:ink>
</file>

<file path=ppt/ink/ink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25T16:16:53.669"/>
    </inkml:context>
    <inkml:brush xml:id="br0">
      <inkml:brushProperty name="width" value="0.05" units="cm"/>
      <inkml:brushProperty name="height" value="0.05" units="cm"/>
      <inkml:brushProperty name="ignorePressure" value="1"/>
    </inkml:brush>
  </inkml:definitions>
  <inkml:trace contextRef="#ctx0" brushRef="#br0">1 0,'1148'0,"-1076"0</inkml:trace>
</inkml:ink>
</file>

<file path=ppt/ink/ink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25T16:16:54.318"/>
    </inkml:context>
    <inkml:brush xml:id="br0">
      <inkml:brushProperty name="width" value="0.05" units="cm"/>
      <inkml:brushProperty name="height" value="0.05" units="cm"/>
      <inkml:brushProperty name="ignorePressure" value="1"/>
    </inkml:brush>
  </inkml:definitions>
  <inkml:trace contextRef="#ctx0" brushRef="#br0">1 0,'1388'0,"-1285"0</inkml:trace>
</inkml:ink>
</file>

<file path=ppt/ink/ink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25T16:16:54.935"/>
    </inkml:context>
    <inkml:brush xml:id="br0">
      <inkml:brushProperty name="width" value="0.05" units="cm"/>
      <inkml:brushProperty name="height" value="0.05" units="cm"/>
      <inkml:brushProperty name="ignorePressure" value="1"/>
    </inkml:brush>
  </inkml:definitions>
  <inkml:trace contextRef="#ctx0" brushRef="#br0">1 0,'0'0,"0"0,0 0,2 0,1329 0,-1219 0</inkml:trace>
</inkml:ink>
</file>

<file path=ppt/ink/ink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25T16:17:09.138"/>
    </inkml:context>
    <inkml:brush xml:id="br0">
      <inkml:brushProperty name="width" value="0.3" units="cm"/>
      <inkml:brushProperty name="height" value="0.6" units="cm"/>
      <inkml:brushProperty name="color" value="#FFACD5"/>
      <inkml:brushProperty name="tip" value="rectangle"/>
      <inkml:brushProperty name="rasterOp" value="maskPen"/>
      <inkml:brushProperty name="ignorePressure" value="1"/>
    </inkml:brush>
  </inkml:definitions>
  <inkml:trace contextRef="#ctx0" brushRef="#br0">0 1,'0'0,"0"0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5:48:31.361"/>
    </inkml:context>
    <inkml:brush xml:id="br0">
      <inkml:brushProperty name="width" value="0.05" units="cm"/>
      <inkml:brushProperty name="height" value="0.05" units="cm"/>
    </inkml:brush>
  </inkml:definitions>
  <inkml:trace contextRef="#ctx0" brushRef="#br0">32 1 24575,'0'0'0,"0"0"0,0 0 0,0 17 0,1 34 0,0 49 0,-2 60 0,-1 21 0,0-20 0,-1-12 0,-1 10 0,-2-9 0,1-31 0,1-29 0,0-23 0,1-22-8191</inkml:trace>
</inkml:ink>
</file>

<file path=ppt/ink/ink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25T16:17:09.507"/>
    </inkml:context>
    <inkml:brush xml:id="br0">
      <inkml:brushProperty name="width" value="0.3" units="cm"/>
      <inkml:brushProperty name="height" value="0.6" units="cm"/>
      <inkml:brushProperty name="color" value="#FFACD5"/>
      <inkml:brushProperty name="tip" value="rectangle"/>
      <inkml:brushProperty name="rasterOp" value="maskPen"/>
      <inkml:brushProperty name="ignorePressure" value="1"/>
    </inkml:brush>
  </inkml:definitions>
  <inkml:trace contextRef="#ctx0" brushRef="#br0">790 534,'0'0,"-81"-62,-52-35,-68-39,-62-33,249 160,-4-4,0 2,-12-7,-2 0</inkml:trace>
</inkml:ink>
</file>

<file path=ppt/ink/ink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25T16:17:09.873"/>
    </inkml:context>
    <inkml:brush xml:id="br0">
      <inkml:brushProperty name="width" value="0.3" units="cm"/>
      <inkml:brushProperty name="height" value="0.6" units="cm"/>
      <inkml:brushProperty name="color" value="#FFACD5"/>
      <inkml:brushProperty name="tip" value="rectangle"/>
      <inkml:brushProperty name="rasterOp" value="maskPen"/>
      <inkml:brushProperty name="ignorePressure" value="1"/>
    </inkml:brush>
  </inkml:definitions>
  <inkml:trace contextRef="#ctx0" brushRef="#br0">618 534,'0'0,"-76"-71,-53-44,-31-21,127 108,-21-16,3 1,5 5,7 4,9 9</inkml:trace>
</inkml:ink>
</file>

<file path=ppt/ink/ink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25T16:17:10.237"/>
    </inkml:context>
    <inkml:brush xml:id="br0">
      <inkml:brushProperty name="width" value="0.3" units="cm"/>
      <inkml:brushProperty name="height" value="0.6" units="cm"/>
      <inkml:brushProperty name="color" value="#FFACD5"/>
      <inkml:brushProperty name="tip" value="rectangle"/>
      <inkml:brushProperty name="rasterOp" value="maskPen"/>
      <inkml:brushProperty name="ignorePressure" value="1"/>
    </inkml:brush>
  </inkml:definitions>
  <inkml:trace contextRef="#ctx0" brushRef="#br0">742 560,'0'0,"-69"-57,-39-36,-59-37,-47-34,145 111,69 53,-4-3,-10-9,-8-5,1 1,3 2</inkml:trace>
  <inkml:trace contextRef="#ctx0" brushRef="#br0" timeOffset="1">731 1061,'0'0,"-61"-30,-38-19,-88-41,-69-26,241 110,-5-3,-6-3,-8-4,2 0</inkml:trace>
</inkml:ink>
</file>

<file path=ppt/ink/ink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25T16:17:10.590"/>
    </inkml:context>
    <inkml:brush xml:id="br0">
      <inkml:brushProperty name="width" value="0.3" units="cm"/>
      <inkml:brushProperty name="height" value="0.6" units="cm"/>
      <inkml:brushProperty name="color" value="#FFACD5"/>
      <inkml:brushProperty name="tip" value="rectangle"/>
      <inkml:brushProperty name="rasterOp" value="maskPen"/>
      <inkml:brushProperty name="ignorePressure" value="1"/>
    </inkml:brush>
  </inkml:definitions>
  <inkml:trace contextRef="#ctx0" brushRef="#br0">740 518,'0'0,"-63"-46,-40-30,-71-45,-53-35,214 147,-4-3,-5-4,-9-5,-4-2,4 2,7 5</inkml:trace>
</inkml:ink>
</file>

<file path=ppt/ink/ink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25T16:17:11.005"/>
    </inkml:context>
    <inkml:brush xml:id="br0">
      <inkml:brushProperty name="width" value="0.3" units="cm"/>
      <inkml:brushProperty name="height" value="0.6" units="cm"/>
      <inkml:brushProperty name="color" value="#FFACD5"/>
      <inkml:brushProperty name="tip" value="rectangle"/>
      <inkml:brushProperty name="rasterOp" value="maskPen"/>
      <inkml:brushProperty name="ignorePressure" value="1"/>
    </inkml:brush>
  </inkml:definitions>
  <inkml:trace contextRef="#ctx0" brushRef="#br0">1003 520,'0'0,"-75"-54,-45-28,-69-43,-55-36,232 152,-5-3,1 1,-10-5,-4-3,3 2,5 3</inkml:trace>
  <inkml:trace contextRef="#ctx0" brushRef="#br0" timeOffset="1">702 1050,'0'0,"-74"-61,-45-34,-56-39,-47-32,154 116,72 53,-4-3,-7-5,-3-1,-5-3,-1 1</inkml:trace>
</inkml:ink>
</file>

<file path=ppt/ink/ink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25T16:17:11.352"/>
    </inkml:context>
    <inkml:brush xml:id="br0">
      <inkml:brushProperty name="width" value="0.3" units="cm"/>
      <inkml:brushProperty name="height" value="0.6" units="cm"/>
      <inkml:brushProperty name="color" value="#FFACD5"/>
      <inkml:brushProperty name="tip" value="rectangle"/>
      <inkml:brushProperty name="rasterOp" value="maskPen"/>
      <inkml:brushProperty name="ignorePressure" value="1"/>
    </inkml:brush>
  </inkml:definitions>
  <inkml:trace contextRef="#ctx0" brushRef="#br0">887 486,'0'0,"-74"-63,-46-34,-46-27,-47-26,202 142,1 2,2 0,-9-3,-1 0,3 1,3 3</inkml:trace>
  <inkml:trace contextRef="#ctx0" brushRef="#br0" timeOffset="1">843 1261,'0'0,"-89"-59,-54-33,-65-46,163 108,-28-18,2 2,7 3,7 6,13 8,14 9,12 8</inkml:trace>
</inkml:ink>
</file>

<file path=ppt/ink/ink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25T16:17:11.737"/>
    </inkml:context>
    <inkml:brush xml:id="br0">
      <inkml:brushProperty name="width" value="0.3" units="cm"/>
      <inkml:brushProperty name="height" value="0.6" units="cm"/>
      <inkml:brushProperty name="color" value="#FFACD5"/>
      <inkml:brushProperty name="tip" value="rectangle"/>
      <inkml:brushProperty name="rasterOp" value="maskPen"/>
      <inkml:brushProperty name="ignorePressure" value="1"/>
    </inkml:brush>
  </inkml:definitions>
  <inkml:trace contextRef="#ctx0" brushRef="#br0">672 608,'0'0,"-55"-55,-29-31,-78-65,-56-47,207 187,-1 1,-5-5,-9-6,-7-2,3 2,6 5</inkml:trace>
</inkml:ink>
</file>

<file path=ppt/ink/ink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25T16:17:12.105"/>
    </inkml:context>
    <inkml:brush xml:id="br0">
      <inkml:brushProperty name="width" value="0.3" units="cm"/>
      <inkml:brushProperty name="height" value="0.6" units="cm"/>
      <inkml:brushProperty name="color" value="#FFACD5"/>
      <inkml:brushProperty name="tip" value="rectangle"/>
      <inkml:brushProperty name="rasterOp" value="maskPen"/>
      <inkml:brushProperty name="ignorePressure" value="1"/>
    </inkml:brush>
  </inkml:definitions>
  <inkml:trace contextRef="#ctx0" brushRef="#br0">956 479,'0'0,"-105"-62,-63-39,-44-29,169 104,-25-17,4 3,9 6,13 8,15 9</inkml:trace>
  <inkml:trace contextRef="#ctx0" brushRef="#br0" timeOffset="1">541 798,'0'0,"-61"-48,-38-28,-51-30,-47-22,187 121,1 2,2 0,3 3,1 0</inkml:trace>
</inkml:ink>
</file>

<file path=ppt/ink/ink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25T16:17:30.822"/>
    </inkml:context>
    <inkml:brush xml:id="br0">
      <inkml:brushProperty name="width" value="0.3" units="cm"/>
      <inkml:brushProperty name="height" value="0.6" units="cm"/>
      <inkml:brushProperty name="color" value="#FF8517"/>
      <inkml:brushProperty name="tip" value="rectangle"/>
      <inkml:brushProperty name="rasterOp" value="maskPen"/>
      <inkml:brushProperty name="ignorePressure" value="1"/>
    </inkml:brush>
  </inkml:definitions>
  <inkml:trace contextRef="#ctx0" brushRef="#br0">3311 1,'-193'17,"90"-5,-38 0,-556 42,-1-43,-558-25,1034 14,222 0</inkml:trace>
</inkml:ink>
</file>

<file path=ppt/ink/ink1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5:48:54.680"/>
    </inkml:context>
    <inkml:brush xml:id="br0">
      <inkml:brushProperty name="width" value="0.05" units="cm"/>
      <inkml:brushProperty name="height" value="0.05" units="cm"/>
      <inkml:brushProperty name="color" value="#E71224"/>
    </inkml:brush>
  </inkml:definitions>
  <inkml:trace contextRef="#ctx0" brushRef="#br0">5 1 24575,'-5'0'0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5:48:31.986"/>
    </inkml:context>
    <inkml:brush xml:id="br0">
      <inkml:brushProperty name="width" value="0.05" units="cm"/>
      <inkml:brushProperty name="height" value="0.05" units="cm"/>
    </inkml:brush>
  </inkml:definitions>
  <inkml:trace contextRef="#ctx0" brushRef="#br0">1 6 24575,'29'-3'0,"1"1"0,-1 1 0,1 2 0,-1 1 0,51 9 0,-73-9 0,1 1 0,0-1 0,0 1 0,-1 1 0,0-1 0,1 1 0,-2 1 0,1-1 0,0 1 0,-1 0 0,0 1 0,0-1 0,0 1 0,-1 1 0,0-1 0,0 1 0,0-1 0,-1 1 0,0 1 0,-1-1 0,0 0 0,0 1 0,0 0 0,-1 0 0,2 13 0,2 13 0,-2 1 0,-2 0 0,-1 0 0,-4 37 0,-25 146 0,1-4 0,26-206 0,1 1 0,0-1 0,0 1 0,1-1 0,0 1 0,1-1 0,-1 1 0,2-1 0,-1 0 0,1 0 0,0 0 0,1 0 0,0-1 0,0 1 0,1-1 0,-1 0 0,2 0 0,-1-1 0,1 1 0,0-1 0,0 0 0,1-1 0,-1 0 0,1 0 0,1 0 0,11 5 0,10 5-273,0-1 0,1-1 0,0-2 0,34 7 0,-5-4-6553</inkml:trace>
</inkml:ink>
</file>

<file path=ppt/ink/ink1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5:48:55.173"/>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1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5:48:54.680"/>
    </inkml:context>
    <inkml:brush xml:id="br0">
      <inkml:brushProperty name="width" value="0.05" units="cm"/>
      <inkml:brushProperty name="height" value="0.05" units="cm"/>
      <inkml:brushProperty name="color" value="#E71224"/>
    </inkml:brush>
  </inkml:definitions>
  <inkml:trace contextRef="#ctx0" brushRef="#br0">5 1 24575,'-5'0'0</inkml:trace>
</inkml:ink>
</file>

<file path=ppt/ink/ink1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5:48:55.173"/>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1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5:48:54.680"/>
    </inkml:context>
    <inkml:brush xml:id="br0">
      <inkml:brushProperty name="width" value="0.05" units="cm"/>
      <inkml:brushProperty name="height" value="0.05" units="cm"/>
      <inkml:brushProperty name="color" value="#E71224"/>
    </inkml:brush>
  </inkml:definitions>
  <inkml:trace contextRef="#ctx0" brushRef="#br0">5 1 24575,'-5'0'0</inkml:trace>
</inkml:ink>
</file>

<file path=ppt/ink/ink1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5:48:55.173"/>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1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5:48:54.680"/>
    </inkml:context>
    <inkml:brush xml:id="br0">
      <inkml:brushProperty name="width" value="0.05" units="cm"/>
      <inkml:brushProperty name="height" value="0.05" units="cm"/>
      <inkml:brushProperty name="color" value="#E71224"/>
    </inkml:brush>
  </inkml:definitions>
  <inkml:trace contextRef="#ctx0" brushRef="#br0">5 1 24575,'-5'0'0</inkml:trace>
</inkml:ink>
</file>

<file path=ppt/ink/ink1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5:48:55.173"/>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1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5:48:54.680"/>
    </inkml:context>
    <inkml:brush xml:id="br0">
      <inkml:brushProperty name="width" value="0.05" units="cm"/>
      <inkml:brushProperty name="height" value="0.05" units="cm"/>
      <inkml:brushProperty name="color" value="#E71224"/>
    </inkml:brush>
  </inkml:definitions>
  <inkml:trace contextRef="#ctx0" brushRef="#br0">5 1 24575,'-5'0'0</inkml:trace>
</inkml:ink>
</file>

<file path=ppt/ink/ink1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5:48:55.173"/>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1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5:48:54.680"/>
    </inkml:context>
    <inkml:brush xml:id="br0">
      <inkml:brushProperty name="width" value="0.05" units="cm"/>
      <inkml:brushProperty name="height" value="0.05" units="cm"/>
      <inkml:brushProperty name="color" value="#E71224"/>
    </inkml:brush>
  </inkml:definitions>
  <inkml:trace contextRef="#ctx0" brushRef="#br0">5 1 24575,'-5'0'0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5:48:37.236"/>
    </inkml:context>
    <inkml:brush xml:id="br0">
      <inkml:brushProperty name="width" value="0.05" units="cm"/>
      <inkml:brushProperty name="height" value="0.05" units="cm"/>
      <inkml:brushProperty name="color" value="#E71224"/>
    </inkml:brush>
  </inkml:definitions>
  <inkml:trace contextRef="#ctx0" brushRef="#br0">65 1066 24575,'0'-16'0,"-30"-376"0,-4-265 0,41 1091 0,2-112 0,-9-36 11,3 230-1387,-1-467-5450</inkml:trace>
</inkml:ink>
</file>

<file path=ppt/ink/ink1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5:48:55.173"/>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1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5:48:54.680"/>
    </inkml:context>
    <inkml:brush xml:id="br0">
      <inkml:brushProperty name="width" value="0.05" units="cm"/>
      <inkml:brushProperty name="height" value="0.05" units="cm"/>
      <inkml:brushProperty name="color" value="#E71224"/>
    </inkml:brush>
  </inkml:definitions>
  <inkml:trace contextRef="#ctx0" brushRef="#br0">5 1 24575,'-5'0'0</inkml:trace>
</inkml:ink>
</file>

<file path=ppt/ink/ink1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5:48:55.173"/>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1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5:48:54.680"/>
    </inkml:context>
    <inkml:brush xml:id="br0">
      <inkml:brushProperty name="width" value="0.05" units="cm"/>
      <inkml:brushProperty name="height" value="0.05" units="cm"/>
      <inkml:brushProperty name="color" value="#E71224"/>
    </inkml:brush>
  </inkml:definitions>
  <inkml:trace contextRef="#ctx0" brushRef="#br0">5 1 24575,'-5'0'0</inkml:trace>
</inkml:ink>
</file>

<file path=ppt/ink/ink1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5:48:55.173"/>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1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5:48:54.680"/>
    </inkml:context>
    <inkml:brush xml:id="br0">
      <inkml:brushProperty name="width" value="0.05" units="cm"/>
      <inkml:brushProperty name="height" value="0.05" units="cm"/>
      <inkml:brushProperty name="color" value="#E71224"/>
    </inkml:brush>
  </inkml:definitions>
  <inkml:trace contextRef="#ctx0" brushRef="#br0">5 1 24575,'-5'0'0</inkml:trace>
</inkml:ink>
</file>

<file path=ppt/ink/ink1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5:48:55.173"/>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1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5:48:54.680"/>
    </inkml:context>
    <inkml:brush xml:id="br0">
      <inkml:brushProperty name="width" value="0.05" units="cm"/>
      <inkml:brushProperty name="height" value="0.05" units="cm"/>
      <inkml:brushProperty name="color" value="#E71224"/>
    </inkml:brush>
  </inkml:definitions>
  <inkml:trace contextRef="#ctx0" brushRef="#br0">5 1 24575,'-5'0'0</inkml:trace>
</inkml:ink>
</file>

<file path=ppt/ink/ink1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5:48:55.173"/>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1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5:48:54.680"/>
    </inkml:context>
    <inkml:brush xml:id="br0">
      <inkml:brushProperty name="width" value="0.05" units="cm"/>
      <inkml:brushProperty name="height" value="0.05" units="cm"/>
      <inkml:brushProperty name="color" value="#E71224"/>
    </inkml:brush>
  </inkml:definitions>
  <inkml:trace contextRef="#ctx0" brushRef="#br0">5 1 24575,'-5'0'0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5:48:38.119"/>
    </inkml:context>
    <inkml:brush xml:id="br0">
      <inkml:brushProperty name="width" value="0.05" units="cm"/>
      <inkml:brushProperty name="height" value="0.05" units="cm"/>
      <inkml:brushProperty name="color" value="#E71224"/>
    </inkml:brush>
  </inkml:definitions>
  <inkml:trace contextRef="#ctx0" brushRef="#br0">773 158 24575,'0'0'0,"0"0"0,0 0 0,-2 0 0,-79-33 0,-2 5 0,-123-27 0,134 38 0,44 10 0,-1 1 0,1 1 0,-1 1 0,-50 1 0,71 3 0,1 1 0,-1 0 0,1 1 0,-1-1 0,1 1 0,-1 1 0,1-1 0,0 1 0,0 1 0,-7 3 0,10-4 0,1 0 0,-1 1 0,0-1 0,1 1 0,0-1 0,0 1 0,0 0 0,0 0 0,1 0 0,-1 1 0,1-1 0,0 1 0,0-1 0,1 1 0,-1 0 0,1-1 0,-1 7 0,2-3 0,0 0 0,0 0 0,0 0 0,1 1 0,0-1 0,1 0 0,-1-1 0,2 1 0,-1 0 0,1 0 0,0-1 0,1 0 0,0 1 0,9 11 0,6 8 0,2-1 0,29 29 0,-42-46 0,18 16 0,1 0 0,1-2 0,2-1 0,0-1 0,43 22 0,164 63 0,-84-42 0,-140-58 0,0 1 0,0 0 0,-1 0 0,0 2 0,0-1 0,-1 1 0,0 1 0,-1 0 0,0 0 0,0 1 0,10 17 0,-15-19 0,0-1 0,-1 1 0,0 0 0,-1 0 0,0 0 0,0 0 0,-1 1 0,0-1 0,-1 1 0,0-1 0,0 1 0,-1 0 0,0-1 0,-1 1 0,0 0 0,-1-1 0,-5 19 0,1-12 0,-1 0 0,0-1 0,-2 1 0,0-1 0,0-1 0,-2 0 0,1 0 0,-2-1 0,0-1 0,0 0 0,-1 0 0,-1-1 0,0-1 0,0-1 0,-22 12 0,4-4 0,0-2 0,-1-1 0,0-2 0,-1-1 0,0-1 0,-56 7 0,68-13-170,0-2-1,-1 0 0,1-2 1,0 0-1,-1-1 0,1-2 1,-32-7-1,37 5-6655</inkml:trace>
</inkml:ink>
</file>

<file path=ppt/ink/ink1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5:48:55.173"/>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1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5:48:54.680"/>
    </inkml:context>
    <inkml:brush xml:id="br0">
      <inkml:brushProperty name="width" value="0.05" units="cm"/>
      <inkml:brushProperty name="height" value="0.05" units="cm"/>
      <inkml:brushProperty name="color" value="#E71224"/>
    </inkml:brush>
  </inkml:definitions>
  <inkml:trace contextRef="#ctx0" brushRef="#br0">5 1 24575,'-5'0'0</inkml:trace>
</inkml:ink>
</file>

<file path=ppt/ink/ink1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5:48:55.173"/>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1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5:48:54.680"/>
    </inkml:context>
    <inkml:brush xml:id="br0">
      <inkml:brushProperty name="width" value="0.05" units="cm"/>
      <inkml:brushProperty name="height" value="0.05" units="cm"/>
      <inkml:brushProperty name="color" value="#E71224"/>
    </inkml:brush>
  </inkml:definitions>
  <inkml:trace contextRef="#ctx0" brushRef="#br0">5 1 24575,'-5'0'0</inkml:trace>
</inkml:ink>
</file>

<file path=ppt/ink/ink1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5:48:55.173"/>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1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5:48:54.680"/>
    </inkml:context>
    <inkml:brush xml:id="br0">
      <inkml:brushProperty name="width" value="0.05" units="cm"/>
      <inkml:brushProperty name="height" value="0.05" units="cm"/>
      <inkml:brushProperty name="color" value="#E71224"/>
    </inkml:brush>
  </inkml:definitions>
  <inkml:trace contextRef="#ctx0" brushRef="#br0">5 1 24575,'-5'0'0</inkml:trace>
</inkml:ink>
</file>

<file path=ppt/ink/ink1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5:48:55.173"/>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1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5:48:54.680"/>
    </inkml:context>
    <inkml:brush xml:id="br0">
      <inkml:brushProperty name="width" value="0.05" units="cm"/>
      <inkml:brushProperty name="height" value="0.05" units="cm"/>
      <inkml:brushProperty name="color" value="#E71224"/>
    </inkml:brush>
  </inkml:definitions>
  <inkml:trace contextRef="#ctx0" brushRef="#br0">5 1 24575,'-5'0'0</inkml:trace>
</inkml:ink>
</file>

<file path=ppt/ink/ink1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5:48:55.173"/>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1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5:48:54.680"/>
    </inkml:context>
    <inkml:brush xml:id="br0">
      <inkml:brushProperty name="width" value="0.05" units="cm"/>
      <inkml:brushProperty name="height" value="0.05" units="cm"/>
      <inkml:brushProperty name="color" value="#E71224"/>
    </inkml:brush>
  </inkml:definitions>
  <inkml:trace contextRef="#ctx0" brushRef="#br0">5 1 24575,'-5'0'0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5:48:38.571"/>
    </inkml:context>
    <inkml:brush xml:id="br0">
      <inkml:brushProperty name="width" value="0.05" units="cm"/>
      <inkml:brushProperty name="height" value="0.05" units="cm"/>
      <inkml:brushProperty name="color" value="#E71224"/>
    </inkml:brush>
  </inkml:definitions>
  <inkml:trace contextRef="#ctx0" brushRef="#br0">0 1 24575,'1'16'0,"6"93"0,7 329 0,-14-435-1365</inkml:trace>
</inkml:ink>
</file>

<file path=ppt/ink/ink1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5:48:55.173"/>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5:48:38.896"/>
    </inkml:context>
    <inkml:brush xml:id="br0">
      <inkml:brushProperty name="width" value="0.05" units="cm"/>
      <inkml:brushProperty name="height" value="0.05" units="cm"/>
      <inkml:brushProperty name="color" value="#E71224"/>
    </inkml:brush>
  </inkml:definitions>
  <inkml:trace contextRef="#ctx0" brushRef="#br0">1 4 24575,'133'-4'0,"1"6"0,163 24 0,-289-25 0,-1 0 0,1 0 0,-1 1 0,1 0 0,-1 0 0,0 0 0,8 5 0,-14-7 0,0 0 0,-1 1 0,1-1 0,-1 1 0,1-1 0,-1 1 0,1-1 0,-1 1 0,1-1 0,-1 1 0,0-1 0,1 1 0,-1-1 0,0 1 0,1-1 0,-1 1 0,0 0 0,1-1 0,-1 1 0,0 0 0,0-1 0,0 1 0,0 0 0,0-1 0,0 1 0,0 0 0,0-1 0,0 1 0,0 0 0,0 0 0,-2 2 0,1-1 0,-1 0 0,0 1 0,1-1 0,-1 0 0,0 0 0,0 0 0,0 0 0,0-1 0,-1 1 0,1 0 0,-4 1 0,-53 29-359,-102 42 0,137-65-288,-49 22-6179</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5:48:39.738"/>
    </inkml:context>
    <inkml:brush xml:id="br0">
      <inkml:brushProperty name="width" value="0.05" units="cm"/>
      <inkml:brushProperty name="height" value="0.05" units="cm"/>
      <inkml:brushProperty name="color" value="#E71224"/>
    </inkml:brush>
  </inkml:definitions>
  <inkml:trace contextRef="#ctx0" brushRef="#br0">1358 25 24575,'0'0'0,"0"0"0,0 0 0,0 0 0,-21-1 0,-41-2 0,-64-2 0,-82 0 0,-27-1 0,25 2 0,29 10 0,7 19 0,34 6-8191</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6:09:24.723"/>
    </inkml:context>
    <inkml:brush xml:id="br0">
      <inkml:brushProperty name="width" value="0.05" units="cm"/>
      <inkml:brushProperty name="height" value="0.05" units="cm"/>
      <inkml:brushProperty name="color" value="#E71224"/>
    </inkml:brush>
  </inkml:definitions>
  <inkml:trace contextRef="#ctx0" brushRef="#br0">804 27 24575,'-17'-3'0,"-84"-10"0,0 4 0,-179 7 0,263 2 0,1 2 0,-1-1 0,1 2 0,0 0 0,-1 1 0,-19 8 0,33-11 0,0 0 0,0 1 0,0-1 0,0 1 0,0-1 0,1 1 0,-1 0 0,0 0 0,1 0 0,0 1 0,-1-1 0,1 1 0,0-1 0,0 1 0,0 0 0,1-1 0,-1 1 0,1 0 0,-1 0 0,1 0 0,0 1 0,0-1 0,0 0 0,1 0 0,-1 1 0,1-1 0,0 0 0,0 0 0,0 1 0,0-1 0,0 0 0,1 1 0,-1-1 0,1 0 0,0 0 0,0 0 0,0 0 0,3 5 0,11 24 0,1-1 0,1-1 0,2-1 0,1 0 0,38 41 0,-10-19 0,101 84 0,129 60 0,-193-138 0,-83-56 0,-1-1 0,1 1 0,-1 0 0,0 0 0,1 0 0,-1 0 0,0 0 0,0 0 0,1 0 0,-1 0 0,0 0 0,0 0 0,0 1 0,0-1 0,-1 0 0,1 1 0,0-1 0,0 1 0,-1-1 0,1 1 0,-1-1 0,0 1 0,1 0 0,-1-1 0,0 1 0,0-1 0,0 1 0,0 0 0,0-1 0,0 1 0,0-1 0,-1 1 0,1 0 0,0-1 0,-2 3 0,-1 0 0,0 0 0,-1 0 0,1 0 0,-1 0 0,0 0 0,0-1 0,0 0 0,-1 0 0,1 0 0,-9 4 0,-31 15 0,0-3 0,-2-1 0,0-2 0,-1-2 0,0-2 0,-1-3 0,-1-1 0,1-3 0,-1-2 0,0-1 0,-81-10 0,118 7-151,0-1-1,0 0 0,0-1 0,0-1 1,0 0-1,0-1 0,1 0 1,-12-7-1,-14-14-6674</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5:48:55.173"/>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6:09:25.868"/>
    </inkml:context>
    <inkml:brush xml:id="br0">
      <inkml:brushProperty name="width" value="0.05" units="cm"/>
      <inkml:brushProperty name="height" value="0.05" units="cm"/>
      <inkml:brushProperty name="color" value="#E71224"/>
    </inkml:brush>
  </inkml:definitions>
  <inkml:trace contextRef="#ctx0" brushRef="#br0">361 1 24575,'-62'-1'0,"-62"2"0,110 0 0,0 0 0,0 2 0,1-1 0,-1 2 0,1 0 0,-20 9 0,29-12 0,0 1 0,1 0 0,-1 0 0,1 0 0,0 0 0,-1 1 0,1-1 0,0 1 0,1 0 0,-1 0 0,0 0 0,1 0 0,-1 0 0,1 1 0,0-1 0,0 1 0,1-1 0,-1 1 0,1 0 0,0-1 0,0 1 0,0 0 0,0 0 0,0 0 0,1 0 0,0 0 0,0 0 0,0 0 0,0 0 0,1 0 0,1 7 0,0-4 0,1-1 0,-1 1 0,1-1 0,1 1 0,-1-1 0,1 0 0,0 0 0,0-1 0,1 1 0,0-1 0,0 0 0,0 0 0,0 0 0,1-1 0,0 0 0,0 0 0,7 3 0,1-1-227,1 0-1,-1-1 1,1-1-1,0-1 1,30 4-1,-9-4-6598</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25T16:09:46.665"/>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14968,'0'-14966,"0"14965</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6:09:51.498"/>
    </inkml:context>
    <inkml:brush xml:id="br0">
      <inkml:brushProperty name="width" value="0.05" units="cm"/>
      <inkml:brushProperty name="height" value="0.05" units="cm"/>
      <inkml:brushProperty name="color" value="#E71224"/>
    </inkml:brush>
  </inkml:definitions>
  <inkml:trace contextRef="#ctx0" brushRef="#br0">1066 110 24575,'-142'-36'0,"-200"-26"0,318 57 0,1 2 0,-1 1 0,0 1 0,0 1 0,0 1 0,0 1 0,0 1 0,-45 12 0,67-15 0,-1 1 0,1 0 0,0-1 0,-1 1 0,1 0 0,0 0 0,0 0 0,0 1 0,0-1 0,0 0 0,0 1 0,0-1 0,0 1 0,1 0 0,-1-1 0,0 1 0,1 0 0,0 0 0,-1 0 0,1 0 0,0 1 0,0-1 0,0 0 0,0 0 0,1 1 0,-1-1 0,0 4 0,1 0 0,1 0 0,-1 0 0,1 0 0,0 0 0,1 0 0,0 0 0,0 0 0,0 0 0,6 10 0,10 17 0,2-1 0,0-1 0,3-1 0,0-1 0,40 38 0,149 117 0,-209-182 0,0-1 0,-1 1 0,1 1 0,-1-1 0,1 0 0,-1 1 0,0-1 0,0 1 0,0-1 0,0 1 0,-1 0 0,1 0 0,1 4 0,-3-4 0,0 0 0,0-1 0,0 1 0,-1 0 0,1 0 0,-1-1 0,1 1 0,-1 0 0,0-1 0,0 1 0,0-1 0,-1 1 0,1-1 0,0 0 0,-1 0 0,-2 4 0,-5 5 0,-1 0 0,0 0 0,0-1 0,-1 0 0,0-1 0,-1 0 0,0-1 0,0 0 0,-1-1 0,0-1 0,0 0 0,-1 0 0,0-1 0,0-1 0,0 0 0,-17 1 0,-23 3 0,0-3 0,-102-4 0,150-2 0,-40 0-682,-84-13-1,110 10-6143</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6:09:52.403"/>
    </inkml:context>
    <inkml:brush xml:id="br0">
      <inkml:brushProperty name="width" value="0.05" units="cm"/>
      <inkml:brushProperty name="height" value="0.05" units="cm"/>
      <inkml:brushProperty name="color" value="#E71224"/>
    </inkml:brush>
  </inkml:definitions>
  <inkml:trace contextRef="#ctx0" brushRef="#br0">468 0 24575,'32'276'0,"1"14"0,-29-275 0,-6-10 0,-6-20 0,-7-19 0,-2 0 0,-1 2 0,-1 0 0,-33-40 0,44 62 0,-1 0 0,0 1 0,0 0 0,-1 1 0,0 0 0,0 1 0,-1 0 0,0 0 0,-1 1 0,1 0 0,-1 1 0,0 1 0,0 0 0,-1 0 0,1 1 0,-18-1 0,20 3 0,-1 0 0,0 1 0,1 1 0,-1 0 0,1 0 0,-1 1 0,1 1 0,0-1 0,0 2 0,0-1 0,-18 11 0,23-12 0,0 1 0,1 1 0,0-1 0,0 0 0,0 1 0,0 0 0,0 0 0,1 0 0,0 1 0,0-1 0,0 1 0,0-1 0,1 1 0,0 0 0,0 0 0,0 0 0,1 1 0,-1-1 0,1 0 0,0 0 0,1 1 0,-1-1 0,1 1 0,0-1 0,1 7 0,1-2 0,0-1 0,1 1 0,-1-1 0,2 1 0,-1-1 0,2 0 0,-1 0 0,1-1 0,0 1 0,1-1 0,9 11 0,10 9 0,47 40 0,-60-58 0,24 24-341,1-3 0,2-1-1,83 48 1</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6:09:53.167"/>
    </inkml:context>
    <inkml:brush xml:id="br0">
      <inkml:brushProperty name="width" value="0.05" units="cm"/>
      <inkml:brushProperty name="height" value="0.05" units="cm"/>
      <inkml:brushProperty name="color" value="#E71224"/>
    </inkml:brush>
  </inkml:definitions>
  <inkml:trace contextRef="#ctx0" brushRef="#br0">1638 208 24575,'-659'-146'0,"512"121"0,-1 6 0,0 7 0,-1 6 0,-198 18 0,324-10-1365,7 0-5461</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25T16:09:46.665"/>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14968,'0'-14966,"0"14965</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6:09:51.498"/>
    </inkml:context>
    <inkml:brush xml:id="br0">
      <inkml:brushProperty name="width" value="0.05" units="cm"/>
      <inkml:brushProperty name="height" value="0.05" units="cm"/>
      <inkml:brushProperty name="color" value="#E71224"/>
    </inkml:brush>
  </inkml:definitions>
  <inkml:trace contextRef="#ctx0" brushRef="#br0">1066 110 24575,'-142'-36'0,"-200"-26"0,318 57 0,1 2 0,-1 1 0,0 1 0,0 1 0,0 1 0,0 1 0,0 1 0,-45 12 0,67-15 0,-1 1 0,1 0 0,0-1 0,-1 1 0,1 0 0,0 0 0,0 0 0,0 1 0,0-1 0,0 0 0,0 1 0,0-1 0,0 1 0,1 0 0,-1-1 0,0 1 0,1 0 0,0 0 0,-1 0 0,1 0 0,0 1 0,0-1 0,0 0 0,0 0 0,1 1 0,-1-1 0,0 4 0,1 0 0,1 0 0,-1 0 0,1 0 0,0 0 0,1 0 0,0 0 0,0 0 0,0 0 0,6 10 0,10 17 0,2-1 0,0-1 0,3-1 0,0-1 0,40 38 0,149 117 0,-209-182 0,0-1 0,-1 1 0,1 1 0,-1-1 0,1 0 0,-1 1 0,0-1 0,0 1 0,0-1 0,0 1 0,-1 0 0,1 0 0,1 4 0,-3-4 0,0 0 0,0-1 0,0 1 0,-1 0 0,1 0 0,-1-1 0,1 1 0,-1 0 0,0-1 0,0 1 0,0-1 0,-1 1 0,1-1 0,0 0 0,-1 0 0,-2 4 0,-5 5 0,-1 0 0,0 0 0,0-1 0,-1 0 0,0-1 0,-1 0 0,0-1 0,0 0 0,-1-1 0,0-1 0,0 0 0,-1 0 0,0-1 0,0-1 0,0 0 0,-17 1 0,-23 3 0,0-3 0,-102-4 0,150-2 0,-40 0-682,-84-13-1,110 10-6143</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6:09:52.403"/>
    </inkml:context>
    <inkml:brush xml:id="br0">
      <inkml:brushProperty name="width" value="0.05" units="cm"/>
      <inkml:brushProperty name="height" value="0.05" units="cm"/>
      <inkml:brushProperty name="color" value="#E71224"/>
    </inkml:brush>
  </inkml:definitions>
  <inkml:trace contextRef="#ctx0" brushRef="#br0">468 0 24575,'32'276'0,"1"14"0,-29-275 0,-6-10 0,-6-20 0,-7-19 0,-2 0 0,-1 2 0,-1 0 0,-33-40 0,44 62 0,-1 0 0,0 1 0,0 0 0,-1 1 0,0 0 0,0 1 0,-1 0 0,0 0 0,-1 1 0,1 0 0,-1 1 0,0 1 0,0 0 0,-1 0 0,1 1 0,-18-1 0,20 3 0,-1 0 0,0 1 0,1 1 0,-1 0 0,1 0 0,-1 1 0,1 1 0,0-1 0,0 2 0,0-1 0,-18 11 0,23-12 0,0 1 0,1 1 0,0-1 0,0 0 0,0 1 0,0 0 0,0 0 0,1 0 0,0 1 0,0-1 0,0 1 0,0-1 0,1 1 0,0 0 0,0 0 0,0 0 0,1 1 0,-1-1 0,1 0 0,0 0 0,1 1 0,-1-1 0,1 1 0,0-1 0,1 7 0,1-2 0,0-1 0,1 1 0,-1-1 0,2 1 0,-1-1 0,2 0 0,-1 0 0,1-1 0,0 1 0,1-1 0,9 11 0,10 9 0,47 40 0,-60-58 0,24 24-341,1-3 0,2-1-1,83 48 1</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6:09:53.167"/>
    </inkml:context>
    <inkml:brush xml:id="br0">
      <inkml:brushProperty name="width" value="0.05" units="cm"/>
      <inkml:brushProperty name="height" value="0.05" units="cm"/>
      <inkml:brushProperty name="color" value="#E71224"/>
    </inkml:brush>
  </inkml:definitions>
  <inkml:trace contextRef="#ctx0" brushRef="#br0">1638 208 24575,'-659'-146'0,"512"121"0,-1 6 0,0 7 0,-1 6 0,-198 18 0,324-10-1365,7 0-5461</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6:10:39.833"/>
    </inkml:context>
    <inkml:brush xml:id="br0">
      <inkml:brushProperty name="width" value="0.05" units="cm"/>
      <inkml:brushProperty name="height" value="0.05" units="cm"/>
      <inkml:brushProperty name="color" value="#004F8B"/>
    </inkml:brush>
  </inkml:definitions>
  <inkml:trace contextRef="#ctx0" brushRef="#br0">0 0 24575,'121'533'0,"-93"-413"0,6-1 0,6-2 0,77 162 0,20-16 0,11-7 0,189 247 0,-146-251 0,282 287 0,513 377 0,-398-480 0,-388-297 0,115 87 0,513 342 0,303 54 0,-571-357 0,-260-127 0,-2-7 0,363 105 0,518 99 0,24-108 0,769-83 0,-1718-138-682,498-55-1,-715 43-6143</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5:47:36.606"/>
    </inkml:context>
    <inkml:brush xml:id="br0">
      <inkml:brushProperty name="width" value="0.05" units="cm"/>
      <inkml:brushProperty name="height" value="0.05" units="cm"/>
    </inkml:brush>
  </inkml:definitions>
  <inkml:trace contextRef="#ctx0" brushRef="#br0">1 39 24575,'14'0'0,"2187"50"0,332 38 0,-96-160 0,-204 1 0,-1074 54 0,544 0 0,1179 39 0,-1955 2 0,40 1 0,109 2 0,338 2 0,-782-47 0,138 1 0,-425 21 0,755-3 0,-1006-8-1365,-77 3-5461</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6:10:42.778"/>
    </inkml:context>
    <inkml:brush xml:id="br0">
      <inkml:brushProperty name="width" value="0.05" units="cm"/>
      <inkml:brushProperty name="height" value="0.05" units="cm"/>
      <inkml:brushProperty name="color" value="#004F8B"/>
    </inkml:brush>
  </inkml:definitions>
  <inkml:trace contextRef="#ctx0" brushRef="#br0">678 5 24575,'-113'-4'0,"-220"18"0,321-12 0,0 0 0,1 0 0,0 1 0,-1 0 0,1 1 0,0 0 0,1 1 0,-1 0 0,1 1 0,0 0 0,0 0 0,1 1 0,0 1 0,0-1 0,1 2 0,0-1 0,0 1 0,1 0 0,0 1 0,0-1 0,-6 15 0,11-20 0,0 0 0,0 0 0,0 0 0,0 1 0,1-1 0,-1 1 0,1-1 0,0 1 0,1 0 0,-1-1 0,1 1 0,0 0 0,0-1 0,1 1 0,-1 0 0,1-1 0,0 1 0,0-1 0,1 1 0,-1-1 0,1 1 0,0-1 0,0 0 0,0 0 0,1 0 0,-1 0 0,6 6 0,8 8 0,0-1 0,2 0 0,-1-1 0,25 16 0,-15-12 0,102 75 0,-78-60 0,-1 2 0,51 50 0,-94-80 0,-1 0 0,0 0 0,0 1 0,-1-1 0,0 1 0,0 0 0,0 1 0,-1-1 0,-1 1 0,1 0 0,-2 0 0,1 0 0,-1 0 0,0 1 0,0 9 0,-2-11 0,-1 0 0,1 0 0,-1 0 0,-1 0 0,0 1 0,0-2 0,0 1 0,-1 0 0,0 0 0,-1-1 0,1 0 0,-2 1 0,1-1 0,-1-1 0,0 1 0,0-1 0,-11 10 0,-13 10 24,-2-1 0,0-1 0,-2-3 0,-39 21 0,-152 63-1509,202-95-5341</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6:10:43.315"/>
    </inkml:context>
    <inkml:brush xml:id="br0">
      <inkml:brushProperty name="width" value="0.05" units="cm"/>
      <inkml:brushProperty name="height" value="0.05" units="cm"/>
      <inkml:brushProperty name="color" value="#004F8B"/>
    </inkml:brush>
  </inkml:definitions>
  <inkml:trace contextRef="#ctx0" brushRef="#br0">990 151 24575,'-767'-131'0,"578"114"-1365,156 14-5461</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6:10:43.876"/>
    </inkml:context>
    <inkml:brush xml:id="br0">
      <inkml:brushProperty name="width" value="0.05" units="cm"/>
      <inkml:brushProperty name="height" value="0.05" units="cm"/>
      <inkml:brushProperty name="color" value="#004F8B"/>
    </inkml:brush>
  </inkml:definitions>
  <inkml:trace contextRef="#ctx0" brushRef="#br0">0 1 24575,'4'492'0,"2"-313"0,-5-160 0,0 0 0,1 0 0,2 0 0,6 23 0,0 2 0,21 118-1365,-25-132-5461</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6:10:44.310"/>
    </inkml:context>
    <inkml:brush xml:id="br0">
      <inkml:brushProperty name="width" value="0.05" units="cm"/>
      <inkml:brushProperty name="height" value="0.05" units="cm"/>
      <inkml:brushProperty name="color" value="#004F8B"/>
    </inkml:brush>
  </inkml:definitions>
  <inkml:trace contextRef="#ctx0" brushRef="#br0">1 139 24575,'52'-23'0,"2"2"0,0 3 0,1 2 0,87-13 0,68-1 0,-205 29 0,0 1 0,0-1 0,0 1 0,0 0 0,0 1 0,0-1 0,0 1 0,0 0 0,0 0 0,-1 1 0,1-1 0,0 1 0,-1 0 0,1 0 0,-1 1 0,0-1 0,0 1 0,0 0 0,0 0 0,0 0 0,0 1 0,2 3 0,-3-4 0,-1 0 0,1 1 0,-1-1 0,0 1 0,0 0 0,0-1 0,0 1 0,-1 0 0,0 0 0,0 0 0,0 0 0,0 0 0,0 0 0,-1 0 0,0 0 0,0 1 0,0-1 0,0 0 0,-1 0 0,1 0 0,-1 0 0,0 0 0,-1 0 0,1 0 0,-1 0 0,-1 4 0,-7 7 0,0 1 0,-1-2 0,-1 0 0,0 0 0,-1-1 0,0-1 0,-29 22 0,-116 64 0,132-84 0,-105 51-1365,78-43-5461</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6:10:44.862"/>
    </inkml:context>
    <inkml:brush xml:id="br0">
      <inkml:brushProperty name="width" value="0.05" units="cm"/>
      <inkml:brushProperty name="height" value="0.05" units="cm"/>
      <inkml:brushProperty name="color" value="#004F8B"/>
    </inkml:brush>
  </inkml:definitions>
  <inkml:trace contextRef="#ctx0" brushRef="#br0">718 0 24575,'-111'157'0,"-141"165"0,86-94 0,131-177 0,15-20 0,0 1 0,3 0 0,0 2 0,2-1 0,2 2 0,1 0 0,1 1 0,2 0 0,2 0 0,1 1 0,2 0 0,2 66 0,4-74 0,2 0 0,1 0 0,1 0 0,1-1 0,2 0 0,1 0 0,1-1 0,20 34 0,2-3 0,2-2 0,68 81 0,-35-58-1365,-55-65-5461</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6:10:45.442"/>
    </inkml:context>
    <inkml:brush xml:id="br0">
      <inkml:brushProperty name="width" value="0.05" units="cm"/>
      <inkml:brushProperty name="height" value="0.05" units="cm"/>
      <inkml:brushProperty name="color" value="#004F8B"/>
    </inkml:brush>
  </inkml:definitions>
  <inkml:trace contextRef="#ctx0" brushRef="#br0">755 1 24575,'-148'4'0,"-252"39"0,353-37 0,27-5 0,1 2 0,-1 0 0,1 1 0,-28 10 0,45-13 0,0-1 0,0 1 0,0 0 0,0 0 0,0 1 0,0-1 0,0 0 0,1 1 0,-1-1 0,0 1 0,1-1 0,0 1 0,-1 0 0,1 0 0,0-1 0,0 1 0,0 0 0,0 0 0,0 0 0,0 0 0,0 3 0,0-1 0,1 0 0,0 0 0,0 0 0,0 0 0,1-1 0,-1 1 0,1 0 0,0 0 0,0-1 0,0 1 0,3 5 0,5 8 0,1-1 0,0 1 0,24 27 0,-29-38 0,39 45 0,2-1 0,2-3 0,2-2 0,3-3 0,0-1 0,3-3 0,1-2 0,69 31 0,-124-67 0,0 0 0,-1 1 0,1 0 0,0-1 0,0 1 0,-1 0 0,1 0 0,-1 0 0,1 0 0,-1 0 0,1 0 0,-1 1 0,0-1 0,0 0 0,1 1 0,-1-1 0,0 1 0,0-1 0,0 1 0,-1 0 0,1-1 0,0 1 0,0 2 0,-2-1 0,0 0 0,-1-1 0,1 1 0,-1-1 0,0 1 0,1-1 0,-1 0 0,0 0 0,-1 0 0,1 0 0,0 0 0,0-1 0,-1 1 0,1 0 0,-1-1 0,-3 2 0,-51 30 40,-1-2 0,-72 27 0,100-46-252,0-2 0,0-1 0,0-2-1,-1-1 1,0-1 0,-59 1 0,34-10-6614</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6:10:45.781"/>
    </inkml:context>
    <inkml:brush xml:id="br0">
      <inkml:brushProperty name="width" value="0.05" units="cm"/>
      <inkml:brushProperty name="height" value="0.05" units="cm"/>
      <inkml:brushProperty name="color" value="#004F8B"/>
    </inkml:brush>
  </inkml:definitions>
  <inkml:trace contextRef="#ctx0" brushRef="#br0">1049 1 24575,'-749'65'0,"554"-32"-220,147-23-925,-8 1-5681</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6:10:46.568"/>
    </inkml:context>
    <inkml:brush xml:id="br0">
      <inkml:brushProperty name="width" value="0.05" units="cm"/>
      <inkml:brushProperty name="height" value="0.05" units="cm"/>
      <inkml:brushProperty name="color" value="#004F8B"/>
    </inkml:brush>
  </inkml:definitions>
  <inkml:trace contextRef="#ctx0" brushRef="#br0">629 0 24575,'0'552'0,"4"-438"0,-41-141 0,-2-5 0,-2 1 0,-59-34 0,81 54 0,-1 1 0,0 0 0,-1 2 0,0 1 0,0 0 0,0 1 0,-1 2 0,-23-3 0,34 7 0,0 0 0,0 1 0,1 1 0,-1-1 0,0 2 0,1-1 0,-1 2 0,1-1 0,0 1 0,0 1 0,-17 10 0,22-12 0,1-1 0,0 1 0,0 0 0,0 1 0,0-1 0,0 1 0,1-1 0,-1 1 0,1 0 0,0 0 0,0 1 0,0-1 0,1 1 0,0-1 0,0 1 0,0 0 0,0 0 0,1 0 0,0 0 0,0 0 0,0 0 0,1 0 0,-1 0 0,1 0 0,0 0 0,2 11 0,0-10 0,1 0 0,-1-1 0,1 1 0,0 0 0,0-1 0,1 0 0,0 0 0,0 0 0,0 0 0,1 0 0,-1-1 0,1 0 0,0 0 0,0 0 0,0-1 0,11 6 0,12 5 0,0-1 0,35 10 0,-39-14 0,38 13 60,92 21 0,-123-37-308,0-1 1,1-1-1,-1-2 1,1-2-1,32-2 1,-21-3-6579</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6:10:47.034"/>
    </inkml:context>
    <inkml:brush xml:id="br0">
      <inkml:brushProperty name="width" value="0.05" units="cm"/>
      <inkml:brushProperty name="height" value="0.05" units="cm"/>
      <inkml:brushProperty name="color" value="#004F8B"/>
    </inkml:brush>
  </inkml:definitions>
  <inkml:trace contextRef="#ctx0" brushRef="#br0">0 0 24575,'198'157'0,"224"214"0,-350-300 0,26 53 0,135 225 0,-182-258 0,-4 1 0,-4 3 0,49 156 0,-74-190 0,15 100 0,-30-139 0,-2 1 0,0 0 0,-1-1 0,-1 1 0,-1-1 0,-1 1 0,-1-1 0,-8 25 0,-1-11 23,-2-1 0,-2-1 0,-1 0 0,-29 41 0,-101 116-1503,63-95-5346</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6:15:20.323"/>
    </inkml:context>
    <inkml:brush xml:id="br0">
      <inkml:brushProperty name="width" value="0.05" units="cm"/>
      <inkml:brushProperty name="height" value="0.05" units="cm"/>
      <inkml:brushProperty name="color" value="#E71224"/>
    </inkml:brush>
  </inkml:definitions>
  <inkml:trace contextRef="#ctx0" brushRef="#br0">804 27 24575,'-17'-3'0,"-84"-10"0,0 4 0,-179 7 0,263 2 0,1 2 0,-1-1 0,1 2 0,0 0 0,-1 1 0,-19 8 0,33-11 0,0 0 0,0 1 0,0-1 0,0 1 0,0-1 0,1 1 0,-1 0 0,0 0 0,1 0 0,0 1 0,-1-1 0,1 1 0,0-1 0,0 1 0,0 0 0,1-1 0,-1 1 0,1 0 0,-1 0 0,1 0 0,0 1 0,0-1 0,0 0 0,1 0 0,-1 1 0,1-1 0,0 0 0,0 0 0,0 1 0,0-1 0,0 0 0,1 1 0,-1-1 0,1 0 0,0 0 0,0 0 0,0 0 0,3 5 0,11 24 0,1-1 0,1-1 0,2-1 0,1 0 0,38 41 0,-10-19 0,101 84 0,129 60 0,-193-138 0,-83-56 0,-1-1 0,1 1 0,-1 0 0,0 0 0,1 0 0,-1 0 0,0 0 0,0 0 0,1 0 0,-1 0 0,0 0 0,0 0 0,0 1 0,0-1 0,-1 0 0,1 1 0,0-1 0,0 1 0,-1-1 0,1 1 0,-1-1 0,0 1 0,1 0 0,-1-1 0,0 1 0,0-1 0,0 1 0,0 0 0,0-1 0,0 1 0,0-1 0,-1 1 0,1 0 0,0-1 0,-2 3 0,-1 0 0,0 0 0,-1 0 0,1 0 0,-1 0 0,0 0 0,0-1 0,0 0 0,-1 0 0,1 0 0,-9 4 0,-31 15 0,0-3 0,-2-1 0,0-2 0,-1-2 0,0-2 0,-1-3 0,-1-1 0,1-3 0,-1-2 0,0-1 0,-81-10 0,118 7-151,0-1-1,0 0 0,0-1 0,0-1 1,0 0-1,0-1 0,1 0 1,-12-7-1,-14-14-6674</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5:47:38.800"/>
    </inkml:context>
    <inkml:brush xml:id="br0">
      <inkml:brushProperty name="width" value="0.05" units="cm"/>
      <inkml:brushProperty name="height" value="0.05" units="cm"/>
    </inkml:brush>
  </inkml:definitions>
  <inkml:trace contextRef="#ctx0" brushRef="#br0">1 0 24575,'-1'25'0,"16"1291"-1365,-10-1206-5461</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6:15:20.324"/>
    </inkml:context>
    <inkml:brush xml:id="br0">
      <inkml:brushProperty name="width" value="0.05" units="cm"/>
      <inkml:brushProperty name="height" value="0.05" units="cm"/>
      <inkml:brushProperty name="color" value="#E71224"/>
    </inkml:brush>
  </inkml:definitions>
  <inkml:trace contextRef="#ctx0" brushRef="#br0">361 1 24575,'-62'-1'0,"-62"2"0,110 0 0,0 0 0,0 2 0,1-1 0,-1 2 0,1 0 0,-20 9 0,29-12 0,0 1 0,1 0 0,-1 0 0,1 0 0,0 0 0,-1 1 0,1-1 0,0 1 0,1 0 0,-1 0 0,0 0 0,1 0 0,-1 0 0,1 1 0,0-1 0,0 1 0,1-1 0,-1 1 0,1 0 0,0-1 0,0 1 0,0 0 0,0 0 0,0 0 0,1 0 0,0 0 0,0 0 0,0 0 0,0 0 0,1 0 0,1 7 0,0-4 0,1-1 0,-1 1 0,1-1 0,1 1 0,-1-1 0,1 0 0,0 0 0,0-1 0,1 1 0,0-1 0,0 0 0,0 0 0,0 0 0,1-1 0,0 0 0,0 0 0,7 3 0,1-1-227,1 0-1,-1-1 1,1-1-1,0-1 1,30 4-1,-9-4-6598</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6:09:24.723"/>
    </inkml:context>
    <inkml:brush xml:id="br0">
      <inkml:brushProperty name="width" value="0.05" units="cm"/>
      <inkml:brushProperty name="height" value="0.05" units="cm"/>
      <inkml:brushProperty name="color" value="#E71224"/>
    </inkml:brush>
  </inkml:definitions>
  <inkml:trace contextRef="#ctx0" brushRef="#br0">888 30 24575,'-19'-3'0,"-92"-12"0,-1 5 0,-197 8 0,290 2 0,1 2 0,0 0 0,0 1 0,0 0 0,0 2 0,-22 8 0,37-12 0,-1 0 0,1 1 0,0-1 0,-1 1 0,1 0 0,0 0 0,0 0 0,0 0 0,1 1 0,-1-1 0,1 1 0,-1 0 0,1 0 0,0-1 0,0 2 0,0-1 0,0 0 0,0 0 0,1 0 0,0 1 0,0-1 0,0 1 0,0-1 0,0 1 0,0 0 0,1-1 0,0 1 0,0 0 0,0-1 0,0 1 0,0 0 0,1-1 0,0 1 0,0-1 0,0 1 0,0-1 0,0 1 0,3 4 0,12 27 0,2-1 0,2 0 0,0-2 0,2 0 0,42 45 0,-11-21 0,111 93 0,143 67 0,-212-153 0,-94-63 0,1 1 0,0 0 0,-1 0 0,1-1 0,-1 1 0,1 1 0,-1-1 0,0 0 0,1 0 0,-1 0 0,0 1 0,0-1 0,0 1 0,0-1 0,0 1 0,0-1 0,0 1 0,-1-1 0,1 1 0,0 0 0,-1-1 0,0 1 0,1 0 0,-1 0 0,0-1 0,0 1 0,0 0 0,0 0 0,0 0 0,0-1 0,0 1 0,-1 0 0,1 0 0,-1-1 0,0 3 0,-3 1 0,1 0 0,-1-1 0,0 1 0,0-1 0,0 0 0,-1 0 0,0-1 0,0 0 0,0 1 0,-8 3 0,-36 17 0,0-2 0,-1-3 0,-1-1 0,-1-3 0,-1-2 0,1-2 0,-2-3 0,1-2 0,-1-2 0,0-3 0,-90-9 0,131 7-151,-1-2-1,1 1 0,0-2 0,-1 0 1,1 0-1,1-1 0,-1-1 1,-12-7-1,-15-17-6674</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6:09:25.230"/>
    </inkml:context>
    <inkml:brush xml:id="br0">
      <inkml:brushProperty name="width" value="0.05" units="cm"/>
      <inkml:brushProperty name="height" value="0.05" units="cm"/>
      <inkml:brushProperty name="color" value="#E71224"/>
    </inkml:brush>
  </inkml:definitions>
  <inkml:trace contextRef="#ctx0" brushRef="#br0">1 0 24575,'0'0'0,"0"0"0,0 0 0,0 0 0,0 11 0,3 24 0,3 32 0,4 39 0,1 13 0,-1-14 0,-2-18 0,-1-15 0,-3-16 0,0-13 0,-2-15-8191</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6:09:25.868"/>
    </inkml:context>
    <inkml:brush xml:id="br0">
      <inkml:brushProperty name="width" value="0.05" units="cm"/>
      <inkml:brushProperty name="height" value="0.05" units="cm"/>
      <inkml:brushProperty name="color" value="#E71224"/>
    </inkml:brush>
  </inkml:definitions>
  <inkml:trace contextRef="#ctx0" brushRef="#br0">399 2 24575,'-69'-2'0,"-68"3"0,122 0 0,-1 1 0,1 0 0,0 1 0,1 1 0,-1 0 0,-22 11 0,33-13 0,0-1 0,0 1 0,0 1 0,0-1 0,1 1 0,-1-1 0,1 1 0,-1 0 0,1 0 0,0 0 0,0 1 0,1-1 0,-1 1 0,1-1 0,0 1 0,0 0 0,0 0 0,0 0 0,0 0 0,1 1 0,0-1 0,0 0 0,0 0 0,1 1 0,-1-1 0,1 1 0,0-1 0,0 0 0,0 1 0,1-1 0,2 8 0,-1-4 0,1-1 0,0 0 0,0 1 0,0-1 0,1-1 0,1 1 0,-1-1 0,1 1 0,0-1 0,0 0 0,1-1 0,-1 0 0,1 1 0,1-2 0,-1 1 0,1-1 0,7 4 0,2-1-227,0-1-1,0-1 1,0 0-1,1-1 1,33 3-1,-11-4-6598</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25T16:09:46.665"/>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14968,'0'-14966,"0"14965</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6:09:51.498"/>
    </inkml:context>
    <inkml:brush xml:id="br0">
      <inkml:brushProperty name="width" value="0.05" units="cm"/>
      <inkml:brushProperty name="height" value="0.05" units="cm"/>
      <inkml:brushProperty name="color" value="#E71224"/>
    </inkml:brush>
  </inkml:definitions>
  <inkml:trace contextRef="#ctx0" brushRef="#br0">1066 110 24575,'-142'-36'0,"-200"-26"0,318 57 0,1 2 0,-1 1 0,0 1 0,0 1 0,0 1 0,0 1 0,0 1 0,-45 12 0,67-15 0,-1 1 0,1 0 0,0-1 0,-1 1 0,1 0 0,0 0 0,0 0 0,0 1 0,0-1 0,0 0 0,0 1 0,0-1 0,0 1 0,1 0 0,-1-1 0,0 1 0,1 0 0,0 0 0,-1 0 0,1 0 0,0 1 0,0-1 0,0 0 0,0 0 0,1 1 0,-1-1 0,0 4 0,1 0 0,1 0 0,-1 0 0,1 0 0,0 0 0,1 0 0,0 0 0,0 0 0,0 0 0,6 10 0,10 17 0,2-1 0,0-1 0,3-1 0,0-1 0,40 38 0,149 117 0,-209-182 0,0-1 0,-1 1 0,1 1 0,-1-1 0,1 0 0,-1 1 0,0-1 0,0 1 0,0-1 0,0 1 0,-1 0 0,1 0 0,1 4 0,-3-4 0,0 0 0,0-1 0,0 1 0,-1 0 0,1 0 0,-1-1 0,1 1 0,-1 0 0,0-1 0,0 1 0,0-1 0,-1 1 0,1-1 0,0 0 0,-1 0 0,-2 4 0,-5 5 0,-1 0 0,0 0 0,0-1 0,-1 0 0,0-1 0,-1 0 0,0-1 0,0 0 0,-1-1 0,0-1 0,0 0 0,-1 0 0,0-1 0,0-1 0,0 0 0,-17 1 0,-23 3 0,0-3 0,-102-4 0,150-2 0,-40 0-682,-84-13-1,110 10-6143</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6:09:52.403"/>
    </inkml:context>
    <inkml:brush xml:id="br0">
      <inkml:brushProperty name="width" value="0.05" units="cm"/>
      <inkml:brushProperty name="height" value="0.05" units="cm"/>
      <inkml:brushProperty name="color" value="#E71224"/>
    </inkml:brush>
  </inkml:definitions>
  <inkml:trace contextRef="#ctx0" brushRef="#br0">468 0 24575,'32'276'0,"1"14"0,-29-275 0,-6-10 0,-6-20 0,-7-19 0,-2 0 0,-1 2 0,-1 0 0,-33-40 0,44 62 0,-1 0 0,0 1 0,0 0 0,-1 1 0,0 0 0,0 1 0,-1 0 0,0 0 0,-1 1 0,1 0 0,-1 1 0,0 1 0,0 0 0,-1 0 0,1 1 0,-18-1 0,20 3 0,-1 0 0,0 1 0,1 1 0,-1 0 0,1 0 0,-1 1 0,1 1 0,0-1 0,0 2 0,0-1 0,-18 11 0,23-12 0,0 1 0,1 1 0,0-1 0,0 0 0,0 1 0,0 0 0,0 0 0,1 0 0,0 1 0,0-1 0,0 1 0,0-1 0,1 1 0,0 0 0,0 0 0,0 0 0,1 1 0,-1-1 0,1 0 0,0 0 0,1 1 0,-1-1 0,1 1 0,0-1 0,1 7 0,1-2 0,0-1 0,1 1 0,-1-1 0,2 1 0,-1-1 0,2 0 0,-1 0 0,1-1 0,0 1 0,1-1 0,9 11 0,10 9 0,47 40 0,-60-58 0,24 24-341,1-3 0,2-1-1,83 48 1</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6:09:53.167"/>
    </inkml:context>
    <inkml:brush xml:id="br0">
      <inkml:brushProperty name="width" value="0.05" units="cm"/>
      <inkml:brushProperty name="height" value="0.05" units="cm"/>
      <inkml:brushProperty name="color" value="#E71224"/>
    </inkml:brush>
  </inkml:definitions>
  <inkml:trace contextRef="#ctx0" brushRef="#br0">1638 208 24575,'-659'-146'0,"512"121"0,-1 6 0,0 7 0,-1 6 0,-198 18 0,324-10-1365,7 0-5461</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6:10:39.833"/>
    </inkml:context>
    <inkml:brush xml:id="br0">
      <inkml:brushProperty name="width" value="0.05" units="cm"/>
      <inkml:brushProperty name="height" value="0.05" units="cm"/>
      <inkml:brushProperty name="color" value="#004F8B"/>
    </inkml:brush>
  </inkml:definitions>
  <inkml:trace contextRef="#ctx0" brushRef="#br0">0 0 24575,'121'533'0,"-93"-413"0,6-1 0,6-2 0,77 162 0,20-16 0,11-7 0,189 247 0,-146-251 0,282 287 0,513 377 0,-398-480 0,-388-297 0,115 87 0,513 342 0,303 54 0,-571-357 0,-260-127 0,-2-7 0,363 105 0,518 99 0,24-108 0,769-83 0,-1718-138-682,498-55-1,-715 43-6143</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6:10:42.778"/>
    </inkml:context>
    <inkml:brush xml:id="br0">
      <inkml:brushProperty name="width" value="0.05" units="cm"/>
      <inkml:brushProperty name="height" value="0.05" units="cm"/>
      <inkml:brushProperty name="color" value="#004F8B"/>
    </inkml:brush>
  </inkml:definitions>
  <inkml:trace contextRef="#ctx0" brushRef="#br0">678 5 24575,'-113'-4'0,"-220"18"0,321-12 0,0 0 0,1 0 0,0 1 0,-1 0 0,1 1 0,0 0 0,1 1 0,-1 0 0,1 1 0,0 0 0,0 0 0,1 1 0,0 1 0,0-1 0,1 2 0,0-1 0,0 1 0,1 0 0,0 1 0,0-1 0,-6 15 0,11-20 0,0 0 0,0 0 0,0 0 0,0 1 0,1-1 0,-1 1 0,1-1 0,0 1 0,1 0 0,-1-1 0,1 1 0,0 0 0,0-1 0,1 1 0,-1 0 0,1-1 0,0 1 0,0-1 0,1 1 0,-1-1 0,1 1 0,0-1 0,0 0 0,0 0 0,1 0 0,-1 0 0,6 6 0,8 8 0,0-1 0,2 0 0,-1-1 0,25 16 0,-15-12 0,102 75 0,-78-60 0,-1 2 0,51 50 0,-94-80 0,-1 0 0,0 0 0,0 1 0,-1-1 0,0 1 0,0 0 0,0 1 0,-1-1 0,-1 1 0,1 0 0,-2 0 0,1 0 0,-1 0 0,0 1 0,0 9 0,-2-11 0,-1 0 0,1 0 0,-1 0 0,-1 0 0,0 1 0,0-2 0,0 1 0,-1 0 0,0 0 0,-1-1 0,1 0 0,-2 1 0,1-1 0,-1-1 0,0 1 0,0-1 0,-11 10 0,-13 10 24,-2-1 0,0-1 0,-2-3 0,-39 21 0,-152 63-1509,202-95-5341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5:47:39.874"/>
    </inkml:context>
    <inkml:brush xml:id="br0">
      <inkml:brushProperty name="width" value="0.05" units="cm"/>
      <inkml:brushProperty name="height" value="0.05" units="cm"/>
    </inkml:brush>
  </inkml:definitions>
  <inkml:trace contextRef="#ctx0" brushRef="#br0">15 1 24575,'0'0'0,"0"0"0,-1 20 0,-12 375-682,39 410-1,-22-766-6143</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6:10:43.315"/>
    </inkml:context>
    <inkml:brush xml:id="br0">
      <inkml:brushProperty name="width" value="0.05" units="cm"/>
      <inkml:brushProperty name="height" value="0.05" units="cm"/>
      <inkml:brushProperty name="color" value="#004F8B"/>
    </inkml:brush>
  </inkml:definitions>
  <inkml:trace contextRef="#ctx0" brushRef="#br0">990 151 24575,'-767'-131'0,"578"114"-1365,156 14-5461</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6:10:43.876"/>
    </inkml:context>
    <inkml:brush xml:id="br0">
      <inkml:brushProperty name="width" value="0.05" units="cm"/>
      <inkml:brushProperty name="height" value="0.05" units="cm"/>
      <inkml:brushProperty name="color" value="#004F8B"/>
    </inkml:brush>
  </inkml:definitions>
  <inkml:trace contextRef="#ctx0" brushRef="#br0">0 1 24575,'4'492'0,"2"-313"0,-5-160 0,0 0 0,1 0 0,2 0 0,6 23 0,0 2 0,21 118-1365,-25-132-5461</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6:10:44.310"/>
    </inkml:context>
    <inkml:brush xml:id="br0">
      <inkml:brushProperty name="width" value="0.05" units="cm"/>
      <inkml:brushProperty name="height" value="0.05" units="cm"/>
      <inkml:brushProperty name="color" value="#004F8B"/>
    </inkml:brush>
  </inkml:definitions>
  <inkml:trace contextRef="#ctx0" brushRef="#br0">1 139 24575,'52'-23'0,"2"2"0,0 3 0,1 2 0,87-13 0,68-1 0,-205 29 0,0 1 0,0-1 0,0 1 0,0 0 0,0 1 0,0-1 0,0 1 0,0 0 0,0 0 0,-1 1 0,1-1 0,0 1 0,-1 0 0,1 0 0,-1 1 0,0-1 0,0 1 0,0 0 0,0 0 0,0 0 0,0 1 0,2 3 0,-3-4 0,-1 0 0,1 1 0,-1-1 0,0 1 0,0 0 0,0-1 0,0 1 0,-1 0 0,0 0 0,0 0 0,0 0 0,0 0 0,0 0 0,-1 0 0,0 0 0,0 1 0,0-1 0,0 0 0,-1 0 0,1 0 0,-1 0 0,0 0 0,-1 0 0,1 0 0,-1 0 0,-1 4 0,-7 7 0,0 1 0,-1-2 0,-1 0 0,0 0 0,-1-1 0,0-1 0,-29 22 0,-116 64 0,132-84 0,-105 51-1365,78-43-5461</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6:10:44.862"/>
    </inkml:context>
    <inkml:brush xml:id="br0">
      <inkml:brushProperty name="width" value="0.05" units="cm"/>
      <inkml:brushProperty name="height" value="0.05" units="cm"/>
      <inkml:brushProperty name="color" value="#004F8B"/>
    </inkml:brush>
  </inkml:definitions>
  <inkml:trace contextRef="#ctx0" brushRef="#br0">718 0 24575,'-111'157'0,"-141"165"0,86-94 0,131-177 0,15-20 0,0 1 0,3 0 0,0 2 0,2-1 0,2 2 0,1 0 0,1 1 0,2 0 0,2 0 0,1 1 0,2 0 0,2 66 0,4-74 0,2 0 0,1 0 0,1 0 0,1-1 0,2 0 0,1 0 0,1-1 0,20 34 0,2-3 0,2-2 0,68 81 0,-35-58-1365,-55-65-5461</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6:10:45.442"/>
    </inkml:context>
    <inkml:brush xml:id="br0">
      <inkml:brushProperty name="width" value="0.05" units="cm"/>
      <inkml:brushProperty name="height" value="0.05" units="cm"/>
      <inkml:brushProperty name="color" value="#004F8B"/>
    </inkml:brush>
  </inkml:definitions>
  <inkml:trace contextRef="#ctx0" brushRef="#br0">755 1 24575,'-148'4'0,"-252"39"0,353-37 0,27-5 0,1 2 0,-1 0 0,1 1 0,-28 10 0,45-13 0,0-1 0,0 1 0,0 0 0,0 0 0,0 1 0,0-1 0,0 0 0,1 1 0,-1-1 0,0 1 0,1-1 0,0 1 0,-1 0 0,1 0 0,0-1 0,0 1 0,0 0 0,0 0 0,0 0 0,0 0 0,0 3 0,0-1 0,1 0 0,0 0 0,0 0 0,0 0 0,1-1 0,-1 1 0,1 0 0,0 0 0,0-1 0,0 1 0,3 5 0,5 8 0,1-1 0,0 1 0,24 27 0,-29-38 0,39 45 0,2-1 0,2-3 0,2-2 0,3-3 0,0-1 0,3-3 0,1-2 0,69 31 0,-124-67 0,0 0 0,-1 1 0,1 0 0,0-1 0,0 1 0,-1 0 0,1 0 0,-1 0 0,1 0 0,-1 0 0,1 0 0,-1 1 0,0-1 0,0 0 0,1 1 0,-1-1 0,0 1 0,0-1 0,0 1 0,-1 0 0,1-1 0,0 1 0,0 2 0,-2-1 0,0 0 0,-1-1 0,1 1 0,-1-1 0,0 1 0,1-1 0,-1 0 0,0 0 0,-1 0 0,1 0 0,0 0 0,0-1 0,-1 1 0,1 0 0,-1-1 0,-3 2 0,-51 30 40,-1-2 0,-72 27 0,100-46-252,0-2 0,0-1 0,0-2-1,-1-1 1,0-1 0,-59 1 0,34-10-6614</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6:10:45.781"/>
    </inkml:context>
    <inkml:brush xml:id="br0">
      <inkml:brushProperty name="width" value="0.05" units="cm"/>
      <inkml:brushProperty name="height" value="0.05" units="cm"/>
      <inkml:brushProperty name="color" value="#004F8B"/>
    </inkml:brush>
  </inkml:definitions>
  <inkml:trace contextRef="#ctx0" brushRef="#br0">1049 1 24575,'-749'65'0,"554"-32"-220,147-23-925,-8 1-5681</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6:10:46.568"/>
    </inkml:context>
    <inkml:brush xml:id="br0">
      <inkml:brushProperty name="width" value="0.05" units="cm"/>
      <inkml:brushProperty name="height" value="0.05" units="cm"/>
      <inkml:brushProperty name="color" value="#004F8B"/>
    </inkml:brush>
  </inkml:definitions>
  <inkml:trace contextRef="#ctx0" brushRef="#br0">629 0 24575,'0'552'0,"4"-438"0,-41-141 0,-2-5 0,-2 1 0,-59-34 0,81 54 0,-1 1 0,0 0 0,-1 2 0,0 1 0,0 0 0,0 1 0,-1 2 0,-23-3 0,34 7 0,0 0 0,0 1 0,1 1 0,-1-1 0,0 2 0,1-1 0,-1 2 0,1-1 0,0 1 0,0 1 0,-17 10 0,22-12 0,1-1 0,0 1 0,0 0 0,0 1 0,0-1 0,0 1 0,1-1 0,-1 1 0,1 0 0,0 0 0,0 1 0,0-1 0,1 1 0,0-1 0,0 1 0,0 0 0,0 0 0,1 0 0,0 0 0,0 0 0,0 0 0,1 0 0,-1 0 0,1 0 0,0 0 0,2 11 0,0-10 0,1 0 0,-1-1 0,1 1 0,0 0 0,0-1 0,1 0 0,0 0 0,0 0 0,0 0 0,1 0 0,-1-1 0,1 0 0,0 0 0,0 0 0,0-1 0,11 6 0,12 5 0,0-1 0,35 10 0,-39-14 0,38 13 60,92 21 0,-123-37-308,0-1 1,1-1-1,-1-2 1,1-2-1,32-2 1,-21-3-6579</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6:10:47.034"/>
    </inkml:context>
    <inkml:brush xml:id="br0">
      <inkml:brushProperty name="width" value="0.05" units="cm"/>
      <inkml:brushProperty name="height" value="0.05" units="cm"/>
      <inkml:brushProperty name="color" value="#004F8B"/>
    </inkml:brush>
  </inkml:definitions>
  <inkml:trace contextRef="#ctx0" brushRef="#br0">0 0 24575,'198'157'0,"224"214"0,-350-300 0,26 53 0,135 225 0,-182-258 0,-4 1 0,-4 3 0,49 156 0,-74-190 0,15 100 0,-30-139 0,-2 1 0,0 0 0,-1-1 0,-1 1 0,-1-1 0,-1 1 0,-1-1 0,-8 25 0,-1-11 23,-2-1 0,-2-1 0,-1 0 0,-29 41 0,-101 116-1503,63-95-5346</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25T16:12:52.110"/>
    </inkml:context>
    <inkml:brush xml:id="br0">
      <inkml:brushProperty name="width" value="0.05" units="cm"/>
      <inkml:brushProperty name="height" value="0.05" units="cm"/>
      <inkml:brushProperty name="ignorePressure" value="1"/>
    </inkml:brush>
  </inkml:definitions>
  <inkml:trace contextRef="#ctx0" brushRef="#br0">13374 0,'0'0,"0"0,0 0,0 0,0 0,0 0,0 0,0 0,0 0,0 0,0 0,0 0,0 0,0 0,0 0,0 0,0 0,0 0,0 0,0 0,0 0,-15 0,-13343 0,13358 0</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25T16:13:05.002"/>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3367 435,'-591'-322,"387"210,222 147,51 65,150 165,-178-218,209 220,42 50,-283-307,22 28,-30-36,1 0,-1 1,0-1,0 0,0 0,0 0,0 1,0-1,-1 1,1-1,-1 0,0 1,0-1,1 1,-2 3,0-4,0 0,-1-1,1 1,-1-1,1 1,-1-1,0 0,1 0,-1 1,0-1,0 0,0-1,0 1,0 0,0-1,0 1,0-1,0 1,0-1,0 0,0 0,0 0,-1 0,-2-1,-23 0,1-2,0-1,1-2,-1 0,-40-16,29 10,-37-14,1-3,-117-65,-122-98,162 96,89 57,-771-446,757 452,76 33,0 0,0 0,-1 0,1 0,0 0,0 0,0 0,-1 0,1 0,0 0,0 1,-1-1,1 0,0 0,0 0,0 0,-1 0,1 0,0 0,0 0,0 1,0-1,-1 0,1 0,0 0,0 0,0 1,0-1,0 0,0 0,-1 0,1 1,0-1,0 0,0 0,0 0,0 1,0-1,0 0,0 0,0 0,0 1,0-1,0 0,0 0,0 1,0-1,0 0,0 0,1 0,-1 1,0-1,0 0,0 0,0 0,0 1,0-1,1 0,-1 0,0 0,0 0,0 0,0 1,1-1,-1 0,0 0,10 22,1 0,1-1,1 0,26 30,-9-9,43 55,151 157,107 58,-231-221,-20-18,394 372,-42 29,-380-409,10 10,-4 2,69 119,-126-193,7 17,-9-19,0-1,0 1,0-1,-1 0,1 1,0-1,0 0,0 0,0 0,0 0,0 0,0 0,0 0,0 0,0 0,0-1,0 1,0 0,0-1,0 1,0 0,0-1,-1 0,-74-26,1-3,1-3,3-4,-74-49,-258-204,-48-67,-131-102,-20 31,335 256,-312-148,570 315,-40-16,48 21,0-1,1 1,-1 0,0 0,0-1,1 1,-1 0,0 0,1 0,-1 0,0 0,0 0,0 0,1 0,-1 0,0 0,1 1,-1-1,0 0,0 0,1 1,-1-1,0 0,1 1,-1-1,1 1,-1-1,0 1,1-1,-1 1,1-1,-1 1,1 0,0-1,-1 1,1 0,0-1,-1 1,1 0,0-1,0 1,-1 0,1 0,0-1,0 1,0 0,0 0,0-1,0 1,0 0,0 0,1-1,-1 1,0 0,0 0,1 0,2 12,2-1,-1 1,1-1,1 0,0-1,1 0,11 15,-5-6,80 112,4-4,7-5,124 115,386 307,-341-311,52 56,378 436,-674-693,309 377,-262-307,-4 2,66 132,-136-228,-11-13,-26-25,16 12,-993-914,100 83,330 364,-32 39,614 445,0 0,0 0,0 0,0-1,-1 1,1 0,0 0,0-1,0 1,-1 0,1 0,0 0,0 0,0 0,-1-1,1 1,0 0,0 0,-1 0,1 0,0 0,0 0,-1 0,1 0,0 0,-1 0,1 0,0 0,0 0,-1 0,1 0,0 0,0 0,-1 0,1 0,0 0,0 1,-1-1,1 0,0 0,0 0,-1 0,1 0,0 1,0-1,0 0,0 0,-1 1,5 17,19 28,65 87,187 213,143 99,-83-110,398 428,215 426,-695-858,-222-293,-15-19,0 2,19 31,-66-75,-585-499,22-35,-300-264,867 798,-453-377,-28 32,492 356,12 9,0 0,0 0,0 0,0 0,-1 0,0 1,1 0,-1 0,-8-2,13 5,0 0,0 0,0 0,0 0,0 0,0 0,1 0,-1 0,0 0,1 0,-1 0,1 0,-1-1,1 1,0 0,-1 0,1 0,1 1,92 124,116 119,130 103,385 340,216 220,-221-104,-33 26,-639-767,-105-87,2-3,1-3,-96-69,143 95,-922-719,389 286,-866-603,1364 1011,-517-335,552 360,-23-9,30 13,-1 0,1 0,0 0,0 0,0 0,-1 0,1 0,0 0,0 0,0 0,-1 1,1-1,0 0,0 0,0 0,-1 0,1 0,0 1,0-1,0 0,0 0,0 0,0 1,-1-1,1 0,0 0,0 0,0 1,0-1,0 0,0 0,0 0,0 1,0-1,0 0,0 0,0 1,0-1,0 0,0 0,0 1,9 22,37 58,3-2,4-3,67 76,205 201,-312-339,854 839,-61-64,-136-75,-113-117,-1822-1747,-128 136,1224 902,-272-133,439 244,-10-5,0 1,-1 0,0 1,-14-3,25 7,1-1,0 1,-1-1,1 1,-1 0,1 0,0 0,-1-1,1 2,-1-1,1 0,-1 0,1 0,0 1,-1-1,1 0,-1 1,1-1,0 1,0 0,-1 0,1-1,0 1,0 0,0 0,0 0,0 0,0 0,0 0,0 0,0 1,0-1,1 0,-1 0,0 1,1-1,-1 0,1 1,0-1,-1 1,1-1,0 0,0 1,0-1,0 1,0-1,0 1,0-1,0 0,1 1,0 1,2 12,1-1,1 1,1-1,0 0,0-1,18 26,-14-22,78 123,6-4,212 233,273 208,-497-499,1740 1737,-2104-2084,155 153,-739-662,-66 72,729 573,-388-187,586 317,0 1,0 0,0 0,0 0,-1 0,1 1,0 0,-10 0,14 1,0 0,0 0,0 0,1 1,-1-1,0 0,0 0,0 1,1-1,-1 1,0-1,1 1,-1-1,0 1,1-1,-1 1,1-1,-1 1,0 0,1 0,0-1,-1 1,0 1,0 1,1-1,-1 1,1 0,-1 0,1 0,0 0,0 0,0 0,1 0,0 4,9 42,3 0,1-1,3-1,1 0,3-1,44 72,14 3,101 118,263 268,-63-79,-30-11,-377-446,-1 1,-62-47,29 26,-1407-1126,1465 1176,5 8,6 18,-5-18,9 28,11 38,3-1,51 101,4-36,105 138,123 124,-212-278,-30-41,78 109,-160-195,-99-51,3-6,-157-112,242 155,5 4,1-1,0 0,-25-27,37 43,1 0,-1 1,1 0,0 0,-1 0,-7 5,-52 28,41-20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5:48:15.205"/>
    </inkml:context>
    <inkml:brush xml:id="br0">
      <inkml:brushProperty name="width" value="0.05" units="cm"/>
      <inkml:brushProperty name="height" value="0.05" units="cm"/>
    </inkml:brush>
  </inkml:definitions>
  <inkml:trace contextRef="#ctx0" brushRef="#br0">0 189 24575,'0'0'0,"13"-8"0,48-25 0,0 3 0,2 2 0,110-31 0,-149 51 0,-1 2 0,1 0 0,1 2 0,-1 1 0,31-1 0,-47 4 0,-1 1 0,0-1 0,1 1 0,-1 1 0,0-1 0,1 1 0,-1 1 0,0-1 0,10 6 0,-13-5 0,-1-1 0,1 1 0,-1-1 0,0 1 0,0 0 0,0 0 0,0 1 0,-1-1 0,1 0 0,-1 1 0,0 0 0,0-1 0,0 1 0,0 0 0,-1 0 0,1 0 0,1 8 0,-2 0 0,0 0 0,-1 0 0,0-1 0,-1 1 0,0 0 0,-1 0 0,0-1 0,-1 1 0,0-1 0,-1 0 0,-5 11 0,-8 16 0,-39 61 0,1-21 0,88-76 0,7-3 0,4 0 0,1 1 0,0 3 0,67 12 0,-99-12 0,0 1 0,0 0 0,0 1 0,-1 0 0,0 1 0,22 14 0,-27-15 0,-1 0 0,1 1 0,-1 0 0,0 0 0,-1 1 0,0-1 0,0 1 0,0 0 0,-1 0 0,0 1 0,0-1 0,3 10 0,-5-10 0,0 0 0,-1 0 0,0 0 0,0 1 0,-1-1 0,1 0 0,-1 0 0,-1 1 0,0-1 0,0 0 0,0 0 0,-1 0 0,0 0 0,0 0 0,-1 0 0,0-1 0,0 1 0,0-1 0,-1 0 0,-6 9 0,-8 7 0,-1 1 0,-1-2 0,-36 31 0,19-20-151,-1-2-1,-1-1 0,-2-2 0,0-2 1,-2-1-1,-1-3 0,-1-1 1,-83 24-1,115-41-6674</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6:09:24.723"/>
    </inkml:context>
    <inkml:brush xml:id="br0">
      <inkml:brushProperty name="width" value="0.05" units="cm"/>
      <inkml:brushProperty name="height" value="0.05" units="cm"/>
      <inkml:brushProperty name="color" value="#E71224"/>
    </inkml:brush>
  </inkml:definitions>
  <inkml:trace contextRef="#ctx0" brushRef="#br0">510 17 24575,'-11'-2'0,"-52"-6"0,-2 2 0,-112 5 0,166 1 0,0 1 0,1 0 0,0 1 0,-1 0 0,1 0 0,-13 6 0,21-8 0,0 1 0,0 0 0,0 0 0,1 0 0,-1 0 0,0 0 0,0 1 0,1-1 0,-1 0 0,1 1 0,-1-1 0,1 1 0,-1-1 0,1 1 0,0 0 0,0 0 0,0 0 0,0-1 0,0 1 0,0 0 0,1 0 0,-1 0 0,1 0 0,-1 0 0,1 1 0,0-1 0,0 0 0,0 0 0,0 0 0,0 0 0,0 0 0,0 0 0,1 0 0,-1 0 0,1 0 0,0 0 0,-1 0 0,3 3 0,6 15 0,1 0 0,1-1 0,1 0 0,1-1 0,24 27 0,-7-13 0,64 53 0,83 39 0,-123-88 0,-53-35 0,0-1 0,0 0 0,0 1 0,0-1 0,-1 1 0,1 0 0,0-1 0,0 1 0,0 0 0,-1-1 0,1 1 0,0 0 0,-1 0 0,1 0 0,-1 0 0,1-1 0,-1 1 0,1 0 0,-1 0 0,0 0 0,1 0 0,-1 0 0,0 0 0,0 0 0,0 0 0,0 0 0,0 0 0,0 0 0,0 0 0,0 0 0,0 0 0,0 0 0,-1 0 0,1 0 0,-1 2 0,-1-1 0,0 1 0,0 0 0,0-1 0,-1 1 0,1-1 0,-1 0 0,1 0 0,-1 0 0,0 0 0,-5 2 0,-20 10 0,0-2 0,-1 0 0,0-2 0,-1-1 0,0-2 0,-1-1 0,1-1 0,-1-2 0,0-1 0,0-1 0,-51-5 0,74 3-151,0-1-1,0 1 0,1-1 0,-1 0 1,1-1-1,-1 0 0,1 0 1,-7-5-1,-10-9-6674</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6:09:25.230"/>
    </inkml:context>
    <inkml:brush xml:id="br0">
      <inkml:brushProperty name="width" value="0.05" units="cm"/>
      <inkml:brushProperty name="height" value="0.05" units="cm"/>
      <inkml:brushProperty name="color" value="#E71224"/>
    </inkml:brush>
  </inkml:definitions>
  <inkml:trace contextRef="#ctx0" brushRef="#br0">0 0 24575,'0'0'0,"0"0"0,0 0 0,0 0 0,1 7 0,0 12 0,3 20 0,1 22 0,2 7 0,-1-7 0,-2-11 0,0-9 0,-1-9 0,-1-7 0,-1-9-8191</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6:09:25.868"/>
    </inkml:context>
    <inkml:brush xml:id="br0">
      <inkml:brushProperty name="width" value="0.05" units="cm"/>
      <inkml:brushProperty name="height" value="0.05" units="cm"/>
      <inkml:brushProperty name="color" value="#E71224"/>
    </inkml:brush>
  </inkml:definitions>
  <inkml:trace contextRef="#ctx0" brushRef="#br0">229 1 24575,'-39'-1'0,"-40"1"0,70 1 0,0 0 0,1 1 0,-1-1 0,1 1 0,-1 1 0,-12 5 0,18-7 0,1 0 0,0 1 0,0-1 0,0 0 0,-1 1 0,1-1 0,0 1 0,1-1 0,-1 1 0,0 0 0,0 0 0,1 0 0,-1 0 0,1 0 0,0 0 0,0 1 0,0-1 0,0 0 0,0 1 0,0-1 0,0 1 0,1-1 0,-1 0 0,1 1 0,0 0 0,0-1 0,0 1 0,0-1 0,0 1 0,0-1 0,2 5 0,-1-3 0,0 1 0,1-1 0,0 0 0,0 0 0,0 0 0,1 0 0,-1-1 0,1 1 0,0-1 0,0 1 0,0-1 0,1 0 0,-1 0 0,1 0 0,-1-1 0,1 1 0,4 1 0,1 0-227,1 0-1,-1-1 1,0-1-1,1 1 1,18 1-1,-5-2-6598</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25T16:09:46.665"/>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14968,'0'-14966,"0"14965</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6:09:51.498"/>
    </inkml:context>
    <inkml:brush xml:id="br0">
      <inkml:brushProperty name="width" value="0.05" units="cm"/>
      <inkml:brushProperty name="height" value="0.05" units="cm"/>
      <inkml:brushProperty name="color" value="#E71224"/>
    </inkml:brush>
  </inkml:definitions>
  <inkml:trace contextRef="#ctx0" brushRef="#br0">1066 110 24575,'-142'-36'0,"-200"-26"0,318 57 0,1 2 0,-1 1 0,0 1 0,0 1 0,0 1 0,0 1 0,0 1 0,-45 12 0,67-15 0,-1 1 0,1 0 0,0-1 0,-1 1 0,1 0 0,0 0 0,0 0 0,0 1 0,0-1 0,0 0 0,0 1 0,0-1 0,0 1 0,1 0 0,-1-1 0,0 1 0,1 0 0,0 0 0,-1 0 0,1 0 0,0 1 0,0-1 0,0 0 0,0 0 0,1 1 0,-1-1 0,0 4 0,1 0 0,1 0 0,-1 0 0,1 0 0,0 0 0,1 0 0,0 0 0,0 0 0,0 0 0,6 10 0,10 17 0,2-1 0,0-1 0,3-1 0,0-1 0,40 38 0,149 117 0,-209-182 0,0-1 0,-1 1 0,1 1 0,-1-1 0,1 0 0,-1 1 0,0-1 0,0 1 0,0-1 0,0 1 0,-1 0 0,1 0 0,1 4 0,-3-4 0,0 0 0,0-1 0,0 1 0,-1 0 0,1 0 0,-1-1 0,1 1 0,-1 0 0,0-1 0,0 1 0,0-1 0,-1 1 0,1-1 0,0 0 0,-1 0 0,-2 4 0,-5 5 0,-1 0 0,0 0 0,0-1 0,-1 0 0,0-1 0,-1 0 0,0-1 0,0 0 0,-1-1 0,0-1 0,0 0 0,-1 0 0,0-1 0,0-1 0,0 0 0,-17 1 0,-23 3 0,0-3 0,-102-4 0,150-2 0,-40 0-682,-84-13-1,110 10-6143</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6:09:52.403"/>
    </inkml:context>
    <inkml:brush xml:id="br0">
      <inkml:brushProperty name="width" value="0.05" units="cm"/>
      <inkml:brushProperty name="height" value="0.05" units="cm"/>
      <inkml:brushProperty name="color" value="#E71224"/>
    </inkml:brush>
  </inkml:definitions>
  <inkml:trace contextRef="#ctx0" brushRef="#br0">468 0 24575,'32'276'0,"1"14"0,-29-275 0,-6-10 0,-6-20 0,-7-19 0,-2 0 0,-1 2 0,-1 0 0,-33-40 0,44 62 0,-1 0 0,0 1 0,0 0 0,-1 1 0,0 0 0,0 1 0,-1 0 0,0 0 0,-1 1 0,1 0 0,-1 1 0,0 1 0,0 0 0,-1 0 0,1 1 0,-18-1 0,20 3 0,-1 0 0,0 1 0,1 1 0,-1 0 0,1 0 0,-1 1 0,1 1 0,0-1 0,0 2 0,0-1 0,-18 11 0,23-12 0,0 1 0,1 1 0,0-1 0,0 0 0,0 1 0,0 0 0,0 0 0,1 0 0,0 1 0,0-1 0,0 1 0,0-1 0,1 1 0,0 0 0,0 0 0,0 0 0,1 1 0,-1-1 0,1 0 0,0 0 0,1 1 0,-1-1 0,1 1 0,0-1 0,1 7 0,1-2 0,0-1 0,1 1 0,-1-1 0,2 1 0,-1-1 0,2 0 0,-1 0 0,1-1 0,0 1 0,1-1 0,9 11 0,10 9 0,47 40 0,-60-58 0,24 24-341,1-3 0,2-1-1,83 48 1</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6:09:53.167"/>
    </inkml:context>
    <inkml:brush xml:id="br0">
      <inkml:brushProperty name="width" value="0.05" units="cm"/>
      <inkml:brushProperty name="height" value="0.05" units="cm"/>
      <inkml:brushProperty name="color" value="#E71224"/>
    </inkml:brush>
  </inkml:definitions>
  <inkml:trace contextRef="#ctx0" brushRef="#br0">1638 208 24575,'-659'-146'0,"512"121"0,-1 6 0,0 7 0,-1 6 0,-198 18 0,324-10-1365,7 0-5461</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6:10:39.833"/>
    </inkml:context>
    <inkml:brush xml:id="br0">
      <inkml:brushProperty name="width" value="0.05" units="cm"/>
      <inkml:brushProperty name="height" value="0.05" units="cm"/>
      <inkml:brushProperty name="color" value="#004F8B"/>
    </inkml:brush>
  </inkml:definitions>
  <inkml:trace contextRef="#ctx0" brushRef="#br0">0 0 24575,'121'533'0,"-93"-413"0,6-1 0,6-2 0,77 162 0,20-16 0,11-7 0,189 247 0,-146-251 0,282 287 0,513 377 0,-398-480 0,-388-297 0,115 87 0,513 342 0,303 54 0,-571-357 0,-260-127 0,-2-7 0,363 105 0,518 99 0,24-108 0,769-83 0,-1718-138-682,498-55-1,-715 43-6143</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6:10:42.778"/>
    </inkml:context>
    <inkml:brush xml:id="br0">
      <inkml:brushProperty name="width" value="0.05" units="cm"/>
      <inkml:brushProperty name="height" value="0.05" units="cm"/>
      <inkml:brushProperty name="color" value="#004F8B"/>
    </inkml:brush>
  </inkml:definitions>
  <inkml:trace contextRef="#ctx0" brushRef="#br0">678 5 24575,'-113'-4'0,"-220"18"0,321-12 0,0 0 0,1 0 0,0 1 0,-1 0 0,1 1 0,0 0 0,1 1 0,-1 0 0,1 1 0,0 0 0,0 0 0,1 1 0,0 1 0,0-1 0,1 2 0,0-1 0,0 1 0,1 0 0,0 1 0,0-1 0,-6 15 0,11-20 0,0 0 0,0 0 0,0 0 0,0 1 0,1-1 0,-1 1 0,1-1 0,0 1 0,1 0 0,-1-1 0,1 1 0,0 0 0,0-1 0,1 1 0,-1 0 0,1-1 0,0 1 0,0-1 0,1 1 0,-1-1 0,1 1 0,0-1 0,0 0 0,0 0 0,1 0 0,-1 0 0,6 6 0,8 8 0,0-1 0,2 0 0,-1-1 0,25 16 0,-15-12 0,102 75 0,-78-60 0,-1 2 0,51 50 0,-94-80 0,-1 0 0,0 0 0,0 1 0,-1-1 0,0 1 0,0 0 0,0 1 0,-1-1 0,-1 1 0,1 0 0,-2 0 0,1 0 0,-1 0 0,0 1 0,0 9 0,-2-11 0,-1 0 0,1 0 0,-1 0 0,-1 0 0,0 1 0,0-2 0,0 1 0,-1 0 0,0 0 0,-1-1 0,1 0 0,-2 1 0,1-1 0,-1-1 0,0 1 0,0-1 0,-11 10 0,-13 10 24,-2-1 0,0-1 0,-2-3 0,-39 21 0,-152 63-1509,202-95-5341</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6:10:43.315"/>
    </inkml:context>
    <inkml:brush xml:id="br0">
      <inkml:brushProperty name="width" value="0.05" units="cm"/>
      <inkml:brushProperty name="height" value="0.05" units="cm"/>
      <inkml:brushProperty name="color" value="#004F8B"/>
    </inkml:brush>
  </inkml:definitions>
  <inkml:trace contextRef="#ctx0" brushRef="#br0">990 151 24575,'-767'-131'0,"578"114"-1365,156 14-5461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5:48:15.675"/>
    </inkml:context>
    <inkml:brush xml:id="br0">
      <inkml:brushProperty name="width" value="0.05" units="cm"/>
      <inkml:brushProperty name="height" value="0.05" units="cm"/>
    </inkml:brush>
  </inkml:definitions>
  <inkml:trace contextRef="#ctx0" brushRef="#br0">1 1 24575,'3'21'0,"145"764"0,-144-766 0,1 4 0,0 0 0,1-1 0,2 0 0,11 25 0,-17-42 0,1 1 0,0-1 0,1 0 0,-1-1 0,1 1 0,0 0 0,0-1 0,0 0 0,0 0 0,1 0 0,0-1 0,-1 0 0,1 1 0,1-2 0,-1 1 0,0-1 0,1 1 0,-1-1 0,1-1 0,0 1 0,10 0 0,1-1 0,1-1 0,0-1 0,-1 0 0,1-1 0,-1-2 0,0 1 0,20-8 0,115-50 0,-140 56 0,0-1 0,0-1 0,0 1 0,-1-2 0,0 0 0,0 0 0,16-18 0,-23 22 0,-1 0 0,0 0 0,-1 0 0,1 0 0,-1 0 0,0-1 0,0 1 0,0-1 0,0 1 0,-1-1 0,0 0 0,0 0 0,0 0 0,-1 0 0,1 0 0,-1 1 0,0-1 0,-1 0 0,1 0 0,-1 0 0,0 0 0,0 0 0,0 1 0,-3-7 0,0 3 0,0-1 0,0 1 0,-1 0 0,0 0 0,-1 0 0,0 1 0,0 0 0,0 0 0,-1 1 0,0-1 0,0 1 0,-1 1 0,-12-8 0,16 11 0,1 0 0,-1 0 0,0 1 0,1-1 0,-1 1 0,0 0 0,0 0 0,0 1 0,0-1 0,0 1 0,0 0 0,0 0 0,0 0 0,1 0 0,-1 1 0,0-1 0,0 1 0,0 0 0,0 0 0,0 1 0,1-1 0,-1 1 0,1 0 0,-1 0 0,1 0 0,0 0 0,-1 1 0,1-1 0,0 1 0,1 0 0,-1 0 0,0 0 0,1 0 0,-4 6 0,-5 9 23,0 1 0,1 1-1,2-1 1,-10 29-1,-19 87-1500,20-60-5348</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6:10:43.876"/>
    </inkml:context>
    <inkml:brush xml:id="br0">
      <inkml:brushProperty name="width" value="0.05" units="cm"/>
      <inkml:brushProperty name="height" value="0.05" units="cm"/>
      <inkml:brushProperty name="color" value="#004F8B"/>
    </inkml:brush>
  </inkml:definitions>
  <inkml:trace contextRef="#ctx0" brushRef="#br0">0 1 24575,'4'492'0,"2"-313"0,-5-160 0,0 0 0,1 0 0,2 0 0,6 23 0,0 2 0,21 118-1365,-25-132-5461</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6:10:44.310"/>
    </inkml:context>
    <inkml:brush xml:id="br0">
      <inkml:brushProperty name="width" value="0.05" units="cm"/>
      <inkml:brushProperty name="height" value="0.05" units="cm"/>
      <inkml:brushProperty name="color" value="#004F8B"/>
    </inkml:brush>
  </inkml:definitions>
  <inkml:trace contextRef="#ctx0" brushRef="#br0">1 139 24575,'52'-23'0,"2"2"0,0 3 0,1 2 0,87-13 0,68-1 0,-205 29 0,0 1 0,0-1 0,0 1 0,0 0 0,0 1 0,0-1 0,0 1 0,0 0 0,0 0 0,-1 1 0,1-1 0,0 1 0,-1 0 0,1 0 0,-1 1 0,0-1 0,0 1 0,0 0 0,0 0 0,0 0 0,0 1 0,2 3 0,-3-4 0,-1 0 0,1 1 0,-1-1 0,0 1 0,0 0 0,0-1 0,0 1 0,-1 0 0,0 0 0,0 0 0,0 0 0,0 0 0,0 0 0,-1 0 0,0 0 0,0 1 0,0-1 0,0 0 0,-1 0 0,1 0 0,-1 0 0,0 0 0,-1 0 0,1 0 0,-1 0 0,-1 4 0,-7 7 0,0 1 0,-1-2 0,-1 0 0,0 0 0,-1-1 0,0-1 0,-29 22 0,-116 64 0,132-84 0,-105 51-1365,78-43-5461</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6:10:44.862"/>
    </inkml:context>
    <inkml:brush xml:id="br0">
      <inkml:brushProperty name="width" value="0.05" units="cm"/>
      <inkml:brushProperty name="height" value="0.05" units="cm"/>
      <inkml:brushProperty name="color" value="#004F8B"/>
    </inkml:brush>
  </inkml:definitions>
  <inkml:trace contextRef="#ctx0" brushRef="#br0">718 0 24575,'-111'157'0,"-141"165"0,86-94 0,131-177 0,15-20 0,0 1 0,3 0 0,0 2 0,2-1 0,2 2 0,1 0 0,1 1 0,2 0 0,2 0 0,1 1 0,2 0 0,2 66 0,4-74 0,2 0 0,1 0 0,1 0 0,1-1 0,2 0 0,1 0 0,1-1 0,20 34 0,2-3 0,2-2 0,68 81 0,-35-58-1365,-55-65-5461</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6:10:45.442"/>
    </inkml:context>
    <inkml:brush xml:id="br0">
      <inkml:brushProperty name="width" value="0.05" units="cm"/>
      <inkml:brushProperty name="height" value="0.05" units="cm"/>
      <inkml:brushProperty name="color" value="#004F8B"/>
    </inkml:brush>
  </inkml:definitions>
  <inkml:trace contextRef="#ctx0" brushRef="#br0">755 1 24575,'-148'4'0,"-252"39"0,353-37 0,27-5 0,1 2 0,-1 0 0,1 1 0,-28 10 0,45-13 0,0-1 0,0 1 0,0 0 0,0 0 0,0 1 0,0-1 0,0 0 0,1 1 0,-1-1 0,0 1 0,1-1 0,0 1 0,-1 0 0,1 0 0,0-1 0,0 1 0,0 0 0,0 0 0,0 0 0,0 0 0,0 3 0,0-1 0,1 0 0,0 0 0,0 0 0,0 0 0,1-1 0,-1 1 0,1 0 0,0 0 0,0-1 0,0 1 0,3 5 0,5 8 0,1-1 0,0 1 0,24 27 0,-29-38 0,39 45 0,2-1 0,2-3 0,2-2 0,3-3 0,0-1 0,3-3 0,1-2 0,69 31 0,-124-67 0,0 0 0,-1 1 0,1 0 0,0-1 0,0 1 0,-1 0 0,1 0 0,-1 0 0,1 0 0,-1 0 0,1 0 0,-1 1 0,0-1 0,0 0 0,1 1 0,-1-1 0,0 1 0,0-1 0,0 1 0,-1 0 0,1-1 0,0 1 0,0 2 0,-2-1 0,0 0 0,-1-1 0,1 1 0,-1-1 0,0 1 0,1-1 0,-1 0 0,0 0 0,-1 0 0,1 0 0,0 0 0,0-1 0,-1 1 0,1 0 0,-1-1 0,-3 2 0,-51 30 40,-1-2 0,-72 27 0,100-46-252,0-2 0,0-1 0,0-2-1,-1-1 1,0-1 0,-59 1 0,34-10-6614</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6:10:45.781"/>
    </inkml:context>
    <inkml:brush xml:id="br0">
      <inkml:brushProperty name="width" value="0.05" units="cm"/>
      <inkml:brushProperty name="height" value="0.05" units="cm"/>
      <inkml:brushProperty name="color" value="#004F8B"/>
    </inkml:brush>
  </inkml:definitions>
  <inkml:trace contextRef="#ctx0" brushRef="#br0">1049 1 24575,'-749'65'0,"554"-32"-220,147-23-925,-8 1-5681</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6:10:46.568"/>
    </inkml:context>
    <inkml:brush xml:id="br0">
      <inkml:brushProperty name="width" value="0.05" units="cm"/>
      <inkml:brushProperty name="height" value="0.05" units="cm"/>
      <inkml:brushProperty name="color" value="#004F8B"/>
    </inkml:brush>
  </inkml:definitions>
  <inkml:trace contextRef="#ctx0" brushRef="#br0">629 0 24575,'0'552'0,"4"-438"0,-41-141 0,-2-5 0,-2 1 0,-59-34 0,81 54 0,-1 1 0,0 0 0,-1 2 0,0 1 0,0 0 0,0 1 0,-1 2 0,-23-3 0,34 7 0,0 0 0,0 1 0,1 1 0,-1-1 0,0 2 0,1-1 0,-1 2 0,1-1 0,0 1 0,0 1 0,-17 10 0,22-12 0,1-1 0,0 1 0,0 0 0,0 1 0,0-1 0,0 1 0,1-1 0,-1 1 0,1 0 0,0 0 0,0 1 0,0-1 0,1 1 0,0-1 0,0 1 0,0 0 0,0 0 0,1 0 0,0 0 0,0 0 0,0 0 0,1 0 0,-1 0 0,1 0 0,0 0 0,2 11 0,0-10 0,1 0 0,-1-1 0,1 1 0,0 0 0,0-1 0,1 0 0,0 0 0,0 0 0,0 0 0,1 0 0,-1-1 0,1 0 0,0 0 0,0 0 0,0-1 0,11 6 0,12 5 0,0-1 0,35 10 0,-39-14 0,38 13 60,92 21 0,-123-37-308,0-1 1,1-1-1,-1-2 1,1-2-1,32-2 1,-21-3-6579</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6:10:47.034"/>
    </inkml:context>
    <inkml:brush xml:id="br0">
      <inkml:brushProperty name="width" value="0.05" units="cm"/>
      <inkml:brushProperty name="height" value="0.05" units="cm"/>
      <inkml:brushProperty name="color" value="#004F8B"/>
    </inkml:brush>
  </inkml:definitions>
  <inkml:trace contextRef="#ctx0" brushRef="#br0">0 0 24575,'198'157'0,"224"214"0,-350-300 0,26 53 0,135 225 0,-182-258 0,-4 1 0,-4 3 0,49 156 0,-74-190 0,15 100 0,-30-139 0,-2 1 0,0 0 0,-1-1 0,-1 1 0,-1-1 0,-1 1 0,-1-1 0,-8 25 0,-1-11 23,-2-1 0,-2-1 0,-1 0 0,-29 41 0,-101 116-1503,63-95-5346</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25T16:12:52.110"/>
    </inkml:context>
    <inkml:brush xml:id="br0">
      <inkml:brushProperty name="width" value="0.05" units="cm"/>
      <inkml:brushProperty name="height" value="0.05" units="cm"/>
      <inkml:brushProperty name="ignorePressure" value="1"/>
    </inkml:brush>
  </inkml:definitions>
  <inkml:trace contextRef="#ctx0" brushRef="#br0">13374 0,'0'0,"0"0,0 0,0 0,0 0,0 0,0 0,0 0,0 0,0 0,0 0,0 0,0 0,0 0,0 0,0 0,0 0,0 0,0 0,0 0,0 0,-15 0,-13343 0,13358 0</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25T16:13:05.002"/>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3367 435,'-591'-322,"387"210,222 147,51 65,150 165,-178-218,209 220,42 50,-283-307,22 28,-30-36,1 0,-1 1,0-1,0 0,0 0,0 0,0 1,0-1,-1 1,1-1,-1 0,0 1,0-1,1 1,-2 3,0-4,0 0,-1-1,1 1,-1-1,1 1,-1-1,0 0,1 0,-1 1,0-1,0 0,0-1,0 1,0 0,0-1,0 1,0-1,0 1,0-1,0 0,0 0,0 0,-1 0,-2-1,-23 0,1-2,0-1,1-2,-1 0,-40-16,29 10,-37-14,1-3,-117-65,-122-98,162 96,89 57,-771-446,757 452,76 33,0 0,0 0,-1 0,1 0,0 0,0 0,0 0,-1 0,1 0,0 0,0 1,-1-1,1 0,0 0,0 0,0 0,-1 0,1 0,0 0,0 0,0 1,0-1,-1 0,1 0,0 0,0 0,0 1,0-1,0 0,0 0,-1 0,1 1,0-1,0 0,0 0,0 0,0 1,0-1,0 0,0 0,0 0,0 1,0-1,0 0,0 0,0 1,0-1,0 0,0 0,1 0,-1 1,0-1,0 0,0 0,0 0,0 1,0-1,1 0,-1 0,0 0,0 0,0 0,0 1,1-1,-1 0,0 0,10 22,1 0,1-1,1 0,26 30,-9-9,43 55,151 157,107 58,-231-221,-20-18,394 372,-42 29,-380-409,10 10,-4 2,69 119,-126-193,7 17,-9-19,0-1,0 1,0-1,-1 0,1 1,0-1,0 0,0 0,0 0,0 0,0 0,0 0,0 0,0 0,0 0,0-1,0 1,0 0,0-1,0 1,0 0,0-1,-1 0,-74-26,1-3,1-3,3-4,-74-49,-258-204,-48-67,-131-102,-20 31,335 256,-312-148,570 315,-40-16,48 21,0-1,1 1,-1 0,0 0,0-1,1 1,-1 0,0 0,1 0,-1 0,0 0,0 0,0 0,1 0,-1 0,0 0,1 1,-1-1,0 0,0 0,1 1,-1-1,0 0,1 1,-1-1,1 1,-1-1,0 1,1-1,-1 1,1-1,-1 1,1 0,0-1,-1 1,1 0,0-1,-1 1,1 0,0-1,0 1,-1 0,1 0,0-1,0 1,0 0,0 0,0-1,0 1,0 0,0 0,1-1,-1 1,0 0,0 0,1 0,2 12,2-1,-1 1,1-1,1 0,0-1,1 0,11 15,-5-6,80 112,4-4,7-5,124 115,386 307,-341-311,52 56,378 436,-674-693,309 377,-262-307,-4 2,66 132,-136-228,-11-13,-26-25,16 12,-993-914,100 83,330 364,-32 39,614 445,0 0,0 0,0 0,0-1,-1 1,1 0,0 0,0-1,0 1,-1 0,1 0,0 0,0 0,0 0,-1-1,1 1,0 0,0 0,-1 0,1 0,0 0,0 0,-1 0,1 0,0 0,-1 0,1 0,0 0,0 0,-1 0,1 0,0 0,0 0,-1 0,1 0,0 0,0 1,-1-1,1 0,0 0,0 0,-1 0,1 0,0 1,0-1,0 0,0 0,-1 1,5 17,19 28,65 87,187 213,143 99,-83-110,398 428,215 426,-695-858,-222-293,-15-19,0 2,19 31,-66-75,-585-499,22-35,-300-264,867 798,-453-377,-28 32,492 356,12 9,0 0,0 0,0 0,0 0,-1 0,0 1,1 0,-1 0,-8-2,13 5,0 0,0 0,0 0,0 0,0 0,0 0,1 0,-1 0,0 0,1 0,-1 0,1 0,-1-1,1 1,0 0,-1 0,1 0,1 1,92 124,116 119,130 103,385 340,216 220,-221-104,-33 26,-639-767,-105-87,2-3,1-3,-96-69,143 95,-922-719,389 286,-866-603,1364 1011,-517-335,552 360,-23-9,30 13,-1 0,1 0,0 0,0 0,0 0,-1 0,1 0,0 0,0 0,0 0,-1 1,1-1,0 0,0 0,0 0,-1 0,1 0,0 1,0-1,0 0,0 0,0 0,0 1,-1-1,1 0,0 0,0 0,0 1,0-1,0 0,0 0,0 0,0 1,0-1,0 0,0 0,0 1,0-1,0 0,0 0,0 1,9 22,37 58,3-2,4-3,67 76,205 201,-312-339,854 839,-61-64,-136-75,-113-117,-1822-1747,-128 136,1224 902,-272-133,439 244,-10-5,0 1,-1 0,0 1,-14-3,25 7,1-1,0 1,-1-1,1 1,-1 0,1 0,0 0,-1-1,1 2,-1-1,1 0,-1 0,1 0,0 1,-1-1,1 0,-1 1,1-1,0 1,0 0,-1 0,1-1,0 1,0 0,0 0,0 0,0 0,0 0,0 0,0 0,0 1,0-1,1 0,-1 0,0 1,1-1,-1 0,1 1,0-1,-1 1,1-1,0 0,0 1,0-1,0 1,0-1,0 1,0-1,0 0,1 1,0 1,2 12,1-1,1 1,1-1,0 0,0-1,18 26,-14-22,78 123,6-4,212 233,273 208,-497-499,1740 1737,-2104-2084,155 153,-739-662,-66 72,729 573,-388-187,586 317,0 1,0 0,0 0,0 0,-1 0,1 1,0 0,-10 0,14 1,0 0,0 0,0 0,1 1,-1-1,0 0,0 0,0 1,1-1,-1 1,0-1,1 1,-1-1,0 1,1-1,-1 1,1-1,-1 1,0 0,1 0,0-1,-1 1,0 1,0 1,1-1,-1 1,1 0,-1 0,1 0,0 0,0 0,0 0,1 0,0 4,9 42,3 0,1-1,3-1,1 0,3-1,44 72,14 3,101 118,263 268,-63-79,-30-11,-377-446,-1 1,-62-47,29 26,-1407-1126,1465 1176,5 8,6 18,-5-18,9 28,11 38,3-1,51 101,4-36,105 138,123 124,-212-278,-30-41,78 109,-160-195,-99-51,3-6,-157-112,242 155,5 4,1-1,0 0,-25-27,37 43,1 0,-1 1,1 0,0 0,-1 0,-7 5,-52 28,41-20</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25T16:15:42.066"/>
    </inkml:context>
    <inkml:brush xml:id="br0">
      <inkml:brushProperty name="width" value="0.05" units="cm"/>
      <inkml:brushProperty name="height" value="0.05" units="cm"/>
      <inkml:brushProperty name="color" value="#FF0066"/>
      <inkml:brushProperty name="ignorePressure" value="1"/>
    </inkml:brush>
  </inkml:definitions>
  <inkml:trace contextRef="#ctx0" brushRef="#br0">1 1,'0'1064,"0"-971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5:48:22.508"/>
    </inkml:context>
    <inkml:brush xml:id="br0">
      <inkml:brushProperty name="width" value="0.05" units="cm"/>
      <inkml:brushProperty name="height" value="0.05" units="cm"/>
    </inkml:brush>
  </inkml:definitions>
  <inkml:trace contextRef="#ctx0" brushRef="#br0">1 1 24575,'0'0'0,"0"0"0,2 11 0,5 25 0,7 44 0,7 61 0,4 42 0,0 14 0,-2 6 0,0-2 0,0-6 0,2-5 0,-1-21 0,-4-31 0,-2-19 0,0-1 0,-2-21-8191</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25T16:15:42.591"/>
    </inkml:context>
    <inkml:brush xml:id="br0">
      <inkml:brushProperty name="width" value="0.05" units="cm"/>
      <inkml:brushProperty name="height" value="0.05" units="cm"/>
      <inkml:brushProperty name="color" value="#FF0066"/>
      <inkml:brushProperty name="ignorePressure" value="1"/>
    </inkml:brush>
  </inkml:definitions>
  <inkml:trace contextRef="#ctx0" brushRef="#br0">1 1,'0'0,"0"15,0 30,0 49,0 66,0 39,0 13,0-18,0-37,0-46</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25T16:15:43.114"/>
    </inkml:context>
    <inkml:brush xml:id="br0">
      <inkml:brushProperty name="width" value="0.05" units="cm"/>
      <inkml:brushProperty name="height" value="0.05" units="cm"/>
      <inkml:brushProperty name="color" value="#FF0066"/>
      <inkml:brushProperty name="ignorePressure" value="1"/>
    </inkml:brush>
  </inkml:definitions>
  <inkml:trace contextRef="#ctx0" brushRef="#br0">1 1,'0'0,"0"0,0 0,0 2,0 1334,0-1221</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25T16:15:44.420"/>
    </inkml:context>
    <inkml:brush xml:id="br0">
      <inkml:brushProperty name="width" value="0.05" units="cm"/>
      <inkml:brushProperty name="height" value="0.05" units="cm"/>
      <inkml:brushProperty name="color" value="#FF0066"/>
      <inkml:brushProperty name="ignorePressure" value="1"/>
    </inkml:brush>
  </inkml:definitions>
  <inkml:trace contextRef="#ctx0" brushRef="#br0">1 0,'0'0,"0"0,0 3,0 1594,0-1460</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25T16:15:45.095"/>
    </inkml:context>
    <inkml:brush xml:id="br0">
      <inkml:brushProperty name="width" value="0.05" units="cm"/>
      <inkml:brushProperty name="height" value="0.05" units="cm"/>
      <inkml:brushProperty name="color" value="#FF0066"/>
      <inkml:brushProperty name="ignorePressure" value="1"/>
    </inkml:brush>
  </inkml:definitions>
  <inkml:trace contextRef="#ctx0" brushRef="#br0">1 1,'0'1644,"0"-1578</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25T16:15:45.750"/>
    </inkml:context>
    <inkml:brush xml:id="br0">
      <inkml:brushProperty name="width" value="0.05" units="cm"/>
      <inkml:brushProperty name="height" value="0.05" units="cm"/>
      <inkml:brushProperty name="color" value="#FF0066"/>
      <inkml:brushProperty name="ignorePressure" value="1"/>
    </inkml:brush>
  </inkml:definitions>
  <inkml:trace contextRef="#ctx0" brushRef="#br0">1 0,'0'1106,"0"-995</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6:09:24.723"/>
    </inkml:context>
    <inkml:brush xml:id="br0">
      <inkml:brushProperty name="width" value="0.05" units="cm"/>
      <inkml:brushProperty name="height" value="0.05" units="cm"/>
      <inkml:brushProperty name="color" value="#E71224"/>
    </inkml:brush>
  </inkml:definitions>
  <inkml:trace contextRef="#ctx0" brushRef="#br0">510 17 24575,'-11'-2'0,"-52"-6"0,-2 2 0,-112 5 0,166 1 0,0 1 0,1 0 0,0 1 0,-1 0 0,1 0 0,-13 6 0,21-8 0,0 1 0,0 0 0,0 0 0,1 0 0,-1 0 0,0 0 0,0 1 0,1-1 0,-1 0 0,1 1 0,-1-1 0,1 1 0,-1-1 0,1 1 0,0 0 0,0 0 0,0 0 0,0-1 0,0 1 0,0 0 0,1 0 0,-1 0 0,1 0 0,-1 0 0,1 1 0,0-1 0,0 0 0,0 0 0,0 0 0,0 0 0,0 0 0,0 0 0,1 0 0,-1 0 0,1 0 0,0 0 0,-1 0 0,3 3 0,6 15 0,1 0 0,1-1 0,1 0 0,1-1 0,24 27 0,-7-13 0,64 53 0,83 39 0,-123-88 0,-53-35 0,0-1 0,0 0 0,0 1 0,0-1 0,-1 1 0,1 0 0,0-1 0,0 1 0,0 0 0,-1-1 0,1 1 0,0 0 0,-1 0 0,1 0 0,-1 0 0,1-1 0,-1 1 0,1 0 0,-1 0 0,0 0 0,1 0 0,-1 0 0,0 0 0,0 0 0,0 0 0,0 0 0,0 0 0,0 0 0,0 0 0,0 0 0,0 0 0,0 0 0,-1 0 0,1 0 0,-1 2 0,-1-1 0,0 1 0,0 0 0,0-1 0,-1 1 0,1-1 0,-1 0 0,1 0 0,-1 0 0,0 0 0,-5 2 0,-20 10 0,0-2 0,-1 0 0,0-2 0,-1-1 0,0-2 0,-1-1 0,1-1 0,-1-2 0,0-1 0,0-1 0,-51-5 0,74 3-151,0-1-1,0 1 0,1-1 0,-1 0 1,1-1-1,-1 0 0,1 0 1,-7-5-1,-10-9-6674</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6:09:25.230"/>
    </inkml:context>
    <inkml:brush xml:id="br0">
      <inkml:brushProperty name="width" value="0.05" units="cm"/>
      <inkml:brushProperty name="height" value="0.05" units="cm"/>
      <inkml:brushProperty name="color" value="#E71224"/>
    </inkml:brush>
  </inkml:definitions>
  <inkml:trace contextRef="#ctx0" brushRef="#br0">0 0 24575,'0'0'0,"0"0"0,0 0 0,0 0 0,1 7 0,0 12 0,3 20 0,1 22 0,2 7 0,-1-7 0,-2-11 0,0-9 0,-1-9 0,-1-7 0,-1-9-8191</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6:09:25.868"/>
    </inkml:context>
    <inkml:brush xml:id="br0">
      <inkml:brushProperty name="width" value="0.05" units="cm"/>
      <inkml:brushProperty name="height" value="0.05" units="cm"/>
      <inkml:brushProperty name="color" value="#E71224"/>
    </inkml:brush>
  </inkml:definitions>
  <inkml:trace contextRef="#ctx0" brushRef="#br0">229 1 24575,'-39'-1'0,"-40"1"0,70 1 0,0 0 0,1 1 0,-1-1 0,1 1 0,-1 1 0,-12 5 0,18-7 0,1 0 0,0 1 0,0-1 0,0 0 0,-1 1 0,1-1 0,0 1 0,1-1 0,-1 1 0,0 0 0,0 0 0,1 0 0,-1 0 0,1 0 0,0 0 0,0 1 0,0-1 0,0 0 0,0 1 0,0-1 0,0 1 0,1-1 0,-1 0 0,1 1 0,0 0 0,0-1 0,0 1 0,0-1 0,0 1 0,0-1 0,2 5 0,-1-3 0,0 1 0,1-1 0,0 0 0,0 0 0,0 0 0,1 0 0,-1-1 0,1 1 0,0-1 0,0 1 0,0-1 0,1 0 0,-1 0 0,1 0 0,-1-1 0,1 1 0,4 1 0,1 0-227,1 0-1,-1-1 1,0-1-1,1 1 1,18 1-1,-5-2-6598</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25T16:09:46.665"/>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14968,'0'-14966,"0"14965</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6:09:51.498"/>
    </inkml:context>
    <inkml:brush xml:id="br0">
      <inkml:brushProperty name="width" value="0.05" units="cm"/>
      <inkml:brushProperty name="height" value="0.05" units="cm"/>
      <inkml:brushProperty name="color" value="#E71224"/>
    </inkml:brush>
  </inkml:definitions>
  <inkml:trace contextRef="#ctx0" brushRef="#br0">1066 110 24575,'-142'-36'0,"-200"-26"0,318 57 0,1 2 0,-1 1 0,0 1 0,0 1 0,0 1 0,0 1 0,0 1 0,-45 12 0,67-15 0,-1 1 0,1 0 0,0-1 0,-1 1 0,1 0 0,0 0 0,0 0 0,0 1 0,0-1 0,0 0 0,0 1 0,0-1 0,0 1 0,1 0 0,-1-1 0,0 1 0,1 0 0,0 0 0,-1 0 0,1 0 0,0 1 0,0-1 0,0 0 0,0 0 0,1 1 0,-1-1 0,0 4 0,1 0 0,1 0 0,-1 0 0,1 0 0,0 0 0,1 0 0,0 0 0,0 0 0,0 0 0,6 10 0,10 17 0,2-1 0,0-1 0,3-1 0,0-1 0,40 38 0,149 117 0,-209-182 0,0-1 0,-1 1 0,1 1 0,-1-1 0,1 0 0,-1 1 0,0-1 0,0 1 0,0-1 0,0 1 0,-1 0 0,1 0 0,1 4 0,-3-4 0,0 0 0,0-1 0,0 1 0,-1 0 0,1 0 0,-1-1 0,1 1 0,-1 0 0,0-1 0,0 1 0,0-1 0,-1 1 0,1-1 0,0 0 0,-1 0 0,-2 4 0,-5 5 0,-1 0 0,0 0 0,0-1 0,-1 0 0,0-1 0,-1 0 0,0-1 0,0 0 0,-1-1 0,0-1 0,0 0 0,-1 0 0,0-1 0,0-1 0,0 0 0,-17 1 0,-23 3 0,0-3 0,-102-4 0,150-2 0,-40 0-682,-84-13-1,110 10-6143</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5:48:23.368"/>
    </inkml:context>
    <inkml:brush xml:id="br0">
      <inkml:brushProperty name="width" value="0.05" units="cm"/>
      <inkml:brushProperty name="height" value="0.05" units="cm"/>
    </inkml:brush>
  </inkml:definitions>
  <inkml:trace contextRef="#ctx0" brushRef="#br0">1 398 24575,'12'-12'0,"61"-51"0,110-71 0,-150 112 0,-4 1 0,0 1 0,2 2 0,0 1 0,1 1 0,0 2 0,1 1 0,63-15 0,-65 22 0,1 0 0,-1 2 0,1 2 0,0 0 0,0 3 0,54 6 0,-79-5 0,1 0 0,-1 1 0,0 0 0,0 0 0,-1 0 0,1 1 0,-1 0 0,1 0 0,-1 1 0,-1 0 0,1 0 0,-1 0 0,1 0 0,-2 1 0,1 0 0,0 0 0,-1 1 0,-1-1 0,1 1 0,-1 0 0,0 0 0,0 0 0,2 8 0,1 10 0,0 0 0,-1 0 0,-2 1 0,0-1 0,-2 43 0,-3-46 0,-1 0 0,0 1 0,-2-1 0,0 0 0,-2-1 0,0 0 0,-2 0 0,-16 31 0,4-14 0,-3-2 0,0 0 0,-44 48 0,39-61 0,33-24 0,0 1 0,0-1 0,0 1 0,0 0 0,0 1 0,0-1 0,0 1 0,0-1 0,7 3 0,5 1 0,34 3 0,-19-4 0,0 1 0,0 2 0,-1 1 0,1 1 0,-2 2 0,41 18 0,-66-25 0,0-1 0,0 1 0,-1 0 0,1 0 0,-1 1 0,0-1 0,0 1 0,0-1 0,0 1 0,-1 0 0,1 0 0,-1 0 0,0 0 0,0 1 0,-1-1 0,1 1 0,-1-1 0,0 1 0,0-1 0,-1 1 0,1-1 0,-1 1 0,0 0 0,0-1 0,-1 6 0,-2 11 0,0-1 0,-2 0 0,0 1 0,-10 22 0,7-23 0,-1-1 0,0-1 0,-1 0 0,-1 0 0,-1-1 0,0-1 0,-1 0 0,-1 0 0,0-1 0,-1-1 0,-18 13 0,1-4 0,-2-1 0,0-1 0,-2-2 0,-62 25 0,82-38-170,-1-1-1,0 0 0,0-1 1,0 0-1,0-2 0,0 0 1,-27 0-1,-19-9-6655</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6:09:52.403"/>
    </inkml:context>
    <inkml:brush xml:id="br0">
      <inkml:brushProperty name="width" value="0.05" units="cm"/>
      <inkml:brushProperty name="height" value="0.05" units="cm"/>
      <inkml:brushProperty name="color" value="#E71224"/>
    </inkml:brush>
  </inkml:definitions>
  <inkml:trace contextRef="#ctx0" brushRef="#br0">468 0 24575,'32'276'0,"1"14"0,-29-275 0,-6-10 0,-6-20 0,-7-19 0,-2 0 0,-1 2 0,-1 0 0,-33-40 0,44 62 0,-1 0 0,0 1 0,0 0 0,-1 1 0,0 0 0,0 1 0,-1 0 0,0 0 0,-1 1 0,1 0 0,-1 1 0,0 1 0,0 0 0,-1 0 0,1 1 0,-18-1 0,20 3 0,-1 0 0,0 1 0,1 1 0,-1 0 0,1 0 0,-1 1 0,1 1 0,0-1 0,0 2 0,0-1 0,-18 11 0,23-12 0,0 1 0,1 1 0,0-1 0,0 0 0,0 1 0,0 0 0,0 0 0,1 0 0,0 1 0,0-1 0,0 1 0,0-1 0,1 1 0,0 0 0,0 0 0,0 0 0,1 1 0,-1-1 0,1 0 0,0 0 0,1 1 0,-1-1 0,1 1 0,0-1 0,1 7 0,1-2 0,0-1 0,1 1 0,-1-1 0,2 1 0,-1-1 0,2 0 0,-1 0 0,1-1 0,0 1 0,1-1 0,9 11 0,10 9 0,47 40 0,-60-58 0,24 24-341,1-3 0,2-1-1,83 48 1</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6:09:53.167"/>
    </inkml:context>
    <inkml:brush xml:id="br0">
      <inkml:brushProperty name="width" value="0.05" units="cm"/>
      <inkml:brushProperty name="height" value="0.05" units="cm"/>
      <inkml:brushProperty name="color" value="#E71224"/>
    </inkml:brush>
  </inkml:definitions>
  <inkml:trace contextRef="#ctx0" brushRef="#br0">1638 208 24575,'-659'-146'0,"512"121"0,-1 6 0,0 7 0,-1 6 0,-198 18 0,324-10-1365,7 0-5461</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6:10:39.833"/>
    </inkml:context>
    <inkml:brush xml:id="br0">
      <inkml:brushProperty name="width" value="0.05" units="cm"/>
      <inkml:brushProperty name="height" value="0.05" units="cm"/>
      <inkml:brushProperty name="color" value="#004F8B"/>
    </inkml:brush>
  </inkml:definitions>
  <inkml:trace contextRef="#ctx0" brushRef="#br0">0 0 24575,'121'533'0,"-93"-413"0,6-1 0,6-2 0,77 162 0,20-16 0,11-7 0,189 247 0,-146-251 0,282 287 0,513 377 0,-398-480 0,-388-297 0,115 87 0,513 342 0,303 54 0,-571-357 0,-260-127 0,-2-7 0,363 105 0,518 99 0,24-108 0,769-83 0,-1718-138-682,498-55-1,-715 43-6143</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6:10:42.778"/>
    </inkml:context>
    <inkml:brush xml:id="br0">
      <inkml:brushProperty name="width" value="0.05" units="cm"/>
      <inkml:brushProperty name="height" value="0.05" units="cm"/>
      <inkml:brushProperty name="color" value="#004F8B"/>
    </inkml:brush>
  </inkml:definitions>
  <inkml:trace contextRef="#ctx0" brushRef="#br0">678 5 24575,'-113'-4'0,"-220"18"0,321-12 0,0 0 0,1 0 0,0 1 0,-1 0 0,1 1 0,0 0 0,1 1 0,-1 0 0,1 1 0,0 0 0,0 0 0,1 1 0,0 1 0,0-1 0,1 2 0,0-1 0,0 1 0,1 0 0,0 1 0,0-1 0,-6 15 0,11-20 0,0 0 0,0 0 0,0 0 0,0 1 0,1-1 0,-1 1 0,1-1 0,0 1 0,1 0 0,-1-1 0,1 1 0,0 0 0,0-1 0,1 1 0,-1 0 0,1-1 0,0 1 0,0-1 0,1 1 0,-1-1 0,1 1 0,0-1 0,0 0 0,0 0 0,1 0 0,-1 0 0,6 6 0,8 8 0,0-1 0,2 0 0,-1-1 0,25 16 0,-15-12 0,102 75 0,-78-60 0,-1 2 0,51 50 0,-94-80 0,-1 0 0,0 0 0,0 1 0,-1-1 0,0 1 0,0 0 0,0 1 0,-1-1 0,-1 1 0,1 0 0,-2 0 0,1 0 0,-1 0 0,0 1 0,0 9 0,-2-11 0,-1 0 0,1 0 0,-1 0 0,-1 0 0,0 1 0,0-2 0,0 1 0,-1 0 0,0 0 0,-1-1 0,1 0 0,-2 1 0,1-1 0,-1-1 0,0 1 0,0-1 0,-11 10 0,-13 10 24,-2-1 0,0-1 0,-2-3 0,-39 21 0,-152 63-1509,202-95-5341</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6:10:43.315"/>
    </inkml:context>
    <inkml:brush xml:id="br0">
      <inkml:brushProperty name="width" value="0.05" units="cm"/>
      <inkml:brushProperty name="height" value="0.05" units="cm"/>
      <inkml:brushProperty name="color" value="#004F8B"/>
    </inkml:brush>
  </inkml:definitions>
  <inkml:trace contextRef="#ctx0" brushRef="#br0">990 151 24575,'-767'-131'0,"578"114"-1365,156 14-5461</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6:10:43.876"/>
    </inkml:context>
    <inkml:brush xml:id="br0">
      <inkml:brushProperty name="width" value="0.05" units="cm"/>
      <inkml:brushProperty name="height" value="0.05" units="cm"/>
      <inkml:brushProperty name="color" value="#004F8B"/>
    </inkml:brush>
  </inkml:definitions>
  <inkml:trace contextRef="#ctx0" brushRef="#br0">0 1 24575,'4'492'0,"2"-313"0,-5-160 0,0 0 0,1 0 0,2 0 0,6 23 0,0 2 0,21 118-1365,-25-132-5461</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6:10:44.310"/>
    </inkml:context>
    <inkml:brush xml:id="br0">
      <inkml:brushProperty name="width" value="0.05" units="cm"/>
      <inkml:brushProperty name="height" value="0.05" units="cm"/>
      <inkml:brushProperty name="color" value="#004F8B"/>
    </inkml:brush>
  </inkml:definitions>
  <inkml:trace contextRef="#ctx0" brushRef="#br0">1 139 24575,'52'-23'0,"2"2"0,0 3 0,1 2 0,87-13 0,68-1 0,-205 29 0,0 1 0,0-1 0,0 1 0,0 0 0,0 1 0,0-1 0,0 1 0,0 0 0,0 0 0,-1 1 0,1-1 0,0 1 0,-1 0 0,1 0 0,-1 1 0,0-1 0,0 1 0,0 0 0,0 0 0,0 0 0,0 1 0,2 3 0,-3-4 0,-1 0 0,1 1 0,-1-1 0,0 1 0,0 0 0,0-1 0,0 1 0,-1 0 0,0 0 0,0 0 0,0 0 0,0 0 0,0 0 0,-1 0 0,0 0 0,0 1 0,0-1 0,0 0 0,-1 0 0,1 0 0,-1 0 0,0 0 0,-1 0 0,1 0 0,-1 0 0,-1 4 0,-7 7 0,0 1 0,-1-2 0,-1 0 0,0 0 0,-1-1 0,0-1 0,-29 22 0,-116 64 0,132-84 0,-105 51-1365,78-43-5461</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6:10:44.862"/>
    </inkml:context>
    <inkml:brush xml:id="br0">
      <inkml:brushProperty name="width" value="0.05" units="cm"/>
      <inkml:brushProperty name="height" value="0.05" units="cm"/>
      <inkml:brushProperty name="color" value="#004F8B"/>
    </inkml:brush>
  </inkml:definitions>
  <inkml:trace contextRef="#ctx0" brushRef="#br0">718 0 24575,'-111'157'0,"-141"165"0,86-94 0,131-177 0,15-20 0,0 1 0,3 0 0,0 2 0,2-1 0,2 2 0,1 0 0,1 1 0,2 0 0,2 0 0,1 1 0,2 0 0,2 66 0,4-74 0,2 0 0,1 0 0,1 0 0,1-1 0,2 0 0,1 0 0,1-1 0,20 34 0,2-3 0,2-2 0,68 81 0,-35-58-1365,-55-65-5461</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6:10:45.442"/>
    </inkml:context>
    <inkml:brush xml:id="br0">
      <inkml:brushProperty name="width" value="0.05" units="cm"/>
      <inkml:brushProperty name="height" value="0.05" units="cm"/>
      <inkml:brushProperty name="color" value="#004F8B"/>
    </inkml:brush>
  </inkml:definitions>
  <inkml:trace contextRef="#ctx0" brushRef="#br0">755 1 24575,'-148'4'0,"-252"39"0,353-37 0,27-5 0,1 2 0,-1 0 0,1 1 0,-28 10 0,45-13 0,0-1 0,0 1 0,0 0 0,0 0 0,0 1 0,0-1 0,0 0 0,1 1 0,-1-1 0,0 1 0,1-1 0,0 1 0,-1 0 0,1 0 0,0-1 0,0 1 0,0 0 0,0 0 0,0 0 0,0 0 0,0 3 0,0-1 0,1 0 0,0 0 0,0 0 0,0 0 0,1-1 0,-1 1 0,1 0 0,0 0 0,0-1 0,0 1 0,3 5 0,5 8 0,1-1 0,0 1 0,24 27 0,-29-38 0,39 45 0,2-1 0,2-3 0,2-2 0,3-3 0,0-1 0,3-3 0,1-2 0,69 31 0,-124-67 0,0 0 0,-1 1 0,1 0 0,0-1 0,0 1 0,-1 0 0,1 0 0,-1 0 0,1 0 0,-1 0 0,1 0 0,-1 1 0,0-1 0,0 0 0,1 1 0,-1-1 0,0 1 0,0-1 0,0 1 0,-1 0 0,1-1 0,0 1 0,0 2 0,-2-1 0,0 0 0,-1-1 0,1 1 0,-1-1 0,0 1 0,1-1 0,-1 0 0,0 0 0,-1 0 0,1 0 0,0 0 0,0-1 0,-1 1 0,1 0 0,-1-1 0,-3 2 0,-51 30 40,-1-2 0,-72 27 0,100-46-252,0-2 0,0-1 0,0-2-1,-1-1 1,0-1 0,-59 1 0,34-10-6614</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6:10:45.781"/>
    </inkml:context>
    <inkml:brush xml:id="br0">
      <inkml:brushProperty name="width" value="0.05" units="cm"/>
      <inkml:brushProperty name="height" value="0.05" units="cm"/>
      <inkml:brushProperty name="color" value="#004F8B"/>
    </inkml:brush>
  </inkml:definitions>
  <inkml:trace contextRef="#ctx0" brushRef="#br0">1049 1 24575,'-749'65'0,"554"-32"-220,147-23-925,-8 1-5681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6725"/>
          </a:xfrm>
          <a:prstGeom prst="rect">
            <a:avLst/>
          </a:prstGeom>
        </p:spPr>
        <p:txBody>
          <a:bodyPr vert="horz" lIns="91440" tIns="45720" rIns="91440" bIns="45720" rtlCol="0"/>
          <a:lstStyle>
            <a:lvl1pPr algn="r">
              <a:defRPr sz="1200"/>
            </a:lvl1pPr>
          </a:lstStyle>
          <a:p>
            <a:fld id="{EF911157-0FC2-4F06-8D61-FD647FE4E19D}" type="datetimeFigureOut">
              <a:rPr lang="en-US" smtClean="0"/>
              <a:t>2/13/2024</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73575"/>
            <a:ext cx="5607050" cy="366077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6725"/>
          </a:xfrm>
          <a:prstGeom prst="rect">
            <a:avLst/>
          </a:prstGeom>
        </p:spPr>
        <p:txBody>
          <a:bodyPr vert="horz" lIns="91440" tIns="45720" rIns="91440" bIns="45720" rtlCol="0" anchor="b"/>
          <a:lstStyle>
            <a:lvl1pPr algn="r">
              <a:defRPr sz="1200"/>
            </a:lvl1pPr>
          </a:lstStyle>
          <a:p>
            <a:fld id="{4AF79E1B-2C51-4B9B-8EA4-26DE9E345AFF}" type="slidenum">
              <a:rPr lang="en-US" smtClean="0"/>
              <a:t>‹#›</a:t>
            </a:fld>
            <a:endParaRPr lang="en-US"/>
          </a:p>
        </p:txBody>
      </p:sp>
    </p:spTree>
    <p:extLst>
      <p:ext uri="{BB962C8B-B14F-4D97-AF65-F5344CB8AC3E}">
        <p14:creationId xmlns:p14="http://schemas.microsoft.com/office/powerpoint/2010/main" val="8367260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7550" y="1162050"/>
            <a:ext cx="5575300" cy="3136900"/>
          </a:xfrm>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1</a:t>
            </a:fld>
            <a:endParaRPr lang="en-US"/>
          </a:p>
        </p:txBody>
      </p:sp>
    </p:spTree>
    <p:extLst>
      <p:ext uri="{BB962C8B-B14F-4D97-AF65-F5344CB8AC3E}">
        <p14:creationId xmlns:p14="http://schemas.microsoft.com/office/powerpoint/2010/main" val="36117099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Why only two treatments? Tractability. Note that still, without making some assumptions, solution is very complicated (triple integrals!)</a:t>
            </a:r>
          </a:p>
        </p:txBody>
      </p:sp>
      <p:sp>
        <p:nvSpPr>
          <p:cNvPr id="4" name="Slide Number Placeholder 3"/>
          <p:cNvSpPr>
            <a:spLocks noGrp="1"/>
          </p:cNvSpPr>
          <p:nvPr>
            <p:ph type="sldNum" sz="quarter" idx="5"/>
          </p:nvPr>
        </p:nvSpPr>
        <p:spPr/>
        <p:txBody>
          <a:bodyPr/>
          <a:lstStyle/>
          <a:p>
            <a:fld id="{4AF79E1B-2C51-4B9B-8EA4-26DE9E345AFF}" type="slidenum">
              <a:rPr lang="en-US" smtClean="0"/>
              <a:t>11</a:t>
            </a:fld>
            <a:endParaRPr lang="en-US"/>
          </a:p>
        </p:txBody>
      </p:sp>
    </p:spTree>
    <p:extLst>
      <p:ext uri="{BB962C8B-B14F-4D97-AF65-F5344CB8AC3E}">
        <p14:creationId xmlns:p14="http://schemas.microsoft.com/office/powerpoint/2010/main" val="1953891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Price, recommendation strategy, and acceptance strategy – this is a Nash equilibrium (game theory)</a:t>
            </a:r>
          </a:p>
        </p:txBody>
      </p:sp>
      <p:sp>
        <p:nvSpPr>
          <p:cNvPr id="4" name="Slide Number Placeholder 3"/>
          <p:cNvSpPr>
            <a:spLocks noGrp="1"/>
          </p:cNvSpPr>
          <p:nvPr>
            <p:ph type="sldNum" sz="quarter" idx="5"/>
          </p:nvPr>
        </p:nvSpPr>
        <p:spPr/>
        <p:txBody>
          <a:bodyPr/>
          <a:lstStyle/>
          <a:p>
            <a:fld id="{4AF79E1B-2C51-4B9B-8EA4-26DE9E345AFF}" type="slidenum">
              <a:rPr lang="en-US" smtClean="0"/>
              <a:t>12</a:t>
            </a:fld>
            <a:endParaRPr lang="en-US"/>
          </a:p>
        </p:txBody>
      </p:sp>
    </p:spTree>
    <p:extLst>
      <p:ext uri="{BB962C8B-B14F-4D97-AF65-F5344CB8AC3E}">
        <p14:creationId xmlns:p14="http://schemas.microsoft.com/office/powerpoint/2010/main" val="12858882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13</a:t>
            </a:fld>
            <a:endParaRPr lang="en-US"/>
          </a:p>
        </p:txBody>
      </p:sp>
    </p:spTree>
    <p:extLst>
      <p:ext uri="{BB962C8B-B14F-4D97-AF65-F5344CB8AC3E}">
        <p14:creationId xmlns:p14="http://schemas.microsoft.com/office/powerpoint/2010/main" val="23574307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Ignore the involved utility function here. Y is income, W is work (disutility), epsilon is patient elasticity of demand. Rho is the fraction of patients who receive treatment. </a:t>
            </a:r>
          </a:p>
        </p:txBody>
      </p:sp>
      <p:sp>
        <p:nvSpPr>
          <p:cNvPr id="4" name="Slide Number Placeholder 3"/>
          <p:cNvSpPr>
            <a:spLocks noGrp="1"/>
          </p:cNvSpPr>
          <p:nvPr>
            <p:ph type="sldNum" sz="quarter" idx="5"/>
          </p:nvPr>
        </p:nvSpPr>
        <p:spPr/>
        <p:txBody>
          <a:bodyPr/>
          <a:lstStyle/>
          <a:p>
            <a:fld id="{4AF79E1B-2C51-4B9B-8EA4-26DE9E345AFF}" type="slidenum">
              <a:rPr lang="en-US" smtClean="0"/>
              <a:t>14</a:t>
            </a:fld>
            <a:endParaRPr lang="en-US"/>
          </a:p>
        </p:txBody>
      </p:sp>
    </p:spTree>
    <p:extLst>
      <p:ext uri="{BB962C8B-B14F-4D97-AF65-F5344CB8AC3E}">
        <p14:creationId xmlns:p14="http://schemas.microsoft.com/office/powerpoint/2010/main" val="33703160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Strong intuition here – if the physician can change their utility from changing </a:t>
            </a:r>
            <a:r>
              <a:rPr lang="en-CA" dirty="0" err="1"/>
              <a:t>cutoff</a:t>
            </a:r>
            <a:r>
              <a:rPr lang="en-CA" dirty="0"/>
              <a:t> and performing additional treatments (since derivative is nonzero). This increases physician utility since marginal benefit outweighs marginal costs. Inducing demand to the maximum! </a:t>
            </a:r>
          </a:p>
        </p:txBody>
      </p:sp>
      <p:sp>
        <p:nvSpPr>
          <p:cNvPr id="4" name="Slide Number Placeholder 3"/>
          <p:cNvSpPr>
            <a:spLocks noGrp="1"/>
          </p:cNvSpPr>
          <p:nvPr>
            <p:ph type="sldNum" sz="quarter" idx="5"/>
          </p:nvPr>
        </p:nvSpPr>
        <p:spPr/>
        <p:txBody>
          <a:bodyPr/>
          <a:lstStyle/>
          <a:p>
            <a:fld id="{4AF79E1B-2C51-4B9B-8EA4-26DE9E345AFF}" type="slidenum">
              <a:rPr lang="en-US" smtClean="0"/>
              <a:t>15</a:t>
            </a:fld>
            <a:endParaRPr lang="en-US"/>
          </a:p>
        </p:txBody>
      </p:sp>
    </p:spTree>
    <p:extLst>
      <p:ext uri="{BB962C8B-B14F-4D97-AF65-F5344CB8AC3E}">
        <p14:creationId xmlns:p14="http://schemas.microsoft.com/office/powerpoint/2010/main" val="553158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Physician has a </a:t>
            </a:r>
            <a:r>
              <a:rPr lang="en-CA" dirty="0" err="1"/>
              <a:t>cutoff</a:t>
            </a:r>
            <a:r>
              <a:rPr lang="en-CA" dirty="0"/>
              <a:t> rule that is known, remember</a:t>
            </a:r>
          </a:p>
        </p:txBody>
      </p:sp>
      <p:sp>
        <p:nvSpPr>
          <p:cNvPr id="4" name="Slide Number Placeholder 3"/>
          <p:cNvSpPr>
            <a:spLocks noGrp="1"/>
          </p:cNvSpPr>
          <p:nvPr>
            <p:ph type="sldNum" sz="quarter" idx="5"/>
          </p:nvPr>
        </p:nvSpPr>
        <p:spPr/>
        <p:txBody>
          <a:bodyPr/>
          <a:lstStyle/>
          <a:p>
            <a:fld id="{4AF79E1B-2C51-4B9B-8EA4-26DE9E345AFF}" type="slidenum">
              <a:rPr lang="en-US" smtClean="0"/>
              <a:t>16</a:t>
            </a:fld>
            <a:endParaRPr lang="en-US"/>
          </a:p>
        </p:txBody>
      </p:sp>
    </p:spTree>
    <p:extLst>
      <p:ext uri="{BB962C8B-B14F-4D97-AF65-F5344CB8AC3E}">
        <p14:creationId xmlns:p14="http://schemas.microsoft.com/office/powerpoint/2010/main" val="11706357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Patient’s rule has a </a:t>
            </a:r>
            <a:r>
              <a:rPr lang="en-CA" dirty="0" err="1"/>
              <a:t>cutoff</a:t>
            </a:r>
            <a:r>
              <a:rPr lang="en-CA" dirty="0"/>
              <a:t> that internalizes the physicians’ signal (observed only as treatment decisions) as well. The steepness of the curve is patient elasticity, or “resistance” to inducement – steeper curves mean patients prioritize their own signal and are less responsive to providers’ signals. </a:t>
            </a:r>
          </a:p>
        </p:txBody>
      </p:sp>
      <p:sp>
        <p:nvSpPr>
          <p:cNvPr id="4" name="Slide Number Placeholder 3"/>
          <p:cNvSpPr>
            <a:spLocks noGrp="1"/>
          </p:cNvSpPr>
          <p:nvPr>
            <p:ph type="sldNum" sz="quarter" idx="5"/>
          </p:nvPr>
        </p:nvSpPr>
        <p:spPr/>
        <p:txBody>
          <a:bodyPr/>
          <a:lstStyle/>
          <a:p>
            <a:fld id="{4AF79E1B-2C51-4B9B-8EA4-26DE9E345AFF}" type="slidenum">
              <a:rPr lang="en-US" smtClean="0"/>
              <a:t>17</a:t>
            </a:fld>
            <a:endParaRPr lang="en-US"/>
          </a:p>
        </p:txBody>
      </p:sp>
    </p:spTree>
    <p:extLst>
      <p:ext uri="{BB962C8B-B14F-4D97-AF65-F5344CB8AC3E}">
        <p14:creationId xmlns:p14="http://schemas.microsoft.com/office/powerpoint/2010/main" val="2256541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Treatment occurs only in highlighted region – when patient signal is enough to seek treatment and doctor signal is enough to recommend treatment (this is the probability that takes a triple integral to calculate)</a:t>
            </a:r>
          </a:p>
        </p:txBody>
      </p:sp>
      <p:sp>
        <p:nvSpPr>
          <p:cNvPr id="4" name="Slide Number Placeholder 3"/>
          <p:cNvSpPr>
            <a:spLocks noGrp="1"/>
          </p:cNvSpPr>
          <p:nvPr>
            <p:ph type="sldNum" sz="quarter" idx="5"/>
          </p:nvPr>
        </p:nvSpPr>
        <p:spPr/>
        <p:txBody>
          <a:bodyPr/>
          <a:lstStyle/>
          <a:p>
            <a:fld id="{4AF79E1B-2C51-4B9B-8EA4-26DE9E345AFF}" type="slidenum">
              <a:rPr lang="en-US" smtClean="0"/>
              <a:t>18</a:t>
            </a:fld>
            <a:endParaRPr lang="en-US"/>
          </a:p>
        </p:txBody>
      </p:sp>
    </p:spTree>
    <p:extLst>
      <p:ext uri="{BB962C8B-B14F-4D97-AF65-F5344CB8AC3E}">
        <p14:creationId xmlns:p14="http://schemas.microsoft.com/office/powerpoint/2010/main" val="69890155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First, provider changes their rule by delta </a:t>
            </a:r>
          </a:p>
        </p:txBody>
      </p:sp>
      <p:sp>
        <p:nvSpPr>
          <p:cNvPr id="4" name="Slide Number Placeholder 3"/>
          <p:cNvSpPr>
            <a:spLocks noGrp="1"/>
          </p:cNvSpPr>
          <p:nvPr>
            <p:ph type="sldNum" sz="quarter" idx="5"/>
          </p:nvPr>
        </p:nvSpPr>
        <p:spPr/>
        <p:txBody>
          <a:bodyPr/>
          <a:lstStyle/>
          <a:p>
            <a:fld id="{4AF79E1B-2C51-4B9B-8EA4-26DE9E345AFF}" type="slidenum">
              <a:rPr lang="en-US" smtClean="0"/>
              <a:t>19</a:t>
            </a:fld>
            <a:endParaRPr lang="en-US"/>
          </a:p>
        </p:txBody>
      </p:sp>
    </p:spTree>
    <p:extLst>
      <p:ext uri="{BB962C8B-B14F-4D97-AF65-F5344CB8AC3E}">
        <p14:creationId xmlns:p14="http://schemas.microsoft.com/office/powerpoint/2010/main" val="421780654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Now patients update their rule, and you get new treatment in pink (people leaving in orange b/c physician is seen as an over-prescriber). Hence, providers induce if pink &gt; orange (reputation effects limit inducement, but do not eliminate it)</a:t>
            </a:r>
          </a:p>
        </p:txBody>
      </p:sp>
      <p:sp>
        <p:nvSpPr>
          <p:cNvPr id="4" name="Slide Number Placeholder 3"/>
          <p:cNvSpPr>
            <a:spLocks noGrp="1"/>
          </p:cNvSpPr>
          <p:nvPr>
            <p:ph type="sldNum" sz="quarter" idx="5"/>
          </p:nvPr>
        </p:nvSpPr>
        <p:spPr/>
        <p:txBody>
          <a:bodyPr/>
          <a:lstStyle/>
          <a:p>
            <a:fld id="{4AF79E1B-2C51-4B9B-8EA4-26DE9E345AFF}" type="slidenum">
              <a:rPr lang="en-US" smtClean="0"/>
              <a:t>20</a:t>
            </a:fld>
            <a:endParaRPr lang="en-US"/>
          </a:p>
        </p:txBody>
      </p:sp>
    </p:spTree>
    <p:extLst>
      <p:ext uri="{BB962C8B-B14F-4D97-AF65-F5344CB8AC3E}">
        <p14:creationId xmlns:p14="http://schemas.microsoft.com/office/powerpoint/2010/main" val="10868313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ttps://librarysearch.library.utoronto.ca/discovery/npfulldisplay?docid=BM_eNqVzD0KwkAQQOFtLPzJHaYRLCKYRNFejHY29mHMTnRhMqs7m0BubwQvYPWajzczCXbxSRJdjZHs1DQltcgE1tfRBwUncJWIwXkgDALFdglMquAFsKeAD0qBepKvbByxVRiHwzhonYzPFM7s7wQoyIM6HZFYXZhJg6yU_Do3q_J0O17Wr-DfHWmsWqc1MaOQ77TK9_mmyA55tiv-oB_g6knh&amp;context=NP&amp;vid=01UTORONTO_INST:UTORONTO&amp;lang=en&amp;search_scope=all&amp;adaptor=SummonLocal&amp;tab=Everything&amp;query=any,contains,Female%20doctors%20in%20Ontario%20earn%2034%20per%20cent%20less%20on%20average,%20even%20in%20fields%20they%20dominate,%20Globe%20analysis%20finds&amp;offset=0</a:t>
            </a:r>
          </a:p>
        </p:txBody>
      </p:sp>
      <p:sp>
        <p:nvSpPr>
          <p:cNvPr id="4" name="Slide Number Placeholder 3"/>
          <p:cNvSpPr>
            <a:spLocks noGrp="1"/>
          </p:cNvSpPr>
          <p:nvPr>
            <p:ph type="sldNum" sz="quarter" idx="5"/>
          </p:nvPr>
        </p:nvSpPr>
        <p:spPr/>
        <p:txBody>
          <a:bodyPr/>
          <a:lstStyle/>
          <a:p>
            <a:fld id="{4AF79E1B-2C51-4B9B-8EA4-26DE9E345AFF}" type="slidenum">
              <a:rPr lang="en-US" smtClean="0"/>
              <a:t>2</a:t>
            </a:fld>
            <a:endParaRPr lang="en-US"/>
          </a:p>
        </p:txBody>
      </p:sp>
    </p:spTree>
    <p:extLst>
      <p:ext uri="{BB962C8B-B14F-4D97-AF65-F5344CB8AC3E}">
        <p14:creationId xmlns:p14="http://schemas.microsoft.com/office/powerpoint/2010/main" val="385550068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Experience and search goods are known before, now we’re introducing a third</a:t>
            </a:r>
          </a:p>
        </p:txBody>
      </p:sp>
      <p:sp>
        <p:nvSpPr>
          <p:cNvPr id="4" name="Slide Number Placeholder 3"/>
          <p:cNvSpPr>
            <a:spLocks noGrp="1"/>
          </p:cNvSpPr>
          <p:nvPr>
            <p:ph type="sldNum" sz="quarter" idx="5"/>
          </p:nvPr>
        </p:nvSpPr>
        <p:spPr/>
        <p:txBody>
          <a:bodyPr/>
          <a:lstStyle/>
          <a:p>
            <a:fld id="{4AF79E1B-2C51-4B9B-8EA4-26DE9E345AFF}" type="slidenum">
              <a:rPr lang="en-US" smtClean="0"/>
              <a:t>21</a:t>
            </a:fld>
            <a:endParaRPr lang="en-US"/>
          </a:p>
        </p:txBody>
      </p:sp>
    </p:spTree>
    <p:extLst>
      <p:ext uri="{BB962C8B-B14F-4D97-AF65-F5344CB8AC3E}">
        <p14:creationId xmlns:p14="http://schemas.microsoft.com/office/powerpoint/2010/main" val="318155805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Experience and search goods are known before, now we’re introducing a third</a:t>
            </a:r>
          </a:p>
        </p:txBody>
      </p:sp>
      <p:sp>
        <p:nvSpPr>
          <p:cNvPr id="4" name="Slide Number Placeholder 3"/>
          <p:cNvSpPr>
            <a:spLocks noGrp="1"/>
          </p:cNvSpPr>
          <p:nvPr>
            <p:ph type="sldNum" sz="quarter" idx="5"/>
          </p:nvPr>
        </p:nvSpPr>
        <p:spPr/>
        <p:txBody>
          <a:bodyPr/>
          <a:lstStyle/>
          <a:p>
            <a:fld id="{4AF79E1B-2C51-4B9B-8EA4-26DE9E345AFF}" type="slidenum">
              <a:rPr lang="en-US" smtClean="0"/>
              <a:t>22</a:t>
            </a:fld>
            <a:endParaRPr lang="en-US"/>
          </a:p>
        </p:txBody>
      </p:sp>
    </p:spTree>
    <p:extLst>
      <p:ext uri="{BB962C8B-B14F-4D97-AF65-F5344CB8AC3E}">
        <p14:creationId xmlns:p14="http://schemas.microsoft.com/office/powerpoint/2010/main" val="272545505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Lots of directions for research! Can’t focus on all of them here</a:t>
            </a:r>
          </a:p>
        </p:txBody>
      </p:sp>
      <p:sp>
        <p:nvSpPr>
          <p:cNvPr id="4" name="Slide Number Placeholder 3"/>
          <p:cNvSpPr>
            <a:spLocks noGrp="1"/>
          </p:cNvSpPr>
          <p:nvPr>
            <p:ph type="sldNum" sz="quarter" idx="5"/>
          </p:nvPr>
        </p:nvSpPr>
        <p:spPr/>
        <p:txBody>
          <a:bodyPr/>
          <a:lstStyle/>
          <a:p>
            <a:fld id="{4AF79E1B-2C51-4B9B-8EA4-26DE9E345AFF}" type="slidenum">
              <a:rPr lang="en-US" smtClean="0"/>
              <a:t>23</a:t>
            </a:fld>
            <a:endParaRPr lang="en-US"/>
          </a:p>
        </p:txBody>
      </p:sp>
    </p:spTree>
    <p:extLst>
      <p:ext uri="{BB962C8B-B14F-4D97-AF65-F5344CB8AC3E}">
        <p14:creationId xmlns:p14="http://schemas.microsoft.com/office/powerpoint/2010/main" val="390938382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24</a:t>
            </a:fld>
            <a:endParaRPr lang="en-US"/>
          </a:p>
        </p:txBody>
      </p:sp>
    </p:spTree>
    <p:extLst>
      <p:ext uri="{BB962C8B-B14F-4D97-AF65-F5344CB8AC3E}">
        <p14:creationId xmlns:p14="http://schemas.microsoft.com/office/powerpoint/2010/main" val="23493360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Sure this is similar for Canada but no good data</a:t>
            </a:r>
          </a:p>
        </p:txBody>
      </p:sp>
      <p:sp>
        <p:nvSpPr>
          <p:cNvPr id="4" name="Slide Number Placeholder 3"/>
          <p:cNvSpPr>
            <a:spLocks noGrp="1"/>
          </p:cNvSpPr>
          <p:nvPr>
            <p:ph type="sldNum" sz="quarter" idx="5"/>
          </p:nvPr>
        </p:nvSpPr>
        <p:spPr/>
        <p:txBody>
          <a:bodyPr/>
          <a:lstStyle/>
          <a:p>
            <a:fld id="{4AF79E1B-2C51-4B9B-8EA4-26DE9E345AFF}" type="slidenum">
              <a:rPr lang="en-US" smtClean="0"/>
              <a:t>25</a:t>
            </a:fld>
            <a:endParaRPr lang="en-US"/>
          </a:p>
        </p:txBody>
      </p:sp>
    </p:spTree>
    <p:extLst>
      <p:ext uri="{BB962C8B-B14F-4D97-AF65-F5344CB8AC3E}">
        <p14:creationId xmlns:p14="http://schemas.microsoft.com/office/powerpoint/2010/main" val="103334156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CA" sz="1800" b="0" i="0" u="none" strike="noStrike" baseline="0" dirty="0">
                <a:latin typeface="NewBaskerville-Roman"/>
              </a:rPr>
              <a:t>Surprisingly, the use of </a:t>
            </a:r>
            <a:r>
              <a:rPr lang="en-US" sz="1800" b="0" i="0" u="none" strike="noStrike" baseline="0" dirty="0">
                <a:latin typeface="NewBaskerville-Roman"/>
              </a:rPr>
              <a:t>more intensive procedures is not associated with improved satisfaction, outcomes, or survival but is associated with significantly higher costs</a:t>
            </a:r>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26</a:t>
            </a:fld>
            <a:endParaRPr lang="en-US"/>
          </a:p>
        </p:txBody>
      </p:sp>
    </p:spTree>
    <p:extLst>
      <p:ext uri="{BB962C8B-B14F-4D97-AF65-F5344CB8AC3E}">
        <p14:creationId xmlns:p14="http://schemas.microsoft.com/office/powerpoint/2010/main" val="6883301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CA" sz="1800" b="0" i="0" u="none" strike="noStrike" baseline="0" dirty="0">
                <a:solidFill>
                  <a:srgbClr val="23373B"/>
                </a:solidFill>
                <a:latin typeface="FiraSans-Light-Identity-H"/>
              </a:rPr>
              <a:t>Is it due to:</a:t>
            </a:r>
          </a:p>
          <a:p>
            <a:pPr algn="l"/>
            <a:r>
              <a:rPr lang="en-US" sz="1800" b="0" i="0" u="none" strike="noStrike" baseline="0" dirty="0">
                <a:solidFill>
                  <a:srgbClr val="23373B"/>
                </a:solidFill>
                <a:latin typeface="FiraSans-Light-Identity-H"/>
              </a:rPr>
              <a:t>• Demand-side factors: patients preferences and sickness varies across space</a:t>
            </a:r>
          </a:p>
          <a:p>
            <a:pPr algn="l"/>
            <a:r>
              <a:rPr lang="en-US" sz="1800" b="0" i="0" u="none" strike="noStrike" baseline="0" dirty="0">
                <a:solidFill>
                  <a:srgbClr val="23373B"/>
                </a:solidFill>
                <a:latin typeface="FiraSans-Light-Identity-H"/>
              </a:rPr>
              <a:t>• Supply-side factors: healthcare access, clinician practice styles vary across space, regional policy/law</a:t>
            </a:r>
          </a:p>
          <a:p>
            <a:pPr algn="l"/>
            <a:r>
              <a:rPr lang="en-US" sz="1800" b="0" i="0" u="none" strike="noStrike" baseline="0" dirty="0">
                <a:solidFill>
                  <a:srgbClr val="23373B"/>
                </a:solidFill>
                <a:latin typeface="FiraSans-Light-Identity-H"/>
              </a:rPr>
              <a:t>• Controlling for patient demographics only gets you so far.. what about </a:t>
            </a:r>
            <a:r>
              <a:rPr lang="en-US" sz="1800" b="0" i="0" u="none" strike="noStrike" baseline="0" dirty="0" err="1">
                <a:solidFill>
                  <a:srgbClr val="23373B"/>
                </a:solidFill>
                <a:latin typeface="FiraSans-Light-Identity-H"/>
              </a:rPr>
              <a:t>unobservables</a:t>
            </a:r>
            <a:r>
              <a:rPr lang="en-US" sz="1800" b="0" i="0" u="none" strike="noStrike" baseline="0" dirty="0">
                <a:solidFill>
                  <a:srgbClr val="23373B"/>
                </a:solidFill>
                <a:latin typeface="FiraSans-Light-Identity-H"/>
              </a:rPr>
              <a:t>?</a:t>
            </a:r>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27</a:t>
            </a:fld>
            <a:endParaRPr lang="en-US"/>
          </a:p>
        </p:txBody>
      </p:sp>
    </p:spTree>
    <p:extLst>
      <p:ext uri="{BB962C8B-B14F-4D97-AF65-F5344CB8AC3E}">
        <p14:creationId xmlns:p14="http://schemas.microsoft.com/office/powerpoint/2010/main" val="216950379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28</a:t>
            </a:fld>
            <a:endParaRPr lang="en-US"/>
          </a:p>
        </p:txBody>
      </p:sp>
    </p:spTree>
    <p:extLst>
      <p:ext uri="{BB962C8B-B14F-4D97-AF65-F5344CB8AC3E}">
        <p14:creationId xmlns:p14="http://schemas.microsoft.com/office/powerpoint/2010/main" val="228022493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29</a:t>
            </a:fld>
            <a:endParaRPr lang="en-US"/>
          </a:p>
        </p:txBody>
      </p:sp>
    </p:spTree>
    <p:extLst>
      <p:ext uri="{BB962C8B-B14F-4D97-AF65-F5344CB8AC3E}">
        <p14:creationId xmlns:p14="http://schemas.microsoft.com/office/powerpoint/2010/main" val="428764792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We’ll come back to this question </a:t>
            </a:r>
          </a:p>
        </p:txBody>
      </p:sp>
      <p:sp>
        <p:nvSpPr>
          <p:cNvPr id="4" name="Slide Number Placeholder 3"/>
          <p:cNvSpPr>
            <a:spLocks noGrp="1"/>
          </p:cNvSpPr>
          <p:nvPr>
            <p:ph type="sldNum" sz="quarter" idx="5"/>
          </p:nvPr>
        </p:nvSpPr>
        <p:spPr/>
        <p:txBody>
          <a:bodyPr/>
          <a:lstStyle/>
          <a:p>
            <a:fld id="{4AF79E1B-2C51-4B9B-8EA4-26DE9E345AFF}" type="slidenum">
              <a:rPr lang="en-US" smtClean="0"/>
              <a:t>30</a:t>
            </a:fld>
            <a:endParaRPr lang="en-US"/>
          </a:p>
        </p:txBody>
      </p:sp>
    </p:spTree>
    <p:extLst>
      <p:ext uri="{BB962C8B-B14F-4D97-AF65-F5344CB8AC3E}">
        <p14:creationId xmlns:p14="http://schemas.microsoft.com/office/powerpoint/2010/main" val="12176781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Key papers don’t always publish well immediately!</a:t>
            </a:r>
          </a:p>
        </p:txBody>
      </p:sp>
      <p:sp>
        <p:nvSpPr>
          <p:cNvPr id="4" name="Slide Number Placeholder 3"/>
          <p:cNvSpPr>
            <a:spLocks noGrp="1"/>
          </p:cNvSpPr>
          <p:nvPr>
            <p:ph type="sldNum" sz="quarter" idx="5"/>
          </p:nvPr>
        </p:nvSpPr>
        <p:spPr/>
        <p:txBody>
          <a:bodyPr/>
          <a:lstStyle/>
          <a:p>
            <a:fld id="{4AF79E1B-2C51-4B9B-8EA4-26DE9E345AFF}" type="slidenum">
              <a:rPr lang="en-US" smtClean="0"/>
              <a:t>4</a:t>
            </a:fld>
            <a:endParaRPr lang="en-US"/>
          </a:p>
        </p:txBody>
      </p:sp>
    </p:spTree>
    <p:extLst>
      <p:ext uri="{BB962C8B-B14F-4D97-AF65-F5344CB8AC3E}">
        <p14:creationId xmlns:p14="http://schemas.microsoft.com/office/powerpoint/2010/main" val="152794651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Roy model: one of comparative advantage. </a:t>
            </a:r>
            <a:r>
              <a:rPr lang="en-US" b="0" i="0" dirty="0">
                <a:solidFill>
                  <a:srgbClr val="202122"/>
                </a:solidFill>
                <a:effectLst/>
                <a:latin typeface="Arial" panose="020B0604020202020204" pitchFamily="34" charset="0"/>
              </a:rPr>
              <a:t>Roy's original paper deals with workers selecting into fishing and hunting professions, where there is no uncertainty about the amount of goods (fish or rabbits) that will be caught in a given period, but fishing is more costly as it requires more skill. The central question that Roy tries to answer in the original paper is whether the best hunters will hunt and the best fishermen will fish. </a:t>
            </a:r>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31</a:t>
            </a:fld>
            <a:endParaRPr lang="en-US"/>
          </a:p>
        </p:txBody>
      </p:sp>
    </p:spTree>
    <p:extLst>
      <p:ext uri="{BB962C8B-B14F-4D97-AF65-F5344CB8AC3E}">
        <p14:creationId xmlns:p14="http://schemas.microsoft.com/office/powerpoint/2010/main" val="332374691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Roy model: one of comparative advantage. </a:t>
            </a:r>
            <a:r>
              <a:rPr lang="en-US" b="0" i="0" dirty="0">
                <a:solidFill>
                  <a:srgbClr val="202122"/>
                </a:solidFill>
                <a:effectLst/>
                <a:latin typeface="Arial" panose="020B0604020202020204" pitchFamily="34" charset="0"/>
              </a:rPr>
              <a:t>Roy's original paper deals with workers selecting into fishing and hunting professions, where there is no uncertainty about the amount of goods (fish or rabbits) that will be caught in a given period, but fishing is more costly as it requires more skill. The central question that Roy tries to answer in the original paper is whether the best hunters will hunt and the best fishermen will fish. </a:t>
            </a:r>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32</a:t>
            </a:fld>
            <a:endParaRPr lang="en-US"/>
          </a:p>
        </p:txBody>
      </p:sp>
    </p:spTree>
    <p:extLst>
      <p:ext uri="{BB962C8B-B14F-4D97-AF65-F5344CB8AC3E}">
        <p14:creationId xmlns:p14="http://schemas.microsoft.com/office/powerpoint/2010/main" val="165753055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What are the key parameters here? The alphas – what does it mean if they are positive? Negative? What does lambda mean? The value of life (relating survival to cost in same units – can largely ignore this). Lambda has been estimated around $100,000/life-year , but lambda could be much smaller, even 0, if patients/MDs aren’t paying for treatment themselves. </a:t>
            </a:r>
          </a:p>
        </p:txBody>
      </p:sp>
      <p:sp>
        <p:nvSpPr>
          <p:cNvPr id="4" name="Slide Number Placeholder 3"/>
          <p:cNvSpPr>
            <a:spLocks noGrp="1"/>
          </p:cNvSpPr>
          <p:nvPr>
            <p:ph type="sldNum" sz="quarter" idx="5"/>
          </p:nvPr>
        </p:nvSpPr>
        <p:spPr/>
        <p:txBody>
          <a:bodyPr/>
          <a:lstStyle/>
          <a:p>
            <a:fld id="{4AF79E1B-2C51-4B9B-8EA4-26DE9E345AFF}" type="slidenum">
              <a:rPr lang="en-US" smtClean="0"/>
              <a:t>33</a:t>
            </a:fld>
            <a:endParaRPr lang="en-US"/>
          </a:p>
        </p:txBody>
      </p:sp>
    </p:spTree>
    <p:extLst>
      <p:ext uri="{BB962C8B-B14F-4D97-AF65-F5344CB8AC3E}">
        <p14:creationId xmlns:p14="http://schemas.microsoft.com/office/powerpoint/2010/main" val="349734707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Defining alpha, beta, epsilon as sums and differences</a:t>
            </a:r>
          </a:p>
        </p:txBody>
      </p:sp>
      <p:sp>
        <p:nvSpPr>
          <p:cNvPr id="4" name="Slide Number Placeholder 3"/>
          <p:cNvSpPr>
            <a:spLocks noGrp="1"/>
          </p:cNvSpPr>
          <p:nvPr>
            <p:ph type="sldNum" sz="quarter" idx="5"/>
          </p:nvPr>
        </p:nvSpPr>
        <p:spPr/>
        <p:txBody>
          <a:bodyPr/>
          <a:lstStyle/>
          <a:p>
            <a:fld id="{4AF79E1B-2C51-4B9B-8EA4-26DE9E345AFF}" type="slidenum">
              <a:rPr lang="en-US" smtClean="0"/>
              <a:t>34</a:t>
            </a:fld>
            <a:endParaRPr lang="en-US"/>
          </a:p>
        </p:txBody>
      </p:sp>
    </p:spTree>
    <p:extLst>
      <p:ext uri="{BB962C8B-B14F-4D97-AF65-F5344CB8AC3E}">
        <p14:creationId xmlns:p14="http://schemas.microsoft.com/office/powerpoint/2010/main" val="362683312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Defining alpha, beta, epsilon as sums and differences</a:t>
            </a:r>
          </a:p>
        </p:txBody>
      </p:sp>
      <p:sp>
        <p:nvSpPr>
          <p:cNvPr id="4" name="Slide Number Placeholder 3"/>
          <p:cNvSpPr>
            <a:spLocks noGrp="1"/>
          </p:cNvSpPr>
          <p:nvPr>
            <p:ph type="sldNum" sz="quarter" idx="5"/>
          </p:nvPr>
        </p:nvSpPr>
        <p:spPr/>
        <p:txBody>
          <a:bodyPr/>
          <a:lstStyle/>
          <a:p>
            <a:fld id="{4AF79E1B-2C51-4B9B-8EA4-26DE9E345AFF}" type="slidenum">
              <a:rPr lang="en-US" smtClean="0"/>
              <a:t>35</a:t>
            </a:fld>
            <a:endParaRPr lang="en-US"/>
          </a:p>
        </p:txBody>
      </p:sp>
    </p:spTree>
    <p:extLst>
      <p:ext uri="{BB962C8B-B14F-4D97-AF65-F5344CB8AC3E}">
        <p14:creationId xmlns:p14="http://schemas.microsoft.com/office/powerpoint/2010/main" val="277307108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Equilibriums: all objects are endogenous (no incentive to deviate). </a:t>
            </a:r>
            <a:r>
              <a:rPr lang="en-CA" sz="1200" b="0" i="0" u="none" strike="noStrike" baseline="0" dirty="0">
                <a:latin typeface="NewBaskerville-Roman"/>
              </a:rPr>
              <a:t>Remember that what we’re trying to measure here are the (P_1, P_2) in equilibrium</a:t>
            </a:r>
            <a:endParaRPr lang="en-CA" dirty="0"/>
          </a:p>
          <a:p>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36</a:t>
            </a:fld>
            <a:endParaRPr lang="en-US"/>
          </a:p>
        </p:txBody>
      </p:sp>
    </p:spTree>
    <p:extLst>
      <p:ext uri="{BB962C8B-B14F-4D97-AF65-F5344CB8AC3E}">
        <p14:creationId xmlns:p14="http://schemas.microsoft.com/office/powerpoint/2010/main" val="279435362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Equilibriums: all objects are endogenous (no incentive to deviate). </a:t>
            </a:r>
            <a:r>
              <a:rPr lang="en-US" sz="1200" b="0" i="0" u="none" strike="noStrike" baseline="0" dirty="0">
                <a:latin typeface="NewBaskerville-Roman"/>
              </a:rPr>
              <a:t>In other words, in equilibrium the proportion of patients choosing the intensive treatment must generate benefits to intensive treatment that are consistent with this proportion actually choosing the treatment. For example, if all patients choose the intensive treatment but this generates utility benefits such that some patients would prefer the </a:t>
            </a:r>
            <a:r>
              <a:rPr lang="en-US" sz="1200" b="0" i="0" u="none" strike="noStrike" baseline="0" dirty="0" err="1">
                <a:latin typeface="NewBaskerville-Roman"/>
              </a:rPr>
              <a:t>nonintensive</a:t>
            </a:r>
            <a:r>
              <a:rPr lang="en-US" sz="1200" b="0" i="0" u="none" strike="noStrike" baseline="0" dirty="0">
                <a:latin typeface="NewBaskerville-Roman"/>
              </a:rPr>
              <a:t> treatment, then rates of intensive treatment will decline – this is a deviation which is not an equilibrium. </a:t>
            </a:r>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37</a:t>
            </a:fld>
            <a:endParaRPr lang="en-US"/>
          </a:p>
        </p:txBody>
      </p:sp>
    </p:spTree>
    <p:extLst>
      <p:ext uri="{BB962C8B-B14F-4D97-AF65-F5344CB8AC3E}">
        <p14:creationId xmlns:p14="http://schemas.microsoft.com/office/powerpoint/2010/main" val="37012404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NewBaskerville-Roman"/>
              </a:rPr>
              <a:t>As fewer patients choose the intensive treatment, costs will rise and survival will fall (through the spillover mechanism), further lowering the benefits to intensive treatment. This process continues until we reach an equilibrium in which only the most appropriate patients are left receiving the intensive treatment. Thus cost and quality of care determine demand for each treatment option and adjust to equilibrate </a:t>
            </a:r>
            <a:r>
              <a:rPr lang="en-CA" sz="1800" b="0" i="0" u="none" strike="noStrike" baseline="0" dirty="0">
                <a:latin typeface="NewBaskerville-Roman"/>
              </a:rPr>
              <a:t>the market.</a:t>
            </a:r>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38</a:t>
            </a:fld>
            <a:endParaRPr lang="en-US"/>
          </a:p>
        </p:txBody>
      </p:sp>
    </p:spTree>
    <p:extLst>
      <p:ext uri="{BB962C8B-B14F-4D97-AF65-F5344CB8AC3E}">
        <p14:creationId xmlns:p14="http://schemas.microsoft.com/office/powerpoint/2010/main" val="335229691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CA" sz="1800" b="0" i="0" u="none" strike="noStrike" baseline="0" dirty="0">
                <a:latin typeface="NewBaskerville-Roman"/>
              </a:rPr>
              <a:t>Suppose that different regions have different distributions F(Z). </a:t>
            </a:r>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39</a:t>
            </a:fld>
            <a:endParaRPr lang="en-US"/>
          </a:p>
        </p:txBody>
      </p:sp>
    </p:spTree>
    <p:extLst>
      <p:ext uri="{BB962C8B-B14F-4D97-AF65-F5344CB8AC3E}">
        <p14:creationId xmlns:p14="http://schemas.microsoft.com/office/powerpoint/2010/main" val="364634194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CA" sz="1800" b="0" i="0" u="none" strike="noStrike" baseline="0" dirty="0">
                <a:latin typeface="NewBaskerville-Roman"/>
              </a:rPr>
              <a:t>Suppose that different regions have different distributions F(Z). </a:t>
            </a:r>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40</a:t>
            </a:fld>
            <a:endParaRPr lang="en-US"/>
          </a:p>
        </p:txBody>
      </p:sp>
    </p:spTree>
    <p:extLst>
      <p:ext uri="{BB962C8B-B14F-4D97-AF65-F5344CB8AC3E}">
        <p14:creationId xmlns:p14="http://schemas.microsoft.com/office/powerpoint/2010/main" val="21790131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So what’s the story – is this entirely patient selection, or does the MD have control? Think back to leniency IV from last semester!</a:t>
            </a:r>
          </a:p>
        </p:txBody>
      </p:sp>
      <p:sp>
        <p:nvSpPr>
          <p:cNvPr id="4" name="Slide Number Placeholder 3"/>
          <p:cNvSpPr>
            <a:spLocks noGrp="1"/>
          </p:cNvSpPr>
          <p:nvPr>
            <p:ph type="sldNum" sz="quarter" idx="5"/>
          </p:nvPr>
        </p:nvSpPr>
        <p:spPr/>
        <p:txBody>
          <a:bodyPr/>
          <a:lstStyle/>
          <a:p>
            <a:fld id="{4AF79E1B-2C51-4B9B-8EA4-26DE9E345AFF}" type="slidenum">
              <a:rPr lang="en-US" smtClean="0"/>
              <a:t>5</a:t>
            </a:fld>
            <a:endParaRPr lang="en-US"/>
          </a:p>
        </p:txBody>
      </p:sp>
    </p:spTree>
    <p:extLst>
      <p:ext uri="{BB962C8B-B14F-4D97-AF65-F5344CB8AC3E}">
        <p14:creationId xmlns:p14="http://schemas.microsoft.com/office/powerpoint/2010/main" val="1226461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NewBaskerville-Roman"/>
              </a:rPr>
              <a:t>Preferences of the population have spillovers on the choice</a:t>
            </a:r>
          </a:p>
          <a:p>
            <a:pPr algn="l"/>
            <a:r>
              <a:rPr lang="en-CA" sz="1800" b="0" i="0" u="none" strike="noStrike" baseline="0" dirty="0">
                <a:latin typeface="NewBaskerville-Roman"/>
              </a:rPr>
              <a:t>of an individual.</a:t>
            </a:r>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41</a:t>
            </a:fld>
            <a:endParaRPr lang="en-US"/>
          </a:p>
        </p:txBody>
      </p:sp>
    </p:spTree>
    <p:extLst>
      <p:ext uri="{BB962C8B-B14F-4D97-AF65-F5344CB8AC3E}">
        <p14:creationId xmlns:p14="http://schemas.microsoft.com/office/powerpoint/2010/main" val="62315565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CA" sz="1800" b="0" i="0" u="none" strike="noStrike" baseline="0" dirty="0">
                <a:latin typeface="NewBaskerville-Roman"/>
              </a:rPr>
              <a:t>Just like in </a:t>
            </a:r>
            <a:r>
              <a:rPr lang="en-CA" sz="1800" b="0" i="0" u="none" strike="noStrike" baseline="0" dirty="0" err="1">
                <a:latin typeface="NewBaskerville-Roman"/>
              </a:rPr>
              <a:t>Dranove</a:t>
            </a:r>
            <a:r>
              <a:rPr lang="en-CA" sz="1800" b="0" i="0" u="none" strike="noStrike" baseline="0" dirty="0">
                <a:latin typeface="NewBaskerville-Roman"/>
              </a:rPr>
              <a:t>! </a:t>
            </a:r>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42</a:t>
            </a:fld>
            <a:endParaRPr lang="en-US"/>
          </a:p>
        </p:txBody>
      </p:sp>
    </p:spTree>
    <p:extLst>
      <p:ext uri="{BB962C8B-B14F-4D97-AF65-F5344CB8AC3E}">
        <p14:creationId xmlns:p14="http://schemas.microsoft.com/office/powerpoint/2010/main" val="301751274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CA" sz="1800" b="0" i="0" u="none" strike="noStrike" baseline="0" dirty="0">
                <a:latin typeface="NewBaskerville-Roman"/>
              </a:rPr>
              <a:t>Preferences of society affect individual. This is the kicker figure</a:t>
            </a:r>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43</a:t>
            </a:fld>
            <a:endParaRPr lang="en-US"/>
          </a:p>
        </p:txBody>
      </p:sp>
    </p:spTree>
    <p:extLst>
      <p:ext uri="{BB962C8B-B14F-4D97-AF65-F5344CB8AC3E}">
        <p14:creationId xmlns:p14="http://schemas.microsoft.com/office/powerpoint/2010/main" val="251654930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CA" sz="1800" b="0" i="0" u="none" strike="noStrike" baseline="0" dirty="0">
                <a:latin typeface="NewBaskerville-Roman"/>
              </a:rPr>
              <a:t>Preferences of society affect individual. This is the kicker figure – different areas treat marginal patients differently. </a:t>
            </a:r>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44</a:t>
            </a:fld>
            <a:endParaRPr lang="en-US"/>
          </a:p>
        </p:txBody>
      </p:sp>
    </p:spTree>
    <p:extLst>
      <p:ext uri="{BB962C8B-B14F-4D97-AF65-F5344CB8AC3E}">
        <p14:creationId xmlns:p14="http://schemas.microsoft.com/office/powerpoint/2010/main" val="176065086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What is the comparison of utilities in both states? –pi(Z)+mu(E) in one state and mu(E-P) in another</a:t>
            </a:r>
          </a:p>
        </p:txBody>
      </p:sp>
      <p:sp>
        <p:nvSpPr>
          <p:cNvPr id="4" name="Slide Number Placeholder 3"/>
          <p:cNvSpPr>
            <a:spLocks noGrp="1"/>
          </p:cNvSpPr>
          <p:nvPr>
            <p:ph type="sldNum" sz="quarter" idx="5"/>
          </p:nvPr>
        </p:nvSpPr>
        <p:spPr/>
        <p:txBody>
          <a:bodyPr/>
          <a:lstStyle/>
          <a:p>
            <a:fld id="{4AF79E1B-2C51-4B9B-8EA4-26DE9E345AFF}" type="slidenum">
              <a:rPr lang="en-US" smtClean="0"/>
              <a:t>45</a:t>
            </a:fld>
            <a:endParaRPr lang="en-US"/>
          </a:p>
        </p:txBody>
      </p:sp>
    </p:spTree>
    <p:extLst>
      <p:ext uri="{BB962C8B-B14F-4D97-AF65-F5344CB8AC3E}">
        <p14:creationId xmlns:p14="http://schemas.microsoft.com/office/powerpoint/2010/main" val="285205548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Walk through empirics if there is time – especially equation 8, table 1</a:t>
            </a:r>
            <a:r>
              <a:rPr lang="en-CA"/>
              <a:t>, figure 3</a:t>
            </a:r>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46</a:t>
            </a:fld>
            <a:endParaRPr lang="en-US"/>
          </a:p>
        </p:txBody>
      </p:sp>
    </p:spTree>
    <p:extLst>
      <p:ext uri="{BB962C8B-B14F-4D97-AF65-F5344CB8AC3E}">
        <p14:creationId xmlns:p14="http://schemas.microsoft.com/office/powerpoint/2010/main" val="264195049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47</a:t>
            </a:fld>
            <a:endParaRPr lang="en-US"/>
          </a:p>
        </p:txBody>
      </p:sp>
    </p:spTree>
    <p:extLst>
      <p:ext uri="{BB962C8B-B14F-4D97-AF65-F5344CB8AC3E}">
        <p14:creationId xmlns:p14="http://schemas.microsoft.com/office/powerpoint/2010/main" val="59161940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Do this part if there’s time? </a:t>
            </a:r>
          </a:p>
        </p:txBody>
      </p:sp>
      <p:sp>
        <p:nvSpPr>
          <p:cNvPr id="4" name="Slide Number Placeholder 3"/>
          <p:cNvSpPr>
            <a:spLocks noGrp="1"/>
          </p:cNvSpPr>
          <p:nvPr>
            <p:ph type="sldNum" sz="quarter" idx="5"/>
          </p:nvPr>
        </p:nvSpPr>
        <p:spPr/>
        <p:txBody>
          <a:bodyPr/>
          <a:lstStyle/>
          <a:p>
            <a:fld id="{4AF79E1B-2C51-4B9B-8EA4-26DE9E345AFF}" type="slidenum">
              <a:rPr lang="en-US" smtClean="0"/>
              <a:t>48</a:t>
            </a:fld>
            <a:endParaRPr lang="en-US"/>
          </a:p>
        </p:txBody>
      </p:sp>
    </p:spTree>
    <p:extLst>
      <p:ext uri="{BB962C8B-B14F-4D97-AF65-F5344CB8AC3E}">
        <p14:creationId xmlns:p14="http://schemas.microsoft.com/office/powerpoint/2010/main" val="16216175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So what’s the story? And what kind of responses do we have here – is it tech adoption? Is it profit maximization? </a:t>
            </a:r>
          </a:p>
        </p:txBody>
      </p:sp>
      <p:sp>
        <p:nvSpPr>
          <p:cNvPr id="4" name="Slide Number Placeholder 3"/>
          <p:cNvSpPr>
            <a:spLocks noGrp="1"/>
          </p:cNvSpPr>
          <p:nvPr>
            <p:ph type="sldNum" sz="quarter" idx="5"/>
          </p:nvPr>
        </p:nvSpPr>
        <p:spPr/>
        <p:txBody>
          <a:bodyPr/>
          <a:lstStyle/>
          <a:p>
            <a:fld id="{4AF79E1B-2C51-4B9B-8EA4-26DE9E345AFF}" type="slidenum">
              <a:rPr lang="en-US" smtClean="0"/>
              <a:t>6</a:t>
            </a:fld>
            <a:endParaRPr lang="en-US"/>
          </a:p>
        </p:txBody>
      </p:sp>
    </p:spTree>
    <p:extLst>
      <p:ext uri="{BB962C8B-B14F-4D97-AF65-F5344CB8AC3E}">
        <p14:creationId xmlns:p14="http://schemas.microsoft.com/office/powerpoint/2010/main" val="42808777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We’ll come back to this question – source Johnson 2014 (“Physician-Induced Demand”)</a:t>
            </a:r>
          </a:p>
        </p:txBody>
      </p:sp>
      <p:sp>
        <p:nvSpPr>
          <p:cNvPr id="4" name="Slide Number Placeholder 3"/>
          <p:cNvSpPr>
            <a:spLocks noGrp="1"/>
          </p:cNvSpPr>
          <p:nvPr>
            <p:ph type="sldNum" sz="quarter" idx="5"/>
          </p:nvPr>
        </p:nvSpPr>
        <p:spPr/>
        <p:txBody>
          <a:bodyPr/>
          <a:lstStyle/>
          <a:p>
            <a:fld id="{4AF79E1B-2C51-4B9B-8EA4-26DE9E345AFF}" type="slidenum">
              <a:rPr lang="en-US" smtClean="0"/>
              <a:t>7</a:t>
            </a:fld>
            <a:endParaRPr lang="en-US"/>
          </a:p>
        </p:txBody>
      </p:sp>
    </p:spTree>
    <p:extLst>
      <p:ext uri="{BB962C8B-B14F-4D97-AF65-F5344CB8AC3E}">
        <p14:creationId xmlns:p14="http://schemas.microsoft.com/office/powerpoint/2010/main" val="4407279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What is the comparison of utilities in both states? –pi(Z)+mu(E) in one state and mu(E-P) in another</a:t>
            </a:r>
          </a:p>
        </p:txBody>
      </p:sp>
      <p:sp>
        <p:nvSpPr>
          <p:cNvPr id="4" name="Slide Number Placeholder 3"/>
          <p:cNvSpPr>
            <a:spLocks noGrp="1"/>
          </p:cNvSpPr>
          <p:nvPr>
            <p:ph type="sldNum" sz="quarter" idx="5"/>
          </p:nvPr>
        </p:nvSpPr>
        <p:spPr/>
        <p:txBody>
          <a:bodyPr/>
          <a:lstStyle/>
          <a:p>
            <a:fld id="{4AF79E1B-2C51-4B9B-8EA4-26DE9E345AFF}" type="slidenum">
              <a:rPr lang="en-US" smtClean="0"/>
              <a:t>8</a:t>
            </a:fld>
            <a:endParaRPr lang="en-US"/>
          </a:p>
        </p:txBody>
      </p:sp>
    </p:spTree>
    <p:extLst>
      <p:ext uri="{BB962C8B-B14F-4D97-AF65-F5344CB8AC3E}">
        <p14:creationId xmlns:p14="http://schemas.microsoft.com/office/powerpoint/2010/main" val="35295125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Now expected utilities are integrals over the distribution of illness states</a:t>
            </a:r>
          </a:p>
        </p:txBody>
      </p:sp>
      <p:sp>
        <p:nvSpPr>
          <p:cNvPr id="4" name="Slide Number Placeholder 3"/>
          <p:cNvSpPr>
            <a:spLocks noGrp="1"/>
          </p:cNvSpPr>
          <p:nvPr>
            <p:ph type="sldNum" sz="quarter" idx="5"/>
          </p:nvPr>
        </p:nvSpPr>
        <p:spPr/>
        <p:txBody>
          <a:bodyPr/>
          <a:lstStyle/>
          <a:p>
            <a:fld id="{4AF79E1B-2C51-4B9B-8EA4-26DE9E345AFF}" type="slidenum">
              <a:rPr lang="en-US" smtClean="0"/>
              <a:t>9</a:t>
            </a:fld>
            <a:endParaRPr lang="en-US"/>
          </a:p>
        </p:txBody>
      </p:sp>
    </p:spTree>
    <p:extLst>
      <p:ext uri="{BB962C8B-B14F-4D97-AF65-F5344CB8AC3E}">
        <p14:creationId xmlns:p14="http://schemas.microsoft.com/office/powerpoint/2010/main" val="11431363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This is similar to hurdle models in last semester! Here we are modeling the decision of seeking care, and then in the second stage we will discuss the model for how much treatment is consumed</a:t>
            </a:r>
          </a:p>
        </p:txBody>
      </p:sp>
      <p:sp>
        <p:nvSpPr>
          <p:cNvPr id="4" name="Slide Number Placeholder 3"/>
          <p:cNvSpPr>
            <a:spLocks noGrp="1"/>
          </p:cNvSpPr>
          <p:nvPr>
            <p:ph type="sldNum" sz="quarter" idx="5"/>
          </p:nvPr>
        </p:nvSpPr>
        <p:spPr/>
        <p:txBody>
          <a:bodyPr/>
          <a:lstStyle/>
          <a:p>
            <a:fld id="{4AF79E1B-2C51-4B9B-8EA4-26DE9E345AFF}" type="slidenum">
              <a:rPr lang="en-US" smtClean="0"/>
              <a:t>10</a:t>
            </a:fld>
            <a:endParaRPr lang="en-US"/>
          </a:p>
        </p:txBody>
      </p:sp>
    </p:spTree>
    <p:extLst>
      <p:ext uri="{BB962C8B-B14F-4D97-AF65-F5344CB8AC3E}">
        <p14:creationId xmlns:p14="http://schemas.microsoft.com/office/powerpoint/2010/main" val="34463613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0972D05C-DCFB-4BB6-B49C-AC126BF3ED2C}" type="datetimeFigureOut">
              <a:rPr lang="en-US" smtClean="0"/>
              <a:pPr/>
              <a:t>2/13/2024</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D55C3209-28DC-43DB-92C2-2AB8D1DA00B1}" type="slidenum">
              <a:rPr lang="en-US" smtClean="0"/>
              <a:pPr/>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6941254"/>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72D05C-DCFB-4BB6-B49C-AC126BF3ED2C}" type="datetimeFigureOut">
              <a:rPr lang="en-US" smtClean="0"/>
              <a:pPr/>
              <a:t>2/13/2024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38107662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72D05C-DCFB-4BB6-B49C-AC126BF3ED2C}" type="datetimeFigureOut">
              <a:rPr lang="en-US" smtClean="0"/>
              <a:pPr/>
              <a:t>2/13/2024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3908046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72D05C-DCFB-4BB6-B49C-AC126BF3ED2C}" type="datetimeFigureOut">
              <a:rPr lang="en-US" smtClean="0"/>
              <a:pPr/>
              <a:t>2/13/2024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2422212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72D05C-DCFB-4BB6-B49C-AC126BF3ED2C}" type="datetimeFigureOut">
              <a:rPr lang="en-US" smtClean="0"/>
              <a:pPr/>
              <a:t>2/13/2024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064797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972D05C-DCFB-4BB6-B49C-AC126BF3ED2C}" type="datetimeFigureOut">
              <a:rPr lang="en-US" smtClean="0"/>
              <a:pPr/>
              <a:t>2/13/2024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0468441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Times New Roman" panose="02020603050405020304" pitchFamily="18"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dirty="0"/>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972D05C-DCFB-4BB6-B49C-AC126BF3ED2C}" type="datetimeFigureOut">
              <a:rPr lang="en-US" smtClean="0"/>
              <a:pPr/>
              <a:t>2/13/2024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15981615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972D05C-DCFB-4BB6-B49C-AC126BF3ED2C}" type="datetimeFigureOut">
              <a:rPr lang="en-US" smtClean="0"/>
              <a:pPr/>
              <a:t>2/13/2024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8101677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72D05C-DCFB-4BB6-B49C-AC126BF3ED2C}" type="datetimeFigureOut">
              <a:rPr lang="en-US" smtClean="0"/>
              <a:pPr/>
              <a:t>2/13/2024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645120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72D05C-DCFB-4BB6-B49C-AC126BF3ED2C}" type="datetimeFigureOut">
              <a:rPr lang="en-US" smtClean="0"/>
              <a:pPr/>
              <a:t>2/13/2024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162882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72D05C-DCFB-4BB6-B49C-AC126BF3ED2C}" type="datetimeFigureOut">
              <a:rPr lang="en-US" smtClean="0"/>
              <a:pPr/>
              <a:t>2/13/2024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9644337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latin typeface="Times New Roman" panose="02020603050405020304" pitchFamily="18" charset="0"/>
              </a:defRPr>
            </a:lvl1pPr>
          </a:lstStyle>
          <a:p>
            <a:fld id="{0972D05C-DCFB-4BB6-B49C-AC126BF3ED2C}" type="datetimeFigureOut">
              <a:rPr lang="en-US" smtClean="0"/>
              <a:pPr/>
              <a:t>2/13/2024</a:t>
            </a:fld>
            <a:endParaRPr lang="en-US" dirty="0"/>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latin typeface="Times New Roman" panose="02020603050405020304" pitchFamily="18" charset="0"/>
              </a:defRPr>
            </a:lvl1pPr>
          </a:lstStyle>
          <a:p>
            <a:endParaRPr lang="en-US" dirty="0"/>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latin typeface="Times New Roman" panose="02020603050405020304" pitchFamily="18" charset="0"/>
              </a:defRPr>
            </a:lvl1pPr>
          </a:lstStyle>
          <a:p>
            <a:fld id="{D55C3209-28DC-43DB-92C2-2AB8D1DA00B1}" type="slidenum">
              <a:rPr lang="en-US" smtClean="0"/>
              <a:pPr/>
              <a:t>‹#›</a:t>
            </a:fld>
            <a:endParaRPr lang="en-US" dirty="0"/>
          </a:p>
        </p:txBody>
      </p:sp>
    </p:spTree>
    <p:extLst>
      <p:ext uri="{BB962C8B-B14F-4D97-AF65-F5344CB8AC3E}">
        <p14:creationId xmlns:p14="http://schemas.microsoft.com/office/powerpoint/2010/main" val="3753244356"/>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Times New Roman" panose="02020603050405020304" pitchFamily="18" charset="0"/>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3" Type="http://schemas.openxmlformats.org/officeDocument/2006/relationships/customXml" Target="../ink/ink8.xml"/><Relationship Id="rId18" Type="http://schemas.openxmlformats.org/officeDocument/2006/relationships/image" Target="../media/image14.png"/><Relationship Id="rId26" Type="http://schemas.openxmlformats.org/officeDocument/2006/relationships/image" Target="../media/image18.png"/><Relationship Id="rId3" Type="http://schemas.openxmlformats.org/officeDocument/2006/relationships/customXml" Target="../ink/ink3.xml"/><Relationship Id="rId21" Type="http://schemas.openxmlformats.org/officeDocument/2006/relationships/customXml" Target="../ink/ink12.xml"/><Relationship Id="rId34" Type="http://schemas.openxmlformats.org/officeDocument/2006/relationships/image" Target="../media/image22.png"/><Relationship Id="rId7" Type="http://schemas.openxmlformats.org/officeDocument/2006/relationships/customXml" Target="../ink/ink5.xml"/><Relationship Id="rId12" Type="http://schemas.openxmlformats.org/officeDocument/2006/relationships/image" Target="../media/image11.png"/><Relationship Id="rId17" Type="http://schemas.openxmlformats.org/officeDocument/2006/relationships/customXml" Target="../ink/ink10.xml"/><Relationship Id="rId25" Type="http://schemas.openxmlformats.org/officeDocument/2006/relationships/customXml" Target="../ink/ink14.xml"/><Relationship Id="rId33" Type="http://schemas.openxmlformats.org/officeDocument/2006/relationships/customXml" Target="../ink/ink18.xml"/><Relationship Id="rId2" Type="http://schemas.openxmlformats.org/officeDocument/2006/relationships/notesSlide" Target="../notesSlides/notesSlide9.xml"/><Relationship Id="rId16" Type="http://schemas.openxmlformats.org/officeDocument/2006/relationships/image" Target="../media/image13.png"/><Relationship Id="rId20" Type="http://schemas.openxmlformats.org/officeDocument/2006/relationships/image" Target="../media/image15.png"/><Relationship Id="rId29" Type="http://schemas.openxmlformats.org/officeDocument/2006/relationships/customXml" Target="../ink/ink16.xml"/><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customXml" Target="../ink/ink7.xml"/><Relationship Id="rId24" Type="http://schemas.openxmlformats.org/officeDocument/2006/relationships/image" Target="../media/image17.png"/><Relationship Id="rId32" Type="http://schemas.openxmlformats.org/officeDocument/2006/relationships/image" Target="../media/image21.png"/><Relationship Id="rId5" Type="http://schemas.openxmlformats.org/officeDocument/2006/relationships/customXml" Target="../ink/ink4.xml"/><Relationship Id="rId15" Type="http://schemas.openxmlformats.org/officeDocument/2006/relationships/customXml" Target="../ink/ink9.xml"/><Relationship Id="rId23" Type="http://schemas.openxmlformats.org/officeDocument/2006/relationships/customXml" Target="../ink/ink13.xml"/><Relationship Id="rId28" Type="http://schemas.openxmlformats.org/officeDocument/2006/relationships/image" Target="../media/image19.png"/><Relationship Id="rId10" Type="http://schemas.openxmlformats.org/officeDocument/2006/relationships/image" Target="../media/image10.png"/><Relationship Id="rId19" Type="http://schemas.openxmlformats.org/officeDocument/2006/relationships/customXml" Target="../ink/ink11.xml"/><Relationship Id="rId31" Type="http://schemas.openxmlformats.org/officeDocument/2006/relationships/customXml" Target="../ink/ink17.xml"/><Relationship Id="rId4" Type="http://schemas.openxmlformats.org/officeDocument/2006/relationships/image" Target="../media/image7.png"/><Relationship Id="rId9" Type="http://schemas.openxmlformats.org/officeDocument/2006/relationships/customXml" Target="../ink/ink6.xml"/><Relationship Id="rId14" Type="http://schemas.openxmlformats.org/officeDocument/2006/relationships/image" Target="../media/image12.png"/><Relationship Id="rId22" Type="http://schemas.openxmlformats.org/officeDocument/2006/relationships/image" Target="../media/image16.png"/><Relationship Id="rId27" Type="http://schemas.openxmlformats.org/officeDocument/2006/relationships/customXml" Target="../ink/ink15.xml"/><Relationship Id="rId30" Type="http://schemas.openxmlformats.org/officeDocument/2006/relationships/image" Target="../media/image20.png"/><Relationship Id="rId8"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customXml" Target="../ink/ink21.xml"/><Relationship Id="rId13" Type="http://schemas.openxmlformats.org/officeDocument/2006/relationships/image" Target="../media/image32.png"/><Relationship Id="rId3" Type="http://schemas.openxmlformats.org/officeDocument/2006/relationships/image" Target="../media/image27.png"/><Relationship Id="rId7" Type="http://schemas.openxmlformats.org/officeDocument/2006/relationships/image" Target="../media/image29.png"/><Relationship Id="rId12" Type="http://schemas.openxmlformats.org/officeDocument/2006/relationships/customXml" Target="../ink/ink23.xml"/><Relationship Id="rId2" Type="http://schemas.openxmlformats.org/officeDocument/2006/relationships/notesSlide" Target="../notesSlides/notesSlide15.xml"/><Relationship Id="rId16" Type="http://schemas.openxmlformats.org/officeDocument/2006/relationships/image" Target="../media/image34.png"/><Relationship Id="rId1" Type="http://schemas.openxmlformats.org/officeDocument/2006/relationships/slideLayout" Target="../slideLayouts/slideLayout2.xml"/><Relationship Id="rId6" Type="http://schemas.openxmlformats.org/officeDocument/2006/relationships/customXml" Target="../ink/ink20.xml"/><Relationship Id="rId11" Type="http://schemas.openxmlformats.org/officeDocument/2006/relationships/image" Target="../media/image31.png"/><Relationship Id="rId5" Type="http://schemas.openxmlformats.org/officeDocument/2006/relationships/image" Target="../media/image28.png"/><Relationship Id="rId15" Type="http://schemas.openxmlformats.org/officeDocument/2006/relationships/image" Target="../media/image33.png"/><Relationship Id="rId10" Type="http://schemas.openxmlformats.org/officeDocument/2006/relationships/customXml" Target="../ink/ink22.xml"/><Relationship Id="rId4" Type="http://schemas.openxmlformats.org/officeDocument/2006/relationships/customXml" Target="../ink/ink19.xml"/><Relationship Id="rId9" Type="http://schemas.openxmlformats.org/officeDocument/2006/relationships/image" Target="../media/image30.png"/><Relationship Id="rId14" Type="http://schemas.openxmlformats.org/officeDocument/2006/relationships/customXml" Target="../ink/ink24.xml"/></Relationships>
</file>

<file path=ppt/slides/_rels/slide17.xml.rels><?xml version="1.0" encoding="UTF-8" standalone="yes"?>
<Relationships xmlns="http://schemas.openxmlformats.org/package/2006/relationships"><Relationship Id="rId13" Type="http://schemas.openxmlformats.org/officeDocument/2006/relationships/image" Target="../media/image35.png"/><Relationship Id="rId18" Type="http://schemas.openxmlformats.org/officeDocument/2006/relationships/customXml" Target="../ink/ink32.xml"/><Relationship Id="rId26" Type="http://schemas.openxmlformats.org/officeDocument/2006/relationships/customXml" Target="../ink/ink36.xml"/><Relationship Id="rId3" Type="http://schemas.openxmlformats.org/officeDocument/2006/relationships/image" Target="../media/image27.png"/><Relationship Id="rId21" Type="http://schemas.openxmlformats.org/officeDocument/2006/relationships/image" Target="../media/image39.png"/><Relationship Id="rId34" Type="http://schemas.openxmlformats.org/officeDocument/2006/relationships/image" Target="../media/image28.png"/><Relationship Id="rId7" Type="http://schemas.openxmlformats.org/officeDocument/2006/relationships/image" Target="../media/image31.png"/><Relationship Id="rId12" Type="http://schemas.openxmlformats.org/officeDocument/2006/relationships/customXml" Target="../ink/ink29.xml"/><Relationship Id="rId17" Type="http://schemas.openxmlformats.org/officeDocument/2006/relationships/image" Target="../media/image37.png"/><Relationship Id="rId25" Type="http://schemas.openxmlformats.org/officeDocument/2006/relationships/image" Target="../media/image41.png"/><Relationship Id="rId33" Type="http://schemas.openxmlformats.org/officeDocument/2006/relationships/customXml" Target="../ink/ink39.xml"/><Relationship Id="rId2" Type="http://schemas.openxmlformats.org/officeDocument/2006/relationships/notesSlide" Target="../notesSlides/notesSlide16.xml"/><Relationship Id="rId16" Type="http://schemas.openxmlformats.org/officeDocument/2006/relationships/customXml" Target="../ink/ink31.xml"/><Relationship Id="rId20" Type="http://schemas.openxmlformats.org/officeDocument/2006/relationships/customXml" Target="../ink/ink33.xml"/><Relationship Id="rId29" Type="http://schemas.openxmlformats.org/officeDocument/2006/relationships/image" Target="../media/image43.png"/><Relationship Id="rId1" Type="http://schemas.openxmlformats.org/officeDocument/2006/relationships/slideLayout" Target="../slideLayouts/slideLayout2.xml"/><Relationship Id="rId6" Type="http://schemas.openxmlformats.org/officeDocument/2006/relationships/customXml" Target="../ink/ink26.xml"/><Relationship Id="rId11" Type="http://schemas.openxmlformats.org/officeDocument/2006/relationships/image" Target="../media/image33.png"/><Relationship Id="rId24" Type="http://schemas.openxmlformats.org/officeDocument/2006/relationships/customXml" Target="../ink/ink35.xml"/><Relationship Id="rId32" Type="http://schemas.openxmlformats.org/officeDocument/2006/relationships/image" Target="../media/image45.png"/><Relationship Id="rId5" Type="http://schemas.openxmlformats.org/officeDocument/2006/relationships/image" Target="../media/image30.png"/><Relationship Id="rId15" Type="http://schemas.openxmlformats.org/officeDocument/2006/relationships/image" Target="../media/image36.png"/><Relationship Id="rId23" Type="http://schemas.openxmlformats.org/officeDocument/2006/relationships/image" Target="../media/image40.png"/><Relationship Id="rId28" Type="http://schemas.openxmlformats.org/officeDocument/2006/relationships/customXml" Target="../ink/ink37.xml"/><Relationship Id="rId36" Type="http://schemas.openxmlformats.org/officeDocument/2006/relationships/image" Target="../media/image29.png"/><Relationship Id="rId10" Type="http://schemas.openxmlformats.org/officeDocument/2006/relationships/customXml" Target="../ink/ink28.xml"/><Relationship Id="rId19" Type="http://schemas.openxmlformats.org/officeDocument/2006/relationships/image" Target="../media/image38.png"/><Relationship Id="rId31" Type="http://schemas.openxmlformats.org/officeDocument/2006/relationships/image" Target="../media/image44.png"/><Relationship Id="rId4" Type="http://schemas.openxmlformats.org/officeDocument/2006/relationships/customXml" Target="../ink/ink25.xml"/><Relationship Id="rId9" Type="http://schemas.openxmlformats.org/officeDocument/2006/relationships/image" Target="../media/image32.png"/><Relationship Id="rId14" Type="http://schemas.openxmlformats.org/officeDocument/2006/relationships/customXml" Target="../ink/ink30.xml"/><Relationship Id="rId22" Type="http://schemas.openxmlformats.org/officeDocument/2006/relationships/customXml" Target="../ink/ink34.xml"/><Relationship Id="rId27" Type="http://schemas.openxmlformats.org/officeDocument/2006/relationships/image" Target="../media/image42.png"/><Relationship Id="rId30" Type="http://schemas.openxmlformats.org/officeDocument/2006/relationships/customXml" Target="../ink/ink38.xml"/><Relationship Id="rId35" Type="http://schemas.openxmlformats.org/officeDocument/2006/relationships/customXml" Target="../ink/ink40.xml"/><Relationship Id="rId8" Type="http://schemas.openxmlformats.org/officeDocument/2006/relationships/customXml" Target="../ink/ink27.xml"/></Relationships>
</file>

<file path=ppt/slides/_rels/slide18.xml.rels><?xml version="1.0" encoding="UTF-8" standalone="yes"?>
<Relationships xmlns="http://schemas.openxmlformats.org/package/2006/relationships"><Relationship Id="rId13" Type="http://schemas.openxmlformats.org/officeDocument/2006/relationships/image" Target="../media/image31.png"/><Relationship Id="rId18" Type="http://schemas.openxmlformats.org/officeDocument/2006/relationships/customXml" Target="../ink/ink48.xml"/><Relationship Id="rId26" Type="http://schemas.openxmlformats.org/officeDocument/2006/relationships/customXml" Target="../ink/ink52.xml"/><Relationship Id="rId39" Type="http://schemas.openxmlformats.org/officeDocument/2006/relationships/image" Target="../media/image49.png"/><Relationship Id="rId21" Type="http://schemas.openxmlformats.org/officeDocument/2006/relationships/image" Target="../media/image36.png"/><Relationship Id="rId34" Type="http://schemas.openxmlformats.org/officeDocument/2006/relationships/customXml" Target="../ink/ink56.xml"/><Relationship Id="rId42" Type="http://schemas.openxmlformats.org/officeDocument/2006/relationships/image" Target="../media/image34.png"/><Relationship Id="rId7" Type="http://schemas.openxmlformats.org/officeDocument/2006/relationships/image" Target="../media/image47.png"/><Relationship Id="rId2" Type="http://schemas.openxmlformats.org/officeDocument/2006/relationships/notesSlide" Target="../notesSlides/notesSlide17.xml"/><Relationship Id="rId16" Type="http://schemas.openxmlformats.org/officeDocument/2006/relationships/customXml" Target="../ink/ink47.xml"/><Relationship Id="rId20" Type="http://schemas.openxmlformats.org/officeDocument/2006/relationships/customXml" Target="../ink/ink49.xml"/><Relationship Id="rId29" Type="http://schemas.openxmlformats.org/officeDocument/2006/relationships/image" Target="../media/image40.png"/><Relationship Id="rId41" Type="http://schemas.openxmlformats.org/officeDocument/2006/relationships/image" Target="../media/image50.png"/><Relationship Id="rId1" Type="http://schemas.openxmlformats.org/officeDocument/2006/relationships/slideLayout" Target="../slideLayouts/slideLayout2.xml"/><Relationship Id="rId6" Type="http://schemas.openxmlformats.org/officeDocument/2006/relationships/customXml" Target="../ink/ink42.xml"/><Relationship Id="rId11" Type="http://schemas.openxmlformats.org/officeDocument/2006/relationships/image" Target="../media/image30.png"/><Relationship Id="rId24" Type="http://schemas.openxmlformats.org/officeDocument/2006/relationships/customXml" Target="../ink/ink51.xml"/><Relationship Id="rId32" Type="http://schemas.openxmlformats.org/officeDocument/2006/relationships/customXml" Target="../ink/ink55.xml"/><Relationship Id="rId37" Type="http://schemas.openxmlformats.org/officeDocument/2006/relationships/image" Target="../media/image44.png"/><Relationship Id="rId40" Type="http://schemas.openxmlformats.org/officeDocument/2006/relationships/customXml" Target="../ink/ink59.xml"/><Relationship Id="rId5" Type="http://schemas.openxmlformats.org/officeDocument/2006/relationships/image" Target="../media/image46.png"/><Relationship Id="rId15" Type="http://schemas.openxmlformats.org/officeDocument/2006/relationships/image" Target="../media/image32.png"/><Relationship Id="rId23" Type="http://schemas.openxmlformats.org/officeDocument/2006/relationships/image" Target="../media/image37.png"/><Relationship Id="rId28" Type="http://schemas.openxmlformats.org/officeDocument/2006/relationships/customXml" Target="../ink/ink53.xml"/><Relationship Id="rId36" Type="http://schemas.openxmlformats.org/officeDocument/2006/relationships/customXml" Target="../ink/ink57.xml"/><Relationship Id="rId10" Type="http://schemas.openxmlformats.org/officeDocument/2006/relationships/customXml" Target="../ink/ink44.xml"/><Relationship Id="rId19" Type="http://schemas.openxmlformats.org/officeDocument/2006/relationships/image" Target="../media/image35.png"/><Relationship Id="rId31" Type="http://schemas.openxmlformats.org/officeDocument/2006/relationships/image" Target="../media/image41.png"/><Relationship Id="rId4" Type="http://schemas.openxmlformats.org/officeDocument/2006/relationships/customXml" Target="../ink/ink41.xml"/><Relationship Id="rId9" Type="http://schemas.openxmlformats.org/officeDocument/2006/relationships/image" Target="../media/image48.png"/><Relationship Id="rId14" Type="http://schemas.openxmlformats.org/officeDocument/2006/relationships/customXml" Target="../ink/ink46.xml"/><Relationship Id="rId22" Type="http://schemas.openxmlformats.org/officeDocument/2006/relationships/customXml" Target="../ink/ink50.xml"/><Relationship Id="rId27" Type="http://schemas.openxmlformats.org/officeDocument/2006/relationships/image" Target="../media/image39.png"/><Relationship Id="rId30" Type="http://schemas.openxmlformats.org/officeDocument/2006/relationships/customXml" Target="../ink/ink54.xml"/><Relationship Id="rId35" Type="http://schemas.openxmlformats.org/officeDocument/2006/relationships/image" Target="../media/image43.png"/><Relationship Id="rId8" Type="http://schemas.openxmlformats.org/officeDocument/2006/relationships/customXml" Target="../ink/ink43.xml"/><Relationship Id="rId3" Type="http://schemas.openxmlformats.org/officeDocument/2006/relationships/image" Target="../media/image27.png"/><Relationship Id="rId12" Type="http://schemas.openxmlformats.org/officeDocument/2006/relationships/customXml" Target="../ink/ink45.xml"/><Relationship Id="rId17" Type="http://schemas.openxmlformats.org/officeDocument/2006/relationships/image" Target="../media/image33.png"/><Relationship Id="rId25" Type="http://schemas.openxmlformats.org/officeDocument/2006/relationships/image" Target="../media/image38.png"/><Relationship Id="rId33" Type="http://schemas.openxmlformats.org/officeDocument/2006/relationships/image" Target="../media/image42.png"/><Relationship Id="rId38" Type="http://schemas.openxmlformats.org/officeDocument/2006/relationships/customXml" Target="../ink/ink58.xml"/></Relationships>
</file>

<file path=ppt/slides/_rels/slide19.xml.rels><?xml version="1.0" encoding="UTF-8" standalone="yes"?>
<Relationships xmlns="http://schemas.openxmlformats.org/package/2006/relationships"><Relationship Id="rId13" Type="http://schemas.openxmlformats.org/officeDocument/2006/relationships/image" Target="../media/image31.png"/><Relationship Id="rId18" Type="http://schemas.openxmlformats.org/officeDocument/2006/relationships/customXml" Target="../ink/ink67.xml"/><Relationship Id="rId26" Type="http://schemas.openxmlformats.org/officeDocument/2006/relationships/customXml" Target="../ink/ink71.xml"/><Relationship Id="rId39" Type="http://schemas.openxmlformats.org/officeDocument/2006/relationships/image" Target="../media/image49.png"/><Relationship Id="rId21" Type="http://schemas.openxmlformats.org/officeDocument/2006/relationships/image" Target="../media/image36.png"/><Relationship Id="rId34" Type="http://schemas.openxmlformats.org/officeDocument/2006/relationships/customXml" Target="../ink/ink75.xml"/><Relationship Id="rId42" Type="http://schemas.openxmlformats.org/officeDocument/2006/relationships/image" Target="../media/image34.png"/><Relationship Id="rId47" Type="http://schemas.openxmlformats.org/officeDocument/2006/relationships/customXml" Target="../ink/ink81.xml"/><Relationship Id="rId50" Type="http://schemas.openxmlformats.org/officeDocument/2006/relationships/image" Target="../media/image57.png"/><Relationship Id="rId55" Type="http://schemas.openxmlformats.org/officeDocument/2006/relationships/image" Target="../media/image60.png"/><Relationship Id="rId7" Type="http://schemas.openxmlformats.org/officeDocument/2006/relationships/image" Target="../media/image52.png"/><Relationship Id="rId2" Type="http://schemas.openxmlformats.org/officeDocument/2006/relationships/notesSlide" Target="../notesSlides/notesSlide18.xml"/><Relationship Id="rId16" Type="http://schemas.openxmlformats.org/officeDocument/2006/relationships/customXml" Target="../ink/ink66.xml"/><Relationship Id="rId29" Type="http://schemas.openxmlformats.org/officeDocument/2006/relationships/image" Target="../media/image40.png"/><Relationship Id="rId11" Type="http://schemas.openxmlformats.org/officeDocument/2006/relationships/image" Target="../media/image30.png"/><Relationship Id="rId24" Type="http://schemas.openxmlformats.org/officeDocument/2006/relationships/customXml" Target="../ink/ink70.xml"/><Relationship Id="rId32" Type="http://schemas.openxmlformats.org/officeDocument/2006/relationships/customXml" Target="../ink/ink74.xml"/><Relationship Id="rId37" Type="http://schemas.openxmlformats.org/officeDocument/2006/relationships/image" Target="../media/image44.png"/><Relationship Id="rId40" Type="http://schemas.openxmlformats.org/officeDocument/2006/relationships/customXml" Target="../ink/ink78.xml"/><Relationship Id="rId45" Type="http://schemas.openxmlformats.org/officeDocument/2006/relationships/customXml" Target="../ink/ink80.xml"/><Relationship Id="rId53" Type="http://schemas.openxmlformats.org/officeDocument/2006/relationships/customXml" Target="../ink/ink84.xml"/><Relationship Id="rId5" Type="http://schemas.openxmlformats.org/officeDocument/2006/relationships/image" Target="../media/image51.png"/><Relationship Id="rId10" Type="http://schemas.openxmlformats.org/officeDocument/2006/relationships/customXml" Target="../ink/ink63.xml"/><Relationship Id="rId19" Type="http://schemas.openxmlformats.org/officeDocument/2006/relationships/image" Target="../media/image35.png"/><Relationship Id="rId31" Type="http://schemas.openxmlformats.org/officeDocument/2006/relationships/image" Target="../media/image41.png"/><Relationship Id="rId44" Type="http://schemas.openxmlformats.org/officeDocument/2006/relationships/image" Target="../media/image54.png"/><Relationship Id="rId52" Type="http://schemas.openxmlformats.org/officeDocument/2006/relationships/image" Target="../media/image58.png"/><Relationship Id="rId4" Type="http://schemas.openxmlformats.org/officeDocument/2006/relationships/customXml" Target="../ink/ink60.xml"/><Relationship Id="rId9" Type="http://schemas.openxmlformats.org/officeDocument/2006/relationships/image" Target="../media/image53.png"/><Relationship Id="rId14" Type="http://schemas.openxmlformats.org/officeDocument/2006/relationships/customXml" Target="../ink/ink65.xml"/><Relationship Id="rId22" Type="http://schemas.openxmlformats.org/officeDocument/2006/relationships/customXml" Target="../ink/ink69.xml"/><Relationship Id="rId27" Type="http://schemas.openxmlformats.org/officeDocument/2006/relationships/image" Target="../media/image39.png"/><Relationship Id="rId30" Type="http://schemas.openxmlformats.org/officeDocument/2006/relationships/customXml" Target="../ink/ink73.xml"/><Relationship Id="rId35" Type="http://schemas.openxmlformats.org/officeDocument/2006/relationships/image" Target="../media/image43.png"/><Relationship Id="rId43" Type="http://schemas.openxmlformats.org/officeDocument/2006/relationships/customXml" Target="../ink/ink79.xml"/><Relationship Id="rId48" Type="http://schemas.openxmlformats.org/officeDocument/2006/relationships/image" Target="../media/image56.png"/><Relationship Id="rId8" Type="http://schemas.openxmlformats.org/officeDocument/2006/relationships/customXml" Target="../ink/ink62.xml"/><Relationship Id="rId51" Type="http://schemas.openxmlformats.org/officeDocument/2006/relationships/customXml" Target="../ink/ink83.xml"/><Relationship Id="rId3" Type="http://schemas.openxmlformats.org/officeDocument/2006/relationships/image" Target="../media/image27.png"/><Relationship Id="rId12" Type="http://schemas.openxmlformats.org/officeDocument/2006/relationships/customXml" Target="../ink/ink64.xml"/><Relationship Id="rId17" Type="http://schemas.openxmlformats.org/officeDocument/2006/relationships/image" Target="../media/image33.png"/><Relationship Id="rId25" Type="http://schemas.openxmlformats.org/officeDocument/2006/relationships/image" Target="../media/image38.png"/><Relationship Id="rId33" Type="http://schemas.openxmlformats.org/officeDocument/2006/relationships/image" Target="../media/image42.png"/><Relationship Id="rId38" Type="http://schemas.openxmlformats.org/officeDocument/2006/relationships/customXml" Target="../ink/ink77.xml"/><Relationship Id="rId46" Type="http://schemas.openxmlformats.org/officeDocument/2006/relationships/image" Target="../media/image55.png"/><Relationship Id="rId20" Type="http://schemas.openxmlformats.org/officeDocument/2006/relationships/customXml" Target="../ink/ink68.xml"/><Relationship Id="rId41" Type="http://schemas.openxmlformats.org/officeDocument/2006/relationships/image" Target="../media/image50.png"/><Relationship Id="rId54" Type="http://schemas.openxmlformats.org/officeDocument/2006/relationships/image" Target="../media/image59.png"/><Relationship Id="rId1" Type="http://schemas.openxmlformats.org/officeDocument/2006/relationships/slideLayout" Target="../slideLayouts/slideLayout2.xml"/><Relationship Id="rId6" Type="http://schemas.openxmlformats.org/officeDocument/2006/relationships/customXml" Target="../ink/ink61.xml"/><Relationship Id="rId15" Type="http://schemas.openxmlformats.org/officeDocument/2006/relationships/image" Target="../media/image32.png"/><Relationship Id="rId23" Type="http://schemas.openxmlformats.org/officeDocument/2006/relationships/image" Target="../media/image37.png"/><Relationship Id="rId28" Type="http://schemas.openxmlformats.org/officeDocument/2006/relationships/customXml" Target="../ink/ink72.xml"/><Relationship Id="rId36" Type="http://schemas.openxmlformats.org/officeDocument/2006/relationships/customXml" Target="../ink/ink76.xml"/><Relationship Id="rId49" Type="http://schemas.openxmlformats.org/officeDocument/2006/relationships/customXml" Target="../ink/ink8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6" Type="http://schemas.openxmlformats.org/officeDocument/2006/relationships/customXml" Target="../ink/ink96.xml"/><Relationship Id="rId21" Type="http://schemas.openxmlformats.org/officeDocument/2006/relationships/image" Target="../media/image36.png"/><Relationship Id="rId42" Type="http://schemas.openxmlformats.org/officeDocument/2006/relationships/image" Target="../media/image34.png"/><Relationship Id="rId47" Type="http://schemas.openxmlformats.org/officeDocument/2006/relationships/customXml" Target="../ink/ink106.xml"/><Relationship Id="rId63" Type="http://schemas.openxmlformats.org/officeDocument/2006/relationships/image" Target="../media/image64.png"/><Relationship Id="rId68" Type="http://schemas.openxmlformats.org/officeDocument/2006/relationships/customXml" Target="../ink/ink116.xml"/><Relationship Id="rId84" Type="http://schemas.openxmlformats.org/officeDocument/2006/relationships/customXml" Target="../ink/ink124.xml"/><Relationship Id="rId89" Type="http://schemas.openxmlformats.org/officeDocument/2006/relationships/image" Target="../media/image77.png"/><Relationship Id="rId16" Type="http://schemas.openxmlformats.org/officeDocument/2006/relationships/customXml" Target="../ink/ink91.xml"/><Relationship Id="rId11" Type="http://schemas.openxmlformats.org/officeDocument/2006/relationships/image" Target="../media/image30.png"/><Relationship Id="rId32" Type="http://schemas.openxmlformats.org/officeDocument/2006/relationships/customXml" Target="../ink/ink99.xml"/><Relationship Id="rId37" Type="http://schemas.openxmlformats.org/officeDocument/2006/relationships/image" Target="../media/image44.png"/><Relationship Id="rId53" Type="http://schemas.openxmlformats.org/officeDocument/2006/relationships/customXml" Target="../ink/ink109.xml"/><Relationship Id="rId58" Type="http://schemas.openxmlformats.org/officeDocument/2006/relationships/customXml" Target="../ink/ink111.xml"/><Relationship Id="rId74" Type="http://schemas.openxmlformats.org/officeDocument/2006/relationships/customXml" Target="../ink/ink119.xml"/><Relationship Id="rId79" Type="http://schemas.openxmlformats.org/officeDocument/2006/relationships/image" Target="../media/image72.png"/><Relationship Id="rId5" Type="http://schemas.openxmlformats.org/officeDocument/2006/relationships/image" Target="../media/image51.png"/><Relationship Id="rId90" Type="http://schemas.openxmlformats.org/officeDocument/2006/relationships/customXml" Target="../ink/ink127.xml"/><Relationship Id="rId22" Type="http://schemas.openxmlformats.org/officeDocument/2006/relationships/customXml" Target="../ink/ink94.xml"/><Relationship Id="rId27" Type="http://schemas.openxmlformats.org/officeDocument/2006/relationships/image" Target="../media/image39.png"/><Relationship Id="rId43" Type="http://schemas.openxmlformats.org/officeDocument/2006/relationships/customXml" Target="../ink/ink104.xml"/><Relationship Id="rId48" Type="http://schemas.openxmlformats.org/officeDocument/2006/relationships/image" Target="../media/image56.png"/><Relationship Id="rId64" Type="http://schemas.openxmlformats.org/officeDocument/2006/relationships/customXml" Target="../ink/ink114.xml"/><Relationship Id="rId69" Type="http://schemas.openxmlformats.org/officeDocument/2006/relationships/image" Target="../media/image67.png"/><Relationship Id="rId8" Type="http://schemas.openxmlformats.org/officeDocument/2006/relationships/customXml" Target="../ink/ink87.xml"/><Relationship Id="rId51" Type="http://schemas.openxmlformats.org/officeDocument/2006/relationships/customXml" Target="../ink/ink108.xml"/><Relationship Id="rId72" Type="http://schemas.openxmlformats.org/officeDocument/2006/relationships/customXml" Target="../ink/ink118.xml"/><Relationship Id="rId80" Type="http://schemas.openxmlformats.org/officeDocument/2006/relationships/customXml" Target="../ink/ink122.xml"/><Relationship Id="rId85" Type="http://schemas.openxmlformats.org/officeDocument/2006/relationships/image" Target="../media/image75.png"/><Relationship Id="rId93" Type="http://schemas.openxmlformats.org/officeDocument/2006/relationships/image" Target="../media/image79.png"/><Relationship Id="rId3" Type="http://schemas.openxmlformats.org/officeDocument/2006/relationships/image" Target="../media/image27.png"/><Relationship Id="rId12" Type="http://schemas.openxmlformats.org/officeDocument/2006/relationships/customXml" Target="../ink/ink89.xml"/><Relationship Id="rId17" Type="http://schemas.openxmlformats.org/officeDocument/2006/relationships/image" Target="../media/image33.png"/><Relationship Id="rId25" Type="http://schemas.openxmlformats.org/officeDocument/2006/relationships/image" Target="../media/image38.png"/><Relationship Id="rId33" Type="http://schemas.openxmlformats.org/officeDocument/2006/relationships/image" Target="../media/image42.png"/><Relationship Id="rId38" Type="http://schemas.openxmlformats.org/officeDocument/2006/relationships/customXml" Target="../ink/ink102.xml"/><Relationship Id="rId46" Type="http://schemas.openxmlformats.org/officeDocument/2006/relationships/image" Target="../media/image55.png"/><Relationship Id="rId59" Type="http://schemas.openxmlformats.org/officeDocument/2006/relationships/image" Target="../media/image62.png"/><Relationship Id="rId67" Type="http://schemas.openxmlformats.org/officeDocument/2006/relationships/image" Target="../media/image66.png"/><Relationship Id="rId20" Type="http://schemas.openxmlformats.org/officeDocument/2006/relationships/customXml" Target="../ink/ink93.xml"/><Relationship Id="rId41" Type="http://schemas.openxmlformats.org/officeDocument/2006/relationships/image" Target="../media/image50.png"/><Relationship Id="rId54" Type="http://schemas.openxmlformats.org/officeDocument/2006/relationships/image" Target="../media/image59.png"/><Relationship Id="rId62" Type="http://schemas.openxmlformats.org/officeDocument/2006/relationships/customXml" Target="../ink/ink113.xml"/><Relationship Id="rId70" Type="http://schemas.openxmlformats.org/officeDocument/2006/relationships/customXml" Target="../ink/ink117.xml"/><Relationship Id="rId75" Type="http://schemas.openxmlformats.org/officeDocument/2006/relationships/image" Target="../media/image70.png"/><Relationship Id="rId83" Type="http://schemas.openxmlformats.org/officeDocument/2006/relationships/image" Target="../media/image74.png"/><Relationship Id="rId88" Type="http://schemas.openxmlformats.org/officeDocument/2006/relationships/customXml" Target="../ink/ink126.xml"/><Relationship Id="rId91" Type="http://schemas.openxmlformats.org/officeDocument/2006/relationships/image" Target="../media/image78.png"/><Relationship Id="rId1" Type="http://schemas.openxmlformats.org/officeDocument/2006/relationships/slideLayout" Target="../slideLayouts/slideLayout2.xml"/><Relationship Id="rId6" Type="http://schemas.openxmlformats.org/officeDocument/2006/relationships/customXml" Target="../ink/ink86.xml"/><Relationship Id="rId15" Type="http://schemas.openxmlformats.org/officeDocument/2006/relationships/image" Target="../media/image32.png"/><Relationship Id="rId23" Type="http://schemas.openxmlformats.org/officeDocument/2006/relationships/image" Target="../media/image37.png"/><Relationship Id="rId28" Type="http://schemas.openxmlformats.org/officeDocument/2006/relationships/customXml" Target="../ink/ink97.xml"/><Relationship Id="rId36" Type="http://schemas.openxmlformats.org/officeDocument/2006/relationships/customXml" Target="../ink/ink101.xml"/><Relationship Id="rId49" Type="http://schemas.openxmlformats.org/officeDocument/2006/relationships/customXml" Target="../ink/ink107.xml"/><Relationship Id="rId57" Type="http://schemas.openxmlformats.org/officeDocument/2006/relationships/image" Target="../media/image61.png"/><Relationship Id="rId10" Type="http://schemas.openxmlformats.org/officeDocument/2006/relationships/customXml" Target="../ink/ink88.xml"/><Relationship Id="rId31" Type="http://schemas.openxmlformats.org/officeDocument/2006/relationships/image" Target="../media/image41.png"/><Relationship Id="rId44" Type="http://schemas.openxmlformats.org/officeDocument/2006/relationships/image" Target="../media/image54.png"/><Relationship Id="rId52" Type="http://schemas.openxmlformats.org/officeDocument/2006/relationships/image" Target="../media/image58.png"/><Relationship Id="rId60" Type="http://schemas.openxmlformats.org/officeDocument/2006/relationships/customXml" Target="../ink/ink112.xml"/><Relationship Id="rId65" Type="http://schemas.openxmlformats.org/officeDocument/2006/relationships/image" Target="../media/image65.png"/><Relationship Id="rId73" Type="http://schemas.openxmlformats.org/officeDocument/2006/relationships/image" Target="../media/image69.png"/><Relationship Id="rId78" Type="http://schemas.openxmlformats.org/officeDocument/2006/relationships/customXml" Target="../ink/ink121.xml"/><Relationship Id="rId81" Type="http://schemas.openxmlformats.org/officeDocument/2006/relationships/image" Target="../media/image73.png"/><Relationship Id="rId86" Type="http://schemas.openxmlformats.org/officeDocument/2006/relationships/customXml" Target="../ink/ink125.xml"/><Relationship Id="rId4" Type="http://schemas.openxmlformats.org/officeDocument/2006/relationships/customXml" Target="../ink/ink85.xml"/><Relationship Id="rId9" Type="http://schemas.openxmlformats.org/officeDocument/2006/relationships/image" Target="../media/image53.png"/><Relationship Id="rId13" Type="http://schemas.openxmlformats.org/officeDocument/2006/relationships/image" Target="../media/image31.png"/><Relationship Id="rId18" Type="http://schemas.openxmlformats.org/officeDocument/2006/relationships/customXml" Target="../ink/ink92.xml"/><Relationship Id="rId39" Type="http://schemas.openxmlformats.org/officeDocument/2006/relationships/image" Target="../media/image49.png"/><Relationship Id="rId34" Type="http://schemas.openxmlformats.org/officeDocument/2006/relationships/customXml" Target="../ink/ink100.xml"/><Relationship Id="rId50" Type="http://schemas.openxmlformats.org/officeDocument/2006/relationships/image" Target="../media/image57.png"/><Relationship Id="rId55" Type="http://schemas.openxmlformats.org/officeDocument/2006/relationships/image" Target="../media/image60.png"/><Relationship Id="rId76" Type="http://schemas.openxmlformats.org/officeDocument/2006/relationships/customXml" Target="../ink/ink120.xml"/><Relationship Id="rId7" Type="http://schemas.openxmlformats.org/officeDocument/2006/relationships/image" Target="../media/image52.png"/><Relationship Id="rId71" Type="http://schemas.openxmlformats.org/officeDocument/2006/relationships/image" Target="../media/image68.png"/><Relationship Id="rId92" Type="http://schemas.openxmlformats.org/officeDocument/2006/relationships/customXml" Target="../ink/ink128.xml"/><Relationship Id="rId2" Type="http://schemas.openxmlformats.org/officeDocument/2006/relationships/notesSlide" Target="../notesSlides/notesSlide19.xml"/><Relationship Id="rId29" Type="http://schemas.openxmlformats.org/officeDocument/2006/relationships/image" Target="../media/image40.png"/><Relationship Id="rId24" Type="http://schemas.openxmlformats.org/officeDocument/2006/relationships/customXml" Target="../ink/ink95.xml"/><Relationship Id="rId40" Type="http://schemas.openxmlformats.org/officeDocument/2006/relationships/customXml" Target="../ink/ink103.xml"/><Relationship Id="rId45" Type="http://schemas.openxmlformats.org/officeDocument/2006/relationships/customXml" Target="../ink/ink105.xml"/><Relationship Id="rId66" Type="http://schemas.openxmlformats.org/officeDocument/2006/relationships/customXml" Target="../ink/ink115.xml"/><Relationship Id="rId87" Type="http://schemas.openxmlformats.org/officeDocument/2006/relationships/image" Target="../media/image76.png"/><Relationship Id="rId61" Type="http://schemas.openxmlformats.org/officeDocument/2006/relationships/image" Target="../media/image63.png"/><Relationship Id="rId82" Type="http://schemas.openxmlformats.org/officeDocument/2006/relationships/customXml" Target="../ink/ink123.xml"/><Relationship Id="rId19" Type="http://schemas.openxmlformats.org/officeDocument/2006/relationships/image" Target="../media/image35.png"/><Relationship Id="rId14" Type="http://schemas.openxmlformats.org/officeDocument/2006/relationships/customXml" Target="../ink/ink90.xml"/><Relationship Id="rId30" Type="http://schemas.openxmlformats.org/officeDocument/2006/relationships/customXml" Target="../ink/ink98.xml"/><Relationship Id="rId35" Type="http://schemas.openxmlformats.org/officeDocument/2006/relationships/image" Target="../media/image43.png"/><Relationship Id="rId56" Type="http://schemas.openxmlformats.org/officeDocument/2006/relationships/customXml" Target="../ink/ink110.xml"/><Relationship Id="rId77" Type="http://schemas.openxmlformats.org/officeDocument/2006/relationships/image" Target="../media/image71.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83.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84.png"/><Relationship Id="rId7" Type="http://schemas.openxmlformats.org/officeDocument/2006/relationships/image" Target="../media/image5.png"/><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customXml" Target="../ink/ink130.xml"/><Relationship Id="rId5" Type="http://schemas.openxmlformats.org/officeDocument/2006/relationships/image" Target="../media/image4.png"/><Relationship Id="rId4" Type="http://schemas.openxmlformats.org/officeDocument/2006/relationships/customXml" Target="../ink/ink129.xml"/></Relationships>
</file>

<file path=ppt/slides/_rels/slide32.xml.rels><?xml version="1.0" encoding="UTF-8" standalone="yes"?>
<Relationships xmlns="http://schemas.openxmlformats.org/package/2006/relationships"><Relationship Id="rId3" Type="http://schemas.openxmlformats.org/officeDocument/2006/relationships/image" Target="../media/image87.png"/><Relationship Id="rId7" Type="http://schemas.openxmlformats.org/officeDocument/2006/relationships/image" Target="../media/image5.png"/><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customXml" Target="../ink/ink132.xml"/><Relationship Id="rId5" Type="http://schemas.openxmlformats.org/officeDocument/2006/relationships/image" Target="../media/image4.png"/><Relationship Id="rId4" Type="http://schemas.openxmlformats.org/officeDocument/2006/relationships/customXml" Target="../ink/ink131.xml"/></Relationships>
</file>

<file path=ppt/slides/_rels/slide33.xml.rels><?xml version="1.0" encoding="UTF-8" standalone="yes"?>
<Relationships xmlns="http://schemas.openxmlformats.org/package/2006/relationships"><Relationship Id="rId3" Type="http://schemas.openxmlformats.org/officeDocument/2006/relationships/customXml" Target="../ink/ink133.xml"/><Relationship Id="rId7" Type="http://schemas.openxmlformats.org/officeDocument/2006/relationships/image" Target="../media/image89.png"/><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customXml" Target="../ink/ink134.xml"/><Relationship Id="rId4" Type="http://schemas.openxmlformats.org/officeDocument/2006/relationships/image" Target="../media/image4.png"/></Relationships>
</file>

<file path=ppt/slides/_rels/slide34.xml.rels><?xml version="1.0" encoding="UTF-8" standalone="yes"?>
<Relationships xmlns="http://schemas.openxmlformats.org/package/2006/relationships"><Relationship Id="rId3" Type="http://schemas.openxmlformats.org/officeDocument/2006/relationships/customXml" Target="../ink/ink135.xml"/><Relationship Id="rId7" Type="http://schemas.openxmlformats.org/officeDocument/2006/relationships/image" Target="../media/image90.png"/><Relationship Id="rId2" Type="http://schemas.openxmlformats.org/officeDocument/2006/relationships/notesSlide" Target="../notesSlides/notesSlide33.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customXml" Target="../ink/ink136.xml"/><Relationship Id="rId4" Type="http://schemas.openxmlformats.org/officeDocument/2006/relationships/image" Target="../media/image4.png"/></Relationships>
</file>

<file path=ppt/slides/_rels/slide35.xml.rels><?xml version="1.0" encoding="UTF-8" standalone="yes"?>
<Relationships xmlns="http://schemas.openxmlformats.org/package/2006/relationships"><Relationship Id="rId3" Type="http://schemas.openxmlformats.org/officeDocument/2006/relationships/customXml" Target="../ink/ink137.xml"/><Relationship Id="rId7" Type="http://schemas.openxmlformats.org/officeDocument/2006/relationships/image" Target="../media/image91.png"/><Relationship Id="rId2" Type="http://schemas.openxmlformats.org/officeDocument/2006/relationships/notesSlide" Target="../notesSlides/notesSlide34.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customXml" Target="../ink/ink138.xml"/><Relationship Id="rId4" Type="http://schemas.openxmlformats.org/officeDocument/2006/relationships/image" Target="../media/image4.png"/></Relationships>
</file>

<file path=ppt/slides/_rels/slide36.xml.rels><?xml version="1.0" encoding="UTF-8" standalone="yes"?>
<Relationships xmlns="http://schemas.openxmlformats.org/package/2006/relationships"><Relationship Id="rId3" Type="http://schemas.openxmlformats.org/officeDocument/2006/relationships/customXml" Target="../ink/ink139.xml"/><Relationship Id="rId2" Type="http://schemas.openxmlformats.org/officeDocument/2006/relationships/notesSlide" Target="../notesSlides/notesSlide35.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customXml" Target="../ink/ink140.xml"/><Relationship Id="rId4" Type="http://schemas.openxmlformats.org/officeDocument/2006/relationships/image" Target="../media/image4.png"/></Relationships>
</file>

<file path=ppt/slides/_rels/slide37.xml.rels><?xml version="1.0" encoding="UTF-8" standalone="yes"?>
<Relationships xmlns="http://schemas.openxmlformats.org/package/2006/relationships"><Relationship Id="rId3" Type="http://schemas.openxmlformats.org/officeDocument/2006/relationships/customXml" Target="../ink/ink141.xml"/><Relationship Id="rId7" Type="http://schemas.openxmlformats.org/officeDocument/2006/relationships/image" Target="../media/image92.png"/><Relationship Id="rId2" Type="http://schemas.openxmlformats.org/officeDocument/2006/relationships/notesSlide" Target="../notesSlides/notesSlide36.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customXml" Target="../ink/ink142.xml"/><Relationship Id="rId4" Type="http://schemas.openxmlformats.org/officeDocument/2006/relationships/image" Target="../media/image4.png"/></Relationships>
</file>

<file path=ppt/slides/_rels/slide38.xml.rels><?xml version="1.0" encoding="UTF-8" standalone="yes"?>
<Relationships xmlns="http://schemas.openxmlformats.org/package/2006/relationships"><Relationship Id="rId3" Type="http://schemas.openxmlformats.org/officeDocument/2006/relationships/customXml" Target="../ink/ink143.xml"/><Relationship Id="rId7" Type="http://schemas.openxmlformats.org/officeDocument/2006/relationships/image" Target="../media/image93.png"/><Relationship Id="rId2" Type="http://schemas.openxmlformats.org/officeDocument/2006/relationships/notesSlide" Target="../notesSlides/notesSlide37.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customXml" Target="../ink/ink144.xml"/><Relationship Id="rId4" Type="http://schemas.openxmlformats.org/officeDocument/2006/relationships/image" Target="../media/image4.png"/></Relationships>
</file>

<file path=ppt/slides/_rels/slide39.xml.rels><?xml version="1.0" encoding="UTF-8" standalone="yes"?>
<Relationships xmlns="http://schemas.openxmlformats.org/package/2006/relationships"><Relationship Id="rId8" Type="http://schemas.openxmlformats.org/officeDocument/2006/relationships/image" Target="../media/image88.png"/><Relationship Id="rId3" Type="http://schemas.openxmlformats.org/officeDocument/2006/relationships/customXml" Target="../ink/ink145.xml"/><Relationship Id="rId7" Type="http://schemas.openxmlformats.org/officeDocument/2006/relationships/image" Target="../media/image94.png"/><Relationship Id="rId2" Type="http://schemas.openxmlformats.org/officeDocument/2006/relationships/notesSlide" Target="../notesSlides/notesSlide38.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customXml" Target="../ink/ink146.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8" Type="http://schemas.openxmlformats.org/officeDocument/2006/relationships/image" Target="../media/image95.png"/><Relationship Id="rId3" Type="http://schemas.openxmlformats.org/officeDocument/2006/relationships/customXml" Target="../ink/ink147.xml"/><Relationship Id="rId7" Type="http://schemas.openxmlformats.org/officeDocument/2006/relationships/image" Target="../media/image96.png"/><Relationship Id="rId2" Type="http://schemas.openxmlformats.org/officeDocument/2006/relationships/notesSlide" Target="../notesSlides/notesSlide39.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customXml" Target="../ink/ink148.xml"/><Relationship Id="rId4" Type="http://schemas.openxmlformats.org/officeDocument/2006/relationships/image" Target="../media/image4.png"/></Relationships>
</file>

<file path=ppt/slides/_rels/slide41.xml.rels><?xml version="1.0" encoding="UTF-8" standalone="yes"?>
<Relationships xmlns="http://schemas.openxmlformats.org/package/2006/relationships"><Relationship Id="rId3" Type="http://schemas.openxmlformats.org/officeDocument/2006/relationships/customXml" Target="../ink/ink149.xml"/><Relationship Id="rId7" Type="http://schemas.openxmlformats.org/officeDocument/2006/relationships/image" Target="../media/image98.png"/><Relationship Id="rId2" Type="http://schemas.openxmlformats.org/officeDocument/2006/relationships/notesSlide" Target="../notesSlides/notesSlide40.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customXml" Target="../ink/ink150.xml"/><Relationship Id="rId4" Type="http://schemas.openxmlformats.org/officeDocument/2006/relationships/image" Target="../media/image4.png"/></Relationships>
</file>

<file path=ppt/slides/_rels/slide42.xml.rels><?xml version="1.0" encoding="UTF-8" standalone="yes"?>
<Relationships xmlns="http://schemas.openxmlformats.org/package/2006/relationships"><Relationship Id="rId8" Type="http://schemas.openxmlformats.org/officeDocument/2006/relationships/image" Target="../media/image97.png"/><Relationship Id="rId3" Type="http://schemas.openxmlformats.org/officeDocument/2006/relationships/customXml" Target="../ink/ink151.xml"/><Relationship Id="rId7" Type="http://schemas.openxmlformats.org/officeDocument/2006/relationships/image" Target="../media/image99.png"/><Relationship Id="rId2" Type="http://schemas.openxmlformats.org/officeDocument/2006/relationships/notesSlide" Target="../notesSlides/notesSlide41.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customXml" Target="../ink/ink152.xml"/><Relationship Id="rId4" Type="http://schemas.openxmlformats.org/officeDocument/2006/relationships/image" Target="../media/image4.png"/></Relationships>
</file>

<file path=ppt/slides/_rels/slide43.xml.rels><?xml version="1.0" encoding="UTF-8" standalone="yes"?>
<Relationships xmlns="http://schemas.openxmlformats.org/package/2006/relationships"><Relationship Id="rId3" Type="http://schemas.openxmlformats.org/officeDocument/2006/relationships/customXml" Target="../ink/ink153.xml"/><Relationship Id="rId7" Type="http://schemas.openxmlformats.org/officeDocument/2006/relationships/image" Target="../media/image101.png"/><Relationship Id="rId2" Type="http://schemas.openxmlformats.org/officeDocument/2006/relationships/notesSlide" Target="../notesSlides/notesSlide42.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customXml" Target="../ink/ink154.xml"/><Relationship Id="rId4" Type="http://schemas.openxmlformats.org/officeDocument/2006/relationships/image" Target="../media/image4.png"/></Relationships>
</file>

<file path=ppt/slides/_rels/slide44.xml.rels><?xml version="1.0" encoding="UTF-8" standalone="yes"?>
<Relationships xmlns="http://schemas.openxmlformats.org/package/2006/relationships"><Relationship Id="rId3" Type="http://schemas.openxmlformats.org/officeDocument/2006/relationships/customXml" Target="../ink/ink155.xml"/><Relationship Id="rId7" Type="http://schemas.openxmlformats.org/officeDocument/2006/relationships/image" Target="../media/image100.png"/><Relationship Id="rId2" Type="http://schemas.openxmlformats.org/officeDocument/2006/relationships/notesSlide" Target="../notesSlides/notesSlide43.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customXml" Target="../ink/ink156.xml"/><Relationship Id="rId4" Type="http://schemas.openxmlformats.org/officeDocument/2006/relationships/image" Target="../media/image4.png"/></Relationships>
</file>

<file path=ppt/slides/_rels/slide45.xml.rels><?xml version="1.0" encoding="UTF-8" standalone="yes"?>
<Relationships xmlns="http://schemas.openxmlformats.org/package/2006/relationships"><Relationship Id="rId3" Type="http://schemas.openxmlformats.org/officeDocument/2006/relationships/image" Target="../media/image103.png"/><Relationship Id="rId7" Type="http://schemas.openxmlformats.org/officeDocument/2006/relationships/image" Target="../media/image5.png"/><Relationship Id="rId2" Type="http://schemas.openxmlformats.org/officeDocument/2006/relationships/notesSlide" Target="../notesSlides/notesSlide44.xml"/><Relationship Id="rId1" Type="http://schemas.openxmlformats.org/officeDocument/2006/relationships/slideLayout" Target="../slideLayouts/slideLayout2.xml"/><Relationship Id="rId6" Type="http://schemas.openxmlformats.org/officeDocument/2006/relationships/customXml" Target="../ink/ink158.xml"/><Relationship Id="rId5" Type="http://schemas.openxmlformats.org/officeDocument/2006/relationships/image" Target="../media/image4.png"/><Relationship Id="rId4" Type="http://schemas.openxmlformats.org/officeDocument/2006/relationships/customXml" Target="../ink/ink157.xml"/></Relationships>
</file>

<file path=ppt/slides/_rels/slide46.xml.rels><?xml version="1.0" encoding="UTF-8" standalone="yes"?>
<Relationships xmlns="http://schemas.openxmlformats.org/package/2006/relationships"><Relationship Id="rId3" Type="http://schemas.openxmlformats.org/officeDocument/2006/relationships/customXml" Target="../ink/ink159.xml"/><Relationship Id="rId2" Type="http://schemas.openxmlformats.org/officeDocument/2006/relationships/notesSlide" Target="../notesSlides/notesSlide45.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customXml" Target="../ink/ink160.xml"/><Relationship Id="rId4" Type="http://schemas.openxmlformats.org/officeDocument/2006/relationships/image" Target="../media/image4.png"/></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10.png"/><Relationship Id="rId7"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customXml" Target="../ink/ink2.xml"/><Relationship Id="rId5" Type="http://schemas.openxmlformats.org/officeDocument/2006/relationships/image" Target="../media/image4.png"/><Relationship Id="rId4" Type="http://schemas.openxmlformats.org/officeDocument/2006/relationships/customXml" Target="../ink/ink1.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81200" y="2209800"/>
            <a:ext cx="9829800" cy="1894362"/>
          </a:xfrm>
        </p:spPr>
        <p:txBody>
          <a:bodyPr>
            <a:normAutofit fontScale="90000"/>
          </a:bodyPr>
          <a:lstStyle/>
          <a:p>
            <a:r>
              <a:rPr lang="en-US" dirty="0"/>
              <a:t>Advanced Health Economics</a:t>
            </a:r>
          </a:p>
        </p:txBody>
      </p:sp>
      <p:sp>
        <p:nvSpPr>
          <p:cNvPr id="3" name="Subtitle 2"/>
          <p:cNvSpPr>
            <a:spLocks noGrp="1"/>
          </p:cNvSpPr>
          <p:nvPr>
            <p:ph type="subTitle" idx="1"/>
          </p:nvPr>
        </p:nvSpPr>
        <p:spPr>
          <a:xfrm>
            <a:off x="2057400" y="4191000"/>
            <a:ext cx="9296400" cy="1981200"/>
          </a:xfrm>
        </p:spPr>
        <p:txBody>
          <a:bodyPr>
            <a:noAutofit/>
          </a:bodyPr>
          <a:lstStyle/>
          <a:p>
            <a:r>
              <a:rPr lang="en-US" sz="2400" dirty="0"/>
              <a:t>Lecture 5: Patient-Provider Interactions</a:t>
            </a:r>
          </a:p>
          <a:p>
            <a:r>
              <a:rPr lang="en-US" sz="2400" dirty="0"/>
              <a:t>February 8, 2023</a:t>
            </a:r>
          </a:p>
          <a:p>
            <a:endParaRPr lang="en-US" sz="2400" dirty="0"/>
          </a:p>
          <a:p>
            <a:r>
              <a:rPr lang="en-US" sz="2400" dirty="0"/>
              <a:t>HAD 6750 </a:t>
            </a:r>
            <a:r>
              <a:rPr lang="en-US" sz="2400" dirty="0">
                <a:sym typeface="Symbol" panose="05050102010706020507" pitchFamily="18" charset="2"/>
              </a:rPr>
              <a:t> </a:t>
            </a:r>
            <a:r>
              <a:rPr lang="en-US" sz="2400" dirty="0"/>
              <a:t>Alex Hoagland, Ph.D.</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1217" y="30443"/>
            <a:ext cx="10304383" cy="702856"/>
          </a:xfrm>
          <a:prstGeom prst="rect">
            <a:avLst/>
          </a:prstGeom>
        </p:spPr>
        <p:txBody>
          <a:bodyPr vert="horz" wrap="square" lIns="0" tIns="25499" rIns="0" bIns="0" rtlCol="0" anchor="b">
            <a:spAutoFit/>
          </a:bodyPr>
          <a:lstStyle/>
          <a:p>
            <a:pPr marL="26841">
              <a:lnSpc>
                <a:spcPct val="100000"/>
              </a:lnSpc>
              <a:spcBef>
                <a:spcPts val="201"/>
              </a:spcBef>
            </a:pPr>
            <a:r>
              <a:rPr lang="en-CA" spc="95" dirty="0"/>
              <a:t>Example: Fever</a:t>
            </a:r>
            <a:endParaRPr spc="95" dirty="0"/>
          </a:p>
        </p:txBody>
      </p:sp>
      <p:sp>
        <p:nvSpPr>
          <p:cNvPr id="9" name="object 9"/>
          <p:cNvSpPr txBox="1"/>
          <p:nvPr/>
        </p:nvSpPr>
        <p:spPr>
          <a:xfrm>
            <a:off x="11862007" y="6407020"/>
            <a:ext cx="132865" cy="220866"/>
          </a:xfrm>
          <a:prstGeom prst="rect">
            <a:avLst/>
          </a:prstGeom>
        </p:spPr>
        <p:txBody>
          <a:bodyPr vert="horz" wrap="square" lIns="0" tIns="25499" rIns="0" bIns="0" rtlCol="0">
            <a:spAutoFit/>
          </a:bodyPr>
          <a:lstStyle/>
          <a:p>
            <a:pPr marL="26841">
              <a:spcBef>
                <a:spcPts val="201"/>
              </a:spcBef>
            </a:pPr>
            <a:r>
              <a:rPr sz="1268" spc="-232" dirty="0">
                <a:solidFill>
                  <a:srgbClr val="22373A"/>
                </a:solidFill>
                <a:latin typeface="Arial Black"/>
                <a:cs typeface="Arial Black"/>
              </a:rPr>
              <a:t>5</a:t>
            </a:r>
            <a:endParaRPr sz="1268">
              <a:latin typeface="Arial Black"/>
              <a:cs typeface="Arial Black"/>
            </a:endParaRPr>
          </a:p>
        </p:txBody>
      </p:sp>
      <p:sp>
        <p:nvSpPr>
          <p:cNvPr id="3" name="TextBox 2">
            <a:extLst>
              <a:ext uri="{FF2B5EF4-FFF2-40B4-BE49-F238E27FC236}">
                <a16:creationId xmlns:a16="http://schemas.microsoft.com/office/drawing/2014/main" id="{EB3B0B30-C2F4-16D0-9036-2E80A97D4666}"/>
              </a:ext>
            </a:extLst>
          </p:cNvPr>
          <p:cNvSpPr txBox="1"/>
          <p:nvPr/>
        </p:nvSpPr>
        <p:spPr>
          <a:xfrm>
            <a:off x="304800" y="733299"/>
            <a:ext cx="10668000" cy="1446550"/>
          </a:xfrm>
          <a:prstGeom prst="rect">
            <a:avLst/>
          </a:prstGeom>
          <a:noFill/>
        </p:spPr>
        <p:txBody>
          <a:bodyPr wrap="square" rtlCol="0">
            <a:spAutoFit/>
          </a:bodyPr>
          <a:lstStyle/>
          <a:p>
            <a:pPr marL="285750" indent="-285750">
              <a:buFont typeface="Arial" panose="020B0604020202020204" pitchFamily="34" charset="0"/>
              <a:buChar char="•"/>
            </a:pPr>
            <a:r>
              <a:rPr lang="en-CA" sz="2200" dirty="0"/>
              <a:t>At what temperature do you go to the doctor?</a:t>
            </a:r>
          </a:p>
          <a:p>
            <a:r>
              <a:rPr lang="en-CA" sz="2200" dirty="0"/>
              <a:t> </a:t>
            </a:r>
          </a:p>
          <a:p>
            <a:pPr marL="285750" indent="-285750">
              <a:buFont typeface="Arial" panose="020B0604020202020204" pitchFamily="34" charset="0"/>
              <a:buChar char="•"/>
            </a:pPr>
            <a:endParaRPr lang="en-CA" sz="2200" dirty="0"/>
          </a:p>
          <a:p>
            <a:endParaRPr lang="en-CA" sz="2200" dirty="0"/>
          </a:p>
        </p:txBody>
      </p:sp>
      <p:grpSp>
        <p:nvGrpSpPr>
          <p:cNvPr id="6" name="Group 5">
            <a:extLst>
              <a:ext uri="{FF2B5EF4-FFF2-40B4-BE49-F238E27FC236}">
                <a16:creationId xmlns:a16="http://schemas.microsoft.com/office/drawing/2014/main" id="{6A780588-83E2-2A3D-52F2-FADBC916C4D0}"/>
              </a:ext>
            </a:extLst>
          </p:cNvPr>
          <p:cNvGrpSpPr/>
          <p:nvPr/>
        </p:nvGrpSpPr>
        <p:grpSpPr>
          <a:xfrm>
            <a:off x="1261866" y="1574396"/>
            <a:ext cx="8102160" cy="522720"/>
            <a:chOff x="1261866" y="1574396"/>
            <a:chExt cx="8102160" cy="522720"/>
          </a:xfrm>
        </p:grpSpPr>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69194CEE-EDB4-1DE6-D76D-48964629E0AA}"/>
                    </a:ext>
                  </a:extLst>
                </p14:cNvPr>
                <p14:cNvContentPartPr/>
                <p14:nvPr/>
              </p14:nvContentPartPr>
              <p14:xfrm>
                <a:off x="1261866" y="1849076"/>
                <a:ext cx="8102160" cy="63720"/>
              </p14:xfrm>
            </p:contentPart>
          </mc:Choice>
          <mc:Fallback xmlns="">
            <p:pic>
              <p:nvPicPr>
                <p:cNvPr id="4" name="Ink 3">
                  <a:extLst>
                    <a:ext uri="{FF2B5EF4-FFF2-40B4-BE49-F238E27FC236}">
                      <a16:creationId xmlns:a16="http://schemas.microsoft.com/office/drawing/2014/main" id="{69194CEE-EDB4-1DE6-D76D-48964629E0AA}"/>
                    </a:ext>
                  </a:extLst>
                </p:cNvPr>
                <p:cNvPicPr/>
                <p:nvPr/>
              </p:nvPicPr>
              <p:blipFill>
                <a:blip r:embed="rId4"/>
                <a:stretch>
                  <a:fillRect/>
                </a:stretch>
              </p:blipFill>
              <p:spPr>
                <a:xfrm>
                  <a:off x="1253226" y="1840076"/>
                  <a:ext cx="8119800" cy="8136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5" name="Ink 4">
                  <a:extLst>
                    <a:ext uri="{FF2B5EF4-FFF2-40B4-BE49-F238E27FC236}">
                      <a16:creationId xmlns:a16="http://schemas.microsoft.com/office/drawing/2014/main" id="{73D31DF7-3B9F-C4DA-FFD5-857DCB383553}"/>
                    </a:ext>
                  </a:extLst>
                </p14:cNvPr>
                <p14:cNvContentPartPr/>
                <p14:nvPr/>
              </p14:nvContentPartPr>
              <p14:xfrm>
                <a:off x="9276546" y="1574396"/>
                <a:ext cx="7560" cy="522720"/>
              </p14:xfrm>
            </p:contentPart>
          </mc:Choice>
          <mc:Fallback xmlns="">
            <p:pic>
              <p:nvPicPr>
                <p:cNvPr id="5" name="Ink 4">
                  <a:extLst>
                    <a:ext uri="{FF2B5EF4-FFF2-40B4-BE49-F238E27FC236}">
                      <a16:creationId xmlns:a16="http://schemas.microsoft.com/office/drawing/2014/main" id="{73D31DF7-3B9F-C4DA-FFD5-857DCB383553}"/>
                    </a:ext>
                  </a:extLst>
                </p:cNvPr>
                <p:cNvPicPr/>
                <p:nvPr/>
              </p:nvPicPr>
              <p:blipFill>
                <a:blip r:embed="rId6"/>
                <a:stretch>
                  <a:fillRect/>
                </a:stretch>
              </p:blipFill>
              <p:spPr>
                <a:xfrm>
                  <a:off x="9267546" y="1565396"/>
                  <a:ext cx="25200" cy="5403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7">
            <p14:nvContentPartPr>
              <p14:cNvPr id="7" name="Ink 6">
                <a:extLst>
                  <a:ext uri="{FF2B5EF4-FFF2-40B4-BE49-F238E27FC236}">
                    <a16:creationId xmlns:a16="http://schemas.microsoft.com/office/drawing/2014/main" id="{A6230FFE-E90C-A88C-F07A-654D25FA1F41}"/>
                  </a:ext>
                </a:extLst>
              </p14:cNvPr>
              <p14:cNvContentPartPr/>
              <p14:nvPr/>
            </p14:nvContentPartPr>
            <p14:xfrm>
              <a:off x="1370226" y="1615796"/>
              <a:ext cx="11160" cy="453600"/>
            </p14:xfrm>
          </p:contentPart>
        </mc:Choice>
        <mc:Fallback xmlns="">
          <p:pic>
            <p:nvPicPr>
              <p:cNvPr id="7" name="Ink 6">
                <a:extLst>
                  <a:ext uri="{FF2B5EF4-FFF2-40B4-BE49-F238E27FC236}">
                    <a16:creationId xmlns:a16="http://schemas.microsoft.com/office/drawing/2014/main" id="{A6230FFE-E90C-A88C-F07A-654D25FA1F41}"/>
                  </a:ext>
                </a:extLst>
              </p:cNvPr>
              <p:cNvPicPr/>
              <p:nvPr/>
            </p:nvPicPr>
            <p:blipFill>
              <a:blip r:embed="rId8"/>
              <a:stretch>
                <a:fillRect/>
              </a:stretch>
            </p:blipFill>
            <p:spPr>
              <a:xfrm>
                <a:off x="1361586" y="1607156"/>
                <a:ext cx="28800" cy="471240"/>
              </a:xfrm>
              <a:prstGeom prst="rect">
                <a:avLst/>
              </a:prstGeom>
            </p:spPr>
          </p:pic>
        </mc:Fallback>
      </mc:AlternateContent>
      <p:grpSp>
        <p:nvGrpSpPr>
          <p:cNvPr id="25" name="Group 24">
            <a:extLst>
              <a:ext uri="{FF2B5EF4-FFF2-40B4-BE49-F238E27FC236}">
                <a16:creationId xmlns:a16="http://schemas.microsoft.com/office/drawing/2014/main" id="{498B52C2-3791-BBE8-12D0-8E9704E24B5F}"/>
              </a:ext>
            </a:extLst>
          </p:cNvPr>
          <p:cNvGrpSpPr/>
          <p:nvPr/>
        </p:nvGrpSpPr>
        <p:grpSpPr>
          <a:xfrm>
            <a:off x="760386" y="2199356"/>
            <a:ext cx="730800" cy="504720"/>
            <a:chOff x="760386" y="2199356"/>
            <a:chExt cx="730800" cy="504720"/>
          </a:xfrm>
        </p:grpSpPr>
        <mc:AlternateContent xmlns:mc="http://schemas.openxmlformats.org/markup-compatibility/2006" xmlns:p14="http://schemas.microsoft.com/office/powerpoint/2010/main">
          <mc:Choice Requires="p14">
            <p:contentPart p14:bwMode="auto" r:id="rId9">
              <p14:nvContentPartPr>
                <p14:cNvPr id="23" name="Ink 22">
                  <a:extLst>
                    <a:ext uri="{FF2B5EF4-FFF2-40B4-BE49-F238E27FC236}">
                      <a16:creationId xmlns:a16="http://schemas.microsoft.com/office/drawing/2014/main" id="{ED3D4D55-C63C-13A9-078E-C7D64CF9591E}"/>
                    </a:ext>
                  </a:extLst>
                </p14:cNvPr>
                <p14:cNvContentPartPr/>
                <p14:nvPr/>
              </p14:nvContentPartPr>
              <p14:xfrm>
                <a:off x="760386" y="2293676"/>
                <a:ext cx="372240" cy="410400"/>
              </p14:xfrm>
            </p:contentPart>
          </mc:Choice>
          <mc:Fallback xmlns="">
            <p:pic>
              <p:nvPicPr>
                <p:cNvPr id="23" name="Ink 22">
                  <a:extLst>
                    <a:ext uri="{FF2B5EF4-FFF2-40B4-BE49-F238E27FC236}">
                      <a16:creationId xmlns:a16="http://schemas.microsoft.com/office/drawing/2014/main" id="{ED3D4D55-C63C-13A9-078E-C7D64CF9591E}"/>
                    </a:ext>
                  </a:extLst>
                </p:cNvPr>
                <p:cNvPicPr/>
                <p:nvPr/>
              </p:nvPicPr>
              <p:blipFill>
                <a:blip r:embed="rId10"/>
                <a:stretch>
                  <a:fillRect/>
                </a:stretch>
              </p:blipFill>
              <p:spPr>
                <a:xfrm>
                  <a:off x="751386" y="2284676"/>
                  <a:ext cx="389880" cy="42804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24" name="Ink 23">
                  <a:extLst>
                    <a:ext uri="{FF2B5EF4-FFF2-40B4-BE49-F238E27FC236}">
                      <a16:creationId xmlns:a16="http://schemas.microsoft.com/office/drawing/2014/main" id="{37FF530D-4431-5EE8-7E07-97AB1B3E9C61}"/>
                    </a:ext>
                  </a:extLst>
                </p14:cNvPr>
                <p14:cNvContentPartPr/>
                <p14:nvPr/>
              </p14:nvContentPartPr>
              <p14:xfrm>
                <a:off x="1218666" y="2199356"/>
                <a:ext cx="272520" cy="375480"/>
              </p14:xfrm>
            </p:contentPart>
          </mc:Choice>
          <mc:Fallback xmlns="">
            <p:pic>
              <p:nvPicPr>
                <p:cNvPr id="24" name="Ink 23">
                  <a:extLst>
                    <a:ext uri="{FF2B5EF4-FFF2-40B4-BE49-F238E27FC236}">
                      <a16:creationId xmlns:a16="http://schemas.microsoft.com/office/drawing/2014/main" id="{37FF530D-4431-5EE8-7E07-97AB1B3E9C61}"/>
                    </a:ext>
                  </a:extLst>
                </p:cNvPr>
                <p:cNvPicPr/>
                <p:nvPr/>
              </p:nvPicPr>
              <p:blipFill>
                <a:blip r:embed="rId12"/>
                <a:stretch>
                  <a:fillRect/>
                </a:stretch>
              </p:blipFill>
              <p:spPr>
                <a:xfrm>
                  <a:off x="1210026" y="2190716"/>
                  <a:ext cx="290160" cy="393120"/>
                </a:xfrm>
                <a:prstGeom prst="rect">
                  <a:avLst/>
                </a:prstGeom>
              </p:spPr>
            </p:pic>
          </mc:Fallback>
        </mc:AlternateContent>
      </p:grpSp>
      <p:grpSp>
        <p:nvGrpSpPr>
          <p:cNvPr id="29" name="Group 28">
            <a:extLst>
              <a:ext uri="{FF2B5EF4-FFF2-40B4-BE49-F238E27FC236}">
                <a16:creationId xmlns:a16="http://schemas.microsoft.com/office/drawing/2014/main" id="{C078B023-2075-2642-526F-3F778C988608}"/>
              </a:ext>
            </a:extLst>
          </p:cNvPr>
          <p:cNvGrpSpPr/>
          <p:nvPr/>
        </p:nvGrpSpPr>
        <p:grpSpPr>
          <a:xfrm>
            <a:off x="2557506" y="1626956"/>
            <a:ext cx="762480" cy="1406880"/>
            <a:chOff x="2557506" y="1626956"/>
            <a:chExt cx="762480" cy="1406880"/>
          </a:xfrm>
        </p:grpSpPr>
        <mc:AlternateContent xmlns:mc="http://schemas.openxmlformats.org/markup-compatibility/2006" xmlns:p14="http://schemas.microsoft.com/office/powerpoint/2010/main">
          <mc:Choice Requires="p14">
            <p:contentPart p14:bwMode="auto" r:id="rId13">
              <p14:nvContentPartPr>
                <p14:cNvPr id="26" name="Ink 25">
                  <a:extLst>
                    <a:ext uri="{FF2B5EF4-FFF2-40B4-BE49-F238E27FC236}">
                      <a16:creationId xmlns:a16="http://schemas.microsoft.com/office/drawing/2014/main" id="{41C549BF-12DD-D43F-DC87-DEC7183FA571}"/>
                    </a:ext>
                  </a:extLst>
                </p14:cNvPr>
                <p14:cNvContentPartPr/>
                <p14:nvPr/>
              </p14:nvContentPartPr>
              <p14:xfrm>
                <a:off x="3034866" y="1626956"/>
                <a:ext cx="102600" cy="748800"/>
              </p14:xfrm>
            </p:contentPart>
          </mc:Choice>
          <mc:Fallback xmlns="">
            <p:pic>
              <p:nvPicPr>
                <p:cNvPr id="26" name="Ink 25">
                  <a:extLst>
                    <a:ext uri="{FF2B5EF4-FFF2-40B4-BE49-F238E27FC236}">
                      <a16:creationId xmlns:a16="http://schemas.microsoft.com/office/drawing/2014/main" id="{41C549BF-12DD-D43F-DC87-DEC7183FA571}"/>
                    </a:ext>
                  </a:extLst>
                </p:cNvPr>
                <p:cNvPicPr/>
                <p:nvPr/>
              </p:nvPicPr>
              <p:blipFill>
                <a:blip r:embed="rId14"/>
                <a:stretch>
                  <a:fillRect/>
                </a:stretch>
              </p:blipFill>
              <p:spPr>
                <a:xfrm>
                  <a:off x="3026226" y="1618316"/>
                  <a:ext cx="120240" cy="76644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27" name="Ink 26">
                  <a:extLst>
                    <a:ext uri="{FF2B5EF4-FFF2-40B4-BE49-F238E27FC236}">
                      <a16:creationId xmlns:a16="http://schemas.microsoft.com/office/drawing/2014/main" id="{668F5D93-C5E2-DF65-1240-DD4849A34F64}"/>
                    </a:ext>
                  </a:extLst>
                </p14:cNvPr>
                <p14:cNvContentPartPr/>
                <p14:nvPr/>
              </p14:nvContentPartPr>
              <p14:xfrm>
                <a:off x="2557506" y="2508956"/>
                <a:ext cx="442800" cy="524880"/>
              </p14:xfrm>
            </p:contentPart>
          </mc:Choice>
          <mc:Fallback xmlns="">
            <p:pic>
              <p:nvPicPr>
                <p:cNvPr id="27" name="Ink 26">
                  <a:extLst>
                    <a:ext uri="{FF2B5EF4-FFF2-40B4-BE49-F238E27FC236}">
                      <a16:creationId xmlns:a16="http://schemas.microsoft.com/office/drawing/2014/main" id="{668F5D93-C5E2-DF65-1240-DD4849A34F64}"/>
                    </a:ext>
                  </a:extLst>
                </p:cNvPr>
                <p:cNvPicPr/>
                <p:nvPr/>
              </p:nvPicPr>
              <p:blipFill>
                <a:blip r:embed="rId16"/>
                <a:stretch>
                  <a:fillRect/>
                </a:stretch>
              </p:blipFill>
              <p:spPr>
                <a:xfrm>
                  <a:off x="2548866" y="2499956"/>
                  <a:ext cx="460440" cy="54252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28" name="Ink 27">
                  <a:extLst>
                    <a:ext uri="{FF2B5EF4-FFF2-40B4-BE49-F238E27FC236}">
                      <a16:creationId xmlns:a16="http://schemas.microsoft.com/office/drawing/2014/main" id="{6F608146-E908-A782-6AF8-2ABFA464D415}"/>
                    </a:ext>
                  </a:extLst>
                </p14:cNvPr>
                <p14:cNvContentPartPr/>
                <p14:nvPr/>
              </p14:nvContentPartPr>
              <p14:xfrm>
                <a:off x="3009306" y="2458556"/>
                <a:ext cx="310680" cy="366840"/>
              </p14:xfrm>
            </p:contentPart>
          </mc:Choice>
          <mc:Fallback xmlns="">
            <p:pic>
              <p:nvPicPr>
                <p:cNvPr id="28" name="Ink 27">
                  <a:extLst>
                    <a:ext uri="{FF2B5EF4-FFF2-40B4-BE49-F238E27FC236}">
                      <a16:creationId xmlns:a16="http://schemas.microsoft.com/office/drawing/2014/main" id="{6F608146-E908-A782-6AF8-2ABFA464D415}"/>
                    </a:ext>
                  </a:extLst>
                </p:cNvPr>
                <p:cNvPicPr/>
                <p:nvPr/>
              </p:nvPicPr>
              <p:blipFill>
                <a:blip r:embed="rId18"/>
                <a:stretch>
                  <a:fillRect/>
                </a:stretch>
              </p:blipFill>
              <p:spPr>
                <a:xfrm>
                  <a:off x="3000306" y="2449556"/>
                  <a:ext cx="328320" cy="384480"/>
                </a:xfrm>
                <a:prstGeom prst="rect">
                  <a:avLst/>
                </a:prstGeom>
              </p:spPr>
            </p:pic>
          </mc:Fallback>
        </mc:AlternateContent>
      </p:grpSp>
      <p:grpSp>
        <p:nvGrpSpPr>
          <p:cNvPr id="33" name="Group 32">
            <a:extLst>
              <a:ext uri="{FF2B5EF4-FFF2-40B4-BE49-F238E27FC236}">
                <a16:creationId xmlns:a16="http://schemas.microsoft.com/office/drawing/2014/main" id="{9EFB6AD7-6226-59FC-7658-AB9FC8AD5147}"/>
              </a:ext>
            </a:extLst>
          </p:cNvPr>
          <p:cNvGrpSpPr/>
          <p:nvPr/>
        </p:nvGrpSpPr>
        <p:grpSpPr>
          <a:xfrm>
            <a:off x="8863266" y="2465756"/>
            <a:ext cx="676440" cy="522000"/>
            <a:chOff x="8863266" y="2465756"/>
            <a:chExt cx="676440" cy="522000"/>
          </a:xfrm>
        </p:grpSpPr>
        <mc:AlternateContent xmlns:mc="http://schemas.openxmlformats.org/markup-compatibility/2006" xmlns:p14="http://schemas.microsoft.com/office/powerpoint/2010/main">
          <mc:Choice Requires="p14">
            <p:contentPart p14:bwMode="auto" r:id="rId19">
              <p14:nvContentPartPr>
                <p14:cNvPr id="30" name="Ink 29">
                  <a:extLst>
                    <a:ext uri="{FF2B5EF4-FFF2-40B4-BE49-F238E27FC236}">
                      <a16:creationId xmlns:a16="http://schemas.microsoft.com/office/drawing/2014/main" id="{51A364E0-86A6-2784-1C8A-16FB50D23391}"/>
                    </a:ext>
                  </a:extLst>
                </p14:cNvPr>
                <p14:cNvContentPartPr/>
                <p14:nvPr/>
              </p14:nvContentPartPr>
              <p14:xfrm>
                <a:off x="8863266" y="2487356"/>
                <a:ext cx="304920" cy="217440"/>
              </p14:xfrm>
            </p:contentPart>
          </mc:Choice>
          <mc:Fallback xmlns="">
            <p:pic>
              <p:nvPicPr>
                <p:cNvPr id="30" name="Ink 29">
                  <a:extLst>
                    <a:ext uri="{FF2B5EF4-FFF2-40B4-BE49-F238E27FC236}">
                      <a16:creationId xmlns:a16="http://schemas.microsoft.com/office/drawing/2014/main" id="{51A364E0-86A6-2784-1C8A-16FB50D23391}"/>
                    </a:ext>
                  </a:extLst>
                </p:cNvPr>
                <p:cNvPicPr/>
                <p:nvPr/>
              </p:nvPicPr>
              <p:blipFill>
                <a:blip r:embed="rId20"/>
                <a:stretch>
                  <a:fillRect/>
                </a:stretch>
              </p:blipFill>
              <p:spPr>
                <a:xfrm>
                  <a:off x="8854266" y="2478716"/>
                  <a:ext cx="322560" cy="23508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31" name="Ink 30">
                  <a:extLst>
                    <a:ext uri="{FF2B5EF4-FFF2-40B4-BE49-F238E27FC236}">
                      <a16:creationId xmlns:a16="http://schemas.microsoft.com/office/drawing/2014/main" id="{87E68C79-FB00-79E3-735F-A6DBF8F20C3B}"/>
                    </a:ext>
                  </a:extLst>
                </p14:cNvPr>
                <p14:cNvContentPartPr/>
                <p14:nvPr/>
              </p14:nvContentPartPr>
              <p14:xfrm>
                <a:off x="9073866" y="2465756"/>
                <a:ext cx="12240" cy="522000"/>
              </p14:xfrm>
            </p:contentPart>
          </mc:Choice>
          <mc:Fallback xmlns="">
            <p:pic>
              <p:nvPicPr>
                <p:cNvPr id="31" name="Ink 30">
                  <a:extLst>
                    <a:ext uri="{FF2B5EF4-FFF2-40B4-BE49-F238E27FC236}">
                      <a16:creationId xmlns:a16="http://schemas.microsoft.com/office/drawing/2014/main" id="{87E68C79-FB00-79E3-735F-A6DBF8F20C3B}"/>
                    </a:ext>
                  </a:extLst>
                </p:cNvPr>
                <p:cNvPicPr/>
                <p:nvPr/>
              </p:nvPicPr>
              <p:blipFill>
                <a:blip r:embed="rId22"/>
                <a:stretch>
                  <a:fillRect/>
                </a:stretch>
              </p:blipFill>
              <p:spPr>
                <a:xfrm>
                  <a:off x="9064866" y="2457116"/>
                  <a:ext cx="29880" cy="53964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32" name="Ink 31">
                  <a:extLst>
                    <a:ext uri="{FF2B5EF4-FFF2-40B4-BE49-F238E27FC236}">
                      <a16:creationId xmlns:a16="http://schemas.microsoft.com/office/drawing/2014/main" id="{7621B198-B88F-2993-B29A-3E584FCECA70}"/>
                    </a:ext>
                  </a:extLst>
                </p14:cNvPr>
                <p14:cNvContentPartPr/>
                <p14:nvPr/>
              </p14:nvContentPartPr>
              <p14:xfrm>
                <a:off x="9295266" y="2555756"/>
                <a:ext cx="244440" cy="395640"/>
              </p14:xfrm>
            </p:contentPart>
          </mc:Choice>
          <mc:Fallback xmlns="">
            <p:pic>
              <p:nvPicPr>
                <p:cNvPr id="32" name="Ink 31">
                  <a:extLst>
                    <a:ext uri="{FF2B5EF4-FFF2-40B4-BE49-F238E27FC236}">
                      <a16:creationId xmlns:a16="http://schemas.microsoft.com/office/drawing/2014/main" id="{7621B198-B88F-2993-B29A-3E584FCECA70}"/>
                    </a:ext>
                  </a:extLst>
                </p:cNvPr>
                <p:cNvPicPr/>
                <p:nvPr/>
              </p:nvPicPr>
              <p:blipFill>
                <a:blip r:embed="rId24"/>
                <a:stretch>
                  <a:fillRect/>
                </a:stretch>
              </p:blipFill>
              <p:spPr>
                <a:xfrm>
                  <a:off x="9286626" y="2546756"/>
                  <a:ext cx="262080" cy="413280"/>
                </a:xfrm>
                <a:prstGeom prst="rect">
                  <a:avLst/>
                </a:prstGeom>
              </p:spPr>
            </p:pic>
          </mc:Fallback>
        </mc:AlternateContent>
      </p:grpSp>
      <p:grpSp>
        <p:nvGrpSpPr>
          <p:cNvPr id="39" name="Group 38">
            <a:extLst>
              <a:ext uri="{FF2B5EF4-FFF2-40B4-BE49-F238E27FC236}">
                <a16:creationId xmlns:a16="http://schemas.microsoft.com/office/drawing/2014/main" id="{FF1169BB-4DD9-89C9-0EED-22F2AF7B4FC8}"/>
              </a:ext>
            </a:extLst>
          </p:cNvPr>
          <p:cNvGrpSpPr/>
          <p:nvPr/>
        </p:nvGrpSpPr>
        <p:grpSpPr>
          <a:xfrm>
            <a:off x="5090466" y="1611836"/>
            <a:ext cx="892080" cy="1221840"/>
            <a:chOff x="5090466" y="1611836"/>
            <a:chExt cx="892080" cy="1221840"/>
          </a:xfrm>
        </p:grpSpPr>
        <mc:AlternateContent xmlns:mc="http://schemas.openxmlformats.org/markup-compatibility/2006" xmlns:p14="http://schemas.microsoft.com/office/powerpoint/2010/main">
          <mc:Choice Requires="p14">
            <p:contentPart p14:bwMode="auto" r:id="rId25">
              <p14:nvContentPartPr>
                <p14:cNvPr id="34" name="Ink 33">
                  <a:extLst>
                    <a:ext uri="{FF2B5EF4-FFF2-40B4-BE49-F238E27FC236}">
                      <a16:creationId xmlns:a16="http://schemas.microsoft.com/office/drawing/2014/main" id="{08331123-B39C-52E2-C937-A98C8BD0D61B}"/>
                    </a:ext>
                  </a:extLst>
                </p14:cNvPr>
                <p14:cNvContentPartPr/>
                <p14:nvPr/>
              </p14:nvContentPartPr>
              <p14:xfrm>
                <a:off x="5668266" y="1611836"/>
                <a:ext cx="23760" cy="579240"/>
              </p14:xfrm>
            </p:contentPart>
          </mc:Choice>
          <mc:Fallback xmlns="">
            <p:pic>
              <p:nvPicPr>
                <p:cNvPr id="34" name="Ink 33">
                  <a:extLst>
                    <a:ext uri="{FF2B5EF4-FFF2-40B4-BE49-F238E27FC236}">
                      <a16:creationId xmlns:a16="http://schemas.microsoft.com/office/drawing/2014/main" id="{08331123-B39C-52E2-C937-A98C8BD0D61B}"/>
                    </a:ext>
                  </a:extLst>
                </p:cNvPr>
                <p:cNvPicPr/>
                <p:nvPr/>
              </p:nvPicPr>
              <p:blipFill>
                <a:blip r:embed="rId26"/>
                <a:stretch>
                  <a:fillRect/>
                </a:stretch>
              </p:blipFill>
              <p:spPr>
                <a:xfrm>
                  <a:off x="5659626" y="1603196"/>
                  <a:ext cx="41400" cy="59688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35" name="Ink 34">
                  <a:extLst>
                    <a:ext uri="{FF2B5EF4-FFF2-40B4-BE49-F238E27FC236}">
                      <a16:creationId xmlns:a16="http://schemas.microsoft.com/office/drawing/2014/main" id="{40FECD45-2480-1AEE-2F76-89DA9D1F475E}"/>
                    </a:ext>
                  </a:extLst>
                </p14:cNvPr>
                <p14:cNvContentPartPr/>
                <p14:nvPr/>
              </p14:nvContentPartPr>
              <p14:xfrm>
                <a:off x="5231946" y="2360996"/>
                <a:ext cx="331920" cy="472680"/>
              </p14:xfrm>
            </p:contentPart>
          </mc:Choice>
          <mc:Fallback xmlns="">
            <p:pic>
              <p:nvPicPr>
                <p:cNvPr id="35" name="Ink 34">
                  <a:extLst>
                    <a:ext uri="{FF2B5EF4-FFF2-40B4-BE49-F238E27FC236}">
                      <a16:creationId xmlns:a16="http://schemas.microsoft.com/office/drawing/2014/main" id="{40FECD45-2480-1AEE-2F76-89DA9D1F475E}"/>
                    </a:ext>
                  </a:extLst>
                </p:cNvPr>
                <p:cNvPicPr/>
                <p:nvPr/>
              </p:nvPicPr>
              <p:blipFill>
                <a:blip r:embed="rId28"/>
                <a:stretch>
                  <a:fillRect/>
                </a:stretch>
              </p:blipFill>
              <p:spPr>
                <a:xfrm>
                  <a:off x="5223306" y="2351996"/>
                  <a:ext cx="349560" cy="49032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36" name="Ink 35">
                  <a:extLst>
                    <a:ext uri="{FF2B5EF4-FFF2-40B4-BE49-F238E27FC236}">
                      <a16:creationId xmlns:a16="http://schemas.microsoft.com/office/drawing/2014/main" id="{3C4CEB39-AE5E-600C-4856-29AEA1946B76}"/>
                    </a:ext>
                  </a:extLst>
                </p14:cNvPr>
                <p14:cNvContentPartPr/>
                <p14:nvPr/>
              </p14:nvContentPartPr>
              <p14:xfrm>
                <a:off x="5763666" y="2262716"/>
                <a:ext cx="8280" cy="204120"/>
              </p14:xfrm>
            </p:contentPart>
          </mc:Choice>
          <mc:Fallback xmlns="">
            <p:pic>
              <p:nvPicPr>
                <p:cNvPr id="36" name="Ink 35">
                  <a:extLst>
                    <a:ext uri="{FF2B5EF4-FFF2-40B4-BE49-F238E27FC236}">
                      <a16:creationId xmlns:a16="http://schemas.microsoft.com/office/drawing/2014/main" id="{3C4CEB39-AE5E-600C-4856-29AEA1946B76}"/>
                    </a:ext>
                  </a:extLst>
                </p:cNvPr>
                <p:cNvPicPr/>
                <p:nvPr/>
              </p:nvPicPr>
              <p:blipFill>
                <a:blip r:embed="rId30"/>
                <a:stretch>
                  <a:fillRect/>
                </a:stretch>
              </p:blipFill>
              <p:spPr>
                <a:xfrm>
                  <a:off x="5754666" y="2254076"/>
                  <a:ext cx="25920" cy="22176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37" name="Ink 36">
                  <a:extLst>
                    <a:ext uri="{FF2B5EF4-FFF2-40B4-BE49-F238E27FC236}">
                      <a16:creationId xmlns:a16="http://schemas.microsoft.com/office/drawing/2014/main" id="{8E1A16D0-B821-D278-6222-196BAA1F68C5}"/>
                    </a:ext>
                  </a:extLst>
                </p14:cNvPr>
                <p14:cNvContentPartPr/>
                <p14:nvPr/>
              </p14:nvContentPartPr>
              <p14:xfrm>
                <a:off x="5751426" y="2304116"/>
                <a:ext cx="231120" cy="85680"/>
              </p14:xfrm>
            </p:contentPart>
          </mc:Choice>
          <mc:Fallback xmlns="">
            <p:pic>
              <p:nvPicPr>
                <p:cNvPr id="37" name="Ink 36">
                  <a:extLst>
                    <a:ext uri="{FF2B5EF4-FFF2-40B4-BE49-F238E27FC236}">
                      <a16:creationId xmlns:a16="http://schemas.microsoft.com/office/drawing/2014/main" id="{8E1A16D0-B821-D278-6222-196BAA1F68C5}"/>
                    </a:ext>
                  </a:extLst>
                </p:cNvPr>
                <p:cNvPicPr/>
                <p:nvPr/>
              </p:nvPicPr>
              <p:blipFill>
                <a:blip r:embed="rId32"/>
                <a:stretch>
                  <a:fillRect/>
                </a:stretch>
              </p:blipFill>
              <p:spPr>
                <a:xfrm>
                  <a:off x="5742786" y="2295116"/>
                  <a:ext cx="248760" cy="10332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38" name="Ink 37">
                  <a:extLst>
                    <a:ext uri="{FF2B5EF4-FFF2-40B4-BE49-F238E27FC236}">
                      <a16:creationId xmlns:a16="http://schemas.microsoft.com/office/drawing/2014/main" id="{FA1170E4-6FE2-D278-226F-9326F3D9DE2E}"/>
                    </a:ext>
                  </a:extLst>
                </p14:cNvPr>
                <p14:cNvContentPartPr/>
                <p14:nvPr/>
              </p14:nvContentPartPr>
              <p14:xfrm>
                <a:off x="5090466" y="2209796"/>
                <a:ext cx="488880" cy="22680"/>
              </p14:xfrm>
            </p:contentPart>
          </mc:Choice>
          <mc:Fallback xmlns="">
            <p:pic>
              <p:nvPicPr>
                <p:cNvPr id="38" name="Ink 37">
                  <a:extLst>
                    <a:ext uri="{FF2B5EF4-FFF2-40B4-BE49-F238E27FC236}">
                      <a16:creationId xmlns:a16="http://schemas.microsoft.com/office/drawing/2014/main" id="{FA1170E4-6FE2-D278-226F-9326F3D9DE2E}"/>
                    </a:ext>
                  </a:extLst>
                </p:cNvPr>
                <p:cNvPicPr/>
                <p:nvPr/>
              </p:nvPicPr>
              <p:blipFill>
                <a:blip r:embed="rId34"/>
                <a:stretch>
                  <a:fillRect/>
                </a:stretch>
              </p:blipFill>
              <p:spPr>
                <a:xfrm>
                  <a:off x="5081826" y="2201156"/>
                  <a:ext cx="506520" cy="40320"/>
                </a:xfrm>
                <a:prstGeom prst="rect">
                  <a:avLst/>
                </a:prstGeom>
              </p:spPr>
            </p:pic>
          </mc:Fallback>
        </mc:AlternateContent>
      </p:grpSp>
    </p:spTree>
    <p:extLst>
      <p:ext uri="{BB962C8B-B14F-4D97-AF65-F5344CB8AC3E}">
        <p14:creationId xmlns:p14="http://schemas.microsoft.com/office/powerpoint/2010/main" val="1567461058"/>
      </p:ext>
    </p:extLst>
  </p:cSld>
  <p:clrMapOvr>
    <a:masterClrMapping/>
  </p:clrMapOvr>
  <p:transition>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1217" y="30443"/>
            <a:ext cx="10304383" cy="702856"/>
          </a:xfrm>
          <a:prstGeom prst="rect">
            <a:avLst/>
          </a:prstGeom>
        </p:spPr>
        <p:txBody>
          <a:bodyPr vert="horz" wrap="square" lIns="0" tIns="25499" rIns="0" bIns="0" rtlCol="0" anchor="b">
            <a:spAutoFit/>
          </a:bodyPr>
          <a:lstStyle/>
          <a:p>
            <a:pPr marL="26841">
              <a:lnSpc>
                <a:spcPct val="100000"/>
              </a:lnSpc>
              <a:spcBef>
                <a:spcPts val="201"/>
              </a:spcBef>
            </a:pPr>
            <a:r>
              <a:rPr lang="en-CA" spc="95" dirty="0"/>
              <a:t>Model Setup: Providers</a:t>
            </a:r>
            <a:endParaRPr spc="95" dirty="0"/>
          </a:p>
        </p:txBody>
      </p:sp>
      <p:sp>
        <p:nvSpPr>
          <p:cNvPr id="9" name="object 9"/>
          <p:cNvSpPr txBox="1"/>
          <p:nvPr/>
        </p:nvSpPr>
        <p:spPr>
          <a:xfrm>
            <a:off x="11862007" y="6407020"/>
            <a:ext cx="132865" cy="220866"/>
          </a:xfrm>
          <a:prstGeom prst="rect">
            <a:avLst/>
          </a:prstGeom>
        </p:spPr>
        <p:txBody>
          <a:bodyPr vert="horz" wrap="square" lIns="0" tIns="25499" rIns="0" bIns="0" rtlCol="0">
            <a:spAutoFit/>
          </a:bodyPr>
          <a:lstStyle/>
          <a:p>
            <a:pPr marL="26841">
              <a:spcBef>
                <a:spcPts val="201"/>
              </a:spcBef>
            </a:pPr>
            <a:r>
              <a:rPr sz="1268" spc="-232" dirty="0">
                <a:solidFill>
                  <a:srgbClr val="22373A"/>
                </a:solidFill>
                <a:latin typeface="Arial Black"/>
                <a:cs typeface="Arial Black"/>
              </a:rPr>
              <a:t>5</a:t>
            </a:r>
            <a:endParaRPr sz="1268">
              <a:latin typeface="Arial Black"/>
              <a:cs typeface="Arial Black"/>
            </a:endParaRP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EB3B0B30-C2F4-16D0-9036-2E80A97D4666}"/>
                  </a:ext>
                </a:extLst>
              </p:cNvPr>
              <p:cNvSpPr txBox="1"/>
              <p:nvPr/>
            </p:nvSpPr>
            <p:spPr>
              <a:xfrm>
                <a:off x="304800" y="733299"/>
                <a:ext cx="10668000" cy="3816429"/>
              </a:xfrm>
              <a:prstGeom prst="rect">
                <a:avLst/>
              </a:prstGeom>
              <a:noFill/>
            </p:spPr>
            <p:txBody>
              <a:bodyPr wrap="square" rtlCol="0">
                <a:spAutoFit/>
              </a:bodyPr>
              <a:lstStyle/>
              <a:p>
                <a:pPr marL="285750" indent="-285750">
                  <a:buFont typeface="Arial" panose="020B0604020202020204" pitchFamily="34" charset="0"/>
                  <a:buChar char="•"/>
                </a:pPr>
                <a:r>
                  <a:rPr lang="en-CA" sz="2200" dirty="0"/>
                  <a:t>Providers exploit their </a:t>
                </a:r>
                <a:r>
                  <a:rPr lang="en-CA" sz="2200" i="1" dirty="0"/>
                  <a:t>medical </a:t>
                </a:r>
                <a:r>
                  <a:rPr lang="en-CA" sz="2200" dirty="0"/>
                  <a:t>information asymmetry to increase profits</a:t>
                </a:r>
              </a:p>
              <a:p>
                <a:pPr marL="285750" indent="-285750">
                  <a:buFont typeface="Arial" panose="020B0604020202020204" pitchFamily="34" charset="0"/>
                  <a:buChar char="•"/>
                </a:pPr>
                <a:endParaRPr lang="en-CA" sz="2200" dirty="0"/>
              </a:p>
              <a:p>
                <a:pPr marL="457200" indent="-457200">
                  <a:buFont typeface="+mj-lt"/>
                  <a:buAutoNum type="arabicPeriod"/>
                </a:pPr>
                <a:r>
                  <a:rPr lang="en-CA" sz="2200" dirty="0"/>
                  <a:t>If a patient seeks care, providers receive a </a:t>
                </a:r>
                <a:r>
                  <a:rPr lang="en-CA" sz="2200" b="1" dirty="0"/>
                  <a:t>separate signal </a:t>
                </a:r>
                <a14:m>
                  <m:oMath xmlns:m="http://schemas.openxmlformats.org/officeDocument/2006/math">
                    <m:sSub>
                      <m:sSubPr>
                        <m:ctrlPr>
                          <a:rPr lang="en-CA" sz="2200" b="1" i="1" smtClean="0">
                            <a:latin typeface="Cambria Math" panose="02040503050406030204" pitchFamily="18" charset="0"/>
                          </a:rPr>
                        </m:ctrlPr>
                      </m:sSubPr>
                      <m:e>
                        <m:r>
                          <a:rPr lang="en-CA" sz="2200" b="1" i="1" smtClean="0">
                            <a:latin typeface="Cambria Math" panose="02040503050406030204" pitchFamily="18" charset="0"/>
                          </a:rPr>
                          <m:t>𝒔</m:t>
                        </m:r>
                      </m:e>
                      <m:sub>
                        <m:r>
                          <a:rPr lang="en-CA" sz="2200" b="1" i="1" smtClean="0">
                            <a:latin typeface="Cambria Math" panose="02040503050406030204" pitchFamily="18" charset="0"/>
                          </a:rPr>
                          <m:t>𝒅</m:t>
                        </m:r>
                      </m:sub>
                    </m:sSub>
                  </m:oMath>
                </a14:m>
                <a:r>
                  <a:rPr lang="en-CA" sz="2200" dirty="0"/>
                  <a:t> </a:t>
                </a:r>
              </a:p>
              <a:p>
                <a:pPr marL="914400" lvl="1" indent="-457200">
                  <a:buFont typeface="Arial" panose="020B0604020202020204" pitchFamily="34" charset="0"/>
                  <a:buChar char="•"/>
                </a:pPr>
                <a:r>
                  <a:rPr lang="en-CA" sz="2200" dirty="0"/>
                  <a:t>E.g., from lab work, exams, etc. </a:t>
                </a:r>
              </a:p>
              <a:p>
                <a:pPr marL="457200" indent="-457200">
                  <a:buFont typeface="+mj-lt"/>
                  <a:buAutoNum type="arabicPeriod"/>
                </a:pPr>
                <a:r>
                  <a:rPr lang="en-CA" sz="2200" dirty="0"/>
                  <a:t>The doctor then recommends one of two treatments </a:t>
                </a:r>
                <a14:m>
                  <m:oMath xmlns:m="http://schemas.openxmlformats.org/officeDocument/2006/math">
                    <m:r>
                      <a:rPr lang="en-CA" sz="2200" b="0" i="1" smtClean="0">
                        <a:latin typeface="Cambria Math" panose="02040503050406030204" pitchFamily="18" charset="0"/>
                      </a:rPr>
                      <m:t>𝑡</m:t>
                    </m:r>
                    <m:r>
                      <a:rPr lang="en-CA" sz="2200" b="0" i="1" smtClean="0">
                        <a:latin typeface="Cambria Math" panose="02040503050406030204" pitchFamily="18" charset="0"/>
                      </a:rPr>
                      <m:t>∈(</m:t>
                    </m:r>
                    <m:r>
                      <a:rPr lang="en-CA" sz="2200" b="0" i="1" smtClean="0">
                        <a:latin typeface="Cambria Math" panose="02040503050406030204" pitchFamily="18" charset="0"/>
                      </a:rPr>
                      <m:t>𝑡</m:t>
                    </m:r>
                    <m:r>
                      <a:rPr lang="en-CA" sz="2200" b="0" i="1" smtClean="0">
                        <a:latin typeface="Cambria Math" panose="02040503050406030204" pitchFamily="18" charset="0"/>
                      </a:rPr>
                      <m:t>,</m:t>
                    </m:r>
                    <m:acc>
                      <m:accPr>
                        <m:chr m:val="̅"/>
                        <m:ctrlPr>
                          <a:rPr lang="en-CA" sz="2200" b="0" i="1" smtClean="0">
                            <a:latin typeface="Cambria Math" panose="02040503050406030204" pitchFamily="18" charset="0"/>
                          </a:rPr>
                        </m:ctrlPr>
                      </m:accPr>
                      <m:e>
                        <m:r>
                          <a:rPr lang="en-CA" sz="2200" b="0" i="1" smtClean="0">
                            <a:latin typeface="Cambria Math" panose="02040503050406030204" pitchFamily="18" charset="0"/>
                          </a:rPr>
                          <m:t>𝑡</m:t>
                        </m:r>
                      </m:e>
                    </m:acc>
                    <m:r>
                      <a:rPr lang="en-CA" sz="2200" b="0" i="1" smtClean="0">
                        <a:latin typeface="Cambria Math" panose="02040503050406030204" pitchFamily="18" charset="0"/>
                      </a:rPr>
                      <m:t>)</m:t>
                    </m:r>
                  </m:oMath>
                </a14:m>
                <a:r>
                  <a:rPr lang="en-CA" sz="2200" dirty="0"/>
                  <a:t> with </a:t>
                </a:r>
                <a14:m>
                  <m:oMath xmlns:m="http://schemas.openxmlformats.org/officeDocument/2006/math">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𝑝</m:t>
                        </m:r>
                      </m:e>
                      <m:sub>
                        <m:acc>
                          <m:accPr>
                            <m:chr m:val="̅"/>
                            <m:ctrlPr>
                              <a:rPr lang="en-CA" sz="2200" b="0" i="1" smtClean="0">
                                <a:latin typeface="Cambria Math" panose="02040503050406030204" pitchFamily="18" charset="0"/>
                              </a:rPr>
                            </m:ctrlPr>
                          </m:accPr>
                          <m:e>
                            <m:r>
                              <a:rPr lang="en-CA" sz="2200" b="0" i="1" smtClean="0">
                                <a:latin typeface="Cambria Math" panose="02040503050406030204" pitchFamily="18" charset="0"/>
                              </a:rPr>
                              <m:t>𝑡</m:t>
                            </m:r>
                          </m:e>
                        </m:acc>
                      </m:sub>
                    </m:sSub>
                    <m:r>
                      <a:rPr lang="en-CA" sz="2200" b="0" i="0" smtClean="0">
                        <a:latin typeface="Cambria Math" panose="02040503050406030204" pitchFamily="18" charset="0"/>
                      </a:rPr>
                      <m:t>&gt;</m:t>
                    </m:r>
                    <m:sSub>
                      <m:sSubPr>
                        <m:ctrlPr>
                          <a:rPr lang="en-CA" sz="2200" b="0" i="1" smtClean="0">
                            <a:latin typeface="Cambria Math" panose="02040503050406030204" pitchFamily="18" charset="0"/>
                          </a:rPr>
                        </m:ctrlPr>
                      </m:sSubPr>
                      <m:e>
                        <m:r>
                          <m:rPr>
                            <m:sty m:val="p"/>
                          </m:rPr>
                          <a:rPr lang="en-CA" sz="2200" b="0" i="0" smtClean="0">
                            <a:latin typeface="Cambria Math" panose="02040503050406030204" pitchFamily="18" charset="0"/>
                          </a:rPr>
                          <m:t>p</m:t>
                        </m:r>
                      </m:e>
                      <m:sub>
                        <m:r>
                          <m:rPr>
                            <m:sty m:val="p"/>
                          </m:rPr>
                          <a:rPr lang="en-CA" sz="2200" b="0" i="0" smtClean="0">
                            <a:latin typeface="Cambria Math" panose="02040503050406030204" pitchFamily="18" charset="0"/>
                          </a:rPr>
                          <m:t>t</m:t>
                        </m:r>
                      </m:sub>
                    </m:sSub>
                  </m:oMath>
                </a14:m>
                <a:endParaRPr lang="en-CA" sz="2200" dirty="0"/>
              </a:p>
              <a:p>
                <a:pPr marL="457200" indent="-457200">
                  <a:buFont typeface="+mj-lt"/>
                  <a:buAutoNum type="arabicPeriod"/>
                </a:pPr>
                <a:r>
                  <a:rPr lang="en-CA" sz="2200" dirty="0"/>
                  <a:t>Based on physician recommendations, patients: </a:t>
                </a:r>
              </a:p>
              <a:p>
                <a:pPr marL="914400" lvl="1" indent="-457200">
                  <a:buFont typeface="+mj-lt"/>
                  <a:buAutoNum type="arabicPeriod"/>
                </a:pPr>
                <a:r>
                  <a:rPr lang="en-CA" sz="2200" dirty="0"/>
                  <a:t>Update their signals </a:t>
                </a:r>
                <a14:m>
                  <m:oMath xmlns:m="http://schemas.openxmlformats.org/officeDocument/2006/math">
                    <m:sSup>
                      <m:sSupPr>
                        <m:ctrlPr>
                          <a:rPr lang="en-CA" sz="2200" b="0" i="1" smtClean="0">
                            <a:latin typeface="Cambria Math" panose="02040503050406030204" pitchFamily="18" charset="0"/>
                          </a:rPr>
                        </m:ctrlPr>
                      </m:sSupPr>
                      <m:e>
                        <m:r>
                          <a:rPr lang="en-CA" sz="2200" b="0" i="1" smtClean="0">
                            <a:latin typeface="Cambria Math" panose="02040503050406030204" pitchFamily="18" charset="0"/>
                          </a:rPr>
                          <m:t>𝑆</m:t>
                        </m:r>
                      </m:e>
                      <m:sup>
                        <m:r>
                          <a:rPr lang="en-CA" sz="2200" b="0" i="1" smtClean="0">
                            <a:latin typeface="Cambria Math" panose="02040503050406030204" pitchFamily="18" charset="0"/>
                          </a:rPr>
                          <m:t>𝑝</m:t>
                        </m:r>
                      </m:sup>
                    </m:sSup>
                  </m:oMath>
                </a14:m>
                <a:endParaRPr lang="en-CA" sz="2200" b="0" dirty="0"/>
              </a:p>
              <a:p>
                <a:pPr marL="914400" lvl="1" indent="-457200">
                  <a:buFont typeface="+mj-lt"/>
                  <a:buAutoNum type="arabicPeriod"/>
                </a:pPr>
                <a:r>
                  <a:rPr lang="en-CA" sz="2200" dirty="0"/>
                  <a:t>Accept or reject treatment decisions</a:t>
                </a:r>
              </a:p>
              <a:p>
                <a:pPr lvl="1"/>
                <a:endParaRPr lang="en-CA" sz="2200" dirty="0"/>
              </a:p>
              <a:p>
                <a:pPr lvl="1"/>
                <a:r>
                  <a:rPr lang="en-CA" sz="2200" b="1" dirty="0"/>
                  <a:t>What will patients and providers do in equilibrium?</a:t>
                </a:r>
              </a:p>
              <a:p>
                <a:endParaRPr lang="en-CA" sz="2200" dirty="0"/>
              </a:p>
            </p:txBody>
          </p:sp>
        </mc:Choice>
        <mc:Fallback xmlns="">
          <p:sp>
            <p:nvSpPr>
              <p:cNvPr id="3" name="TextBox 2">
                <a:extLst>
                  <a:ext uri="{FF2B5EF4-FFF2-40B4-BE49-F238E27FC236}">
                    <a16:creationId xmlns:a16="http://schemas.microsoft.com/office/drawing/2014/main" id="{EB3B0B30-C2F4-16D0-9036-2E80A97D4666}"/>
                  </a:ext>
                </a:extLst>
              </p:cNvPr>
              <p:cNvSpPr txBox="1">
                <a:spLocks noRot="1" noChangeAspect="1" noMove="1" noResize="1" noEditPoints="1" noAdjustHandles="1" noChangeArrowheads="1" noChangeShapeType="1" noTextEdit="1"/>
              </p:cNvSpPr>
              <p:nvPr/>
            </p:nvSpPr>
            <p:spPr>
              <a:xfrm>
                <a:off x="304800" y="733299"/>
                <a:ext cx="10668000" cy="3816429"/>
              </a:xfrm>
              <a:prstGeom prst="rect">
                <a:avLst/>
              </a:prstGeom>
              <a:blipFill>
                <a:blip r:embed="rId3"/>
                <a:stretch>
                  <a:fillRect l="-743" t="-958"/>
                </a:stretch>
              </a:blipFill>
            </p:spPr>
            <p:txBody>
              <a:bodyPr/>
              <a:lstStyle/>
              <a:p>
                <a:r>
                  <a:rPr lang="en-CA">
                    <a:noFill/>
                  </a:rPr>
                  <a:t> </a:t>
                </a:r>
              </a:p>
            </p:txBody>
          </p:sp>
        </mc:Fallback>
      </mc:AlternateContent>
    </p:spTree>
    <p:extLst>
      <p:ext uri="{BB962C8B-B14F-4D97-AF65-F5344CB8AC3E}">
        <p14:creationId xmlns:p14="http://schemas.microsoft.com/office/powerpoint/2010/main" val="1456891155"/>
      </p:ext>
    </p:extLst>
  </p:cSld>
  <p:clrMapOvr>
    <a:masterClrMapping/>
  </p:clrMapOvr>
  <p:transition>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1217" y="30443"/>
            <a:ext cx="10304383" cy="702856"/>
          </a:xfrm>
          <a:prstGeom prst="rect">
            <a:avLst/>
          </a:prstGeom>
        </p:spPr>
        <p:txBody>
          <a:bodyPr vert="horz" wrap="square" lIns="0" tIns="25499" rIns="0" bIns="0" rtlCol="0" anchor="b">
            <a:spAutoFit/>
          </a:bodyPr>
          <a:lstStyle/>
          <a:p>
            <a:pPr marL="26841">
              <a:lnSpc>
                <a:spcPct val="100000"/>
              </a:lnSpc>
              <a:spcBef>
                <a:spcPts val="201"/>
              </a:spcBef>
            </a:pPr>
            <a:r>
              <a:rPr lang="en-CA" spc="95" dirty="0"/>
              <a:t>Simple Equilibrium: Commitment</a:t>
            </a:r>
            <a:endParaRPr spc="95" dirty="0"/>
          </a:p>
        </p:txBody>
      </p:sp>
      <p:sp>
        <p:nvSpPr>
          <p:cNvPr id="9" name="object 9"/>
          <p:cNvSpPr txBox="1"/>
          <p:nvPr/>
        </p:nvSpPr>
        <p:spPr>
          <a:xfrm>
            <a:off x="11862007" y="6407020"/>
            <a:ext cx="132865" cy="220866"/>
          </a:xfrm>
          <a:prstGeom prst="rect">
            <a:avLst/>
          </a:prstGeom>
        </p:spPr>
        <p:txBody>
          <a:bodyPr vert="horz" wrap="square" lIns="0" tIns="25499" rIns="0" bIns="0" rtlCol="0">
            <a:spAutoFit/>
          </a:bodyPr>
          <a:lstStyle/>
          <a:p>
            <a:pPr marL="26841">
              <a:spcBef>
                <a:spcPts val="201"/>
              </a:spcBef>
            </a:pPr>
            <a:r>
              <a:rPr sz="1268" spc="-232" dirty="0">
                <a:solidFill>
                  <a:srgbClr val="22373A"/>
                </a:solidFill>
                <a:latin typeface="Arial Black"/>
                <a:cs typeface="Arial Black"/>
              </a:rPr>
              <a:t>5</a:t>
            </a:r>
            <a:endParaRPr sz="1268">
              <a:latin typeface="Arial Black"/>
              <a:cs typeface="Arial Black"/>
            </a:endParaRP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EB3B0B30-C2F4-16D0-9036-2E80A97D4666}"/>
                  </a:ext>
                </a:extLst>
              </p:cNvPr>
              <p:cNvSpPr txBox="1"/>
              <p:nvPr/>
            </p:nvSpPr>
            <p:spPr>
              <a:xfrm>
                <a:off x="304800" y="733299"/>
                <a:ext cx="10668000" cy="4844916"/>
              </a:xfrm>
              <a:prstGeom prst="rect">
                <a:avLst/>
              </a:prstGeom>
              <a:noFill/>
            </p:spPr>
            <p:txBody>
              <a:bodyPr wrap="square" rtlCol="0">
                <a:spAutoFit/>
              </a:bodyPr>
              <a:lstStyle/>
              <a:p>
                <a:pPr marL="285750" indent="-285750">
                  <a:buFont typeface="Arial" panose="020B0604020202020204" pitchFamily="34" charset="0"/>
                  <a:buChar char="•"/>
                </a:pPr>
                <a:r>
                  <a:rPr lang="en-CA" sz="2200" dirty="0"/>
                  <a:t>Suppose that a provider can </a:t>
                </a:r>
                <a:r>
                  <a:rPr lang="en-CA" sz="2200" b="1" dirty="0"/>
                  <a:t>commit </a:t>
                </a:r>
                <a:r>
                  <a:rPr lang="en-CA" sz="2200" dirty="0"/>
                  <a:t>to a recommendation strategy</a:t>
                </a:r>
              </a:p>
              <a:p>
                <a:pPr marL="742950" lvl="1" indent="-285750">
                  <a:buFont typeface="Arial" panose="020B0604020202020204" pitchFamily="34" charset="0"/>
                  <a:buChar char="•"/>
                </a:pPr>
                <a:r>
                  <a:rPr lang="en-CA" sz="2200" dirty="0"/>
                  <a:t>That is, recommend </a:t>
                </a:r>
                <a14:m>
                  <m:oMath xmlns:m="http://schemas.openxmlformats.org/officeDocument/2006/math">
                    <m:acc>
                      <m:accPr>
                        <m:chr m:val="̅"/>
                        <m:ctrlPr>
                          <a:rPr lang="en-CA" sz="2200" b="0" i="1" smtClean="0">
                            <a:latin typeface="Cambria Math" panose="02040503050406030204" pitchFamily="18" charset="0"/>
                          </a:rPr>
                        </m:ctrlPr>
                      </m:accPr>
                      <m:e>
                        <m:r>
                          <a:rPr lang="en-CA" sz="2200" b="0" i="1" smtClean="0">
                            <a:latin typeface="Cambria Math" panose="02040503050406030204" pitchFamily="18" charset="0"/>
                          </a:rPr>
                          <m:t>𝑡</m:t>
                        </m:r>
                      </m:e>
                    </m:acc>
                    <m:r>
                      <a:rPr lang="en-CA" sz="2200" b="0" i="1" dirty="0" smtClean="0">
                        <a:latin typeface="Cambria Math" panose="02040503050406030204" pitchFamily="18" charset="0"/>
                      </a:rPr>
                      <m:t> </m:t>
                    </m:r>
                    <m:r>
                      <a:rPr lang="en-CA" sz="2200" b="0" i="1" dirty="0" smtClean="0">
                        <a:latin typeface="Cambria Math" panose="02040503050406030204" pitchFamily="18" charset="0"/>
                      </a:rPr>
                      <m:t>𝑖𝑓</m:t>
                    </m:r>
                    <m:r>
                      <a:rPr lang="en-CA" sz="2200" b="0" i="1" dirty="0" smtClean="0">
                        <a:latin typeface="Cambria Math" panose="02040503050406030204" pitchFamily="18" charset="0"/>
                      </a:rPr>
                      <m:t> </m:t>
                    </m:r>
                    <m:r>
                      <a:rPr lang="en-CA" sz="2200" b="0" i="1" dirty="0" smtClean="0">
                        <a:latin typeface="Cambria Math" panose="02040503050406030204" pitchFamily="18" charset="0"/>
                      </a:rPr>
                      <m:t>𝑎𝑛𝑑</m:t>
                    </m:r>
                    <m:r>
                      <a:rPr lang="en-CA" sz="2200" b="0" i="1" dirty="0" smtClean="0">
                        <a:latin typeface="Cambria Math" panose="02040503050406030204" pitchFamily="18" charset="0"/>
                      </a:rPr>
                      <m:t> </m:t>
                    </m:r>
                    <m:r>
                      <a:rPr lang="en-CA" sz="2200" b="0" i="1" dirty="0" smtClean="0">
                        <a:latin typeface="Cambria Math" panose="02040503050406030204" pitchFamily="18" charset="0"/>
                      </a:rPr>
                      <m:t>𝑜𝑛𝑙𝑦</m:t>
                    </m:r>
                    <m:r>
                      <a:rPr lang="en-CA" sz="2200" b="0" i="1" dirty="0" smtClean="0">
                        <a:latin typeface="Cambria Math" panose="02040503050406030204" pitchFamily="18" charset="0"/>
                      </a:rPr>
                      <m:t> </m:t>
                    </m:r>
                    <m:r>
                      <a:rPr lang="en-CA" sz="2200" b="0" i="1" dirty="0" smtClean="0">
                        <a:latin typeface="Cambria Math" panose="02040503050406030204" pitchFamily="18" charset="0"/>
                      </a:rPr>
                      <m:t>𝑖𝑓</m:t>
                    </m:r>
                    <m:r>
                      <a:rPr lang="en-CA" sz="2200" b="0" i="1" dirty="0" smtClean="0">
                        <a:latin typeface="Cambria Math" panose="02040503050406030204" pitchFamily="18" charset="0"/>
                      </a:rPr>
                      <m:t> </m:t>
                    </m:r>
                    <m:sSub>
                      <m:sSubPr>
                        <m:ctrlPr>
                          <a:rPr lang="en-CA" sz="2200" b="0" i="1" dirty="0" smtClean="0">
                            <a:latin typeface="Cambria Math" panose="02040503050406030204" pitchFamily="18" charset="0"/>
                          </a:rPr>
                        </m:ctrlPr>
                      </m:sSubPr>
                      <m:e>
                        <m:r>
                          <a:rPr lang="en-CA" sz="2200" b="0" i="1" dirty="0" smtClean="0">
                            <a:latin typeface="Cambria Math" panose="02040503050406030204" pitchFamily="18" charset="0"/>
                          </a:rPr>
                          <m:t>𝑠</m:t>
                        </m:r>
                      </m:e>
                      <m:sub>
                        <m:r>
                          <a:rPr lang="en-CA" sz="2200" b="0" i="1" dirty="0" smtClean="0">
                            <a:latin typeface="Cambria Math" panose="02040503050406030204" pitchFamily="18" charset="0"/>
                          </a:rPr>
                          <m:t>𝑑</m:t>
                        </m:r>
                      </m:sub>
                    </m:sSub>
                    <m:r>
                      <a:rPr lang="en-CA" sz="2200" b="0" i="1" dirty="0" smtClean="0">
                        <a:latin typeface="Cambria Math" panose="02040503050406030204" pitchFamily="18" charset="0"/>
                      </a:rPr>
                      <m:t>≥</m:t>
                    </m:r>
                    <m:acc>
                      <m:accPr>
                        <m:chr m:val="̅"/>
                        <m:ctrlPr>
                          <a:rPr lang="en-CA" sz="2200" b="0" i="1" dirty="0" smtClean="0">
                            <a:latin typeface="Cambria Math" panose="02040503050406030204" pitchFamily="18" charset="0"/>
                          </a:rPr>
                        </m:ctrlPr>
                      </m:accPr>
                      <m:e>
                        <m:sSub>
                          <m:sSubPr>
                            <m:ctrlPr>
                              <a:rPr lang="en-CA" sz="2200" b="0" i="1" dirty="0" smtClean="0">
                                <a:latin typeface="Cambria Math" panose="02040503050406030204" pitchFamily="18" charset="0"/>
                              </a:rPr>
                            </m:ctrlPr>
                          </m:sSubPr>
                          <m:e>
                            <m:r>
                              <a:rPr lang="en-CA" sz="2200" b="0" i="1" dirty="0" smtClean="0">
                                <a:latin typeface="Cambria Math" panose="02040503050406030204" pitchFamily="18" charset="0"/>
                              </a:rPr>
                              <m:t>𝑠</m:t>
                            </m:r>
                          </m:e>
                          <m:sub>
                            <m:r>
                              <a:rPr lang="en-CA" sz="2200" b="0" i="1" dirty="0" smtClean="0">
                                <a:latin typeface="Cambria Math" panose="02040503050406030204" pitchFamily="18" charset="0"/>
                              </a:rPr>
                              <m:t>𝑑</m:t>
                            </m:r>
                          </m:sub>
                        </m:sSub>
                      </m:e>
                    </m:acc>
                  </m:oMath>
                </a14:m>
                <a:endParaRPr lang="en-CA" sz="2200" dirty="0"/>
              </a:p>
              <a:p>
                <a:pPr marL="285750" indent="-285750">
                  <a:buFont typeface="Arial" panose="020B0604020202020204" pitchFamily="34" charset="0"/>
                  <a:buChar char="•"/>
                </a:pPr>
                <a:r>
                  <a:rPr lang="en-CA" sz="2200" dirty="0"/>
                  <a:t>Why make this assumption? </a:t>
                </a:r>
              </a:p>
              <a:p>
                <a:pPr marL="914400" lvl="1" indent="-457200">
                  <a:buFont typeface="+mj-lt"/>
                  <a:buAutoNum type="arabicPeriod"/>
                </a:pPr>
                <a:r>
                  <a:rPr lang="en-CA" sz="2200" dirty="0"/>
                  <a:t>Show that even when patients are fully informed, demand inducement can happen</a:t>
                </a:r>
              </a:p>
              <a:p>
                <a:pPr marL="914400" lvl="1" indent="-457200">
                  <a:buFont typeface="+mj-lt"/>
                  <a:buAutoNum type="arabicPeriod"/>
                </a:pPr>
                <a:r>
                  <a:rPr lang="en-CA" sz="2200" dirty="0"/>
                  <a:t>Useful benchmark for considering how incentives change as patients lose access to information (e.g., compare to a case where no commitment is possible) </a:t>
                </a:r>
              </a:p>
              <a:p>
                <a:pPr marL="914400" lvl="1" indent="-457200">
                  <a:buFont typeface="+mj-lt"/>
                  <a:buAutoNum type="arabicPeriod"/>
                </a:pPr>
                <a:r>
                  <a:rPr lang="en-CA" sz="2200" dirty="0"/>
                  <a:t>Policy relevant: what if there are industry-wide standards? </a:t>
                </a:r>
              </a:p>
              <a:p>
                <a:pPr marL="914400" lvl="1" indent="-457200">
                  <a:buFont typeface="+mj-lt"/>
                  <a:buAutoNum type="arabicPeriod"/>
                </a:pPr>
                <a:endParaRPr lang="en-CA" sz="2200" dirty="0"/>
              </a:p>
              <a:p>
                <a:r>
                  <a:rPr lang="en-CA" sz="2200" b="1" dirty="0"/>
                  <a:t>Equilibrium definition: </a:t>
                </a:r>
                <a:r>
                  <a:rPr lang="en-CA" sz="2200" dirty="0"/>
                  <a:t>A set of </a:t>
                </a:r>
                <a:r>
                  <a:rPr lang="en-CA" sz="2200" i="1" dirty="0"/>
                  <a:t>strategies </a:t>
                </a:r>
                <a14:m>
                  <m:oMath xmlns:m="http://schemas.openxmlformats.org/officeDocument/2006/math">
                    <m:r>
                      <a:rPr lang="en-CA" sz="2200" b="0" i="1" smtClean="0">
                        <a:latin typeface="Cambria Math" panose="02040503050406030204" pitchFamily="18" charset="0"/>
                      </a:rPr>
                      <m:t>(</m:t>
                    </m:r>
                    <m:r>
                      <a:rPr lang="en-CA" sz="2200" b="0" i="1" smtClean="0">
                        <a:latin typeface="Cambria Math" panose="02040503050406030204" pitchFamily="18" charset="0"/>
                      </a:rPr>
                      <m:t>𝑃</m:t>
                    </m:r>
                    <m:r>
                      <a:rPr lang="en-CA" sz="2200" b="0" i="1" smtClean="0">
                        <a:latin typeface="Cambria Math" panose="02040503050406030204" pitchFamily="18" charset="0"/>
                      </a:rPr>
                      <m:t>,</m:t>
                    </m:r>
                    <m:r>
                      <a:rPr lang="en-CA" sz="2200" b="0" i="1" smtClean="0">
                        <a:latin typeface="Cambria Math" panose="02040503050406030204" pitchFamily="18" charset="0"/>
                      </a:rPr>
                      <m:t>𝑅</m:t>
                    </m:r>
                    <m:r>
                      <a:rPr lang="en-CA" sz="2200" b="0" i="1" smtClean="0">
                        <a:latin typeface="Cambria Math" panose="02040503050406030204" pitchFamily="18" charset="0"/>
                      </a:rPr>
                      <m:t>,</m:t>
                    </m:r>
                    <m:r>
                      <a:rPr lang="en-CA" sz="2200" b="0" i="1" smtClean="0">
                        <a:latin typeface="Cambria Math" panose="02040503050406030204" pitchFamily="18" charset="0"/>
                      </a:rPr>
                      <m:t>𝐶</m:t>
                    </m:r>
                    <m:r>
                      <a:rPr lang="en-CA" sz="2200" b="0" i="1" smtClean="0">
                        <a:latin typeface="Cambria Math" panose="02040503050406030204" pitchFamily="18" charset="0"/>
                      </a:rPr>
                      <m:t>)</m:t>
                    </m:r>
                  </m:oMath>
                </a14:m>
                <a:r>
                  <a:rPr lang="en-CA" sz="2200" b="1" dirty="0"/>
                  <a:t> </a:t>
                </a:r>
                <a:r>
                  <a:rPr lang="en-CA" sz="2200" dirty="0"/>
                  <a:t>such that:</a:t>
                </a:r>
              </a:p>
              <a:p>
                <a:pPr marL="457200" indent="-457200">
                  <a:buAutoNum type="arabicPeriod"/>
                </a:pPr>
                <a:r>
                  <a:rPr lang="en-CA" sz="2200" b="1" dirty="0"/>
                  <a:t>Patients choose </a:t>
                </a:r>
                <a14:m>
                  <m:oMath xmlns:m="http://schemas.openxmlformats.org/officeDocument/2006/math">
                    <m:sSup>
                      <m:sSupPr>
                        <m:ctrlPr>
                          <a:rPr lang="en-CA" sz="2200" b="1" i="1" smtClean="0">
                            <a:latin typeface="Cambria Math" panose="02040503050406030204" pitchFamily="18" charset="0"/>
                          </a:rPr>
                        </m:ctrlPr>
                      </m:sSupPr>
                      <m:e>
                        <m:r>
                          <a:rPr lang="en-CA" sz="2200" b="1" i="1" smtClean="0">
                            <a:latin typeface="Cambria Math" panose="02040503050406030204" pitchFamily="18" charset="0"/>
                          </a:rPr>
                          <m:t>𝑪</m:t>
                        </m:r>
                      </m:e>
                      <m:sup>
                        <m:r>
                          <a:rPr lang="en-CA" sz="2200" b="1" i="1" smtClean="0">
                            <a:latin typeface="Cambria Math" panose="02040503050406030204" pitchFamily="18" charset="0"/>
                          </a:rPr>
                          <m:t>∗</m:t>
                        </m:r>
                      </m:sup>
                    </m:sSup>
                  </m:oMath>
                </a14:m>
                <a:r>
                  <a:rPr lang="en-CA" sz="2200" dirty="0"/>
                  <a:t> to maximize </a:t>
                </a:r>
                <a14:m>
                  <m:oMath xmlns:m="http://schemas.openxmlformats.org/officeDocument/2006/math">
                    <m:sSup>
                      <m:sSupPr>
                        <m:ctrlPr>
                          <a:rPr lang="en-CA" sz="2200" i="1" smtClean="0">
                            <a:latin typeface="Cambria Math" panose="02040503050406030204" pitchFamily="18" charset="0"/>
                          </a:rPr>
                        </m:ctrlPr>
                      </m:sSupPr>
                      <m:e>
                        <m:r>
                          <a:rPr lang="en-CA" sz="2200" b="0" i="1" smtClean="0">
                            <a:latin typeface="Cambria Math" panose="02040503050406030204" pitchFamily="18" charset="0"/>
                          </a:rPr>
                          <m:t>𝑉</m:t>
                        </m:r>
                      </m:e>
                      <m:sup>
                        <m:r>
                          <a:rPr lang="en-CA" sz="2200" b="0" i="1" smtClean="0">
                            <a:latin typeface="Cambria Math" panose="02040503050406030204" pitchFamily="18" charset="0"/>
                          </a:rPr>
                          <m:t>𝑝</m:t>
                        </m:r>
                      </m:sup>
                    </m:sSup>
                    <m:d>
                      <m:dPr>
                        <m:ctrlPr>
                          <a:rPr lang="en-CA" sz="2200" i="1" smtClean="0">
                            <a:latin typeface="Cambria Math" panose="02040503050406030204" pitchFamily="18" charset="0"/>
                          </a:rPr>
                        </m:ctrlPr>
                      </m:dPr>
                      <m:e>
                        <m:r>
                          <a:rPr lang="en-CA" sz="2200" b="0" i="1" smtClean="0">
                            <a:latin typeface="Cambria Math" panose="02040503050406030204" pitchFamily="18" charset="0"/>
                          </a:rPr>
                          <m:t>𝑃</m:t>
                        </m:r>
                        <m:r>
                          <a:rPr lang="en-CA" sz="2200" b="0" i="1" smtClean="0">
                            <a:latin typeface="Cambria Math" panose="02040503050406030204" pitchFamily="18" charset="0"/>
                          </a:rPr>
                          <m:t>,</m:t>
                        </m:r>
                        <m:r>
                          <a:rPr lang="en-CA" sz="2200" b="0" i="1" smtClean="0">
                            <a:latin typeface="Cambria Math" panose="02040503050406030204" pitchFamily="18" charset="0"/>
                          </a:rPr>
                          <m:t>𝑅</m:t>
                        </m:r>
                        <m:r>
                          <a:rPr lang="en-CA" sz="2200" b="0" i="1" smtClean="0">
                            <a:latin typeface="Cambria Math" panose="02040503050406030204" pitchFamily="18" charset="0"/>
                          </a:rPr>
                          <m:t>,</m:t>
                        </m:r>
                        <m:r>
                          <a:rPr lang="en-CA" sz="2200" b="0" i="1" smtClean="0">
                            <a:latin typeface="Cambria Math" panose="02040503050406030204" pitchFamily="18" charset="0"/>
                          </a:rPr>
                          <m:t>𝐶</m:t>
                        </m:r>
                      </m:e>
                    </m:d>
                  </m:oMath>
                </a14:m>
                <a:r>
                  <a:rPr lang="en-CA" sz="2200" dirty="0"/>
                  <a:t> when </a:t>
                </a:r>
                <a14:m>
                  <m:oMath xmlns:m="http://schemas.openxmlformats.org/officeDocument/2006/math">
                    <m:r>
                      <a:rPr lang="en-CA" sz="2200" b="0" i="1" smtClean="0">
                        <a:latin typeface="Cambria Math" panose="02040503050406030204" pitchFamily="18" charset="0"/>
                      </a:rPr>
                      <m:t>(</m:t>
                    </m:r>
                    <m:sSup>
                      <m:sSupPr>
                        <m:ctrlPr>
                          <a:rPr lang="en-CA" sz="2200" i="1" smtClean="0">
                            <a:latin typeface="Cambria Math" panose="02040503050406030204" pitchFamily="18" charset="0"/>
                          </a:rPr>
                        </m:ctrlPr>
                      </m:sSupPr>
                      <m:e>
                        <m:r>
                          <a:rPr lang="en-CA" sz="2200" b="0" i="1" smtClean="0">
                            <a:latin typeface="Cambria Math" panose="02040503050406030204" pitchFamily="18" charset="0"/>
                          </a:rPr>
                          <m:t>𝑃</m:t>
                        </m:r>
                      </m:e>
                      <m:sup>
                        <m:r>
                          <a:rPr lang="en-CA" sz="2200" b="0" i="1" smtClean="0">
                            <a:latin typeface="Cambria Math" panose="02040503050406030204" pitchFamily="18" charset="0"/>
                          </a:rPr>
                          <m:t>∗</m:t>
                        </m:r>
                      </m:sup>
                    </m:sSup>
                    <m:r>
                      <a:rPr lang="en-CA" sz="2200" b="0" i="1" smtClean="0">
                        <a:latin typeface="Cambria Math" panose="02040503050406030204" pitchFamily="18" charset="0"/>
                      </a:rPr>
                      <m:t>,</m:t>
                    </m:r>
                    <m:sSup>
                      <m:sSupPr>
                        <m:ctrlPr>
                          <a:rPr lang="en-CA" sz="2200" i="1" smtClean="0">
                            <a:latin typeface="Cambria Math" panose="02040503050406030204" pitchFamily="18" charset="0"/>
                          </a:rPr>
                        </m:ctrlPr>
                      </m:sSupPr>
                      <m:e>
                        <m:r>
                          <a:rPr lang="en-CA" sz="2200" b="0" i="1" smtClean="0">
                            <a:latin typeface="Cambria Math" panose="02040503050406030204" pitchFamily="18" charset="0"/>
                          </a:rPr>
                          <m:t>𝑅</m:t>
                        </m:r>
                      </m:e>
                      <m:sup>
                        <m:r>
                          <a:rPr lang="en-CA" sz="2200" b="0" i="1" smtClean="0">
                            <a:latin typeface="Cambria Math" panose="02040503050406030204" pitchFamily="18" charset="0"/>
                          </a:rPr>
                          <m:t>∗</m:t>
                        </m:r>
                      </m:sup>
                    </m:sSup>
                    <m:r>
                      <a:rPr lang="en-CA" sz="2200" b="0" i="1" smtClean="0">
                        <a:latin typeface="Cambria Math" panose="02040503050406030204" pitchFamily="18" charset="0"/>
                      </a:rPr>
                      <m:t>)</m:t>
                    </m:r>
                  </m:oMath>
                </a14:m>
                <a:r>
                  <a:rPr lang="en-CA" sz="2200" dirty="0"/>
                  <a:t> are known</a:t>
                </a:r>
              </a:p>
              <a:p>
                <a:pPr marL="457200" indent="-457200">
                  <a:buAutoNum type="arabicPeriod"/>
                </a:pPr>
                <a:r>
                  <a:rPr lang="en-CA" sz="2200" dirty="0"/>
                  <a:t>The </a:t>
                </a:r>
                <a:r>
                  <a:rPr lang="en-CA" sz="2200" b="1" dirty="0"/>
                  <a:t>physician chooses </a:t>
                </a:r>
                <a14:m>
                  <m:oMath xmlns:m="http://schemas.openxmlformats.org/officeDocument/2006/math">
                    <m:r>
                      <a:rPr lang="en-CA" sz="2200" b="1" i="1" smtClean="0">
                        <a:latin typeface="Cambria Math" panose="02040503050406030204" pitchFamily="18" charset="0"/>
                      </a:rPr>
                      <m:t>(</m:t>
                    </m:r>
                    <m:sSup>
                      <m:sSupPr>
                        <m:ctrlPr>
                          <a:rPr lang="en-CA" sz="2200" b="1" i="1" smtClean="0">
                            <a:latin typeface="Cambria Math" panose="02040503050406030204" pitchFamily="18" charset="0"/>
                          </a:rPr>
                        </m:ctrlPr>
                      </m:sSupPr>
                      <m:e>
                        <m:r>
                          <a:rPr lang="en-CA" sz="2200" b="1" i="1" smtClean="0">
                            <a:latin typeface="Cambria Math" panose="02040503050406030204" pitchFamily="18" charset="0"/>
                          </a:rPr>
                          <m:t>𝑷</m:t>
                        </m:r>
                      </m:e>
                      <m:sup>
                        <m:r>
                          <a:rPr lang="en-CA" sz="2200" b="1" i="1" smtClean="0">
                            <a:latin typeface="Cambria Math" panose="02040503050406030204" pitchFamily="18" charset="0"/>
                          </a:rPr>
                          <m:t>∗</m:t>
                        </m:r>
                      </m:sup>
                    </m:sSup>
                    <m:r>
                      <a:rPr lang="en-CA" sz="2200" b="1" i="1" smtClean="0">
                        <a:latin typeface="Cambria Math" panose="02040503050406030204" pitchFamily="18" charset="0"/>
                      </a:rPr>
                      <m:t>,</m:t>
                    </m:r>
                    <m:sSup>
                      <m:sSupPr>
                        <m:ctrlPr>
                          <a:rPr lang="en-CA" sz="2200" b="1" i="1" smtClean="0">
                            <a:latin typeface="Cambria Math" panose="02040503050406030204" pitchFamily="18" charset="0"/>
                          </a:rPr>
                        </m:ctrlPr>
                      </m:sSupPr>
                      <m:e>
                        <m:r>
                          <a:rPr lang="en-CA" sz="2200" b="1" i="1" smtClean="0">
                            <a:latin typeface="Cambria Math" panose="02040503050406030204" pitchFamily="18" charset="0"/>
                          </a:rPr>
                          <m:t>𝑹</m:t>
                        </m:r>
                      </m:e>
                      <m:sup>
                        <m:r>
                          <a:rPr lang="en-CA" sz="2200" b="1" i="1" smtClean="0">
                            <a:latin typeface="Cambria Math" panose="02040503050406030204" pitchFamily="18" charset="0"/>
                          </a:rPr>
                          <m:t>∗</m:t>
                        </m:r>
                      </m:sup>
                    </m:sSup>
                    <m:r>
                      <a:rPr lang="en-CA" sz="2200" b="1" i="1" smtClean="0">
                        <a:latin typeface="Cambria Math" panose="02040503050406030204" pitchFamily="18" charset="0"/>
                      </a:rPr>
                      <m:t>)</m:t>
                    </m:r>
                  </m:oMath>
                </a14:m>
                <a:r>
                  <a:rPr lang="en-CA" sz="2200" b="1" dirty="0"/>
                  <a:t> </a:t>
                </a:r>
                <a:r>
                  <a:rPr lang="en-CA" sz="2200" dirty="0"/>
                  <a:t>to maximize </a:t>
                </a:r>
                <a14:m>
                  <m:oMath xmlns:m="http://schemas.openxmlformats.org/officeDocument/2006/math">
                    <m:sSup>
                      <m:sSupPr>
                        <m:ctrlPr>
                          <a:rPr lang="en-CA" sz="2200" i="1" smtClean="0">
                            <a:latin typeface="Cambria Math" panose="02040503050406030204" pitchFamily="18" charset="0"/>
                          </a:rPr>
                        </m:ctrlPr>
                      </m:sSupPr>
                      <m:e>
                        <m:r>
                          <a:rPr lang="en-CA" sz="2200" b="0" i="1" smtClean="0">
                            <a:latin typeface="Cambria Math" panose="02040503050406030204" pitchFamily="18" charset="0"/>
                          </a:rPr>
                          <m:t>𝑉</m:t>
                        </m:r>
                      </m:e>
                      <m:sup>
                        <m:r>
                          <a:rPr lang="en-CA" sz="2200" b="0" i="1" smtClean="0">
                            <a:latin typeface="Cambria Math" panose="02040503050406030204" pitchFamily="18" charset="0"/>
                          </a:rPr>
                          <m:t>𝑑</m:t>
                        </m:r>
                      </m:sup>
                    </m:sSup>
                    <m:r>
                      <a:rPr lang="en-CA" sz="2200" b="0" i="1" smtClean="0">
                        <a:latin typeface="Cambria Math" panose="02040503050406030204" pitchFamily="18" charset="0"/>
                      </a:rPr>
                      <m:t>(</m:t>
                    </m:r>
                    <m:r>
                      <a:rPr lang="en-CA" sz="2200" b="0" i="1" smtClean="0">
                        <a:latin typeface="Cambria Math" panose="02040503050406030204" pitchFamily="18" charset="0"/>
                      </a:rPr>
                      <m:t>𝑃</m:t>
                    </m:r>
                    <m:r>
                      <a:rPr lang="en-CA" sz="2200" b="0" i="1" smtClean="0">
                        <a:latin typeface="Cambria Math" panose="02040503050406030204" pitchFamily="18" charset="0"/>
                      </a:rPr>
                      <m:t>,</m:t>
                    </m:r>
                    <m:r>
                      <a:rPr lang="en-CA" sz="2200" b="0" i="1" smtClean="0">
                        <a:latin typeface="Cambria Math" panose="02040503050406030204" pitchFamily="18" charset="0"/>
                      </a:rPr>
                      <m:t>𝑅</m:t>
                    </m:r>
                    <m:r>
                      <a:rPr lang="en-CA" sz="2200" b="0" i="1" smtClean="0">
                        <a:latin typeface="Cambria Math" panose="02040503050406030204" pitchFamily="18" charset="0"/>
                      </a:rPr>
                      <m:t>,</m:t>
                    </m:r>
                    <m:r>
                      <a:rPr lang="en-CA" sz="2200" b="0" i="1" smtClean="0">
                        <a:latin typeface="Cambria Math" panose="02040503050406030204" pitchFamily="18" charset="0"/>
                      </a:rPr>
                      <m:t>𝐶</m:t>
                    </m:r>
                    <m:r>
                      <a:rPr lang="en-CA" sz="2200" b="0" i="1" smtClean="0">
                        <a:latin typeface="Cambria Math" panose="02040503050406030204" pitchFamily="18" charset="0"/>
                      </a:rPr>
                      <m:t>)</m:t>
                    </m:r>
                  </m:oMath>
                </a14:m>
                <a:r>
                  <a:rPr lang="en-CA" sz="2200" dirty="0"/>
                  <a:t> </a:t>
                </a:r>
                <a:r>
                  <a:rPr lang="en-CA" sz="2200" u="sng" dirty="0"/>
                  <a:t>taking into account patients’ best response </a:t>
                </a:r>
                <a14:m>
                  <m:oMath xmlns:m="http://schemas.openxmlformats.org/officeDocument/2006/math">
                    <m:sSup>
                      <m:sSupPr>
                        <m:ctrlPr>
                          <a:rPr lang="en-CA" sz="2200" i="1" u="sng" smtClean="0">
                            <a:latin typeface="Cambria Math" panose="02040503050406030204" pitchFamily="18" charset="0"/>
                          </a:rPr>
                        </m:ctrlPr>
                      </m:sSupPr>
                      <m:e>
                        <m:r>
                          <a:rPr lang="en-CA" sz="2200" b="0" i="1" u="sng" smtClean="0">
                            <a:latin typeface="Cambria Math" panose="02040503050406030204" pitchFamily="18" charset="0"/>
                          </a:rPr>
                          <m:t>𝐶</m:t>
                        </m:r>
                      </m:e>
                      <m:sup>
                        <m:r>
                          <a:rPr lang="en-CA" sz="2200" b="0" i="1" u="sng" smtClean="0">
                            <a:latin typeface="Cambria Math" panose="02040503050406030204" pitchFamily="18" charset="0"/>
                          </a:rPr>
                          <m:t>∗</m:t>
                        </m:r>
                      </m:sup>
                    </m:sSup>
                  </m:oMath>
                </a14:m>
                <a:endParaRPr lang="en-CA" sz="2200" u="sng" dirty="0"/>
              </a:p>
            </p:txBody>
          </p:sp>
        </mc:Choice>
        <mc:Fallback xmlns="">
          <p:sp>
            <p:nvSpPr>
              <p:cNvPr id="3" name="TextBox 2">
                <a:extLst>
                  <a:ext uri="{FF2B5EF4-FFF2-40B4-BE49-F238E27FC236}">
                    <a16:creationId xmlns:a16="http://schemas.microsoft.com/office/drawing/2014/main" id="{EB3B0B30-C2F4-16D0-9036-2E80A97D4666}"/>
                  </a:ext>
                </a:extLst>
              </p:cNvPr>
              <p:cNvSpPr txBox="1">
                <a:spLocks noRot="1" noChangeAspect="1" noMove="1" noResize="1" noEditPoints="1" noAdjustHandles="1" noChangeArrowheads="1" noChangeShapeType="1" noTextEdit="1"/>
              </p:cNvSpPr>
              <p:nvPr/>
            </p:nvSpPr>
            <p:spPr>
              <a:xfrm>
                <a:off x="304800" y="733299"/>
                <a:ext cx="10668000" cy="4844916"/>
              </a:xfrm>
              <a:prstGeom prst="rect">
                <a:avLst/>
              </a:prstGeom>
              <a:blipFill>
                <a:blip r:embed="rId3"/>
                <a:stretch>
                  <a:fillRect l="-743" t="-755" r="-171" b="-1509"/>
                </a:stretch>
              </a:blipFill>
            </p:spPr>
            <p:txBody>
              <a:bodyPr/>
              <a:lstStyle/>
              <a:p>
                <a:r>
                  <a:rPr lang="en-CA">
                    <a:noFill/>
                  </a:rPr>
                  <a:t> </a:t>
                </a:r>
              </a:p>
            </p:txBody>
          </p:sp>
        </mc:Fallback>
      </mc:AlternateContent>
    </p:spTree>
    <p:extLst>
      <p:ext uri="{BB962C8B-B14F-4D97-AF65-F5344CB8AC3E}">
        <p14:creationId xmlns:p14="http://schemas.microsoft.com/office/powerpoint/2010/main" val="3613837868"/>
      </p:ext>
    </p:extLst>
  </p:cSld>
  <p:clrMapOvr>
    <a:masterClrMapping/>
  </p:clrMapOvr>
  <p:transition>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1217" y="228600"/>
            <a:ext cx="10761583" cy="641301"/>
          </a:xfrm>
          <a:prstGeom prst="rect">
            <a:avLst/>
          </a:prstGeom>
        </p:spPr>
        <p:txBody>
          <a:bodyPr vert="horz" wrap="square" lIns="0" tIns="25499" rIns="0" bIns="0" rtlCol="0" anchor="b">
            <a:spAutoFit/>
          </a:bodyPr>
          <a:lstStyle/>
          <a:p>
            <a:pPr marL="26841">
              <a:lnSpc>
                <a:spcPct val="100000"/>
              </a:lnSpc>
              <a:spcBef>
                <a:spcPts val="201"/>
              </a:spcBef>
            </a:pPr>
            <a:r>
              <a:rPr lang="en-CA" sz="4000" spc="95" dirty="0"/>
              <a:t>Solving for the Equilibrium: Backward Induction</a:t>
            </a:r>
            <a:endParaRPr sz="4000" spc="95" dirty="0"/>
          </a:p>
        </p:txBody>
      </p:sp>
      <p:sp>
        <p:nvSpPr>
          <p:cNvPr id="9" name="object 9"/>
          <p:cNvSpPr txBox="1"/>
          <p:nvPr/>
        </p:nvSpPr>
        <p:spPr>
          <a:xfrm>
            <a:off x="11862007" y="6407020"/>
            <a:ext cx="132865" cy="220866"/>
          </a:xfrm>
          <a:prstGeom prst="rect">
            <a:avLst/>
          </a:prstGeom>
        </p:spPr>
        <p:txBody>
          <a:bodyPr vert="horz" wrap="square" lIns="0" tIns="25499" rIns="0" bIns="0" rtlCol="0">
            <a:spAutoFit/>
          </a:bodyPr>
          <a:lstStyle/>
          <a:p>
            <a:pPr marL="26841">
              <a:spcBef>
                <a:spcPts val="201"/>
              </a:spcBef>
            </a:pPr>
            <a:r>
              <a:rPr sz="1268" spc="-232" dirty="0">
                <a:solidFill>
                  <a:srgbClr val="22373A"/>
                </a:solidFill>
                <a:latin typeface="Arial Black"/>
                <a:cs typeface="Arial Black"/>
              </a:rPr>
              <a:t>5</a:t>
            </a:r>
            <a:endParaRPr sz="1268">
              <a:latin typeface="Arial Black"/>
              <a:cs typeface="Arial Black"/>
            </a:endParaRPr>
          </a:p>
        </p:txBody>
      </p:sp>
      <p:sp>
        <p:nvSpPr>
          <p:cNvPr id="3" name="TextBox 2">
            <a:extLst>
              <a:ext uri="{FF2B5EF4-FFF2-40B4-BE49-F238E27FC236}">
                <a16:creationId xmlns:a16="http://schemas.microsoft.com/office/drawing/2014/main" id="{EB3B0B30-C2F4-16D0-9036-2E80A97D4666}"/>
              </a:ext>
            </a:extLst>
          </p:cNvPr>
          <p:cNvSpPr txBox="1"/>
          <p:nvPr/>
        </p:nvSpPr>
        <p:spPr>
          <a:xfrm>
            <a:off x="304800" y="869901"/>
            <a:ext cx="10668000" cy="1107996"/>
          </a:xfrm>
          <a:prstGeom prst="rect">
            <a:avLst/>
          </a:prstGeom>
          <a:noFill/>
        </p:spPr>
        <p:txBody>
          <a:bodyPr wrap="square" rtlCol="0">
            <a:spAutoFit/>
          </a:bodyPr>
          <a:lstStyle/>
          <a:p>
            <a:pPr marL="285750" indent="-285750">
              <a:buFont typeface="Arial" panose="020B0604020202020204" pitchFamily="34" charset="0"/>
              <a:buChar char="•"/>
            </a:pPr>
            <a:r>
              <a:rPr lang="en-CA" sz="2200" dirty="0"/>
              <a:t>A common strategy to solve for such an equilibrium is </a:t>
            </a:r>
            <a:r>
              <a:rPr lang="en-CA" sz="2200" b="1" dirty="0"/>
              <a:t>backward induction</a:t>
            </a:r>
          </a:p>
          <a:p>
            <a:pPr marL="742950" lvl="1" indent="-285750">
              <a:buFont typeface="Arial" panose="020B0604020202020204" pitchFamily="34" charset="0"/>
              <a:buChar char="•"/>
            </a:pPr>
            <a:r>
              <a:rPr lang="en-CA" sz="2200" dirty="0"/>
              <a:t>Solve the physician’s problem first</a:t>
            </a:r>
          </a:p>
          <a:p>
            <a:pPr marL="742950" lvl="1" indent="-285750">
              <a:buFont typeface="Arial" panose="020B0604020202020204" pitchFamily="34" charset="0"/>
              <a:buChar char="•"/>
            </a:pPr>
            <a:r>
              <a:rPr lang="en-CA" sz="2200" dirty="0"/>
              <a:t>Solve the patient’s problem conditional on physicians’ best-response</a:t>
            </a:r>
          </a:p>
        </p:txBody>
      </p:sp>
    </p:spTree>
    <p:extLst>
      <p:ext uri="{BB962C8B-B14F-4D97-AF65-F5344CB8AC3E}">
        <p14:creationId xmlns:p14="http://schemas.microsoft.com/office/powerpoint/2010/main" val="1964142687"/>
      </p:ext>
    </p:extLst>
  </p:cSld>
  <p:clrMapOvr>
    <a:masterClrMapping/>
  </p:clrMapOvr>
  <p:transition>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1217" y="228600"/>
            <a:ext cx="10761583" cy="641301"/>
          </a:xfrm>
          <a:prstGeom prst="rect">
            <a:avLst/>
          </a:prstGeom>
        </p:spPr>
        <p:txBody>
          <a:bodyPr vert="horz" wrap="square" lIns="0" tIns="25499" rIns="0" bIns="0" rtlCol="0" anchor="b">
            <a:spAutoFit/>
          </a:bodyPr>
          <a:lstStyle/>
          <a:p>
            <a:pPr marL="26841">
              <a:lnSpc>
                <a:spcPct val="100000"/>
              </a:lnSpc>
              <a:spcBef>
                <a:spcPts val="201"/>
              </a:spcBef>
            </a:pPr>
            <a:r>
              <a:rPr lang="en-CA" sz="4000" spc="95" dirty="0"/>
              <a:t>Solving for the Equilibrium: Backward Induction</a:t>
            </a:r>
            <a:endParaRPr sz="4000" spc="95" dirty="0"/>
          </a:p>
        </p:txBody>
      </p:sp>
      <p:sp>
        <p:nvSpPr>
          <p:cNvPr id="9" name="object 9"/>
          <p:cNvSpPr txBox="1"/>
          <p:nvPr/>
        </p:nvSpPr>
        <p:spPr>
          <a:xfrm>
            <a:off x="11862007" y="6407020"/>
            <a:ext cx="132865" cy="220866"/>
          </a:xfrm>
          <a:prstGeom prst="rect">
            <a:avLst/>
          </a:prstGeom>
        </p:spPr>
        <p:txBody>
          <a:bodyPr vert="horz" wrap="square" lIns="0" tIns="25499" rIns="0" bIns="0" rtlCol="0">
            <a:spAutoFit/>
          </a:bodyPr>
          <a:lstStyle/>
          <a:p>
            <a:pPr marL="26841">
              <a:spcBef>
                <a:spcPts val="201"/>
              </a:spcBef>
            </a:pPr>
            <a:r>
              <a:rPr sz="1268" spc="-232" dirty="0">
                <a:solidFill>
                  <a:srgbClr val="22373A"/>
                </a:solidFill>
                <a:latin typeface="Arial Black"/>
                <a:cs typeface="Arial Black"/>
              </a:rPr>
              <a:t>5</a:t>
            </a:r>
            <a:endParaRPr sz="1268">
              <a:latin typeface="Arial Black"/>
              <a:cs typeface="Arial Black"/>
            </a:endParaRP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EB3B0B30-C2F4-16D0-9036-2E80A97D4666}"/>
                  </a:ext>
                </a:extLst>
              </p:cNvPr>
              <p:cNvSpPr txBox="1"/>
              <p:nvPr/>
            </p:nvSpPr>
            <p:spPr>
              <a:xfrm>
                <a:off x="304800" y="869901"/>
                <a:ext cx="10668000" cy="3306546"/>
              </a:xfrm>
              <a:prstGeom prst="rect">
                <a:avLst/>
              </a:prstGeom>
              <a:noFill/>
            </p:spPr>
            <p:txBody>
              <a:bodyPr wrap="square" rtlCol="0">
                <a:spAutoFit/>
              </a:bodyPr>
              <a:lstStyle/>
              <a:p>
                <a:pPr marL="285750" indent="-285750">
                  <a:buFont typeface="Arial" panose="020B0604020202020204" pitchFamily="34" charset="0"/>
                  <a:buChar char="•"/>
                </a:pPr>
                <a:r>
                  <a:rPr lang="en-CA" sz="2200" dirty="0"/>
                  <a:t>A common strategy to solve for such an equilibrium is </a:t>
                </a:r>
                <a:r>
                  <a:rPr lang="en-CA" sz="2200" b="1" dirty="0"/>
                  <a:t>backward induction</a:t>
                </a:r>
              </a:p>
              <a:p>
                <a:pPr marL="742950" lvl="1" indent="-285750">
                  <a:buFont typeface="Arial" panose="020B0604020202020204" pitchFamily="34" charset="0"/>
                  <a:buChar char="•"/>
                </a:pPr>
                <a:r>
                  <a:rPr lang="en-CA" sz="2200" dirty="0"/>
                  <a:t>Solve the physician’s problem first</a:t>
                </a:r>
              </a:p>
              <a:p>
                <a:pPr marL="742950" lvl="1" indent="-285750">
                  <a:buFont typeface="Arial" panose="020B0604020202020204" pitchFamily="34" charset="0"/>
                  <a:buChar char="•"/>
                </a:pPr>
                <a:r>
                  <a:rPr lang="en-CA" sz="2200" dirty="0"/>
                  <a:t>Solve the patient’s problem conditional on physicians’ best-response</a:t>
                </a:r>
              </a:p>
              <a:p>
                <a:pPr marL="285750" indent="-285750">
                  <a:buFont typeface="Arial" panose="020B0604020202020204" pitchFamily="34" charset="0"/>
                  <a:buChar char="•"/>
                </a:pPr>
                <a:endParaRPr lang="en-CA" sz="2200" dirty="0"/>
              </a:p>
              <a:p>
                <a:r>
                  <a:rPr lang="en-CA" sz="2200" dirty="0"/>
                  <a:t>Physician’s first-order conditions are: </a:t>
                </a:r>
              </a:p>
              <a:p>
                <a:pPr/>
                <a14:m>
                  <m:oMathPara xmlns:m="http://schemas.openxmlformats.org/officeDocument/2006/math">
                    <m:oMathParaPr>
                      <m:jc m:val="centerGroup"/>
                    </m:oMathParaPr>
                    <m:oMath xmlns:m="http://schemas.openxmlformats.org/officeDocument/2006/math">
                      <m:d>
                        <m:dPr>
                          <m:ctrlPr>
                            <a:rPr lang="en-CA" sz="2200" b="0" i="1" smtClean="0">
                              <a:latin typeface="Cambria Math" panose="02040503050406030204" pitchFamily="18" charset="0"/>
                            </a:rPr>
                          </m:ctrlPr>
                        </m:dPr>
                        <m:e>
                          <m:r>
                            <a:rPr lang="en-CA" sz="2200" b="0" i="1" smtClean="0">
                              <a:latin typeface="Cambria Math" panose="02040503050406030204" pitchFamily="18" charset="0"/>
                            </a:rPr>
                            <m:t>1+</m:t>
                          </m:r>
                          <m:f>
                            <m:fPr>
                              <m:ctrlPr>
                                <a:rPr lang="en-CA" sz="2200" b="0" i="1" smtClean="0">
                                  <a:latin typeface="Cambria Math" panose="02040503050406030204" pitchFamily="18" charset="0"/>
                                </a:rPr>
                              </m:ctrlPr>
                            </m:fPr>
                            <m:num>
                              <m:r>
                                <a:rPr lang="en-CA" sz="2200" b="0" i="1" smtClean="0">
                                  <a:latin typeface="Cambria Math" panose="02040503050406030204" pitchFamily="18" charset="0"/>
                                </a:rPr>
                                <m:t>1</m:t>
                              </m:r>
                            </m:num>
                            <m:den>
                              <m:r>
                                <a:rPr lang="en-CA" sz="2200" b="0" i="1" smtClean="0">
                                  <a:latin typeface="Cambria Math" panose="02040503050406030204" pitchFamily="18" charset="0"/>
                                </a:rPr>
                                <m:t>𝜀</m:t>
                              </m:r>
                            </m:den>
                          </m:f>
                        </m:e>
                      </m:d>
                      <m:r>
                        <a:rPr lang="en-CA" sz="2200" b="0" i="1" smtClean="0">
                          <a:latin typeface="Cambria Math" panose="02040503050406030204" pitchFamily="18" charset="0"/>
                        </a:rPr>
                        <m:t>𝑃</m:t>
                      </m:r>
                      <m:r>
                        <a:rPr lang="en-CA" sz="2200" b="0" i="1" smtClean="0">
                          <a:latin typeface="Cambria Math" panose="02040503050406030204" pitchFamily="18" charset="0"/>
                        </a:rPr>
                        <m:t>=−</m:t>
                      </m:r>
                      <m:f>
                        <m:fPr>
                          <m:ctrlPr>
                            <a:rPr lang="en-CA" sz="2200" b="0" i="1" smtClean="0">
                              <a:latin typeface="Cambria Math" panose="02040503050406030204" pitchFamily="18" charset="0"/>
                            </a:rPr>
                          </m:ctrlPr>
                        </m:fPr>
                        <m:num>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𝑈</m:t>
                              </m:r>
                            </m:e>
                            <m:sub>
                              <m:r>
                                <a:rPr lang="en-CA" sz="2200" b="0" i="1" smtClean="0">
                                  <a:latin typeface="Cambria Math" panose="02040503050406030204" pitchFamily="18" charset="0"/>
                                </a:rPr>
                                <m:t>𝑊</m:t>
                              </m:r>
                            </m:sub>
                          </m:sSub>
                        </m:num>
                        <m:den>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𝑈</m:t>
                              </m:r>
                            </m:e>
                            <m:sub>
                              <m:r>
                                <a:rPr lang="en-CA" sz="2200" b="0" i="1" smtClean="0">
                                  <a:latin typeface="Cambria Math" panose="02040503050406030204" pitchFamily="18" charset="0"/>
                                </a:rPr>
                                <m:t>𝑌</m:t>
                              </m:r>
                            </m:sub>
                          </m:sSub>
                        </m:den>
                      </m:f>
                    </m:oMath>
                  </m:oMathPara>
                </a14:m>
                <a:endParaRPr lang="en-CA" sz="2200" dirty="0"/>
              </a:p>
              <a:p>
                <a:pPr/>
                <a14:m>
                  <m:oMathPara xmlns:m="http://schemas.openxmlformats.org/officeDocument/2006/math">
                    <m:oMathParaPr>
                      <m:jc m:val="centerGroup"/>
                    </m:oMathParaPr>
                    <m:oMath xmlns:m="http://schemas.openxmlformats.org/officeDocument/2006/math">
                      <m:d>
                        <m:dPr>
                          <m:ctrlPr>
                            <a:rPr lang="en-CA" sz="2200" b="0" i="1" smtClean="0">
                              <a:latin typeface="Cambria Math" panose="02040503050406030204" pitchFamily="18" charset="0"/>
                            </a:rPr>
                          </m:ctrlPr>
                        </m:dPr>
                        <m:e>
                          <m:r>
                            <a:rPr lang="en-CA" sz="2200" b="0" i="1" smtClean="0">
                              <a:latin typeface="Cambria Math" panose="02040503050406030204" pitchFamily="18" charset="0"/>
                            </a:rPr>
                            <m:t>𝑃</m:t>
                          </m:r>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𝑈</m:t>
                              </m:r>
                            </m:e>
                            <m:sub>
                              <m:r>
                                <a:rPr lang="en-CA" sz="2200" b="0" i="1" smtClean="0">
                                  <a:latin typeface="Cambria Math" panose="02040503050406030204" pitchFamily="18" charset="0"/>
                                </a:rPr>
                                <m:t>𝑌</m:t>
                              </m:r>
                            </m:sub>
                          </m:sSub>
                          <m:r>
                            <a:rPr lang="en-CA" sz="2200" b="0" i="1" smtClean="0">
                              <a:latin typeface="Cambria Math" panose="02040503050406030204" pitchFamily="18" charset="0"/>
                            </a:rPr>
                            <m:t>+</m:t>
                          </m:r>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𝑈</m:t>
                              </m:r>
                            </m:e>
                            <m:sub>
                              <m:r>
                                <a:rPr lang="en-CA" sz="2200" b="0" i="1" smtClean="0">
                                  <a:latin typeface="Cambria Math" panose="02040503050406030204" pitchFamily="18" charset="0"/>
                                </a:rPr>
                                <m:t>𝑊</m:t>
                              </m:r>
                            </m:sub>
                          </m:sSub>
                        </m:e>
                      </m:d>
                      <m:d>
                        <m:dPr>
                          <m:ctrlPr>
                            <a:rPr lang="en-CA" sz="2200" b="0" i="1" smtClean="0">
                              <a:latin typeface="Cambria Math" panose="02040503050406030204" pitchFamily="18" charset="0"/>
                            </a:rPr>
                          </m:ctrlPr>
                        </m:dPr>
                        <m:e>
                          <m:f>
                            <m:fPr>
                              <m:ctrlPr>
                                <a:rPr lang="en-CA" sz="2200" b="0" i="1" smtClean="0">
                                  <a:latin typeface="Cambria Math" panose="02040503050406030204" pitchFamily="18" charset="0"/>
                                </a:rPr>
                              </m:ctrlPr>
                            </m:fPr>
                            <m:num>
                              <m:r>
                                <a:rPr lang="en-CA" sz="2200" b="0" i="1" smtClean="0">
                                  <a:latin typeface="Cambria Math" panose="02040503050406030204" pitchFamily="18" charset="0"/>
                                </a:rPr>
                                <m:t>𝜕𝜌</m:t>
                              </m:r>
                            </m:num>
                            <m:den>
                              <m:r>
                                <a:rPr lang="en-CA" sz="2200" b="0" i="1" smtClean="0">
                                  <a:latin typeface="Cambria Math" panose="02040503050406030204" pitchFamily="18" charset="0"/>
                                </a:rPr>
                                <m:t>𝜕</m:t>
                              </m:r>
                              <m:sSub>
                                <m:sSubPr>
                                  <m:ctrlPr>
                                    <a:rPr lang="en-CA" sz="2200" b="0" i="1" smtClean="0">
                                      <a:latin typeface="Cambria Math" panose="02040503050406030204" pitchFamily="18" charset="0"/>
                                    </a:rPr>
                                  </m:ctrlPr>
                                </m:sSubPr>
                                <m:e>
                                  <m:acc>
                                    <m:accPr>
                                      <m:chr m:val="̅"/>
                                      <m:ctrlPr>
                                        <a:rPr lang="en-CA" sz="2200" b="0" i="1" smtClean="0">
                                          <a:latin typeface="Cambria Math" panose="02040503050406030204" pitchFamily="18" charset="0"/>
                                        </a:rPr>
                                      </m:ctrlPr>
                                    </m:accPr>
                                    <m:e>
                                      <m:r>
                                        <a:rPr lang="en-CA" sz="2200" b="0" i="1" smtClean="0">
                                          <a:latin typeface="Cambria Math" panose="02040503050406030204" pitchFamily="18" charset="0"/>
                                        </a:rPr>
                                        <m:t>𝑆</m:t>
                                      </m:r>
                                    </m:e>
                                  </m:acc>
                                </m:e>
                                <m:sub>
                                  <m:r>
                                    <a:rPr lang="en-CA" sz="2200" b="0" i="1" smtClean="0">
                                      <a:latin typeface="Cambria Math" panose="02040503050406030204" pitchFamily="18" charset="0"/>
                                    </a:rPr>
                                    <m:t>𝑑</m:t>
                                  </m:r>
                                </m:sub>
                              </m:sSub>
                            </m:den>
                          </m:f>
                        </m:e>
                      </m:d>
                      <m:r>
                        <a:rPr lang="en-CA" sz="2200" b="0" i="1" smtClean="0">
                          <a:latin typeface="Cambria Math" panose="02040503050406030204" pitchFamily="18" charset="0"/>
                        </a:rPr>
                        <m:t>=0 </m:t>
                      </m:r>
                    </m:oMath>
                  </m:oMathPara>
                </a14:m>
                <a:endParaRPr lang="en-CA" sz="2200" dirty="0"/>
              </a:p>
            </p:txBody>
          </p:sp>
        </mc:Choice>
        <mc:Fallback xmlns="">
          <p:sp>
            <p:nvSpPr>
              <p:cNvPr id="3" name="TextBox 2">
                <a:extLst>
                  <a:ext uri="{FF2B5EF4-FFF2-40B4-BE49-F238E27FC236}">
                    <a16:creationId xmlns:a16="http://schemas.microsoft.com/office/drawing/2014/main" id="{EB3B0B30-C2F4-16D0-9036-2E80A97D4666}"/>
                  </a:ext>
                </a:extLst>
              </p:cNvPr>
              <p:cNvSpPr txBox="1">
                <a:spLocks noRot="1" noChangeAspect="1" noMove="1" noResize="1" noEditPoints="1" noAdjustHandles="1" noChangeArrowheads="1" noChangeShapeType="1" noTextEdit="1"/>
              </p:cNvSpPr>
              <p:nvPr/>
            </p:nvSpPr>
            <p:spPr>
              <a:xfrm>
                <a:off x="304800" y="869901"/>
                <a:ext cx="10668000" cy="3306546"/>
              </a:xfrm>
              <a:prstGeom prst="rect">
                <a:avLst/>
              </a:prstGeom>
              <a:blipFill>
                <a:blip r:embed="rId3"/>
                <a:stretch>
                  <a:fillRect l="-743" t="-1292"/>
                </a:stretch>
              </a:blipFill>
            </p:spPr>
            <p:txBody>
              <a:bodyPr/>
              <a:lstStyle/>
              <a:p>
                <a:r>
                  <a:rPr lang="en-CA">
                    <a:noFill/>
                  </a:rPr>
                  <a:t> </a:t>
                </a:r>
              </a:p>
            </p:txBody>
          </p:sp>
        </mc:Fallback>
      </mc:AlternateContent>
    </p:spTree>
    <p:extLst>
      <p:ext uri="{BB962C8B-B14F-4D97-AF65-F5344CB8AC3E}">
        <p14:creationId xmlns:p14="http://schemas.microsoft.com/office/powerpoint/2010/main" val="1029906061"/>
      </p:ext>
    </p:extLst>
  </p:cSld>
  <p:clrMapOvr>
    <a:masterClrMapping/>
  </p:clrMapOvr>
  <p:transition>
    <p:cu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1217" y="228600"/>
            <a:ext cx="10761583" cy="641301"/>
          </a:xfrm>
          <a:prstGeom prst="rect">
            <a:avLst/>
          </a:prstGeom>
        </p:spPr>
        <p:txBody>
          <a:bodyPr vert="horz" wrap="square" lIns="0" tIns="25499" rIns="0" bIns="0" rtlCol="0" anchor="b">
            <a:spAutoFit/>
          </a:bodyPr>
          <a:lstStyle/>
          <a:p>
            <a:pPr marL="26841">
              <a:lnSpc>
                <a:spcPct val="100000"/>
              </a:lnSpc>
              <a:spcBef>
                <a:spcPts val="201"/>
              </a:spcBef>
            </a:pPr>
            <a:r>
              <a:rPr lang="en-CA" sz="4000" spc="95" dirty="0"/>
              <a:t>Solving for the Equilibrium: Backward Induction</a:t>
            </a:r>
            <a:endParaRPr sz="4000" spc="95" dirty="0"/>
          </a:p>
        </p:txBody>
      </p:sp>
      <p:sp>
        <p:nvSpPr>
          <p:cNvPr id="9" name="object 9"/>
          <p:cNvSpPr txBox="1"/>
          <p:nvPr/>
        </p:nvSpPr>
        <p:spPr>
          <a:xfrm>
            <a:off x="11862007" y="6407020"/>
            <a:ext cx="132865" cy="220866"/>
          </a:xfrm>
          <a:prstGeom prst="rect">
            <a:avLst/>
          </a:prstGeom>
        </p:spPr>
        <p:txBody>
          <a:bodyPr vert="horz" wrap="square" lIns="0" tIns="25499" rIns="0" bIns="0" rtlCol="0">
            <a:spAutoFit/>
          </a:bodyPr>
          <a:lstStyle/>
          <a:p>
            <a:pPr marL="26841">
              <a:spcBef>
                <a:spcPts val="201"/>
              </a:spcBef>
            </a:pPr>
            <a:r>
              <a:rPr sz="1268" spc="-232" dirty="0">
                <a:solidFill>
                  <a:srgbClr val="22373A"/>
                </a:solidFill>
                <a:latin typeface="Arial Black"/>
                <a:cs typeface="Arial Black"/>
              </a:rPr>
              <a:t>5</a:t>
            </a:r>
            <a:endParaRPr sz="1268">
              <a:latin typeface="Arial Black"/>
              <a:cs typeface="Arial Black"/>
            </a:endParaRP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EB3B0B30-C2F4-16D0-9036-2E80A97D4666}"/>
                  </a:ext>
                </a:extLst>
              </p:cNvPr>
              <p:cNvSpPr txBox="1"/>
              <p:nvPr/>
            </p:nvSpPr>
            <p:spPr>
              <a:xfrm>
                <a:off x="304800" y="869901"/>
                <a:ext cx="10668000" cy="5201296"/>
              </a:xfrm>
              <a:prstGeom prst="rect">
                <a:avLst/>
              </a:prstGeom>
              <a:noFill/>
            </p:spPr>
            <p:txBody>
              <a:bodyPr wrap="square" rtlCol="0">
                <a:spAutoFit/>
              </a:bodyPr>
              <a:lstStyle/>
              <a:p>
                <a:pPr marL="285750" indent="-285750">
                  <a:buFont typeface="Arial" panose="020B0604020202020204" pitchFamily="34" charset="0"/>
                  <a:buChar char="•"/>
                </a:pPr>
                <a:r>
                  <a:rPr lang="en-CA" sz="2200" dirty="0"/>
                  <a:t>A common strategy to solve for such an equilibrium is </a:t>
                </a:r>
                <a:r>
                  <a:rPr lang="en-CA" sz="2200" b="1" dirty="0"/>
                  <a:t>backward induction</a:t>
                </a:r>
              </a:p>
              <a:p>
                <a:pPr marL="742950" lvl="1" indent="-285750">
                  <a:buFont typeface="Arial" panose="020B0604020202020204" pitchFamily="34" charset="0"/>
                  <a:buChar char="•"/>
                </a:pPr>
                <a:r>
                  <a:rPr lang="en-CA" sz="2200" dirty="0"/>
                  <a:t>Solve the physician’s problem conditional on patients’ best-response</a:t>
                </a:r>
              </a:p>
              <a:p>
                <a:pPr marL="742950" lvl="1" indent="-285750">
                  <a:buFont typeface="Arial" panose="020B0604020202020204" pitchFamily="34" charset="0"/>
                  <a:buChar char="•"/>
                </a:pPr>
                <a:r>
                  <a:rPr lang="en-CA" sz="2200" dirty="0"/>
                  <a:t>Then, can “plug in” physician responses to calculate patient’s optimum</a:t>
                </a:r>
              </a:p>
              <a:p>
                <a:pPr lvl="1"/>
                <a:endParaRPr lang="en-CA" sz="2200" dirty="0"/>
              </a:p>
              <a:p>
                <a:r>
                  <a:rPr lang="en-CA" sz="2200" dirty="0"/>
                  <a:t>Physician’s first-order conditions are: </a:t>
                </a:r>
              </a:p>
              <a:p>
                <a:pPr/>
                <a14:m>
                  <m:oMathPara xmlns:m="http://schemas.openxmlformats.org/officeDocument/2006/math">
                    <m:oMathParaPr>
                      <m:jc m:val="centerGroup"/>
                    </m:oMathParaPr>
                    <m:oMath xmlns:m="http://schemas.openxmlformats.org/officeDocument/2006/math">
                      <m:d>
                        <m:dPr>
                          <m:ctrlPr>
                            <a:rPr lang="en-CA" sz="2200" b="0" i="1" smtClean="0">
                              <a:latin typeface="Cambria Math" panose="02040503050406030204" pitchFamily="18" charset="0"/>
                            </a:rPr>
                          </m:ctrlPr>
                        </m:dPr>
                        <m:e>
                          <m:r>
                            <a:rPr lang="en-CA" sz="2200" b="0" i="1" smtClean="0">
                              <a:latin typeface="Cambria Math" panose="02040503050406030204" pitchFamily="18" charset="0"/>
                            </a:rPr>
                            <m:t>1+</m:t>
                          </m:r>
                          <m:f>
                            <m:fPr>
                              <m:ctrlPr>
                                <a:rPr lang="en-CA" sz="2200" b="0" i="1" smtClean="0">
                                  <a:latin typeface="Cambria Math" panose="02040503050406030204" pitchFamily="18" charset="0"/>
                                </a:rPr>
                              </m:ctrlPr>
                            </m:fPr>
                            <m:num>
                              <m:r>
                                <a:rPr lang="en-CA" sz="2200" b="0" i="1" smtClean="0">
                                  <a:latin typeface="Cambria Math" panose="02040503050406030204" pitchFamily="18" charset="0"/>
                                </a:rPr>
                                <m:t>1</m:t>
                              </m:r>
                            </m:num>
                            <m:den>
                              <m:r>
                                <a:rPr lang="en-CA" sz="2200" b="0" i="1" smtClean="0">
                                  <a:latin typeface="Cambria Math" panose="02040503050406030204" pitchFamily="18" charset="0"/>
                                </a:rPr>
                                <m:t>𝜀</m:t>
                              </m:r>
                            </m:den>
                          </m:f>
                        </m:e>
                      </m:d>
                      <m:r>
                        <a:rPr lang="en-CA" sz="2200" b="0" i="1" smtClean="0">
                          <a:latin typeface="Cambria Math" panose="02040503050406030204" pitchFamily="18" charset="0"/>
                        </a:rPr>
                        <m:t>𝑃</m:t>
                      </m:r>
                      <m:r>
                        <a:rPr lang="en-CA" sz="2200" b="0" i="1" smtClean="0">
                          <a:latin typeface="Cambria Math" panose="02040503050406030204" pitchFamily="18" charset="0"/>
                        </a:rPr>
                        <m:t>=−</m:t>
                      </m:r>
                      <m:f>
                        <m:fPr>
                          <m:ctrlPr>
                            <a:rPr lang="en-CA" sz="2200" b="0" i="1" smtClean="0">
                              <a:latin typeface="Cambria Math" panose="02040503050406030204" pitchFamily="18" charset="0"/>
                            </a:rPr>
                          </m:ctrlPr>
                        </m:fPr>
                        <m:num>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𝑈</m:t>
                              </m:r>
                            </m:e>
                            <m:sub>
                              <m:r>
                                <a:rPr lang="en-CA" sz="2200" b="0" i="1" smtClean="0">
                                  <a:latin typeface="Cambria Math" panose="02040503050406030204" pitchFamily="18" charset="0"/>
                                </a:rPr>
                                <m:t>𝑊</m:t>
                              </m:r>
                            </m:sub>
                          </m:sSub>
                        </m:num>
                        <m:den>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𝑈</m:t>
                              </m:r>
                            </m:e>
                            <m:sub>
                              <m:r>
                                <a:rPr lang="en-CA" sz="2200" b="0" i="1" smtClean="0">
                                  <a:latin typeface="Cambria Math" panose="02040503050406030204" pitchFamily="18" charset="0"/>
                                </a:rPr>
                                <m:t>𝑌</m:t>
                              </m:r>
                            </m:sub>
                          </m:sSub>
                        </m:den>
                      </m:f>
                    </m:oMath>
                  </m:oMathPara>
                </a14:m>
                <a:endParaRPr lang="en-CA" sz="2200" dirty="0"/>
              </a:p>
              <a:p>
                <a:pPr/>
                <a14:m>
                  <m:oMathPara xmlns:m="http://schemas.openxmlformats.org/officeDocument/2006/math">
                    <m:oMathParaPr>
                      <m:jc m:val="centerGroup"/>
                    </m:oMathParaPr>
                    <m:oMath xmlns:m="http://schemas.openxmlformats.org/officeDocument/2006/math">
                      <m:d>
                        <m:dPr>
                          <m:ctrlPr>
                            <a:rPr lang="en-CA" sz="2200" b="0" i="1" smtClean="0">
                              <a:latin typeface="Cambria Math" panose="02040503050406030204" pitchFamily="18" charset="0"/>
                            </a:rPr>
                          </m:ctrlPr>
                        </m:dPr>
                        <m:e>
                          <m:r>
                            <a:rPr lang="en-CA" sz="2200" b="0" i="1" smtClean="0">
                              <a:latin typeface="Cambria Math" panose="02040503050406030204" pitchFamily="18" charset="0"/>
                            </a:rPr>
                            <m:t>𝑃</m:t>
                          </m:r>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𝑈</m:t>
                              </m:r>
                            </m:e>
                            <m:sub>
                              <m:r>
                                <a:rPr lang="en-CA" sz="2200" b="0" i="1" smtClean="0">
                                  <a:latin typeface="Cambria Math" panose="02040503050406030204" pitchFamily="18" charset="0"/>
                                </a:rPr>
                                <m:t>𝑌</m:t>
                              </m:r>
                            </m:sub>
                          </m:sSub>
                          <m:r>
                            <a:rPr lang="en-CA" sz="2200" b="0" i="1" smtClean="0">
                              <a:latin typeface="Cambria Math" panose="02040503050406030204" pitchFamily="18" charset="0"/>
                            </a:rPr>
                            <m:t>+</m:t>
                          </m:r>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𝑈</m:t>
                              </m:r>
                            </m:e>
                            <m:sub>
                              <m:r>
                                <a:rPr lang="en-CA" sz="2200" b="0" i="1" smtClean="0">
                                  <a:latin typeface="Cambria Math" panose="02040503050406030204" pitchFamily="18" charset="0"/>
                                </a:rPr>
                                <m:t>𝑊</m:t>
                              </m:r>
                            </m:sub>
                          </m:sSub>
                        </m:e>
                      </m:d>
                      <m:d>
                        <m:dPr>
                          <m:ctrlPr>
                            <a:rPr lang="en-CA" sz="2200" b="0" i="1" smtClean="0">
                              <a:latin typeface="Cambria Math" panose="02040503050406030204" pitchFamily="18" charset="0"/>
                            </a:rPr>
                          </m:ctrlPr>
                        </m:dPr>
                        <m:e>
                          <m:f>
                            <m:fPr>
                              <m:ctrlPr>
                                <a:rPr lang="en-CA" sz="2200" b="0" i="1" smtClean="0">
                                  <a:latin typeface="Cambria Math" panose="02040503050406030204" pitchFamily="18" charset="0"/>
                                </a:rPr>
                              </m:ctrlPr>
                            </m:fPr>
                            <m:num>
                              <m:r>
                                <a:rPr lang="en-CA" sz="2200" b="0" i="1" smtClean="0">
                                  <a:latin typeface="Cambria Math" panose="02040503050406030204" pitchFamily="18" charset="0"/>
                                </a:rPr>
                                <m:t>𝜕𝜌</m:t>
                              </m:r>
                            </m:num>
                            <m:den>
                              <m:r>
                                <a:rPr lang="en-CA" sz="2200" b="0" i="1" smtClean="0">
                                  <a:latin typeface="Cambria Math" panose="02040503050406030204" pitchFamily="18" charset="0"/>
                                </a:rPr>
                                <m:t>𝜕</m:t>
                              </m:r>
                              <m:sSub>
                                <m:sSubPr>
                                  <m:ctrlPr>
                                    <a:rPr lang="en-CA" sz="2200" b="0" i="1" smtClean="0">
                                      <a:latin typeface="Cambria Math" panose="02040503050406030204" pitchFamily="18" charset="0"/>
                                    </a:rPr>
                                  </m:ctrlPr>
                                </m:sSubPr>
                                <m:e>
                                  <m:acc>
                                    <m:accPr>
                                      <m:chr m:val="̅"/>
                                      <m:ctrlPr>
                                        <a:rPr lang="en-CA" sz="2200" b="0" i="1" smtClean="0">
                                          <a:latin typeface="Cambria Math" panose="02040503050406030204" pitchFamily="18" charset="0"/>
                                        </a:rPr>
                                      </m:ctrlPr>
                                    </m:accPr>
                                    <m:e>
                                      <m:r>
                                        <a:rPr lang="en-CA" sz="2200" b="0" i="1" smtClean="0">
                                          <a:latin typeface="Cambria Math" panose="02040503050406030204" pitchFamily="18" charset="0"/>
                                        </a:rPr>
                                        <m:t>𝑆</m:t>
                                      </m:r>
                                    </m:e>
                                  </m:acc>
                                </m:e>
                                <m:sub>
                                  <m:r>
                                    <a:rPr lang="en-CA" sz="2200" b="0" i="1" smtClean="0">
                                      <a:latin typeface="Cambria Math" panose="02040503050406030204" pitchFamily="18" charset="0"/>
                                    </a:rPr>
                                    <m:t>𝑑</m:t>
                                  </m:r>
                                </m:sub>
                              </m:sSub>
                            </m:den>
                          </m:f>
                        </m:e>
                      </m:d>
                      <m:r>
                        <a:rPr lang="en-CA" sz="2200" b="0" i="1" smtClean="0">
                          <a:latin typeface="Cambria Math" panose="02040503050406030204" pitchFamily="18" charset="0"/>
                        </a:rPr>
                        <m:t>=0 </m:t>
                      </m:r>
                    </m:oMath>
                  </m:oMathPara>
                </a14:m>
                <a:endParaRPr lang="en-CA" sz="2200" dirty="0"/>
              </a:p>
              <a:p>
                <a:endParaRPr lang="en-CA" sz="2200" dirty="0"/>
              </a:p>
              <a:p>
                <a:r>
                  <a:rPr lang="en-CA" sz="2200" dirty="0"/>
                  <a:t>How to interpret these? </a:t>
                </a:r>
              </a:p>
              <a:p>
                <a:pPr marL="457200" indent="-457200">
                  <a:buFont typeface="+mj-lt"/>
                  <a:buAutoNum type="arabicPeriod"/>
                </a:pPr>
                <a:r>
                  <a:rPr lang="en-CA" sz="2200" dirty="0"/>
                  <a:t>Marginal revenue of treatment = marginal cost to physician</a:t>
                </a:r>
              </a:p>
              <a:p>
                <a:pPr marL="914400" lvl="1" indent="-457200">
                  <a:buFont typeface="+mj-lt"/>
                  <a:buAutoNum type="arabicPeriod"/>
                </a:pPr>
                <a:r>
                  <a:rPr lang="en-CA" sz="2200" dirty="0"/>
                  <a:t>Note that also </a:t>
                </a:r>
                <a14:m>
                  <m:oMath xmlns:m="http://schemas.openxmlformats.org/officeDocument/2006/math">
                    <m:r>
                      <a:rPr lang="en-CA" sz="2200" b="0" i="1" smtClean="0">
                        <a:latin typeface="Cambria Math" panose="02040503050406030204" pitchFamily="18" charset="0"/>
                      </a:rPr>
                      <m:t>𝑃</m:t>
                    </m:r>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𝑈</m:t>
                        </m:r>
                      </m:e>
                      <m:sub>
                        <m:r>
                          <a:rPr lang="en-CA" sz="2200" b="0" i="1" smtClean="0">
                            <a:latin typeface="Cambria Math" panose="02040503050406030204" pitchFamily="18" charset="0"/>
                          </a:rPr>
                          <m:t>𝑌</m:t>
                        </m:r>
                      </m:sub>
                    </m:sSub>
                    <m:r>
                      <a:rPr lang="en-CA" sz="2200" b="0" i="1" smtClean="0">
                        <a:latin typeface="Cambria Math" panose="02040503050406030204" pitchFamily="18" charset="0"/>
                      </a:rPr>
                      <m:t>&gt; −</m:t>
                    </m:r>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𝑈</m:t>
                        </m:r>
                      </m:e>
                      <m:sub>
                        <m:r>
                          <a:rPr lang="en-CA" sz="2200" b="0" i="1" smtClean="0">
                            <a:latin typeface="Cambria Math" panose="02040503050406030204" pitchFamily="18" charset="0"/>
                          </a:rPr>
                          <m:t>𝑊</m:t>
                        </m:r>
                      </m:sub>
                    </m:sSub>
                  </m:oMath>
                </a14:m>
                <a:endParaRPr lang="en-CA" sz="2200" b="0" dirty="0"/>
              </a:p>
              <a:p>
                <a:pPr marL="457200" indent="-457200">
                  <a:buFont typeface="+mj-lt"/>
                  <a:buAutoNum type="arabicPeriod"/>
                </a:pPr>
                <a:r>
                  <a:rPr lang="en-CA" sz="2200" dirty="0"/>
                  <a:t>Hence, physician sets</a:t>
                </a:r>
                <a14:m>
                  <m:oMath xmlns:m="http://schemas.openxmlformats.org/officeDocument/2006/math">
                    <m:r>
                      <a:rPr lang="en-CA" sz="2200" b="0" i="0" smtClean="0">
                        <a:latin typeface="Cambria Math" panose="02040503050406030204" pitchFamily="18" charset="0"/>
                      </a:rPr>
                      <m:t> </m:t>
                    </m:r>
                    <m:f>
                      <m:fPr>
                        <m:ctrlPr>
                          <a:rPr lang="en-CA" sz="2200" i="1" smtClean="0">
                            <a:latin typeface="Cambria Math" panose="02040503050406030204" pitchFamily="18" charset="0"/>
                          </a:rPr>
                        </m:ctrlPr>
                      </m:fPr>
                      <m:num>
                        <m:r>
                          <a:rPr lang="en-CA" sz="2200" i="1">
                            <a:latin typeface="Cambria Math" panose="02040503050406030204" pitchFamily="18" charset="0"/>
                          </a:rPr>
                          <m:t>𝜕𝜌</m:t>
                        </m:r>
                      </m:num>
                      <m:den>
                        <m:r>
                          <a:rPr lang="en-CA" sz="2200" i="1">
                            <a:latin typeface="Cambria Math" panose="02040503050406030204" pitchFamily="18" charset="0"/>
                          </a:rPr>
                          <m:t>𝜕</m:t>
                        </m:r>
                        <m:sSub>
                          <m:sSubPr>
                            <m:ctrlPr>
                              <a:rPr lang="en-CA" sz="2200" i="1">
                                <a:latin typeface="Cambria Math" panose="02040503050406030204" pitchFamily="18" charset="0"/>
                              </a:rPr>
                            </m:ctrlPr>
                          </m:sSubPr>
                          <m:e>
                            <m:acc>
                              <m:accPr>
                                <m:chr m:val="̅"/>
                                <m:ctrlPr>
                                  <a:rPr lang="en-CA" sz="2200" i="1">
                                    <a:latin typeface="Cambria Math" panose="02040503050406030204" pitchFamily="18" charset="0"/>
                                  </a:rPr>
                                </m:ctrlPr>
                              </m:accPr>
                              <m:e>
                                <m:r>
                                  <a:rPr lang="en-CA" sz="2200" i="1">
                                    <a:latin typeface="Cambria Math" panose="02040503050406030204" pitchFamily="18" charset="0"/>
                                  </a:rPr>
                                  <m:t>𝑆</m:t>
                                </m:r>
                              </m:e>
                            </m:acc>
                          </m:e>
                          <m:sub>
                            <m:r>
                              <a:rPr lang="en-CA" sz="2200" i="1">
                                <a:latin typeface="Cambria Math" panose="02040503050406030204" pitchFamily="18" charset="0"/>
                              </a:rPr>
                              <m:t>𝑑</m:t>
                            </m:r>
                          </m:sub>
                        </m:sSub>
                      </m:den>
                    </m:f>
                    <m:r>
                      <a:rPr lang="en-CA" sz="2200" b="0" i="1" smtClean="0">
                        <a:latin typeface="Cambria Math" panose="02040503050406030204" pitchFamily="18" charset="0"/>
                      </a:rPr>
                      <m:t>=0</m:t>
                    </m:r>
                  </m:oMath>
                </a14:m>
                <a:r>
                  <a:rPr lang="en-CA" sz="2200" dirty="0"/>
                  <a:t> in equilibrium </a:t>
                </a:r>
              </a:p>
            </p:txBody>
          </p:sp>
        </mc:Choice>
        <mc:Fallback xmlns="">
          <p:sp>
            <p:nvSpPr>
              <p:cNvPr id="3" name="TextBox 2">
                <a:extLst>
                  <a:ext uri="{FF2B5EF4-FFF2-40B4-BE49-F238E27FC236}">
                    <a16:creationId xmlns:a16="http://schemas.microsoft.com/office/drawing/2014/main" id="{EB3B0B30-C2F4-16D0-9036-2E80A97D4666}"/>
                  </a:ext>
                </a:extLst>
              </p:cNvPr>
              <p:cNvSpPr txBox="1">
                <a:spLocks noRot="1" noChangeAspect="1" noMove="1" noResize="1" noEditPoints="1" noAdjustHandles="1" noChangeArrowheads="1" noChangeShapeType="1" noTextEdit="1"/>
              </p:cNvSpPr>
              <p:nvPr/>
            </p:nvSpPr>
            <p:spPr>
              <a:xfrm>
                <a:off x="304800" y="869901"/>
                <a:ext cx="10668000" cy="5201296"/>
              </a:xfrm>
              <a:prstGeom prst="rect">
                <a:avLst/>
              </a:prstGeom>
              <a:blipFill>
                <a:blip r:embed="rId3"/>
                <a:stretch>
                  <a:fillRect l="-743" t="-821"/>
                </a:stretch>
              </a:blipFill>
            </p:spPr>
            <p:txBody>
              <a:bodyPr/>
              <a:lstStyle/>
              <a:p>
                <a:r>
                  <a:rPr lang="en-CA">
                    <a:noFill/>
                  </a:rPr>
                  <a:t> </a:t>
                </a:r>
              </a:p>
            </p:txBody>
          </p:sp>
        </mc:Fallback>
      </mc:AlternateContent>
    </p:spTree>
    <p:extLst>
      <p:ext uri="{BB962C8B-B14F-4D97-AF65-F5344CB8AC3E}">
        <p14:creationId xmlns:p14="http://schemas.microsoft.com/office/powerpoint/2010/main" val="1863995150"/>
      </p:ext>
    </p:extLst>
  </p:cSld>
  <p:clrMapOvr>
    <a:masterClrMapping/>
  </p:clrMapOvr>
  <p:transition>
    <p:cu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1217" y="228600"/>
            <a:ext cx="10761583" cy="641301"/>
          </a:xfrm>
          <a:prstGeom prst="rect">
            <a:avLst/>
          </a:prstGeom>
        </p:spPr>
        <p:txBody>
          <a:bodyPr vert="horz" wrap="square" lIns="0" tIns="25499" rIns="0" bIns="0" rtlCol="0" anchor="b">
            <a:spAutoFit/>
          </a:bodyPr>
          <a:lstStyle/>
          <a:p>
            <a:pPr marL="26841">
              <a:lnSpc>
                <a:spcPct val="100000"/>
              </a:lnSpc>
              <a:spcBef>
                <a:spcPts val="201"/>
              </a:spcBef>
            </a:pPr>
            <a:r>
              <a:rPr lang="en-CA" sz="4000" spc="95" dirty="0"/>
              <a:t>Equilibrium Intuition </a:t>
            </a:r>
            <a:endParaRPr sz="4000" spc="95" dirty="0"/>
          </a:p>
        </p:txBody>
      </p:sp>
      <p:sp>
        <p:nvSpPr>
          <p:cNvPr id="9" name="object 9"/>
          <p:cNvSpPr txBox="1"/>
          <p:nvPr/>
        </p:nvSpPr>
        <p:spPr>
          <a:xfrm>
            <a:off x="11862007" y="6407020"/>
            <a:ext cx="132865" cy="220866"/>
          </a:xfrm>
          <a:prstGeom prst="rect">
            <a:avLst/>
          </a:prstGeom>
        </p:spPr>
        <p:txBody>
          <a:bodyPr vert="horz" wrap="square" lIns="0" tIns="25499" rIns="0" bIns="0" rtlCol="0">
            <a:spAutoFit/>
          </a:bodyPr>
          <a:lstStyle/>
          <a:p>
            <a:pPr marL="26841">
              <a:spcBef>
                <a:spcPts val="201"/>
              </a:spcBef>
            </a:pPr>
            <a:r>
              <a:rPr sz="1268" spc="-232" dirty="0">
                <a:solidFill>
                  <a:srgbClr val="22373A"/>
                </a:solidFill>
                <a:latin typeface="Arial Black"/>
                <a:cs typeface="Arial Black"/>
              </a:rPr>
              <a:t>5</a:t>
            </a:r>
            <a:endParaRPr sz="1268">
              <a:latin typeface="Arial Black"/>
              <a:cs typeface="Arial Black"/>
            </a:endParaRPr>
          </a:p>
        </p:txBody>
      </p:sp>
      <p:pic>
        <p:nvPicPr>
          <p:cNvPr id="1026" name="Picture 2">
            <a:extLst>
              <a:ext uri="{FF2B5EF4-FFF2-40B4-BE49-F238E27FC236}">
                <a16:creationId xmlns:a16="http://schemas.microsoft.com/office/drawing/2014/main" id="{7C32FF6F-82D7-C853-76F0-867471125A8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2222" b="17778"/>
          <a:stretch/>
        </p:blipFill>
        <p:spPr bwMode="auto">
          <a:xfrm>
            <a:off x="0" y="882191"/>
            <a:ext cx="6553200" cy="5936752"/>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6">
            <a:extLst>
              <a:ext uri="{FF2B5EF4-FFF2-40B4-BE49-F238E27FC236}">
                <a16:creationId xmlns:a16="http://schemas.microsoft.com/office/drawing/2014/main" id="{3934BBAA-A0F5-CCDC-E262-117D2E217C95}"/>
              </a:ext>
            </a:extLst>
          </p:cNvPr>
          <p:cNvGrpSpPr/>
          <p:nvPr/>
        </p:nvGrpSpPr>
        <p:grpSpPr>
          <a:xfrm>
            <a:off x="6310259" y="6159000"/>
            <a:ext cx="485882" cy="532188"/>
            <a:chOff x="6690306" y="6040668"/>
            <a:chExt cx="536400" cy="587520"/>
          </a:xfrm>
        </p:grpSpPr>
        <mc:AlternateContent xmlns:mc="http://schemas.openxmlformats.org/markup-compatibility/2006" xmlns:p14="http://schemas.microsoft.com/office/powerpoint/2010/main">
          <mc:Choice Requires="p14">
            <p:contentPart p14:bwMode="auto" r:id="rId4">
              <p14:nvContentPartPr>
                <p14:cNvPr id="4" name="Ink 3">
                  <a:extLst>
                    <a:ext uri="{FF2B5EF4-FFF2-40B4-BE49-F238E27FC236}">
                      <a16:creationId xmlns:a16="http://schemas.microsoft.com/office/drawing/2014/main" id="{B9835EBB-A405-B8CC-BC03-32F90DA3D5DE}"/>
                    </a:ext>
                  </a:extLst>
                </p14:cNvPr>
                <p14:cNvContentPartPr/>
                <p14:nvPr/>
              </p14:nvContentPartPr>
              <p14:xfrm>
                <a:off x="6690306" y="6040668"/>
                <a:ext cx="340560" cy="403200"/>
              </p14:xfrm>
            </p:contentPart>
          </mc:Choice>
          <mc:Fallback xmlns="">
            <p:pic>
              <p:nvPicPr>
                <p:cNvPr id="4" name="Ink 3">
                  <a:extLst>
                    <a:ext uri="{FF2B5EF4-FFF2-40B4-BE49-F238E27FC236}">
                      <a16:creationId xmlns:a16="http://schemas.microsoft.com/office/drawing/2014/main" id="{B9835EBB-A405-B8CC-BC03-32F90DA3D5DE}"/>
                    </a:ext>
                  </a:extLst>
                </p:cNvPr>
                <p:cNvPicPr/>
                <p:nvPr/>
              </p:nvPicPr>
              <p:blipFill>
                <a:blip r:embed="rId5"/>
                <a:stretch>
                  <a:fillRect/>
                </a:stretch>
              </p:blipFill>
              <p:spPr>
                <a:xfrm>
                  <a:off x="6680371" y="6030737"/>
                  <a:ext cx="360032" cy="422665"/>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 name="Ink 5">
                  <a:extLst>
                    <a:ext uri="{FF2B5EF4-FFF2-40B4-BE49-F238E27FC236}">
                      <a16:creationId xmlns:a16="http://schemas.microsoft.com/office/drawing/2014/main" id="{8E6772E7-26BC-A47C-DFA9-F12B866709CF}"/>
                    </a:ext>
                  </a:extLst>
                </p14:cNvPr>
                <p14:cNvContentPartPr/>
                <p14:nvPr/>
              </p14:nvContentPartPr>
              <p14:xfrm>
                <a:off x="7083066" y="6519108"/>
                <a:ext cx="143640" cy="109080"/>
              </p14:xfrm>
            </p:contentPart>
          </mc:Choice>
          <mc:Fallback xmlns="">
            <p:pic>
              <p:nvPicPr>
                <p:cNvPr id="6" name="Ink 5">
                  <a:extLst>
                    <a:ext uri="{FF2B5EF4-FFF2-40B4-BE49-F238E27FC236}">
                      <a16:creationId xmlns:a16="http://schemas.microsoft.com/office/drawing/2014/main" id="{8E6772E7-26BC-A47C-DFA9-F12B866709CF}"/>
                    </a:ext>
                  </a:extLst>
                </p:cNvPr>
                <p:cNvPicPr/>
                <p:nvPr/>
              </p:nvPicPr>
              <p:blipFill>
                <a:blip r:embed="rId7"/>
                <a:stretch>
                  <a:fillRect/>
                </a:stretch>
              </p:blipFill>
              <p:spPr>
                <a:xfrm>
                  <a:off x="7073517" y="6509192"/>
                  <a:ext cx="163137" cy="128516"/>
                </a:xfrm>
                <a:prstGeom prst="rect">
                  <a:avLst/>
                </a:prstGeom>
              </p:spPr>
            </p:pic>
          </mc:Fallback>
        </mc:AlternateContent>
      </p:grpSp>
      <mc:AlternateContent xmlns:mc="http://schemas.openxmlformats.org/markup-compatibility/2006" xmlns:p14="http://schemas.microsoft.com/office/powerpoint/2010/main">
        <mc:Choice Requires="p14">
          <p:contentPart p14:bwMode="auto" r:id="rId8">
            <p14:nvContentPartPr>
              <p14:cNvPr id="14" name="Ink 13">
                <a:extLst>
                  <a:ext uri="{FF2B5EF4-FFF2-40B4-BE49-F238E27FC236}">
                    <a16:creationId xmlns:a16="http://schemas.microsoft.com/office/drawing/2014/main" id="{FD7B7EC7-4445-FE3F-20FA-749028A35FB2}"/>
                  </a:ext>
                </a:extLst>
              </p14:cNvPr>
              <p14:cNvContentPartPr/>
              <p14:nvPr/>
            </p14:nvContentPartPr>
            <p14:xfrm>
              <a:off x="4113426" y="1302708"/>
              <a:ext cx="360" cy="5388480"/>
            </p14:xfrm>
          </p:contentPart>
        </mc:Choice>
        <mc:Fallback xmlns="">
          <p:pic>
            <p:nvPicPr>
              <p:cNvPr id="14" name="Ink 13">
                <a:extLst>
                  <a:ext uri="{FF2B5EF4-FFF2-40B4-BE49-F238E27FC236}">
                    <a16:creationId xmlns:a16="http://schemas.microsoft.com/office/drawing/2014/main" id="{FD7B7EC7-4445-FE3F-20FA-749028A35FB2}"/>
                  </a:ext>
                </a:extLst>
              </p:cNvPr>
              <p:cNvPicPr/>
              <p:nvPr/>
            </p:nvPicPr>
            <p:blipFill>
              <a:blip r:embed="rId9"/>
              <a:stretch>
                <a:fillRect/>
              </a:stretch>
            </p:blipFill>
            <p:spPr>
              <a:xfrm>
                <a:off x="4104426" y="1294068"/>
                <a:ext cx="18000" cy="5406120"/>
              </a:xfrm>
              <a:prstGeom prst="rect">
                <a:avLst/>
              </a:prstGeom>
            </p:spPr>
          </p:pic>
        </mc:Fallback>
      </mc:AlternateContent>
      <p:grpSp>
        <p:nvGrpSpPr>
          <p:cNvPr id="19" name="Group 18">
            <a:extLst>
              <a:ext uri="{FF2B5EF4-FFF2-40B4-BE49-F238E27FC236}">
                <a16:creationId xmlns:a16="http://schemas.microsoft.com/office/drawing/2014/main" id="{A9897725-9DC6-DE3D-5FD7-7D25EC5A33A6}"/>
              </a:ext>
            </a:extLst>
          </p:cNvPr>
          <p:cNvGrpSpPr/>
          <p:nvPr/>
        </p:nvGrpSpPr>
        <p:grpSpPr>
          <a:xfrm>
            <a:off x="3754866" y="787908"/>
            <a:ext cx="621720" cy="521280"/>
            <a:chOff x="3754866" y="787908"/>
            <a:chExt cx="621720" cy="521280"/>
          </a:xfrm>
        </p:grpSpPr>
        <mc:AlternateContent xmlns:mc="http://schemas.openxmlformats.org/markup-compatibility/2006" xmlns:p14="http://schemas.microsoft.com/office/powerpoint/2010/main">
          <mc:Choice Requires="p14">
            <p:contentPart p14:bwMode="auto" r:id="rId10">
              <p14:nvContentPartPr>
                <p14:cNvPr id="15" name="Ink 14">
                  <a:extLst>
                    <a:ext uri="{FF2B5EF4-FFF2-40B4-BE49-F238E27FC236}">
                      <a16:creationId xmlns:a16="http://schemas.microsoft.com/office/drawing/2014/main" id="{EEAEB5B8-20BB-8A2E-E709-82F8F1783691}"/>
                    </a:ext>
                  </a:extLst>
                </p14:cNvPr>
                <p14:cNvContentPartPr/>
                <p14:nvPr/>
              </p14:nvContentPartPr>
              <p14:xfrm>
                <a:off x="3754866" y="900228"/>
                <a:ext cx="383760" cy="279000"/>
              </p14:xfrm>
            </p:contentPart>
          </mc:Choice>
          <mc:Fallback xmlns="">
            <p:pic>
              <p:nvPicPr>
                <p:cNvPr id="15" name="Ink 14">
                  <a:extLst>
                    <a:ext uri="{FF2B5EF4-FFF2-40B4-BE49-F238E27FC236}">
                      <a16:creationId xmlns:a16="http://schemas.microsoft.com/office/drawing/2014/main" id="{EEAEB5B8-20BB-8A2E-E709-82F8F1783691}"/>
                    </a:ext>
                  </a:extLst>
                </p:cNvPr>
                <p:cNvPicPr/>
                <p:nvPr/>
              </p:nvPicPr>
              <p:blipFill>
                <a:blip r:embed="rId11"/>
                <a:stretch>
                  <a:fillRect/>
                </a:stretch>
              </p:blipFill>
              <p:spPr>
                <a:xfrm>
                  <a:off x="3746226" y="891588"/>
                  <a:ext cx="401400" cy="29664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6" name="Ink 15">
                  <a:extLst>
                    <a:ext uri="{FF2B5EF4-FFF2-40B4-BE49-F238E27FC236}">
                      <a16:creationId xmlns:a16="http://schemas.microsoft.com/office/drawing/2014/main" id="{985EFC74-A350-62F6-43F2-C917A506DED3}"/>
                    </a:ext>
                  </a:extLst>
                </p14:cNvPr>
                <p14:cNvContentPartPr/>
                <p14:nvPr/>
              </p14:nvContentPartPr>
              <p14:xfrm>
                <a:off x="4014066" y="1018308"/>
                <a:ext cx="193320" cy="290880"/>
              </p14:xfrm>
            </p:contentPart>
          </mc:Choice>
          <mc:Fallback xmlns="">
            <p:pic>
              <p:nvPicPr>
                <p:cNvPr id="16" name="Ink 15">
                  <a:extLst>
                    <a:ext uri="{FF2B5EF4-FFF2-40B4-BE49-F238E27FC236}">
                      <a16:creationId xmlns:a16="http://schemas.microsoft.com/office/drawing/2014/main" id="{985EFC74-A350-62F6-43F2-C917A506DED3}"/>
                    </a:ext>
                  </a:extLst>
                </p:cNvPr>
                <p:cNvPicPr/>
                <p:nvPr/>
              </p:nvPicPr>
              <p:blipFill>
                <a:blip r:embed="rId13"/>
                <a:stretch>
                  <a:fillRect/>
                </a:stretch>
              </p:blipFill>
              <p:spPr>
                <a:xfrm>
                  <a:off x="4005066" y="1009308"/>
                  <a:ext cx="210960" cy="30852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8" name="Ink 17">
                  <a:extLst>
                    <a:ext uri="{FF2B5EF4-FFF2-40B4-BE49-F238E27FC236}">
                      <a16:creationId xmlns:a16="http://schemas.microsoft.com/office/drawing/2014/main" id="{8B2CC1B8-DC14-81D4-9232-88B14F6A1A63}"/>
                    </a:ext>
                  </a:extLst>
                </p14:cNvPr>
                <p14:cNvContentPartPr/>
                <p14:nvPr/>
              </p14:nvContentPartPr>
              <p14:xfrm>
                <a:off x="3786906" y="787908"/>
                <a:ext cx="589680" cy="75240"/>
              </p14:xfrm>
            </p:contentPart>
          </mc:Choice>
          <mc:Fallback xmlns="">
            <p:pic>
              <p:nvPicPr>
                <p:cNvPr id="18" name="Ink 17">
                  <a:extLst>
                    <a:ext uri="{FF2B5EF4-FFF2-40B4-BE49-F238E27FC236}">
                      <a16:creationId xmlns:a16="http://schemas.microsoft.com/office/drawing/2014/main" id="{8B2CC1B8-DC14-81D4-9232-88B14F6A1A63}"/>
                    </a:ext>
                  </a:extLst>
                </p:cNvPr>
                <p:cNvPicPr/>
                <p:nvPr/>
              </p:nvPicPr>
              <p:blipFill>
                <a:blip r:embed="rId15"/>
                <a:stretch>
                  <a:fillRect/>
                </a:stretch>
              </p:blipFill>
              <p:spPr>
                <a:xfrm>
                  <a:off x="3778266" y="778908"/>
                  <a:ext cx="607320" cy="92880"/>
                </a:xfrm>
                <a:prstGeom prst="rect">
                  <a:avLst/>
                </a:prstGeom>
              </p:spPr>
            </p:pic>
          </mc:Fallback>
        </mc:AlternateContent>
      </p:grpSp>
      <mc:AlternateContent xmlns:mc="http://schemas.openxmlformats.org/markup-compatibility/2006" xmlns:a14="http://schemas.microsoft.com/office/drawing/2010/main">
        <mc:Choice Requires="a14">
          <p:sp>
            <p:nvSpPr>
              <p:cNvPr id="20" name="Textfeld 47">
                <a:extLst>
                  <a:ext uri="{FF2B5EF4-FFF2-40B4-BE49-F238E27FC236}">
                    <a16:creationId xmlns:a16="http://schemas.microsoft.com/office/drawing/2014/main" id="{E9286EBC-B63D-6D1B-422C-0F18B8A6377C}"/>
                  </a:ext>
                </a:extLst>
              </p:cNvPr>
              <p:cNvSpPr txBox="1"/>
              <p:nvPr/>
            </p:nvSpPr>
            <p:spPr>
              <a:xfrm>
                <a:off x="80235" y="1026004"/>
                <a:ext cx="382320" cy="705642"/>
              </a:xfrm>
              <a:prstGeom prst="rect">
                <a:avLst/>
              </a:prstGeom>
              <a:noFill/>
            </p:spPr>
            <p:txBody>
              <a:bodyPr wrap="square" rtlCol="0" anchor="ctr" anchorCtr="1">
                <a:spAutoFit/>
              </a:bodyPr>
              <a:lstStyle/>
              <a:p>
                <a:pPr algn="ctr"/>
                <a14:m>
                  <m:oMathPara xmlns:m="http://schemas.openxmlformats.org/officeDocument/2006/math">
                    <m:oMathParaPr>
                      <m:jc m:val="centerGroup"/>
                    </m:oMathParaPr>
                    <m:oMath xmlns:m="http://schemas.openxmlformats.org/officeDocument/2006/math">
                      <m:sSub>
                        <m:sSubPr>
                          <m:ctrlPr>
                            <a:rPr lang="en-CA" sz="3700" b="0" i="1" smtClean="0">
                              <a:solidFill>
                                <a:srgbClr val="E71224"/>
                              </a:solidFill>
                              <a:latin typeface="Cambria Math" panose="02040503050406030204" pitchFamily="18" charset="0"/>
                            </a:rPr>
                          </m:ctrlPr>
                        </m:sSubPr>
                        <m:e>
                          <m:r>
                            <a:rPr lang="en-CA" sz="3700" b="0" i="1" smtClean="0">
                              <a:solidFill>
                                <a:srgbClr val="E71224"/>
                              </a:solidFill>
                              <a:latin typeface="Cambria Math" panose="02040503050406030204" pitchFamily="18" charset="0"/>
                            </a:rPr>
                            <m:t>𝑠</m:t>
                          </m:r>
                        </m:e>
                        <m:sub>
                          <m:r>
                            <a:rPr lang="en-CA" sz="3700" b="0" i="1" smtClean="0">
                              <a:solidFill>
                                <a:srgbClr val="E71224"/>
                              </a:solidFill>
                              <a:latin typeface="Cambria Math" panose="02040503050406030204" pitchFamily="18" charset="0"/>
                            </a:rPr>
                            <m:t>𝑝</m:t>
                          </m:r>
                        </m:sub>
                      </m:sSub>
                    </m:oMath>
                  </m:oMathPara>
                </a14:m>
                <a:endParaRPr lang="en-CA" sz="3700" dirty="0">
                  <a:solidFill>
                    <a:srgbClr val="E71224"/>
                  </a:solidFill>
                </a:endParaRPr>
              </a:p>
            </p:txBody>
          </p:sp>
        </mc:Choice>
        <mc:Fallback xmlns="">
          <p:sp>
            <p:nvSpPr>
              <p:cNvPr id="20" name="Textfeld 47">
                <a:extLst>
                  <a:ext uri="{FF2B5EF4-FFF2-40B4-BE49-F238E27FC236}">
                    <a16:creationId xmlns:a16="http://schemas.microsoft.com/office/drawing/2014/main" id="{E9286EBC-B63D-6D1B-422C-0F18B8A6377C}"/>
                  </a:ext>
                </a:extLst>
              </p:cNvPr>
              <p:cNvSpPr txBox="1">
                <a:spLocks noRot="1" noChangeAspect="1" noMove="1" noResize="1" noEditPoints="1" noAdjustHandles="1" noChangeArrowheads="1" noChangeShapeType="1" noTextEdit="1"/>
              </p:cNvSpPr>
              <p:nvPr/>
            </p:nvSpPr>
            <p:spPr>
              <a:xfrm>
                <a:off x="80235" y="1026004"/>
                <a:ext cx="382320" cy="705642"/>
              </a:xfrm>
              <a:prstGeom prst="rect">
                <a:avLst/>
              </a:prstGeom>
              <a:blipFill>
                <a:blip r:embed="rId16"/>
                <a:stretch>
                  <a:fillRect l="-22222"/>
                </a:stretch>
              </a:blipFill>
            </p:spPr>
            <p:txBody>
              <a:bodyPr/>
              <a:lstStyle/>
              <a:p>
                <a:r>
                  <a:rPr lang="en-CA">
                    <a:noFill/>
                  </a:rPr>
                  <a:t> </a:t>
                </a:r>
              </a:p>
            </p:txBody>
          </p:sp>
        </mc:Fallback>
      </mc:AlternateContent>
      <p:sp>
        <p:nvSpPr>
          <p:cNvPr id="12" name="Straight Connector 11">
            <a:extLst>
              <a:ext uri="{FF2B5EF4-FFF2-40B4-BE49-F238E27FC236}">
                <a16:creationId xmlns:a16="http://schemas.microsoft.com/office/drawing/2014/main" id="{B8E6B42E-36DF-46AC-A1C2-2220E8AB03FB}"/>
              </a:ext>
            </a:extLst>
          </p:cNvPr>
          <p:cNvSpPr/>
          <p:nvPr/>
        </p:nvSpPr>
        <p:spPr>
          <a:xfrm rot="5400000">
            <a:off x="6704701" y="6584057"/>
            <a:ext cx="182880" cy="0"/>
          </a:xfrm>
          <a:prstGeom prst="line">
            <a:avLst/>
          </a:prstGeom>
          <a:solidFill>
            <a:srgbClr val="E71224">
              <a:alpha val="5000"/>
            </a:srgbClr>
          </a:solidFill>
          <a:ln w="18000">
            <a:solidFill>
              <a:srgbClr val="E71224"/>
            </a:solidFill>
          </a:ln>
        </p:spPr>
        <p:style>
          <a:lnRef idx="1">
            <a:schemeClr val="accent1"/>
          </a:lnRef>
          <a:fillRef idx="0">
            <a:schemeClr val="accent1"/>
          </a:fillRef>
          <a:effectRef idx="0">
            <a:schemeClr val="accent1"/>
          </a:effectRef>
          <a:fontRef idx="minor">
            <a:schemeClr val="tx1"/>
          </a:fontRef>
        </p:style>
        <p:txBody>
          <a:bodyPr wrap="none" rtlCol="0" anchor="ctr" anchorCtr="1"/>
          <a:lstStyle/>
          <a:p>
            <a:endParaRPr lang="en-US" dirty="0">
              <a:solidFill>
                <a:srgbClr val="E71224"/>
              </a:solidFill>
            </a:endParaRPr>
          </a:p>
        </p:txBody>
      </p:sp>
    </p:spTree>
    <p:extLst>
      <p:ext uri="{BB962C8B-B14F-4D97-AF65-F5344CB8AC3E}">
        <p14:creationId xmlns:p14="http://schemas.microsoft.com/office/powerpoint/2010/main" val="3013631320"/>
      </p:ext>
    </p:extLst>
  </p:cSld>
  <p:clrMapOvr>
    <a:masterClrMapping/>
  </p:clrMapOvr>
  <p:transition>
    <p:cu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1217" y="228600"/>
            <a:ext cx="10761583" cy="641301"/>
          </a:xfrm>
          <a:prstGeom prst="rect">
            <a:avLst/>
          </a:prstGeom>
        </p:spPr>
        <p:txBody>
          <a:bodyPr vert="horz" wrap="square" lIns="0" tIns="25499" rIns="0" bIns="0" rtlCol="0" anchor="b">
            <a:spAutoFit/>
          </a:bodyPr>
          <a:lstStyle/>
          <a:p>
            <a:pPr marL="26841">
              <a:lnSpc>
                <a:spcPct val="100000"/>
              </a:lnSpc>
              <a:spcBef>
                <a:spcPts val="201"/>
              </a:spcBef>
            </a:pPr>
            <a:r>
              <a:rPr lang="en-CA" sz="4000" spc="95" dirty="0"/>
              <a:t>Equilibrium Intuition </a:t>
            </a:r>
            <a:endParaRPr sz="4000" spc="95" dirty="0"/>
          </a:p>
        </p:txBody>
      </p:sp>
      <p:sp>
        <p:nvSpPr>
          <p:cNvPr id="9" name="object 9"/>
          <p:cNvSpPr txBox="1"/>
          <p:nvPr/>
        </p:nvSpPr>
        <p:spPr>
          <a:xfrm>
            <a:off x="11862007" y="6407020"/>
            <a:ext cx="132865" cy="220866"/>
          </a:xfrm>
          <a:prstGeom prst="rect">
            <a:avLst/>
          </a:prstGeom>
        </p:spPr>
        <p:txBody>
          <a:bodyPr vert="horz" wrap="square" lIns="0" tIns="25499" rIns="0" bIns="0" rtlCol="0">
            <a:spAutoFit/>
          </a:bodyPr>
          <a:lstStyle/>
          <a:p>
            <a:pPr marL="26841">
              <a:spcBef>
                <a:spcPts val="201"/>
              </a:spcBef>
            </a:pPr>
            <a:r>
              <a:rPr sz="1268" spc="-232" dirty="0">
                <a:solidFill>
                  <a:srgbClr val="22373A"/>
                </a:solidFill>
                <a:latin typeface="Arial Black"/>
                <a:cs typeface="Arial Black"/>
              </a:rPr>
              <a:t>5</a:t>
            </a:r>
            <a:endParaRPr sz="1268">
              <a:latin typeface="Arial Black"/>
              <a:cs typeface="Arial Black"/>
            </a:endParaRPr>
          </a:p>
        </p:txBody>
      </p:sp>
      <p:pic>
        <p:nvPicPr>
          <p:cNvPr id="1026" name="Picture 2">
            <a:extLst>
              <a:ext uri="{FF2B5EF4-FFF2-40B4-BE49-F238E27FC236}">
                <a16:creationId xmlns:a16="http://schemas.microsoft.com/office/drawing/2014/main" id="{7C32FF6F-82D7-C853-76F0-867471125A8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2222" b="17778"/>
          <a:stretch/>
        </p:blipFill>
        <p:spPr bwMode="auto">
          <a:xfrm>
            <a:off x="0" y="882191"/>
            <a:ext cx="6553200" cy="5936752"/>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mc:Choice Requires="p14">
          <p:contentPart p14:bwMode="auto" r:id="rId4">
            <p14:nvContentPartPr>
              <p14:cNvPr id="14" name="Ink 13">
                <a:extLst>
                  <a:ext uri="{FF2B5EF4-FFF2-40B4-BE49-F238E27FC236}">
                    <a16:creationId xmlns:a16="http://schemas.microsoft.com/office/drawing/2014/main" id="{FD7B7EC7-4445-FE3F-20FA-749028A35FB2}"/>
                  </a:ext>
                </a:extLst>
              </p14:cNvPr>
              <p14:cNvContentPartPr/>
              <p14:nvPr/>
            </p14:nvContentPartPr>
            <p14:xfrm>
              <a:off x="4113426" y="1302708"/>
              <a:ext cx="360" cy="5388480"/>
            </p14:xfrm>
          </p:contentPart>
        </mc:Choice>
        <mc:Fallback xmlns="">
          <p:pic>
            <p:nvPicPr>
              <p:cNvPr id="14" name="Ink 13">
                <a:extLst>
                  <a:ext uri="{FF2B5EF4-FFF2-40B4-BE49-F238E27FC236}">
                    <a16:creationId xmlns:a16="http://schemas.microsoft.com/office/drawing/2014/main" id="{FD7B7EC7-4445-FE3F-20FA-749028A35FB2}"/>
                  </a:ext>
                </a:extLst>
              </p:cNvPr>
              <p:cNvPicPr/>
              <p:nvPr/>
            </p:nvPicPr>
            <p:blipFill>
              <a:blip r:embed="rId5"/>
              <a:stretch>
                <a:fillRect/>
              </a:stretch>
            </p:blipFill>
            <p:spPr>
              <a:xfrm>
                <a:off x="4104426" y="1294068"/>
                <a:ext cx="18000" cy="5406120"/>
              </a:xfrm>
              <a:prstGeom prst="rect">
                <a:avLst/>
              </a:prstGeom>
            </p:spPr>
          </p:pic>
        </mc:Fallback>
      </mc:AlternateContent>
      <p:grpSp>
        <p:nvGrpSpPr>
          <p:cNvPr id="19" name="Group 18">
            <a:extLst>
              <a:ext uri="{FF2B5EF4-FFF2-40B4-BE49-F238E27FC236}">
                <a16:creationId xmlns:a16="http://schemas.microsoft.com/office/drawing/2014/main" id="{A9897725-9DC6-DE3D-5FD7-7D25EC5A33A6}"/>
              </a:ext>
            </a:extLst>
          </p:cNvPr>
          <p:cNvGrpSpPr/>
          <p:nvPr/>
        </p:nvGrpSpPr>
        <p:grpSpPr>
          <a:xfrm>
            <a:off x="3754866" y="787908"/>
            <a:ext cx="621720" cy="521280"/>
            <a:chOff x="3754866" y="787908"/>
            <a:chExt cx="621720" cy="521280"/>
          </a:xfrm>
        </p:grpSpPr>
        <mc:AlternateContent xmlns:mc="http://schemas.openxmlformats.org/markup-compatibility/2006" xmlns:p14="http://schemas.microsoft.com/office/powerpoint/2010/main">
          <mc:Choice Requires="p14">
            <p:contentPart p14:bwMode="auto" r:id="rId6">
              <p14:nvContentPartPr>
                <p14:cNvPr id="15" name="Ink 14">
                  <a:extLst>
                    <a:ext uri="{FF2B5EF4-FFF2-40B4-BE49-F238E27FC236}">
                      <a16:creationId xmlns:a16="http://schemas.microsoft.com/office/drawing/2014/main" id="{EEAEB5B8-20BB-8A2E-E709-82F8F1783691}"/>
                    </a:ext>
                  </a:extLst>
                </p14:cNvPr>
                <p14:cNvContentPartPr/>
                <p14:nvPr/>
              </p14:nvContentPartPr>
              <p14:xfrm>
                <a:off x="3754866" y="900228"/>
                <a:ext cx="383760" cy="279000"/>
              </p14:xfrm>
            </p:contentPart>
          </mc:Choice>
          <mc:Fallback xmlns="">
            <p:pic>
              <p:nvPicPr>
                <p:cNvPr id="15" name="Ink 14">
                  <a:extLst>
                    <a:ext uri="{FF2B5EF4-FFF2-40B4-BE49-F238E27FC236}">
                      <a16:creationId xmlns:a16="http://schemas.microsoft.com/office/drawing/2014/main" id="{EEAEB5B8-20BB-8A2E-E709-82F8F1783691}"/>
                    </a:ext>
                  </a:extLst>
                </p:cNvPr>
                <p:cNvPicPr/>
                <p:nvPr/>
              </p:nvPicPr>
              <p:blipFill>
                <a:blip r:embed="rId7"/>
                <a:stretch>
                  <a:fillRect/>
                </a:stretch>
              </p:blipFill>
              <p:spPr>
                <a:xfrm>
                  <a:off x="3746226" y="891588"/>
                  <a:ext cx="401400" cy="29664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6" name="Ink 15">
                  <a:extLst>
                    <a:ext uri="{FF2B5EF4-FFF2-40B4-BE49-F238E27FC236}">
                      <a16:creationId xmlns:a16="http://schemas.microsoft.com/office/drawing/2014/main" id="{985EFC74-A350-62F6-43F2-C917A506DED3}"/>
                    </a:ext>
                  </a:extLst>
                </p14:cNvPr>
                <p14:cNvContentPartPr/>
                <p14:nvPr/>
              </p14:nvContentPartPr>
              <p14:xfrm>
                <a:off x="4014066" y="1018308"/>
                <a:ext cx="193320" cy="290880"/>
              </p14:xfrm>
            </p:contentPart>
          </mc:Choice>
          <mc:Fallback xmlns="">
            <p:pic>
              <p:nvPicPr>
                <p:cNvPr id="16" name="Ink 15">
                  <a:extLst>
                    <a:ext uri="{FF2B5EF4-FFF2-40B4-BE49-F238E27FC236}">
                      <a16:creationId xmlns:a16="http://schemas.microsoft.com/office/drawing/2014/main" id="{985EFC74-A350-62F6-43F2-C917A506DED3}"/>
                    </a:ext>
                  </a:extLst>
                </p:cNvPr>
                <p:cNvPicPr/>
                <p:nvPr/>
              </p:nvPicPr>
              <p:blipFill>
                <a:blip r:embed="rId9"/>
                <a:stretch>
                  <a:fillRect/>
                </a:stretch>
              </p:blipFill>
              <p:spPr>
                <a:xfrm>
                  <a:off x="4005066" y="1009308"/>
                  <a:ext cx="210960" cy="30852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8" name="Ink 17">
                  <a:extLst>
                    <a:ext uri="{FF2B5EF4-FFF2-40B4-BE49-F238E27FC236}">
                      <a16:creationId xmlns:a16="http://schemas.microsoft.com/office/drawing/2014/main" id="{8B2CC1B8-DC14-81D4-9232-88B14F6A1A63}"/>
                    </a:ext>
                  </a:extLst>
                </p14:cNvPr>
                <p14:cNvContentPartPr/>
                <p14:nvPr/>
              </p14:nvContentPartPr>
              <p14:xfrm>
                <a:off x="3786906" y="787908"/>
                <a:ext cx="589680" cy="75240"/>
              </p14:xfrm>
            </p:contentPart>
          </mc:Choice>
          <mc:Fallback xmlns="">
            <p:pic>
              <p:nvPicPr>
                <p:cNvPr id="18" name="Ink 17">
                  <a:extLst>
                    <a:ext uri="{FF2B5EF4-FFF2-40B4-BE49-F238E27FC236}">
                      <a16:creationId xmlns:a16="http://schemas.microsoft.com/office/drawing/2014/main" id="{8B2CC1B8-DC14-81D4-9232-88B14F6A1A63}"/>
                    </a:ext>
                  </a:extLst>
                </p:cNvPr>
                <p:cNvPicPr/>
                <p:nvPr/>
              </p:nvPicPr>
              <p:blipFill>
                <a:blip r:embed="rId11"/>
                <a:stretch>
                  <a:fillRect/>
                </a:stretch>
              </p:blipFill>
              <p:spPr>
                <a:xfrm>
                  <a:off x="3778266" y="778908"/>
                  <a:ext cx="607320" cy="92880"/>
                </a:xfrm>
                <a:prstGeom prst="rect">
                  <a:avLst/>
                </a:prstGeom>
              </p:spPr>
            </p:pic>
          </mc:Fallback>
        </mc:AlternateContent>
      </p:grpSp>
      <p:grpSp>
        <p:nvGrpSpPr>
          <p:cNvPr id="27" name="Group 26">
            <a:extLst>
              <a:ext uri="{FF2B5EF4-FFF2-40B4-BE49-F238E27FC236}">
                <a16:creationId xmlns:a16="http://schemas.microsoft.com/office/drawing/2014/main" id="{B2C30B56-0146-1028-DB8F-BFD8A2323151}"/>
              </a:ext>
            </a:extLst>
          </p:cNvPr>
          <p:cNvGrpSpPr/>
          <p:nvPr/>
        </p:nvGrpSpPr>
        <p:grpSpPr>
          <a:xfrm>
            <a:off x="1179066" y="2085708"/>
            <a:ext cx="6995880" cy="3174840"/>
            <a:chOff x="1179066" y="2085708"/>
            <a:chExt cx="6995880" cy="3174840"/>
          </a:xfrm>
        </p:grpSpPr>
        <mc:AlternateContent xmlns:mc="http://schemas.openxmlformats.org/markup-compatibility/2006" xmlns:p14="http://schemas.microsoft.com/office/powerpoint/2010/main">
          <mc:Choice Requires="p14">
            <p:contentPart p14:bwMode="auto" r:id="rId12">
              <p14:nvContentPartPr>
                <p14:cNvPr id="3" name="Ink 2">
                  <a:extLst>
                    <a:ext uri="{FF2B5EF4-FFF2-40B4-BE49-F238E27FC236}">
                      <a16:creationId xmlns:a16="http://schemas.microsoft.com/office/drawing/2014/main" id="{BD6F7A3D-3ADD-4EE1-ADE2-B7F7AFD20CD2}"/>
                    </a:ext>
                  </a:extLst>
                </p14:cNvPr>
                <p14:cNvContentPartPr/>
                <p14:nvPr/>
              </p14:nvContentPartPr>
              <p14:xfrm>
                <a:off x="1179066" y="2085708"/>
                <a:ext cx="4640760" cy="2653560"/>
              </p14:xfrm>
            </p:contentPart>
          </mc:Choice>
          <mc:Fallback xmlns="">
            <p:pic>
              <p:nvPicPr>
                <p:cNvPr id="3" name="Ink 2">
                  <a:extLst>
                    <a:ext uri="{FF2B5EF4-FFF2-40B4-BE49-F238E27FC236}">
                      <a16:creationId xmlns:a16="http://schemas.microsoft.com/office/drawing/2014/main" id="{BD6F7A3D-3ADD-4EE1-ADE2-B7F7AFD20CD2}"/>
                    </a:ext>
                  </a:extLst>
                </p:cNvPr>
                <p:cNvPicPr/>
                <p:nvPr/>
              </p:nvPicPr>
              <p:blipFill>
                <a:blip r:embed="rId13"/>
                <a:stretch>
                  <a:fillRect/>
                </a:stretch>
              </p:blipFill>
              <p:spPr>
                <a:xfrm>
                  <a:off x="1170066" y="2076708"/>
                  <a:ext cx="4658400" cy="26712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3" name="Ink 12">
                  <a:extLst>
                    <a:ext uri="{FF2B5EF4-FFF2-40B4-BE49-F238E27FC236}">
                      <a16:creationId xmlns:a16="http://schemas.microsoft.com/office/drawing/2014/main" id="{D909B41D-1EE7-C822-9C63-B46EFC8DC823}"/>
                    </a:ext>
                  </a:extLst>
                </p14:cNvPr>
                <p14:cNvContentPartPr/>
                <p14:nvPr/>
              </p14:nvContentPartPr>
              <p14:xfrm>
                <a:off x="6132306" y="4545948"/>
                <a:ext cx="244440" cy="434160"/>
              </p14:xfrm>
            </p:contentPart>
          </mc:Choice>
          <mc:Fallback xmlns="">
            <p:pic>
              <p:nvPicPr>
                <p:cNvPr id="13" name="Ink 12">
                  <a:extLst>
                    <a:ext uri="{FF2B5EF4-FFF2-40B4-BE49-F238E27FC236}">
                      <a16:creationId xmlns:a16="http://schemas.microsoft.com/office/drawing/2014/main" id="{D909B41D-1EE7-C822-9C63-B46EFC8DC823}"/>
                    </a:ext>
                  </a:extLst>
                </p:cNvPr>
                <p:cNvPicPr/>
                <p:nvPr/>
              </p:nvPicPr>
              <p:blipFill>
                <a:blip r:embed="rId15"/>
                <a:stretch>
                  <a:fillRect/>
                </a:stretch>
              </p:blipFill>
              <p:spPr>
                <a:xfrm>
                  <a:off x="6123306" y="4537308"/>
                  <a:ext cx="262080" cy="4518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7" name="Ink 16">
                  <a:extLst>
                    <a:ext uri="{FF2B5EF4-FFF2-40B4-BE49-F238E27FC236}">
                      <a16:creationId xmlns:a16="http://schemas.microsoft.com/office/drawing/2014/main" id="{150ED7FC-7814-7D40-50F6-18EB26CA721B}"/>
                    </a:ext>
                  </a:extLst>
                </p14:cNvPr>
                <p14:cNvContentPartPr/>
                <p14:nvPr/>
              </p14:nvContentPartPr>
              <p14:xfrm>
                <a:off x="6155346" y="4323828"/>
                <a:ext cx="356400" cy="54360"/>
              </p14:xfrm>
            </p:contentPart>
          </mc:Choice>
          <mc:Fallback xmlns="">
            <p:pic>
              <p:nvPicPr>
                <p:cNvPr id="17" name="Ink 16">
                  <a:extLst>
                    <a:ext uri="{FF2B5EF4-FFF2-40B4-BE49-F238E27FC236}">
                      <a16:creationId xmlns:a16="http://schemas.microsoft.com/office/drawing/2014/main" id="{150ED7FC-7814-7D40-50F6-18EB26CA721B}"/>
                    </a:ext>
                  </a:extLst>
                </p:cNvPr>
                <p:cNvPicPr/>
                <p:nvPr/>
              </p:nvPicPr>
              <p:blipFill>
                <a:blip r:embed="rId17"/>
                <a:stretch>
                  <a:fillRect/>
                </a:stretch>
              </p:blipFill>
              <p:spPr>
                <a:xfrm>
                  <a:off x="6146706" y="4314828"/>
                  <a:ext cx="37404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20" name="Ink 19">
                  <a:extLst>
                    <a:ext uri="{FF2B5EF4-FFF2-40B4-BE49-F238E27FC236}">
                      <a16:creationId xmlns:a16="http://schemas.microsoft.com/office/drawing/2014/main" id="{03E8AFDE-8CE1-BEFB-021C-186DF9512D55}"/>
                    </a:ext>
                  </a:extLst>
                </p14:cNvPr>
                <p14:cNvContentPartPr/>
                <p14:nvPr/>
              </p14:nvContentPartPr>
              <p14:xfrm>
                <a:off x="6490146" y="4890828"/>
                <a:ext cx="27000" cy="369720"/>
              </p14:xfrm>
            </p:contentPart>
          </mc:Choice>
          <mc:Fallback xmlns="">
            <p:pic>
              <p:nvPicPr>
                <p:cNvPr id="20" name="Ink 19">
                  <a:extLst>
                    <a:ext uri="{FF2B5EF4-FFF2-40B4-BE49-F238E27FC236}">
                      <a16:creationId xmlns:a16="http://schemas.microsoft.com/office/drawing/2014/main" id="{03E8AFDE-8CE1-BEFB-021C-186DF9512D55}"/>
                    </a:ext>
                  </a:extLst>
                </p:cNvPr>
                <p:cNvPicPr/>
                <p:nvPr/>
              </p:nvPicPr>
              <p:blipFill>
                <a:blip r:embed="rId19"/>
                <a:stretch>
                  <a:fillRect/>
                </a:stretch>
              </p:blipFill>
              <p:spPr>
                <a:xfrm>
                  <a:off x="6481146" y="4882188"/>
                  <a:ext cx="44640" cy="38736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21" name="Ink 20">
                  <a:extLst>
                    <a:ext uri="{FF2B5EF4-FFF2-40B4-BE49-F238E27FC236}">
                      <a16:creationId xmlns:a16="http://schemas.microsoft.com/office/drawing/2014/main" id="{11C609FF-5399-973A-F5A2-B635E4B798F7}"/>
                    </a:ext>
                  </a:extLst>
                </p14:cNvPr>
                <p14:cNvContentPartPr/>
                <p14:nvPr/>
              </p14:nvContentPartPr>
              <p14:xfrm>
                <a:off x="6463506" y="4829628"/>
                <a:ext cx="252000" cy="173160"/>
              </p14:xfrm>
            </p:contentPart>
          </mc:Choice>
          <mc:Fallback xmlns="">
            <p:pic>
              <p:nvPicPr>
                <p:cNvPr id="21" name="Ink 20">
                  <a:extLst>
                    <a:ext uri="{FF2B5EF4-FFF2-40B4-BE49-F238E27FC236}">
                      <a16:creationId xmlns:a16="http://schemas.microsoft.com/office/drawing/2014/main" id="{11C609FF-5399-973A-F5A2-B635E4B798F7}"/>
                    </a:ext>
                  </a:extLst>
                </p:cNvPr>
                <p:cNvPicPr/>
                <p:nvPr/>
              </p:nvPicPr>
              <p:blipFill>
                <a:blip r:embed="rId21"/>
                <a:stretch>
                  <a:fillRect/>
                </a:stretch>
              </p:blipFill>
              <p:spPr>
                <a:xfrm>
                  <a:off x="6454866" y="4820628"/>
                  <a:ext cx="269640" cy="1908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22" name="Ink 21">
                  <a:extLst>
                    <a:ext uri="{FF2B5EF4-FFF2-40B4-BE49-F238E27FC236}">
                      <a16:creationId xmlns:a16="http://schemas.microsoft.com/office/drawing/2014/main" id="{5CA3F5A5-840B-6244-9055-09FE28CA11CB}"/>
                    </a:ext>
                  </a:extLst>
                </p14:cNvPr>
                <p14:cNvContentPartPr/>
                <p14:nvPr/>
              </p14:nvContentPartPr>
              <p14:xfrm>
                <a:off x="6838626" y="4279548"/>
                <a:ext cx="258480" cy="686880"/>
              </p14:xfrm>
            </p:contentPart>
          </mc:Choice>
          <mc:Fallback xmlns="">
            <p:pic>
              <p:nvPicPr>
                <p:cNvPr id="22" name="Ink 21">
                  <a:extLst>
                    <a:ext uri="{FF2B5EF4-FFF2-40B4-BE49-F238E27FC236}">
                      <a16:creationId xmlns:a16="http://schemas.microsoft.com/office/drawing/2014/main" id="{5CA3F5A5-840B-6244-9055-09FE28CA11CB}"/>
                    </a:ext>
                  </a:extLst>
                </p:cNvPr>
                <p:cNvPicPr/>
                <p:nvPr/>
              </p:nvPicPr>
              <p:blipFill>
                <a:blip r:embed="rId23"/>
                <a:stretch>
                  <a:fillRect/>
                </a:stretch>
              </p:blipFill>
              <p:spPr>
                <a:xfrm>
                  <a:off x="6829986" y="4270548"/>
                  <a:ext cx="276120" cy="70452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23" name="Ink 22">
                  <a:extLst>
                    <a:ext uri="{FF2B5EF4-FFF2-40B4-BE49-F238E27FC236}">
                      <a16:creationId xmlns:a16="http://schemas.microsoft.com/office/drawing/2014/main" id="{83CD866C-3D69-DD5E-EBB0-D72C2AA1A69E}"/>
                    </a:ext>
                  </a:extLst>
                </p14:cNvPr>
                <p14:cNvContentPartPr/>
                <p14:nvPr/>
              </p14:nvContentPartPr>
              <p14:xfrm>
                <a:off x="7216986" y="4451988"/>
                <a:ext cx="271800" cy="333720"/>
              </p14:xfrm>
            </p:contentPart>
          </mc:Choice>
          <mc:Fallback xmlns="">
            <p:pic>
              <p:nvPicPr>
                <p:cNvPr id="23" name="Ink 22">
                  <a:extLst>
                    <a:ext uri="{FF2B5EF4-FFF2-40B4-BE49-F238E27FC236}">
                      <a16:creationId xmlns:a16="http://schemas.microsoft.com/office/drawing/2014/main" id="{83CD866C-3D69-DD5E-EBB0-D72C2AA1A69E}"/>
                    </a:ext>
                  </a:extLst>
                </p:cNvPr>
                <p:cNvPicPr/>
                <p:nvPr/>
              </p:nvPicPr>
              <p:blipFill>
                <a:blip r:embed="rId25"/>
                <a:stretch>
                  <a:fillRect/>
                </a:stretch>
              </p:blipFill>
              <p:spPr>
                <a:xfrm>
                  <a:off x="7208346" y="4443348"/>
                  <a:ext cx="289440" cy="35136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4" name="Ink 23">
                  <a:extLst>
                    <a:ext uri="{FF2B5EF4-FFF2-40B4-BE49-F238E27FC236}">
                      <a16:creationId xmlns:a16="http://schemas.microsoft.com/office/drawing/2014/main" id="{FC9DB085-91C3-C9F6-FAE9-155CFF746186}"/>
                    </a:ext>
                  </a:extLst>
                </p14:cNvPr>
                <p14:cNvContentPartPr/>
                <p14:nvPr/>
              </p14:nvContentPartPr>
              <p14:xfrm>
                <a:off x="7166226" y="4296828"/>
                <a:ext cx="377640" cy="43200"/>
              </p14:xfrm>
            </p:contentPart>
          </mc:Choice>
          <mc:Fallback xmlns="">
            <p:pic>
              <p:nvPicPr>
                <p:cNvPr id="24" name="Ink 23">
                  <a:extLst>
                    <a:ext uri="{FF2B5EF4-FFF2-40B4-BE49-F238E27FC236}">
                      <a16:creationId xmlns:a16="http://schemas.microsoft.com/office/drawing/2014/main" id="{FC9DB085-91C3-C9F6-FAE9-155CFF746186}"/>
                    </a:ext>
                  </a:extLst>
                </p:cNvPr>
                <p:cNvPicPr/>
                <p:nvPr/>
              </p:nvPicPr>
              <p:blipFill>
                <a:blip r:embed="rId27"/>
                <a:stretch>
                  <a:fillRect/>
                </a:stretch>
              </p:blipFill>
              <p:spPr>
                <a:xfrm>
                  <a:off x="7157586" y="4288188"/>
                  <a:ext cx="395280" cy="6084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5" name="Ink 24">
                  <a:extLst>
                    <a:ext uri="{FF2B5EF4-FFF2-40B4-BE49-F238E27FC236}">
                      <a16:creationId xmlns:a16="http://schemas.microsoft.com/office/drawing/2014/main" id="{004A820A-E8D5-20E0-C776-85FF2AE53160}"/>
                    </a:ext>
                  </a:extLst>
                </p14:cNvPr>
                <p14:cNvContentPartPr/>
                <p14:nvPr/>
              </p14:nvContentPartPr>
              <p14:xfrm>
                <a:off x="7505346" y="4625148"/>
                <a:ext cx="253080" cy="300960"/>
              </p14:xfrm>
            </p:contentPart>
          </mc:Choice>
          <mc:Fallback xmlns="">
            <p:pic>
              <p:nvPicPr>
                <p:cNvPr id="25" name="Ink 24">
                  <a:extLst>
                    <a:ext uri="{FF2B5EF4-FFF2-40B4-BE49-F238E27FC236}">
                      <a16:creationId xmlns:a16="http://schemas.microsoft.com/office/drawing/2014/main" id="{004A820A-E8D5-20E0-C776-85FF2AE53160}"/>
                    </a:ext>
                  </a:extLst>
                </p:cNvPr>
                <p:cNvPicPr/>
                <p:nvPr/>
              </p:nvPicPr>
              <p:blipFill>
                <a:blip r:embed="rId29"/>
                <a:stretch>
                  <a:fillRect/>
                </a:stretch>
              </p:blipFill>
              <p:spPr>
                <a:xfrm>
                  <a:off x="7496346" y="4616148"/>
                  <a:ext cx="270720" cy="31860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6" name="Ink 25">
                  <a:extLst>
                    <a:ext uri="{FF2B5EF4-FFF2-40B4-BE49-F238E27FC236}">
                      <a16:creationId xmlns:a16="http://schemas.microsoft.com/office/drawing/2014/main" id="{8A451C99-5631-B06D-DC39-8381E4CE2699}"/>
                    </a:ext>
                  </a:extLst>
                </p14:cNvPr>
                <p14:cNvContentPartPr/>
                <p14:nvPr/>
              </p14:nvContentPartPr>
              <p14:xfrm>
                <a:off x="7702266" y="4155348"/>
                <a:ext cx="472680" cy="918720"/>
              </p14:xfrm>
            </p:contentPart>
          </mc:Choice>
          <mc:Fallback xmlns="">
            <p:pic>
              <p:nvPicPr>
                <p:cNvPr id="26" name="Ink 25">
                  <a:extLst>
                    <a:ext uri="{FF2B5EF4-FFF2-40B4-BE49-F238E27FC236}">
                      <a16:creationId xmlns:a16="http://schemas.microsoft.com/office/drawing/2014/main" id="{8A451C99-5631-B06D-DC39-8381E4CE2699}"/>
                    </a:ext>
                  </a:extLst>
                </p:cNvPr>
                <p:cNvPicPr/>
                <p:nvPr/>
              </p:nvPicPr>
              <p:blipFill>
                <a:blip r:embed="rId31"/>
                <a:stretch>
                  <a:fillRect/>
                </a:stretch>
              </p:blipFill>
              <p:spPr>
                <a:xfrm>
                  <a:off x="7693266" y="4146348"/>
                  <a:ext cx="490320" cy="936360"/>
                </a:xfrm>
                <a:prstGeom prst="rect">
                  <a:avLst/>
                </a:prstGeom>
              </p:spPr>
            </p:pic>
          </mc:Fallback>
        </mc:AlternateContent>
      </p:grpSp>
      <mc:AlternateContent xmlns:mc="http://schemas.openxmlformats.org/markup-compatibility/2006" xmlns:a14="http://schemas.microsoft.com/office/drawing/2010/main">
        <mc:Choice Requires="a14">
          <p:sp>
            <p:nvSpPr>
              <p:cNvPr id="28" name="Textfeld 47">
                <a:extLst>
                  <a:ext uri="{FF2B5EF4-FFF2-40B4-BE49-F238E27FC236}">
                    <a16:creationId xmlns:a16="http://schemas.microsoft.com/office/drawing/2014/main" id="{CA6CCAB3-9AE6-D060-3BE4-C9A3D077598E}"/>
                  </a:ext>
                </a:extLst>
              </p:cNvPr>
              <p:cNvSpPr txBox="1"/>
              <p:nvPr/>
            </p:nvSpPr>
            <p:spPr>
              <a:xfrm>
                <a:off x="76200" y="1018308"/>
                <a:ext cx="382320" cy="705642"/>
              </a:xfrm>
              <a:prstGeom prst="rect">
                <a:avLst/>
              </a:prstGeom>
              <a:noFill/>
            </p:spPr>
            <p:txBody>
              <a:bodyPr wrap="square" rtlCol="0" anchor="ctr" anchorCtr="1">
                <a:spAutoFit/>
              </a:bodyPr>
              <a:lstStyle/>
              <a:p>
                <a:pPr algn="ctr"/>
                <a14:m>
                  <m:oMathPara xmlns:m="http://schemas.openxmlformats.org/officeDocument/2006/math">
                    <m:oMathParaPr>
                      <m:jc m:val="centerGroup"/>
                    </m:oMathParaPr>
                    <m:oMath xmlns:m="http://schemas.openxmlformats.org/officeDocument/2006/math">
                      <m:sSub>
                        <m:sSubPr>
                          <m:ctrlPr>
                            <a:rPr lang="en-CA" sz="3700" b="0" i="1" smtClean="0">
                              <a:solidFill>
                                <a:srgbClr val="E71224"/>
                              </a:solidFill>
                              <a:latin typeface="Cambria Math" panose="02040503050406030204" pitchFamily="18" charset="0"/>
                            </a:rPr>
                          </m:ctrlPr>
                        </m:sSubPr>
                        <m:e>
                          <m:r>
                            <a:rPr lang="en-CA" sz="3700" b="0" i="1" smtClean="0">
                              <a:solidFill>
                                <a:srgbClr val="E71224"/>
                              </a:solidFill>
                              <a:latin typeface="Cambria Math" panose="02040503050406030204" pitchFamily="18" charset="0"/>
                            </a:rPr>
                            <m:t>𝑠</m:t>
                          </m:r>
                        </m:e>
                        <m:sub>
                          <m:r>
                            <a:rPr lang="en-CA" sz="3700" b="0" i="1" smtClean="0">
                              <a:solidFill>
                                <a:srgbClr val="E71224"/>
                              </a:solidFill>
                              <a:latin typeface="Cambria Math" panose="02040503050406030204" pitchFamily="18" charset="0"/>
                            </a:rPr>
                            <m:t>𝑝</m:t>
                          </m:r>
                        </m:sub>
                      </m:sSub>
                    </m:oMath>
                  </m:oMathPara>
                </a14:m>
                <a:endParaRPr lang="en-CA" sz="3700" dirty="0">
                  <a:solidFill>
                    <a:srgbClr val="E71224"/>
                  </a:solidFill>
                </a:endParaRPr>
              </a:p>
            </p:txBody>
          </p:sp>
        </mc:Choice>
        <mc:Fallback xmlns="">
          <p:sp>
            <p:nvSpPr>
              <p:cNvPr id="28" name="Textfeld 47">
                <a:extLst>
                  <a:ext uri="{FF2B5EF4-FFF2-40B4-BE49-F238E27FC236}">
                    <a16:creationId xmlns:a16="http://schemas.microsoft.com/office/drawing/2014/main" id="{CA6CCAB3-9AE6-D060-3BE4-C9A3D077598E}"/>
                  </a:ext>
                </a:extLst>
              </p:cNvPr>
              <p:cNvSpPr txBox="1">
                <a:spLocks noRot="1" noChangeAspect="1" noMove="1" noResize="1" noEditPoints="1" noAdjustHandles="1" noChangeArrowheads="1" noChangeShapeType="1" noTextEdit="1"/>
              </p:cNvSpPr>
              <p:nvPr/>
            </p:nvSpPr>
            <p:spPr>
              <a:xfrm>
                <a:off x="76200" y="1018308"/>
                <a:ext cx="382320" cy="705642"/>
              </a:xfrm>
              <a:prstGeom prst="rect">
                <a:avLst/>
              </a:prstGeom>
              <a:blipFill>
                <a:blip r:embed="rId32"/>
                <a:stretch>
                  <a:fillRect l="-22581"/>
                </a:stretch>
              </a:blipFill>
            </p:spPr>
            <p:txBody>
              <a:bodyPr/>
              <a:lstStyle/>
              <a:p>
                <a:r>
                  <a:rPr lang="en-CA">
                    <a:noFill/>
                  </a:rPr>
                  <a:t> </a:t>
                </a:r>
              </a:p>
            </p:txBody>
          </p:sp>
        </mc:Fallback>
      </mc:AlternateContent>
      <p:grpSp>
        <p:nvGrpSpPr>
          <p:cNvPr id="29" name="Group 28">
            <a:extLst>
              <a:ext uri="{FF2B5EF4-FFF2-40B4-BE49-F238E27FC236}">
                <a16:creationId xmlns:a16="http://schemas.microsoft.com/office/drawing/2014/main" id="{3B255486-C676-1908-B5DF-F165C6C504B8}"/>
              </a:ext>
            </a:extLst>
          </p:cNvPr>
          <p:cNvGrpSpPr/>
          <p:nvPr/>
        </p:nvGrpSpPr>
        <p:grpSpPr>
          <a:xfrm>
            <a:off x="6310259" y="6159000"/>
            <a:ext cx="485882" cy="532188"/>
            <a:chOff x="6690306" y="6040668"/>
            <a:chExt cx="536400" cy="587520"/>
          </a:xfrm>
        </p:grpSpPr>
        <mc:AlternateContent xmlns:mc="http://schemas.openxmlformats.org/markup-compatibility/2006" xmlns:p14="http://schemas.microsoft.com/office/powerpoint/2010/main">
          <mc:Choice Requires="p14">
            <p:contentPart p14:bwMode="auto" r:id="rId33">
              <p14:nvContentPartPr>
                <p14:cNvPr id="30" name="Ink 29">
                  <a:extLst>
                    <a:ext uri="{FF2B5EF4-FFF2-40B4-BE49-F238E27FC236}">
                      <a16:creationId xmlns:a16="http://schemas.microsoft.com/office/drawing/2014/main" id="{685C3DB1-9750-A294-ABCF-4C48FBA0A8C7}"/>
                    </a:ext>
                  </a:extLst>
                </p14:cNvPr>
                <p14:cNvContentPartPr/>
                <p14:nvPr/>
              </p14:nvContentPartPr>
              <p14:xfrm>
                <a:off x="6690306" y="6040668"/>
                <a:ext cx="340560" cy="403200"/>
              </p14:xfrm>
            </p:contentPart>
          </mc:Choice>
          <mc:Fallback xmlns="">
            <p:pic>
              <p:nvPicPr>
                <p:cNvPr id="30" name="Ink 29">
                  <a:extLst>
                    <a:ext uri="{FF2B5EF4-FFF2-40B4-BE49-F238E27FC236}">
                      <a16:creationId xmlns:a16="http://schemas.microsoft.com/office/drawing/2014/main" id="{685C3DB1-9750-A294-ABCF-4C48FBA0A8C7}"/>
                    </a:ext>
                  </a:extLst>
                </p:cNvPr>
                <p:cNvPicPr/>
                <p:nvPr/>
              </p:nvPicPr>
              <p:blipFill>
                <a:blip r:embed="rId34"/>
                <a:stretch>
                  <a:fillRect/>
                </a:stretch>
              </p:blipFill>
              <p:spPr>
                <a:xfrm>
                  <a:off x="6680371" y="6030737"/>
                  <a:ext cx="360032" cy="422665"/>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31" name="Ink 30">
                  <a:extLst>
                    <a:ext uri="{FF2B5EF4-FFF2-40B4-BE49-F238E27FC236}">
                      <a16:creationId xmlns:a16="http://schemas.microsoft.com/office/drawing/2014/main" id="{C059DC4A-AAB8-8EBC-87BF-8E80064FBB67}"/>
                    </a:ext>
                  </a:extLst>
                </p14:cNvPr>
                <p14:cNvContentPartPr/>
                <p14:nvPr/>
              </p14:nvContentPartPr>
              <p14:xfrm>
                <a:off x="7083066" y="6519108"/>
                <a:ext cx="143640" cy="109080"/>
              </p14:xfrm>
            </p:contentPart>
          </mc:Choice>
          <mc:Fallback xmlns="">
            <p:pic>
              <p:nvPicPr>
                <p:cNvPr id="31" name="Ink 30">
                  <a:extLst>
                    <a:ext uri="{FF2B5EF4-FFF2-40B4-BE49-F238E27FC236}">
                      <a16:creationId xmlns:a16="http://schemas.microsoft.com/office/drawing/2014/main" id="{C059DC4A-AAB8-8EBC-87BF-8E80064FBB67}"/>
                    </a:ext>
                  </a:extLst>
                </p:cNvPr>
                <p:cNvPicPr/>
                <p:nvPr/>
              </p:nvPicPr>
              <p:blipFill>
                <a:blip r:embed="rId36"/>
                <a:stretch>
                  <a:fillRect/>
                </a:stretch>
              </p:blipFill>
              <p:spPr>
                <a:xfrm>
                  <a:off x="7073517" y="6509192"/>
                  <a:ext cx="163137" cy="128516"/>
                </a:xfrm>
                <a:prstGeom prst="rect">
                  <a:avLst/>
                </a:prstGeom>
              </p:spPr>
            </p:pic>
          </mc:Fallback>
        </mc:AlternateContent>
      </p:grpSp>
      <p:sp>
        <p:nvSpPr>
          <p:cNvPr id="32" name="Straight Connector 31">
            <a:extLst>
              <a:ext uri="{FF2B5EF4-FFF2-40B4-BE49-F238E27FC236}">
                <a16:creationId xmlns:a16="http://schemas.microsoft.com/office/drawing/2014/main" id="{1CF17478-69B9-4866-F8EB-DA06FCD395A3}"/>
              </a:ext>
            </a:extLst>
          </p:cNvPr>
          <p:cNvSpPr/>
          <p:nvPr/>
        </p:nvSpPr>
        <p:spPr>
          <a:xfrm rot="5400000">
            <a:off x="6704701" y="6584057"/>
            <a:ext cx="182880" cy="0"/>
          </a:xfrm>
          <a:prstGeom prst="line">
            <a:avLst/>
          </a:prstGeom>
          <a:solidFill>
            <a:srgbClr val="E71224">
              <a:alpha val="5000"/>
            </a:srgbClr>
          </a:solidFill>
          <a:ln w="18000">
            <a:solidFill>
              <a:srgbClr val="E71224"/>
            </a:solidFill>
          </a:ln>
        </p:spPr>
        <p:style>
          <a:lnRef idx="1">
            <a:schemeClr val="accent1"/>
          </a:lnRef>
          <a:fillRef idx="0">
            <a:schemeClr val="accent1"/>
          </a:fillRef>
          <a:effectRef idx="0">
            <a:schemeClr val="accent1"/>
          </a:effectRef>
          <a:fontRef idx="minor">
            <a:schemeClr val="tx1"/>
          </a:fontRef>
        </p:style>
        <p:txBody>
          <a:bodyPr wrap="none" rtlCol="0" anchor="ctr" anchorCtr="1"/>
          <a:lstStyle/>
          <a:p>
            <a:endParaRPr lang="en-US" dirty="0">
              <a:solidFill>
                <a:srgbClr val="E71224"/>
              </a:solidFill>
            </a:endParaRPr>
          </a:p>
        </p:txBody>
      </p:sp>
    </p:spTree>
    <p:extLst>
      <p:ext uri="{BB962C8B-B14F-4D97-AF65-F5344CB8AC3E}">
        <p14:creationId xmlns:p14="http://schemas.microsoft.com/office/powerpoint/2010/main" val="545495895"/>
      </p:ext>
    </p:extLst>
  </p:cSld>
  <p:clrMapOvr>
    <a:masterClrMapping/>
  </p:clrMapOvr>
  <p:transition>
    <p:cu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1217" y="228600"/>
            <a:ext cx="10761583" cy="641301"/>
          </a:xfrm>
          <a:prstGeom prst="rect">
            <a:avLst/>
          </a:prstGeom>
        </p:spPr>
        <p:txBody>
          <a:bodyPr vert="horz" wrap="square" lIns="0" tIns="25499" rIns="0" bIns="0" rtlCol="0" anchor="b">
            <a:spAutoFit/>
          </a:bodyPr>
          <a:lstStyle/>
          <a:p>
            <a:pPr marL="26841">
              <a:lnSpc>
                <a:spcPct val="100000"/>
              </a:lnSpc>
              <a:spcBef>
                <a:spcPts val="201"/>
              </a:spcBef>
            </a:pPr>
            <a:r>
              <a:rPr lang="en-CA" sz="4000" spc="95" dirty="0"/>
              <a:t>Equilibrium Intuition </a:t>
            </a:r>
            <a:endParaRPr sz="4000" spc="95" dirty="0"/>
          </a:p>
        </p:txBody>
      </p:sp>
      <p:sp>
        <p:nvSpPr>
          <p:cNvPr id="9" name="object 9"/>
          <p:cNvSpPr txBox="1"/>
          <p:nvPr/>
        </p:nvSpPr>
        <p:spPr>
          <a:xfrm>
            <a:off x="11862007" y="6407020"/>
            <a:ext cx="132865" cy="220866"/>
          </a:xfrm>
          <a:prstGeom prst="rect">
            <a:avLst/>
          </a:prstGeom>
        </p:spPr>
        <p:txBody>
          <a:bodyPr vert="horz" wrap="square" lIns="0" tIns="25499" rIns="0" bIns="0" rtlCol="0">
            <a:spAutoFit/>
          </a:bodyPr>
          <a:lstStyle/>
          <a:p>
            <a:pPr marL="26841">
              <a:spcBef>
                <a:spcPts val="201"/>
              </a:spcBef>
            </a:pPr>
            <a:r>
              <a:rPr sz="1268" spc="-232" dirty="0">
                <a:solidFill>
                  <a:srgbClr val="22373A"/>
                </a:solidFill>
                <a:latin typeface="Arial Black"/>
                <a:cs typeface="Arial Black"/>
              </a:rPr>
              <a:t>5</a:t>
            </a:r>
            <a:endParaRPr sz="1268">
              <a:latin typeface="Arial Black"/>
              <a:cs typeface="Arial Black"/>
            </a:endParaRPr>
          </a:p>
        </p:txBody>
      </p:sp>
      <p:pic>
        <p:nvPicPr>
          <p:cNvPr id="1026" name="Picture 2">
            <a:extLst>
              <a:ext uri="{FF2B5EF4-FFF2-40B4-BE49-F238E27FC236}">
                <a16:creationId xmlns:a16="http://schemas.microsoft.com/office/drawing/2014/main" id="{7C32FF6F-82D7-C853-76F0-867471125A8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2222" b="17778"/>
          <a:stretch/>
        </p:blipFill>
        <p:spPr bwMode="auto">
          <a:xfrm>
            <a:off x="0" y="882191"/>
            <a:ext cx="6553200" cy="5936752"/>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6">
            <a:extLst>
              <a:ext uri="{FF2B5EF4-FFF2-40B4-BE49-F238E27FC236}">
                <a16:creationId xmlns:a16="http://schemas.microsoft.com/office/drawing/2014/main" id="{3934BBAA-A0F5-CCDC-E262-117D2E217C95}"/>
              </a:ext>
            </a:extLst>
          </p:cNvPr>
          <p:cNvGrpSpPr/>
          <p:nvPr/>
        </p:nvGrpSpPr>
        <p:grpSpPr>
          <a:xfrm>
            <a:off x="6690306" y="6040668"/>
            <a:ext cx="573120" cy="587520"/>
            <a:chOff x="6690306" y="6040668"/>
            <a:chExt cx="573120" cy="587520"/>
          </a:xfrm>
        </p:grpSpPr>
        <mc:AlternateContent xmlns:mc="http://schemas.openxmlformats.org/markup-compatibility/2006" xmlns:p14="http://schemas.microsoft.com/office/powerpoint/2010/main">
          <mc:Choice Requires="p14">
            <p:contentPart p14:bwMode="auto" r:id="rId4">
              <p14:nvContentPartPr>
                <p14:cNvPr id="4" name="Ink 3">
                  <a:extLst>
                    <a:ext uri="{FF2B5EF4-FFF2-40B4-BE49-F238E27FC236}">
                      <a16:creationId xmlns:a16="http://schemas.microsoft.com/office/drawing/2014/main" id="{B9835EBB-A405-B8CC-BC03-32F90DA3D5DE}"/>
                    </a:ext>
                  </a:extLst>
                </p14:cNvPr>
                <p14:cNvContentPartPr/>
                <p14:nvPr/>
              </p14:nvContentPartPr>
              <p14:xfrm>
                <a:off x="6690306" y="6040668"/>
                <a:ext cx="340560" cy="403200"/>
              </p14:xfrm>
            </p:contentPart>
          </mc:Choice>
          <mc:Fallback xmlns="">
            <p:pic>
              <p:nvPicPr>
                <p:cNvPr id="4" name="Ink 3">
                  <a:extLst>
                    <a:ext uri="{FF2B5EF4-FFF2-40B4-BE49-F238E27FC236}">
                      <a16:creationId xmlns:a16="http://schemas.microsoft.com/office/drawing/2014/main" id="{B9835EBB-A405-B8CC-BC03-32F90DA3D5DE}"/>
                    </a:ext>
                  </a:extLst>
                </p:cNvPr>
                <p:cNvPicPr/>
                <p:nvPr/>
              </p:nvPicPr>
              <p:blipFill>
                <a:blip r:embed="rId5"/>
                <a:stretch>
                  <a:fillRect/>
                </a:stretch>
              </p:blipFill>
              <p:spPr>
                <a:xfrm>
                  <a:off x="6681666" y="6031668"/>
                  <a:ext cx="358200" cy="4208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5" name="Ink 4">
                  <a:extLst>
                    <a:ext uri="{FF2B5EF4-FFF2-40B4-BE49-F238E27FC236}">
                      <a16:creationId xmlns:a16="http://schemas.microsoft.com/office/drawing/2014/main" id="{643ED3AD-3472-CEA1-A743-1D716EF3BA5A}"/>
                    </a:ext>
                  </a:extLst>
                </p14:cNvPr>
                <p14:cNvContentPartPr/>
                <p14:nvPr/>
              </p14:nvContentPartPr>
              <p14:xfrm>
                <a:off x="7239666" y="6265308"/>
                <a:ext cx="23760" cy="262800"/>
              </p14:xfrm>
            </p:contentPart>
          </mc:Choice>
          <mc:Fallback xmlns="">
            <p:pic>
              <p:nvPicPr>
                <p:cNvPr id="5" name="Ink 4">
                  <a:extLst>
                    <a:ext uri="{FF2B5EF4-FFF2-40B4-BE49-F238E27FC236}">
                      <a16:creationId xmlns:a16="http://schemas.microsoft.com/office/drawing/2014/main" id="{643ED3AD-3472-CEA1-A743-1D716EF3BA5A}"/>
                    </a:ext>
                  </a:extLst>
                </p:cNvPr>
                <p:cNvPicPr/>
                <p:nvPr/>
              </p:nvPicPr>
              <p:blipFill>
                <a:blip r:embed="rId7"/>
                <a:stretch>
                  <a:fillRect/>
                </a:stretch>
              </p:blipFill>
              <p:spPr>
                <a:xfrm>
                  <a:off x="7231026" y="6256308"/>
                  <a:ext cx="41400" cy="28044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6" name="Ink 5">
                  <a:extLst>
                    <a:ext uri="{FF2B5EF4-FFF2-40B4-BE49-F238E27FC236}">
                      <a16:creationId xmlns:a16="http://schemas.microsoft.com/office/drawing/2014/main" id="{8E6772E7-26BC-A47C-DFA9-F12B866709CF}"/>
                    </a:ext>
                  </a:extLst>
                </p14:cNvPr>
                <p14:cNvContentPartPr/>
                <p14:nvPr/>
              </p14:nvContentPartPr>
              <p14:xfrm>
                <a:off x="7083066" y="6519108"/>
                <a:ext cx="143640" cy="109080"/>
              </p14:xfrm>
            </p:contentPart>
          </mc:Choice>
          <mc:Fallback xmlns="">
            <p:pic>
              <p:nvPicPr>
                <p:cNvPr id="6" name="Ink 5">
                  <a:extLst>
                    <a:ext uri="{FF2B5EF4-FFF2-40B4-BE49-F238E27FC236}">
                      <a16:creationId xmlns:a16="http://schemas.microsoft.com/office/drawing/2014/main" id="{8E6772E7-26BC-A47C-DFA9-F12B866709CF}"/>
                    </a:ext>
                  </a:extLst>
                </p:cNvPr>
                <p:cNvPicPr/>
                <p:nvPr/>
              </p:nvPicPr>
              <p:blipFill>
                <a:blip r:embed="rId9"/>
                <a:stretch>
                  <a:fillRect/>
                </a:stretch>
              </p:blipFill>
              <p:spPr>
                <a:xfrm>
                  <a:off x="7074426" y="6510108"/>
                  <a:ext cx="161280" cy="1267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0">
            <p14:nvContentPartPr>
              <p14:cNvPr id="14" name="Ink 13">
                <a:extLst>
                  <a:ext uri="{FF2B5EF4-FFF2-40B4-BE49-F238E27FC236}">
                    <a16:creationId xmlns:a16="http://schemas.microsoft.com/office/drawing/2014/main" id="{FD7B7EC7-4445-FE3F-20FA-749028A35FB2}"/>
                  </a:ext>
                </a:extLst>
              </p14:cNvPr>
              <p14:cNvContentPartPr/>
              <p14:nvPr/>
            </p14:nvContentPartPr>
            <p14:xfrm>
              <a:off x="4113426" y="1302708"/>
              <a:ext cx="360" cy="5388480"/>
            </p14:xfrm>
          </p:contentPart>
        </mc:Choice>
        <mc:Fallback xmlns="">
          <p:pic>
            <p:nvPicPr>
              <p:cNvPr id="14" name="Ink 13">
                <a:extLst>
                  <a:ext uri="{FF2B5EF4-FFF2-40B4-BE49-F238E27FC236}">
                    <a16:creationId xmlns:a16="http://schemas.microsoft.com/office/drawing/2014/main" id="{FD7B7EC7-4445-FE3F-20FA-749028A35FB2}"/>
                  </a:ext>
                </a:extLst>
              </p:cNvPr>
              <p:cNvPicPr/>
              <p:nvPr/>
            </p:nvPicPr>
            <p:blipFill>
              <a:blip r:embed="rId11"/>
              <a:stretch>
                <a:fillRect/>
              </a:stretch>
            </p:blipFill>
            <p:spPr>
              <a:xfrm>
                <a:off x="4104426" y="1294068"/>
                <a:ext cx="18000" cy="5406120"/>
              </a:xfrm>
              <a:prstGeom prst="rect">
                <a:avLst/>
              </a:prstGeom>
            </p:spPr>
          </p:pic>
        </mc:Fallback>
      </mc:AlternateContent>
      <p:grpSp>
        <p:nvGrpSpPr>
          <p:cNvPr id="19" name="Group 18">
            <a:extLst>
              <a:ext uri="{FF2B5EF4-FFF2-40B4-BE49-F238E27FC236}">
                <a16:creationId xmlns:a16="http://schemas.microsoft.com/office/drawing/2014/main" id="{A9897725-9DC6-DE3D-5FD7-7D25EC5A33A6}"/>
              </a:ext>
            </a:extLst>
          </p:cNvPr>
          <p:cNvGrpSpPr/>
          <p:nvPr/>
        </p:nvGrpSpPr>
        <p:grpSpPr>
          <a:xfrm>
            <a:off x="3754866" y="787908"/>
            <a:ext cx="621720" cy="521280"/>
            <a:chOff x="3754866" y="787908"/>
            <a:chExt cx="621720" cy="521280"/>
          </a:xfrm>
        </p:grpSpPr>
        <mc:AlternateContent xmlns:mc="http://schemas.openxmlformats.org/markup-compatibility/2006" xmlns:p14="http://schemas.microsoft.com/office/powerpoint/2010/main">
          <mc:Choice Requires="p14">
            <p:contentPart p14:bwMode="auto" r:id="rId12">
              <p14:nvContentPartPr>
                <p14:cNvPr id="15" name="Ink 14">
                  <a:extLst>
                    <a:ext uri="{FF2B5EF4-FFF2-40B4-BE49-F238E27FC236}">
                      <a16:creationId xmlns:a16="http://schemas.microsoft.com/office/drawing/2014/main" id="{EEAEB5B8-20BB-8A2E-E709-82F8F1783691}"/>
                    </a:ext>
                  </a:extLst>
                </p14:cNvPr>
                <p14:cNvContentPartPr/>
                <p14:nvPr/>
              </p14:nvContentPartPr>
              <p14:xfrm>
                <a:off x="3754866" y="900228"/>
                <a:ext cx="383760" cy="279000"/>
              </p14:xfrm>
            </p:contentPart>
          </mc:Choice>
          <mc:Fallback xmlns="">
            <p:pic>
              <p:nvPicPr>
                <p:cNvPr id="15" name="Ink 14">
                  <a:extLst>
                    <a:ext uri="{FF2B5EF4-FFF2-40B4-BE49-F238E27FC236}">
                      <a16:creationId xmlns:a16="http://schemas.microsoft.com/office/drawing/2014/main" id="{EEAEB5B8-20BB-8A2E-E709-82F8F1783691}"/>
                    </a:ext>
                  </a:extLst>
                </p:cNvPr>
                <p:cNvPicPr/>
                <p:nvPr/>
              </p:nvPicPr>
              <p:blipFill>
                <a:blip r:embed="rId13"/>
                <a:stretch>
                  <a:fillRect/>
                </a:stretch>
              </p:blipFill>
              <p:spPr>
                <a:xfrm>
                  <a:off x="3746226" y="891588"/>
                  <a:ext cx="401400" cy="29664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6" name="Ink 15">
                  <a:extLst>
                    <a:ext uri="{FF2B5EF4-FFF2-40B4-BE49-F238E27FC236}">
                      <a16:creationId xmlns:a16="http://schemas.microsoft.com/office/drawing/2014/main" id="{985EFC74-A350-62F6-43F2-C917A506DED3}"/>
                    </a:ext>
                  </a:extLst>
                </p14:cNvPr>
                <p14:cNvContentPartPr/>
                <p14:nvPr/>
              </p14:nvContentPartPr>
              <p14:xfrm>
                <a:off x="4014066" y="1018308"/>
                <a:ext cx="193320" cy="290880"/>
              </p14:xfrm>
            </p:contentPart>
          </mc:Choice>
          <mc:Fallback xmlns="">
            <p:pic>
              <p:nvPicPr>
                <p:cNvPr id="16" name="Ink 15">
                  <a:extLst>
                    <a:ext uri="{FF2B5EF4-FFF2-40B4-BE49-F238E27FC236}">
                      <a16:creationId xmlns:a16="http://schemas.microsoft.com/office/drawing/2014/main" id="{985EFC74-A350-62F6-43F2-C917A506DED3}"/>
                    </a:ext>
                  </a:extLst>
                </p:cNvPr>
                <p:cNvPicPr/>
                <p:nvPr/>
              </p:nvPicPr>
              <p:blipFill>
                <a:blip r:embed="rId15"/>
                <a:stretch>
                  <a:fillRect/>
                </a:stretch>
              </p:blipFill>
              <p:spPr>
                <a:xfrm>
                  <a:off x="4005066" y="1009308"/>
                  <a:ext cx="210960" cy="30852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8" name="Ink 17">
                  <a:extLst>
                    <a:ext uri="{FF2B5EF4-FFF2-40B4-BE49-F238E27FC236}">
                      <a16:creationId xmlns:a16="http://schemas.microsoft.com/office/drawing/2014/main" id="{8B2CC1B8-DC14-81D4-9232-88B14F6A1A63}"/>
                    </a:ext>
                  </a:extLst>
                </p14:cNvPr>
                <p14:cNvContentPartPr/>
                <p14:nvPr/>
              </p14:nvContentPartPr>
              <p14:xfrm>
                <a:off x="3786906" y="787908"/>
                <a:ext cx="589680" cy="75240"/>
              </p14:xfrm>
            </p:contentPart>
          </mc:Choice>
          <mc:Fallback xmlns="">
            <p:pic>
              <p:nvPicPr>
                <p:cNvPr id="18" name="Ink 17">
                  <a:extLst>
                    <a:ext uri="{FF2B5EF4-FFF2-40B4-BE49-F238E27FC236}">
                      <a16:creationId xmlns:a16="http://schemas.microsoft.com/office/drawing/2014/main" id="{8B2CC1B8-DC14-81D4-9232-88B14F6A1A63}"/>
                    </a:ext>
                  </a:extLst>
                </p:cNvPr>
                <p:cNvPicPr/>
                <p:nvPr/>
              </p:nvPicPr>
              <p:blipFill>
                <a:blip r:embed="rId17"/>
                <a:stretch>
                  <a:fillRect/>
                </a:stretch>
              </p:blipFill>
              <p:spPr>
                <a:xfrm>
                  <a:off x="3778266" y="778908"/>
                  <a:ext cx="607320" cy="92880"/>
                </a:xfrm>
                <a:prstGeom prst="rect">
                  <a:avLst/>
                </a:prstGeom>
              </p:spPr>
            </p:pic>
          </mc:Fallback>
        </mc:AlternateContent>
      </p:grpSp>
      <p:grpSp>
        <p:nvGrpSpPr>
          <p:cNvPr id="27" name="Group 26">
            <a:extLst>
              <a:ext uri="{FF2B5EF4-FFF2-40B4-BE49-F238E27FC236}">
                <a16:creationId xmlns:a16="http://schemas.microsoft.com/office/drawing/2014/main" id="{B2C30B56-0146-1028-DB8F-BFD8A2323151}"/>
              </a:ext>
            </a:extLst>
          </p:cNvPr>
          <p:cNvGrpSpPr/>
          <p:nvPr/>
        </p:nvGrpSpPr>
        <p:grpSpPr>
          <a:xfrm>
            <a:off x="1179066" y="2085708"/>
            <a:ext cx="6995880" cy="3174840"/>
            <a:chOff x="1179066" y="2085708"/>
            <a:chExt cx="6995880" cy="3174840"/>
          </a:xfrm>
        </p:grpSpPr>
        <mc:AlternateContent xmlns:mc="http://schemas.openxmlformats.org/markup-compatibility/2006" xmlns:p14="http://schemas.microsoft.com/office/powerpoint/2010/main">
          <mc:Choice Requires="p14">
            <p:contentPart p14:bwMode="auto" r:id="rId18">
              <p14:nvContentPartPr>
                <p14:cNvPr id="3" name="Ink 2">
                  <a:extLst>
                    <a:ext uri="{FF2B5EF4-FFF2-40B4-BE49-F238E27FC236}">
                      <a16:creationId xmlns:a16="http://schemas.microsoft.com/office/drawing/2014/main" id="{BD6F7A3D-3ADD-4EE1-ADE2-B7F7AFD20CD2}"/>
                    </a:ext>
                  </a:extLst>
                </p14:cNvPr>
                <p14:cNvContentPartPr/>
                <p14:nvPr/>
              </p14:nvContentPartPr>
              <p14:xfrm>
                <a:off x="1179066" y="2085708"/>
                <a:ext cx="4640760" cy="2653560"/>
              </p14:xfrm>
            </p:contentPart>
          </mc:Choice>
          <mc:Fallback xmlns="">
            <p:pic>
              <p:nvPicPr>
                <p:cNvPr id="3" name="Ink 2">
                  <a:extLst>
                    <a:ext uri="{FF2B5EF4-FFF2-40B4-BE49-F238E27FC236}">
                      <a16:creationId xmlns:a16="http://schemas.microsoft.com/office/drawing/2014/main" id="{BD6F7A3D-3ADD-4EE1-ADE2-B7F7AFD20CD2}"/>
                    </a:ext>
                  </a:extLst>
                </p:cNvPr>
                <p:cNvPicPr/>
                <p:nvPr/>
              </p:nvPicPr>
              <p:blipFill>
                <a:blip r:embed="rId19"/>
                <a:stretch>
                  <a:fillRect/>
                </a:stretch>
              </p:blipFill>
              <p:spPr>
                <a:xfrm>
                  <a:off x="1170066" y="2076708"/>
                  <a:ext cx="4658400" cy="26712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3" name="Ink 12">
                  <a:extLst>
                    <a:ext uri="{FF2B5EF4-FFF2-40B4-BE49-F238E27FC236}">
                      <a16:creationId xmlns:a16="http://schemas.microsoft.com/office/drawing/2014/main" id="{D909B41D-1EE7-C822-9C63-B46EFC8DC823}"/>
                    </a:ext>
                  </a:extLst>
                </p14:cNvPr>
                <p14:cNvContentPartPr/>
                <p14:nvPr/>
              </p14:nvContentPartPr>
              <p14:xfrm>
                <a:off x="6132306" y="4545948"/>
                <a:ext cx="244440" cy="434160"/>
              </p14:xfrm>
            </p:contentPart>
          </mc:Choice>
          <mc:Fallback xmlns="">
            <p:pic>
              <p:nvPicPr>
                <p:cNvPr id="13" name="Ink 12">
                  <a:extLst>
                    <a:ext uri="{FF2B5EF4-FFF2-40B4-BE49-F238E27FC236}">
                      <a16:creationId xmlns:a16="http://schemas.microsoft.com/office/drawing/2014/main" id="{D909B41D-1EE7-C822-9C63-B46EFC8DC823}"/>
                    </a:ext>
                  </a:extLst>
                </p:cNvPr>
                <p:cNvPicPr/>
                <p:nvPr/>
              </p:nvPicPr>
              <p:blipFill>
                <a:blip r:embed="rId21"/>
                <a:stretch>
                  <a:fillRect/>
                </a:stretch>
              </p:blipFill>
              <p:spPr>
                <a:xfrm>
                  <a:off x="6123306" y="4537308"/>
                  <a:ext cx="262080" cy="4518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7" name="Ink 16">
                  <a:extLst>
                    <a:ext uri="{FF2B5EF4-FFF2-40B4-BE49-F238E27FC236}">
                      <a16:creationId xmlns:a16="http://schemas.microsoft.com/office/drawing/2014/main" id="{150ED7FC-7814-7D40-50F6-18EB26CA721B}"/>
                    </a:ext>
                  </a:extLst>
                </p14:cNvPr>
                <p14:cNvContentPartPr/>
                <p14:nvPr/>
              </p14:nvContentPartPr>
              <p14:xfrm>
                <a:off x="6155346" y="4323828"/>
                <a:ext cx="356400" cy="54360"/>
              </p14:xfrm>
            </p:contentPart>
          </mc:Choice>
          <mc:Fallback xmlns="">
            <p:pic>
              <p:nvPicPr>
                <p:cNvPr id="17" name="Ink 16">
                  <a:extLst>
                    <a:ext uri="{FF2B5EF4-FFF2-40B4-BE49-F238E27FC236}">
                      <a16:creationId xmlns:a16="http://schemas.microsoft.com/office/drawing/2014/main" id="{150ED7FC-7814-7D40-50F6-18EB26CA721B}"/>
                    </a:ext>
                  </a:extLst>
                </p:cNvPr>
                <p:cNvPicPr/>
                <p:nvPr/>
              </p:nvPicPr>
              <p:blipFill>
                <a:blip r:embed="rId23"/>
                <a:stretch>
                  <a:fillRect/>
                </a:stretch>
              </p:blipFill>
              <p:spPr>
                <a:xfrm>
                  <a:off x="6146706" y="4314828"/>
                  <a:ext cx="37404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20" name="Ink 19">
                  <a:extLst>
                    <a:ext uri="{FF2B5EF4-FFF2-40B4-BE49-F238E27FC236}">
                      <a16:creationId xmlns:a16="http://schemas.microsoft.com/office/drawing/2014/main" id="{03E8AFDE-8CE1-BEFB-021C-186DF9512D55}"/>
                    </a:ext>
                  </a:extLst>
                </p14:cNvPr>
                <p14:cNvContentPartPr/>
                <p14:nvPr/>
              </p14:nvContentPartPr>
              <p14:xfrm>
                <a:off x="6490146" y="4890828"/>
                <a:ext cx="27000" cy="369720"/>
              </p14:xfrm>
            </p:contentPart>
          </mc:Choice>
          <mc:Fallback xmlns="">
            <p:pic>
              <p:nvPicPr>
                <p:cNvPr id="20" name="Ink 19">
                  <a:extLst>
                    <a:ext uri="{FF2B5EF4-FFF2-40B4-BE49-F238E27FC236}">
                      <a16:creationId xmlns:a16="http://schemas.microsoft.com/office/drawing/2014/main" id="{03E8AFDE-8CE1-BEFB-021C-186DF9512D55}"/>
                    </a:ext>
                  </a:extLst>
                </p:cNvPr>
                <p:cNvPicPr/>
                <p:nvPr/>
              </p:nvPicPr>
              <p:blipFill>
                <a:blip r:embed="rId25"/>
                <a:stretch>
                  <a:fillRect/>
                </a:stretch>
              </p:blipFill>
              <p:spPr>
                <a:xfrm>
                  <a:off x="6481146" y="4882188"/>
                  <a:ext cx="44640" cy="38736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1" name="Ink 20">
                  <a:extLst>
                    <a:ext uri="{FF2B5EF4-FFF2-40B4-BE49-F238E27FC236}">
                      <a16:creationId xmlns:a16="http://schemas.microsoft.com/office/drawing/2014/main" id="{11C609FF-5399-973A-F5A2-B635E4B798F7}"/>
                    </a:ext>
                  </a:extLst>
                </p14:cNvPr>
                <p14:cNvContentPartPr/>
                <p14:nvPr/>
              </p14:nvContentPartPr>
              <p14:xfrm>
                <a:off x="6463506" y="4829628"/>
                <a:ext cx="252000" cy="173160"/>
              </p14:xfrm>
            </p:contentPart>
          </mc:Choice>
          <mc:Fallback xmlns="">
            <p:pic>
              <p:nvPicPr>
                <p:cNvPr id="21" name="Ink 20">
                  <a:extLst>
                    <a:ext uri="{FF2B5EF4-FFF2-40B4-BE49-F238E27FC236}">
                      <a16:creationId xmlns:a16="http://schemas.microsoft.com/office/drawing/2014/main" id="{11C609FF-5399-973A-F5A2-B635E4B798F7}"/>
                    </a:ext>
                  </a:extLst>
                </p:cNvPr>
                <p:cNvPicPr/>
                <p:nvPr/>
              </p:nvPicPr>
              <p:blipFill>
                <a:blip r:embed="rId27"/>
                <a:stretch>
                  <a:fillRect/>
                </a:stretch>
              </p:blipFill>
              <p:spPr>
                <a:xfrm>
                  <a:off x="6454866" y="4820628"/>
                  <a:ext cx="269640" cy="1908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2" name="Ink 21">
                  <a:extLst>
                    <a:ext uri="{FF2B5EF4-FFF2-40B4-BE49-F238E27FC236}">
                      <a16:creationId xmlns:a16="http://schemas.microsoft.com/office/drawing/2014/main" id="{5CA3F5A5-840B-6244-9055-09FE28CA11CB}"/>
                    </a:ext>
                  </a:extLst>
                </p14:cNvPr>
                <p14:cNvContentPartPr/>
                <p14:nvPr/>
              </p14:nvContentPartPr>
              <p14:xfrm>
                <a:off x="6838626" y="4279548"/>
                <a:ext cx="258480" cy="686880"/>
              </p14:xfrm>
            </p:contentPart>
          </mc:Choice>
          <mc:Fallback xmlns="">
            <p:pic>
              <p:nvPicPr>
                <p:cNvPr id="22" name="Ink 21">
                  <a:extLst>
                    <a:ext uri="{FF2B5EF4-FFF2-40B4-BE49-F238E27FC236}">
                      <a16:creationId xmlns:a16="http://schemas.microsoft.com/office/drawing/2014/main" id="{5CA3F5A5-840B-6244-9055-09FE28CA11CB}"/>
                    </a:ext>
                  </a:extLst>
                </p:cNvPr>
                <p:cNvPicPr/>
                <p:nvPr/>
              </p:nvPicPr>
              <p:blipFill>
                <a:blip r:embed="rId29"/>
                <a:stretch>
                  <a:fillRect/>
                </a:stretch>
              </p:blipFill>
              <p:spPr>
                <a:xfrm>
                  <a:off x="6829986" y="4270548"/>
                  <a:ext cx="276120" cy="70452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3" name="Ink 22">
                  <a:extLst>
                    <a:ext uri="{FF2B5EF4-FFF2-40B4-BE49-F238E27FC236}">
                      <a16:creationId xmlns:a16="http://schemas.microsoft.com/office/drawing/2014/main" id="{83CD866C-3D69-DD5E-EBB0-D72C2AA1A69E}"/>
                    </a:ext>
                  </a:extLst>
                </p14:cNvPr>
                <p14:cNvContentPartPr/>
                <p14:nvPr/>
              </p14:nvContentPartPr>
              <p14:xfrm>
                <a:off x="7216986" y="4451988"/>
                <a:ext cx="271800" cy="333720"/>
              </p14:xfrm>
            </p:contentPart>
          </mc:Choice>
          <mc:Fallback xmlns="">
            <p:pic>
              <p:nvPicPr>
                <p:cNvPr id="23" name="Ink 22">
                  <a:extLst>
                    <a:ext uri="{FF2B5EF4-FFF2-40B4-BE49-F238E27FC236}">
                      <a16:creationId xmlns:a16="http://schemas.microsoft.com/office/drawing/2014/main" id="{83CD866C-3D69-DD5E-EBB0-D72C2AA1A69E}"/>
                    </a:ext>
                  </a:extLst>
                </p:cNvPr>
                <p:cNvPicPr/>
                <p:nvPr/>
              </p:nvPicPr>
              <p:blipFill>
                <a:blip r:embed="rId31"/>
                <a:stretch>
                  <a:fillRect/>
                </a:stretch>
              </p:blipFill>
              <p:spPr>
                <a:xfrm>
                  <a:off x="7208346" y="4443348"/>
                  <a:ext cx="289440" cy="35136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4" name="Ink 23">
                  <a:extLst>
                    <a:ext uri="{FF2B5EF4-FFF2-40B4-BE49-F238E27FC236}">
                      <a16:creationId xmlns:a16="http://schemas.microsoft.com/office/drawing/2014/main" id="{FC9DB085-91C3-C9F6-FAE9-155CFF746186}"/>
                    </a:ext>
                  </a:extLst>
                </p14:cNvPr>
                <p14:cNvContentPartPr/>
                <p14:nvPr/>
              </p14:nvContentPartPr>
              <p14:xfrm>
                <a:off x="7166226" y="4296828"/>
                <a:ext cx="377640" cy="43200"/>
              </p14:xfrm>
            </p:contentPart>
          </mc:Choice>
          <mc:Fallback xmlns="">
            <p:pic>
              <p:nvPicPr>
                <p:cNvPr id="24" name="Ink 23">
                  <a:extLst>
                    <a:ext uri="{FF2B5EF4-FFF2-40B4-BE49-F238E27FC236}">
                      <a16:creationId xmlns:a16="http://schemas.microsoft.com/office/drawing/2014/main" id="{FC9DB085-91C3-C9F6-FAE9-155CFF746186}"/>
                    </a:ext>
                  </a:extLst>
                </p:cNvPr>
                <p:cNvPicPr/>
                <p:nvPr/>
              </p:nvPicPr>
              <p:blipFill>
                <a:blip r:embed="rId33"/>
                <a:stretch>
                  <a:fillRect/>
                </a:stretch>
              </p:blipFill>
              <p:spPr>
                <a:xfrm>
                  <a:off x="7157586" y="4288188"/>
                  <a:ext cx="395280" cy="6084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5" name="Ink 24">
                  <a:extLst>
                    <a:ext uri="{FF2B5EF4-FFF2-40B4-BE49-F238E27FC236}">
                      <a16:creationId xmlns:a16="http://schemas.microsoft.com/office/drawing/2014/main" id="{004A820A-E8D5-20E0-C776-85FF2AE53160}"/>
                    </a:ext>
                  </a:extLst>
                </p14:cNvPr>
                <p14:cNvContentPartPr/>
                <p14:nvPr/>
              </p14:nvContentPartPr>
              <p14:xfrm>
                <a:off x="7505346" y="4625148"/>
                <a:ext cx="253080" cy="300960"/>
              </p14:xfrm>
            </p:contentPart>
          </mc:Choice>
          <mc:Fallback xmlns="">
            <p:pic>
              <p:nvPicPr>
                <p:cNvPr id="25" name="Ink 24">
                  <a:extLst>
                    <a:ext uri="{FF2B5EF4-FFF2-40B4-BE49-F238E27FC236}">
                      <a16:creationId xmlns:a16="http://schemas.microsoft.com/office/drawing/2014/main" id="{004A820A-E8D5-20E0-C776-85FF2AE53160}"/>
                    </a:ext>
                  </a:extLst>
                </p:cNvPr>
                <p:cNvPicPr/>
                <p:nvPr/>
              </p:nvPicPr>
              <p:blipFill>
                <a:blip r:embed="rId35"/>
                <a:stretch>
                  <a:fillRect/>
                </a:stretch>
              </p:blipFill>
              <p:spPr>
                <a:xfrm>
                  <a:off x="7496346" y="4616148"/>
                  <a:ext cx="270720" cy="31860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26" name="Ink 25">
                  <a:extLst>
                    <a:ext uri="{FF2B5EF4-FFF2-40B4-BE49-F238E27FC236}">
                      <a16:creationId xmlns:a16="http://schemas.microsoft.com/office/drawing/2014/main" id="{8A451C99-5631-B06D-DC39-8381E4CE2699}"/>
                    </a:ext>
                  </a:extLst>
                </p14:cNvPr>
                <p14:cNvContentPartPr/>
                <p14:nvPr/>
              </p14:nvContentPartPr>
              <p14:xfrm>
                <a:off x="7702266" y="4155348"/>
                <a:ext cx="472680" cy="918720"/>
              </p14:xfrm>
            </p:contentPart>
          </mc:Choice>
          <mc:Fallback xmlns="">
            <p:pic>
              <p:nvPicPr>
                <p:cNvPr id="26" name="Ink 25">
                  <a:extLst>
                    <a:ext uri="{FF2B5EF4-FFF2-40B4-BE49-F238E27FC236}">
                      <a16:creationId xmlns:a16="http://schemas.microsoft.com/office/drawing/2014/main" id="{8A451C99-5631-B06D-DC39-8381E4CE2699}"/>
                    </a:ext>
                  </a:extLst>
                </p:cNvPr>
                <p:cNvPicPr/>
                <p:nvPr/>
              </p:nvPicPr>
              <p:blipFill>
                <a:blip r:embed="rId37"/>
                <a:stretch>
                  <a:fillRect/>
                </a:stretch>
              </p:blipFill>
              <p:spPr>
                <a:xfrm>
                  <a:off x="7693266" y="4146348"/>
                  <a:ext cx="490320" cy="9363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38">
            <p14:nvContentPartPr>
              <p14:cNvPr id="28" name="Ink 27">
                <a:extLst>
                  <a:ext uri="{FF2B5EF4-FFF2-40B4-BE49-F238E27FC236}">
                    <a16:creationId xmlns:a16="http://schemas.microsoft.com/office/drawing/2014/main" id="{2F5428FA-6326-9E68-C949-B557FC814025}"/>
                  </a:ext>
                </a:extLst>
              </p14:cNvPr>
              <p14:cNvContentPartPr/>
              <p14:nvPr/>
            </p14:nvContentPartPr>
            <p14:xfrm>
              <a:off x="644466" y="4581948"/>
              <a:ext cx="4814640" cy="360"/>
            </p14:xfrm>
          </p:contentPart>
        </mc:Choice>
        <mc:Fallback xmlns="">
          <p:pic>
            <p:nvPicPr>
              <p:cNvPr id="28" name="Ink 27">
                <a:extLst>
                  <a:ext uri="{FF2B5EF4-FFF2-40B4-BE49-F238E27FC236}">
                    <a16:creationId xmlns:a16="http://schemas.microsoft.com/office/drawing/2014/main" id="{2F5428FA-6326-9E68-C949-B557FC814025}"/>
                  </a:ext>
                </a:extLst>
              </p:cNvPr>
              <p:cNvPicPr/>
              <p:nvPr/>
            </p:nvPicPr>
            <p:blipFill>
              <a:blip r:embed="rId39"/>
              <a:stretch>
                <a:fillRect/>
              </a:stretch>
            </p:blipFill>
            <p:spPr>
              <a:xfrm>
                <a:off x="635826" y="4572948"/>
                <a:ext cx="483228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29" name="Ink 28">
                <a:extLst>
                  <a:ext uri="{FF2B5EF4-FFF2-40B4-BE49-F238E27FC236}">
                    <a16:creationId xmlns:a16="http://schemas.microsoft.com/office/drawing/2014/main" id="{19AFE726-E9AA-E8F5-3D19-1878FAD98FAA}"/>
                  </a:ext>
                </a:extLst>
              </p14:cNvPr>
              <p14:cNvContentPartPr/>
              <p14:nvPr/>
            </p14:nvContentPartPr>
            <p14:xfrm>
              <a:off x="4225746" y="1672068"/>
              <a:ext cx="1383840" cy="2773080"/>
            </p14:xfrm>
          </p:contentPart>
        </mc:Choice>
        <mc:Fallback xmlns="">
          <p:pic>
            <p:nvPicPr>
              <p:cNvPr id="29" name="Ink 28">
                <a:extLst>
                  <a:ext uri="{FF2B5EF4-FFF2-40B4-BE49-F238E27FC236}">
                    <a16:creationId xmlns:a16="http://schemas.microsoft.com/office/drawing/2014/main" id="{19AFE726-E9AA-E8F5-3D19-1878FAD98FAA}"/>
                  </a:ext>
                </a:extLst>
              </p:cNvPr>
              <p:cNvPicPr/>
              <p:nvPr/>
            </p:nvPicPr>
            <p:blipFill>
              <a:blip r:embed="rId41"/>
              <a:stretch>
                <a:fillRect/>
              </a:stretch>
            </p:blipFill>
            <p:spPr>
              <a:xfrm>
                <a:off x="4171746" y="1564428"/>
                <a:ext cx="1491480" cy="2988720"/>
              </a:xfrm>
              <a:prstGeom prst="rect">
                <a:avLst/>
              </a:prstGeom>
            </p:spPr>
          </p:pic>
        </mc:Fallback>
      </mc:AlternateContent>
      <mc:AlternateContent xmlns:mc="http://schemas.openxmlformats.org/markup-compatibility/2006" xmlns:a14="http://schemas.microsoft.com/office/drawing/2010/main">
        <mc:Choice Requires="a14">
          <p:sp>
            <p:nvSpPr>
              <p:cNvPr id="30" name="Textfeld 47">
                <a:extLst>
                  <a:ext uri="{FF2B5EF4-FFF2-40B4-BE49-F238E27FC236}">
                    <a16:creationId xmlns:a16="http://schemas.microsoft.com/office/drawing/2014/main" id="{04E5EDE3-EE30-972E-46DD-2537E0A6AACF}"/>
                  </a:ext>
                </a:extLst>
              </p:cNvPr>
              <p:cNvSpPr txBox="1"/>
              <p:nvPr/>
            </p:nvSpPr>
            <p:spPr>
              <a:xfrm>
                <a:off x="80235" y="1026004"/>
                <a:ext cx="382320" cy="705642"/>
              </a:xfrm>
              <a:prstGeom prst="rect">
                <a:avLst/>
              </a:prstGeom>
              <a:noFill/>
            </p:spPr>
            <p:txBody>
              <a:bodyPr wrap="square" rtlCol="0" anchor="ctr" anchorCtr="1">
                <a:spAutoFit/>
              </a:bodyPr>
              <a:lstStyle/>
              <a:p>
                <a:pPr algn="ctr"/>
                <a14:m>
                  <m:oMathPara xmlns:m="http://schemas.openxmlformats.org/officeDocument/2006/math">
                    <m:oMathParaPr>
                      <m:jc m:val="centerGroup"/>
                    </m:oMathParaPr>
                    <m:oMath xmlns:m="http://schemas.openxmlformats.org/officeDocument/2006/math">
                      <m:sSub>
                        <m:sSubPr>
                          <m:ctrlPr>
                            <a:rPr lang="en-CA" sz="3700" b="0" i="1" smtClean="0">
                              <a:solidFill>
                                <a:srgbClr val="E71224"/>
                              </a:solidFill>
                              <a:latin typeface="Cambria Math" panose="02040503050406030204" pitchFamily="18" charset="0"/>
                            </a:rPr>
                          </m:ctrlPr>
                        </m:sSubPr>
                        <m:e>
                          <m:r>
                            <a:rPr lang="en-CA" sz="3700" b="0" i="1" smtClean="0">
                              <a:solidFill>
                                <a:srgbClr val="E71224"/>
                              </a:solidFill>
                              <a:latin typeface="Cambria Math" panose="02040503050406030204" pitchFamily="18" charset="0"/>
                            </a:rPr>
                            <m:t>𝑠</m:t>
                          </m:r>
                        </m:e>
                        <m:sub>
                          <m:r>
                            <a:rPr lang="en-CA" sz="3700" b="0" i="1" smtClean="0">
                              <a:solidFill>
                                <a:srgbClr val="E71224"/>
                              </a:solidFill>
                              <a:latin typeface="Cambria Math" panose="02040503050406030204" pitchFamily="18" charset="0"/>
                            </a:rPr>
                            <m:t>𝑝</m:t>
                          </m:r>
                        </m:sub>
                      </m:sSub>
                    </m:oMath>
                  </m:oMathPara>
                </a14:m>
                <a:endParaRPr lang="en-CA" sz="3700" dirty="0">
                  <a:solidFill>
                    <a:srgbClr val="E71224"/>
                  </a:solidFill>
                </a:endParaRPr>
              </a:p>
            </p:txBody>
          </p:sp>
        </mc:Choice>
        <mc:Fallback xmlns="">
          <p:sp>
            <p:nvSpPr>
              <p:cNvPr id="30" name="Textfeld 47">
                <a:extLst>
                  <a:ext uri="{FF2B5EF4-FFF2-40B4-BE49-F238E27FC236}">
                    <a16:creationId xmlns:a16="http://schemas.microsoft.com/office/drawing/2014/main" id="{04E5EDE3-EE30-972E-46DD-2537E0A6AACF}"/>
                  </a:ext>
                </a:extLst>
              </p:cNvPr>
              <p:cNvSpPr txBox="1">
                <a:spLocks noRot="1" noChangeAspect="1" noMove="1" noResize="1" noEditPoints="1" noAdjustHandles="1" noChangeArrowheads="1" noChangeShapeType="1" noTextEdit="1"/>
              </p:cNvSpPr>
              <p:nvPr/>
            </p:nvSpPr>
            <p:spPr>
              <a:xfrm>
                <a:off x="80235" y="1026004"/>
                <a:ext cx="382320" cy="705642"/>
              </a:xfrm>
              <a:prstGeom prst="rect">
                <a:avLst/>
              </a:prstGeom>
              <a:blipFill>
                <a:blip r:embed="rId42"/>
                <a:stretch>
                  <a:fillRect l="-22222"/>
                </a:stretch>
              </a:blipFill>
            </p:spPr>
            <p:txBody>
              <a:bodyPr/>
              <a:lstStyle/>
              <a:p>
                <a:r>
                  <a:rPr lang="en-CA">
                    <a:noFill/>
                  </a:rPr>
                  <a:t> </a:t>
                </a:r>
              </a:p>
            </p:txBody>
          </p:sp>
        </mc:Fallback>
      </mc:AlternateContent>
    </p:spTree>
    <p:extLst>
      <p:ext uri="{BB962C8B-B14F-4D97-AF65-F5344CB8AC3E}">
        <p14:creationId xmlns:p14="http://schemas.microsoft.com/office/powerpoint/2010/main" val="2177367826"/>
      </p:ext>
    </p:extLst>
  </p:cSld>
  <p:clrMapOvr>
    <a:masterClrMapping/>
  </p:clrMapOvr>
  <p:transition>
    <p:cu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1217" y="228600"/>
            <a:ext cx="10761583" cy="641301"/>
          </a:xfrm>
          <a:prstGeom prst="rect">
            <a:avLst/>
          </a:prstGeom>
        </p:spPr>
        <p:txBody>
          <a:bodyPr vert="horz" wrap="square" lIns="0" tIns="25499" rIns="0" bIns="0" rtlCol="0" anchor="b">
            <a:spAutoFit/>
          </a:bodyPr>
          <a:lstStyle/>
          <a:p>
            <a:pPr marL="26841">
              <a:lnSpc>
                <a:spcPct val="100000"/>
              </a:lnSpc>
              <a:spcBef>
                <a:spcPts val="201"/>
              </a:spcBef>
            </a:pPr>
            <a:r>
              <a:rPr lang="en-CA" sz="4000" spc="95" dirty="0"/>
              <a:t>Can providers change </a:t>
            </a:r>
            <a:r>
              <a:rPr lang="en-CA" sz="4000" spc="95" dirty="0" err="1"/>
              <a:t>cutoff</a:t>
            </a:r>
            <a:r>
              <a:rPr lang="en-CA" sz="4000" spc="95" dirty="0"/>
              <a:t> rule?</a:t>
            </a:r>
            <a:endParaRPr sz="4000" spc="95" dirty="0"/>
          </a:p>
        </p:txBody>
      </p:sp>
      <p:sp>
        <p:nvSpPr>
          <p:cNvPr id="9" name="object 9"/>
          <p:cNvSpPr txBox="1"/>
          <p:nvPr/>
        </p:nvSpPr>
        <p:spPr>
          <a:xfrm>
            <a:off x="11862007" y="6407020"/>
            <a:ext cx="132865" cy="220866"/>
          </a:xfrm>
          <a:prstGeom prst="rect">
            <a:avLst/>
          </a:prstGeom>
        </p:spPr>
        <p:txBody>
          <a:bodyPr vert="horz" wrap="square" lIns="0" tIns="25499" rIns="0" bIns="0" rtlCol="0">
            <a:spAutoFit/>
          </a:bodyPr>
          <a:lstStyle/>
          <a:p>
            <a:pPr marL="26841">
              <a:spcBef>
                <a:spcPts val="201"/>
              </a:spcBef>
            </a:pPr>
            <a:r>
              <a:rPr sz="1268" spc="-232" dirty="0">
                <a:solidFill>
                  <a:srgbClr val="22373A"/>
                </a:solidFill>
                <a:latin typeface="Arial Black"/>
                <a:cs typeface="Arial Black"/>
              </a:rPr>
              <a:t>5</a:t>
            </a:r>
            <a:endParaRPr sz="1268">
              <a:latin typeface="Arial Black"/>
              <a:cs typeface="Arial Black"/>
            </a:endParaRPr>
          </a:p>
        </p:txBody>
      </p:sp>
      <p:pic>
        <p:nvPicPr>
          <p:cNvPr id="1026" name="Picture 2">
            <a:extLst>
              <a:ext uri="{FF2B5EF4-FFF2-40B4-BE49-F238E27FC236}">
                <a16:creationId xmlns:a16="http://schemas.microsoft.com/office/drawing/2014/main" id="{7C32FF6F-82D7-C853-76F0-867471125A8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2222" b="17778"/>
          <a:stretch/>
        </p:blipFill>
        <p:spPr bwMode="auto">
          <a:xfrm>
            <a:off x="0" y="882191"/>
            <a:ext cx="6553200" cy="5936752"/>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6">
            <a:extLst>
              <a:ext uri="{FF2B5EF4-FFF2-40B4-BE49-F238E27FC236}">
                <a16:creationId xmlns:a16="http://schemas.microsoft.com/office/drawing/2014/main" id="{3934BBAA-A0F5-CCDC-E262-117D2E217C95}"/>
              </a:ext>
            </a:extLst>
          </p:cNvPr>
          <p:cNvGrpSpPr/>
          <p:nvPr/>
        </p:nvGrpSpPr>
        <p:grpSpPr>
          <a:xfrm>
            <a:off x="6254526" y="6361259"/>
            <a:ext cx="329400" cy="337676"/>
            <a:chOff x="6690306" y="6040668"/>
            <a:chExt cx="573120" cy="587520"/>
          </a:xfrm>
        </p:grpSpPr>
        <mc:AlternateContent xmlns:mc="http://schemas.openxmlformats.org/markup-compatibility/2006" xmlns:p14="http://schemas.microsoft.com/office/powerpoint/2010/main">
          <mc:Choice Requires="p14">
            <p:contentPart p14:bwMode="auto" r:id="rId4">
              <p14:nvContentPartPr>
                <p14:cNvPr id="4" name="Ink 3">
                  <a:extLst>
                    <a:ext uri="{FF2B5EF4-FFF2-40B4-BE49-F238E27FC236}">
                      <a16:creationId xmlns:a16="http://schemas.microsoft.com/office/drawing/2014/main" id="{B9835EBB-A405-B8CC-BC03-32F90DA3D5DE}"/>
                    </a:ext>
                  </a:extLst>
                </p14:cNvPr>
                <p14:cNvContentPartPr/>
                <p14:nvPr/>
              </p14:nvContentPartPr>
              <p14:xfrm>
                <a:off x="6690306" y="6040668"/>
                <a:ext cx="340560" cy="403200"/>
              </p14:xfrm>
            </p:contentPart>
          </mc:Choice>
          <mc:Fallback xmlns="">
            <p:pic>
              <p:nvPicPr>
                <p:cNvPr id="4" name="Ink 3">
                  <a:extLst>
                    <a:ext uri="{FF2B5EF4-FFF2-40B4-BE49-F238E27FC236}">
                      <a16:creationId xmlns:a16="http://schemas.microsoft.com/office/drawing/2014/main" id="{B9835EBB-A405-B8CC-BC03-32F90DA3D5DE}"/>
                    </a:ext>
                  </a:extLst>
                </p:cNvPr>
                <p:cNvPicPr/>
                <p:nvPr/>
              </p:nvPicPr>
              <p:blipFill>
                <a:blip r:embed="rId5"/>
                <a:stretch>
                  <a:fillRect/>
                </a:stretch>
              </p:blipFill>
              <p:spPr>
                <a:xfrm>
                  <a:off x="6674655" y="6025016"/>
                  <a:ext cx="371235" cy="433878"/>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5" name="Ink 4">
                  <a:extLst>
                    <a:ext uri="{FF2B5EF4-FFF2-40B4-BE49-F238E27FC236}">
                      <a16:creationId xmlns:a16="http://schemas.microsoft.com/office/drawing/2014/main" id="{643ED3AD-3472-CEA1-A743-1D716EF3BA5A}"/>
                    </a:ext>
                  </a:extLst>
                </p14:cNvPr>
                <p14:cNvContentPartPr/>
                <p14:nvPr/>
              </p14:nvContentPartPr>
              <p14:xfrm>
                <a:off x="7239666" y="6265308"/>
                <a:ext cx="23760" cy="262800"/>
              </p14:xfrm>
            </p:contentPart>
          </mc:Choice>
          <mc:Fallback xmlns="">
            <p:pic>
              <p:nvPicPr>
                <p:cNvPr id="5" name="Ink 4">
                  <a:extLst>
                    <a:ext uri="{FF2B5EF4-FFF2-40B4-BE49-F238E27FC236}">
                      <a16:creationId xmlns:a16="http://schemas.microsoft.com/office/drawing/2014/main" id="{643ED3AD-3472-CEA1-A743-1D716EF3BA5A}"/>
                    </a:ext>
                  </a:extLst>
                </p:cNvPr>
                <p:cNvPicPr/>
                <p:nvPr/>
              </p:nvPicPr>
              <p:blipFill>
                <a:blip r:embed="rId7"/>
                <a:stretch>
                  <a:fillRect/>
                </a:stretch>
              </p:blipFill>
              <p:spPr>
                <a:xfrm>
                  <a:off x="7224435" y="6249665"/>
                  <a:ext cx="53612" cy="2934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6" name="Ink 5">
                  <a:extLst>
                    <a:ext uri="{FF2B5EF4-FFF2-40B4-BE49-F238E27FC236}">
                      <a16:creationId xmlns:a16="http://schemas.microsoft.com/office/drawing/2014/main" id="{8E6772E7-26BC-A47C-DFA9-F12B866709CF}"/>
                    </a:ext>
                  </a:extLst>
                </p14:cNvPr>
                <p14:cNvContentPartPr/>
                <p14:nvPr/>
              </p14:nvContentPartPr>
              <p14:xfrm>
                <a:off x="7083066" y="6519108"/>
                <a:ext cx="143640" cy="109080"/>
              </p14:xfrm>
            </p:contentPart>
          </mc:Choice>
          <mc:Fallback xmlns="">
            <p:pic>
              <p:nvPicPr>
                <p:cNvPr id="6" name="Ink 5">
                  <a:extLst>
                    <a:ext uri="{FF2B5EF4-FFF2-40B4-BE49-F238E27FC236}">
                      <a16:creationId xmlns:a16="http://schemas.microsoft.com/office/drawing/2014/main" id="{8E6772E7-26BC-A47C-DFA9-F12B866709CF}"/>
                    </a:ext>
                  </a:extLst>
                </p:cNvPr>
                <p:cNvPicPr/>
                <p:nvPr/>
              </p:nvPicPr>
              <p:blipFill>
                <a:blip r:embed="rId9"/>
                <a:stretch>
                  <a:fillRect/>
                </a:stretch>
              </p:blipFill>
              <p:spPr>
                <a:xfrm>
                  <a:off x="7068077" y="6503525"/>
                  <a:ext cx="174242" cy="139622"/>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0">
            <p14:nvContentPartPr>
              <p14:cNvPr id="14" name="Ink 13">
                <a:extLst>
                  <a:ext uri="{FF2B5EF4-FFF2-40B4-BE49-F238E27FC236}">
                    <a16:creationId xmlns:a16="http://schemas.microsoft.com/office/drawing/2014/main" id="{FD7B7EC7-4445-FE3F-20FA-749028A35FB2}"/>
                  </a:ext>
                </a:extLst>
              </p14:cNvPr>
              <p14:cNvContentPartPr/>
              <p14:nvPr/>
            </p14:nvContentPartPr>
            <p14:xfrm>
              <a:off x="4113426" y="1302708"/>
              <a:ext cx="360" cy="5388480"/>
            </p14:xfrm>
          </p:contentPart>
        </mc:Choice>
        <mc:Fallback xmlns="">
          <p:pic>
            <p:nvPicPr>
              <p:cNvPr id="14" name="Ink 13">
                <a:extLst>
                  <a:ext uri="{FF2B5EF4-FFF2-40B4-BE49-F238E27FC236}">
                    <a16:creationId xmlns:a16="http://schemas.microsoft.com/office/drawing/2014/main" id="{FD7B7EC7-4445-FE3F-20FA-749028A35FB2}"/>
                  </a:ext>
                </a:extLst>
              </p:cNvPr>
              <p:cNvPicPr/>
              <p:nvPr/>
            </p:nvPicPr>
            <p:blipFill>
              <a:blip r:embed="rId11"/>
              <a:stretch>
                <a:fillRect/>
              </a:stretch>
            </p:blipFill>
            <p:spPr>
              <a:xfrm>
                <a:off x="4104426" y="1294068"/>
                <a:ext cx="18000" cy="5406120"/>
              </a:xfrm>
              <a:prstGeom prst="rect">
                <a:avLst/>
              </a:prstGeom>
            </p:spPr>
          </p:pic>
        </mc:Fallback>
      </mc:AlternateContent>
      <p:grpSp>
        <p:nvGrpSpPr>
          <p:cNvPr id="19" name="Group 18">
            <a:extLst>
              <a:ext uri="{FF2B5EF4-FFF2-40B4-BE49-F238E27FC236}">
                <a16:creationId xmlns:a16="http://schemas.microsoft.com/office/drawing/2014/main" id="{A9897725-9DC6-DE3D-5FD7-7D25EC5A33A6}"/>
              </a:ext>
            </a:extLst>
          </p:cNvPr>
          <p:cNvGrpSpPr/>
          <p:nvPr/>
        </p:nvGrpSpPr>
        <p:grpSpPr>
          <a:xfrm>
            <a:off x="3754866" y="787908"/>
            <a:ext cx="621720" cy="521280"/>
            <a:chOff x="3754866" y="787908"/>
            <a:chExt cx="621720" cy="521280"/>
          </a:xfrm>
        </p:grpSpPr>
        <mc:AlternateContent xmlns:mc="http://schemas.openxmlformats.org/markup-compatibility/2006" xmlns:p14="http://schemas.microsoft.com/office/powerpoint/2010/main">
          <mc:Choice Requires="p14">
            <p:contentPart p14:bwMode="auto" r:id="rId12">
              <p14:nvContentPartPr>
                <p14:cNvPr id="15" name="Ink 14">
                  <a:extLst>
                    <a:ext uri="{FF2B5EF4-FFF2-40B4-BE49-F238E27FC236}">
                      <a16:creationId xmlns:a16="http://schemas.microsoft.com/office/drawing/2014/main" id="{EEAEB5B8-20BB-8A2E-E709-82F8F1783691}"/>
                    </a:ext>
                  </a:extLst>
                </p14:cNvPr>
                <p14:cNvContentPartPr/>
                <p14:nvPr/>
              </p14:nvContentPartPr>
              <p14:xfrm>
                <a:off x="3754866" y="900228"/>
                <a:ext cx="383760" cy="279000"/>
              </p14:xfrm>
            </p:contentPart>
          </mc:Choice>
          <mc:Fallback xmlns="">
            <p:pic>
              <p:nvPicPr>
                <p:cNvPr id="15" name="Ink 14">
                  <a:extLst>
                    <a:ext uri="{FF2B5EF4-FFF2-40B4-BE49-F238E27FC236}">
                      <a16:creationId xmlns:a16="http://schemas.microsoft.com/office/drawing/2014/main" id="{EEAEB5B8-20BB-8A2E-E709-82F8F1783691}"/>
                    </a:ext>
                  </a:extLst>
                </p:cNvPr>
                <p:cNvPicPr/>
                <p:nvPr/>
              </p:nvPicPr>
              <p:blipFill>
                <a:blip r:embed="rId13"/>
                <a:stretch>
                  <a:fillRect/>
                </a:stretch>
              </p:blipFill>
              <p:spPr>
                <a:xfrm>
                  <a:off x="3746226" y="891588"/>
                  <a:ext cx="401400" cy="29664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6" name="Ink 15">
                  <a:extLst>
                    <a:ext uri="{FF2B5EF4-FFF2-40B4-BE49-F238E27FC236}">
                      <a16:creationId xmlns:a16="http://schemas.microsoft.com/office/drawing/2014/main" id="{985EFC74-A350-62F6-43F2-C917A506DED3}"/>
                    </a:ext>
                  </a:extLst>
                </p14:cNvPr>
                <p14:cNvContentPartPr/>
                <p14:nvPr/>
              </p14:nvContentPartPr>
              <p14:xfrm>
                <a:off x="4014066" y="1018308"/>
                <a:ext cx="193320" cy="290880"/>
              </p14:xfrm>
            </p:contentPart>
          </mc:Choice>
          <mc:Fallback xmlns="">
            <p:pic>
              <p:nvPicPr>
                <p:cNvPr id="16" name="Ink 15">
                  <a:extLst>
                    <a:ext uri="{FF2B5EF4-FFF2-40B4-BE49-F238E27FC236}">
                      <a16:creationId xmlns:a16="http://schemas.microsoft.com/office/drawing/2014/main" id="{985EFC74-A350-62F6-43F2-C917A506DED3}"/>
                    </a:ext>
                  </a:extLst>
                </p:cNvPr>
                <p:cNvPicPr/>
                <p:nvPr/>
              </p:nvPicPr>
              <p:blipFill>
                <a:blip r:embed="rId15"/>
                <a:stretch>
                  <a:fillRect/>
                </a:stretch>
              </p:blipFill>
              <p:spPr>
                <a:xfrm>
                  <a:off x="4005066" y="1009308"/>
                  <a:ext cx="210960" cy="30852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8" name="Ink 17">
                  <a:extLst>
                    <a:ext uri="{FF2B5EF4-FFF2-40B4-BE49-F238E27FC236}">
                      <a16:creationId xmlns:a16="http://schemas.microsoft.com/office/drawing/2014/main" id="{8B2CC1B8-DC14-81D4-9232-88B14F6A1A63}"/>
                    </a:ext>
                  </a:extLst>
                </p14:cNvPr>
                <p14:cNvContentPartPr/>
                <p14:nvPr/>
              </p14:nvContentPartPr>
              <p14:xfrm>
                <a:off x="3786906" y="787908"/>
                <a:ext cx="589680" cy="75240"/>
              </p14:xfrm>
            </p:contentPart>
          </mc:Choice>
          <mc:Fallback xmlns="">
            <p:pic>
              <p:nvPicPr>
                <p:cNvPr id="18" name="Ink 17">
                  <a:extLst>
                    <a:ext uri="{FF2B5EF4-FFF2-40B4-BE49-F238E27FC236}">
                      <a16:creationId xmlns:a16="http://schemas.microsoft.com/office/drawing/2014/main" id="{8B2CC1B8-DC14-81D4-9232-88B14F6A1A63}"/>
                    </a:ext>
                  </a:extLst>
                </p:cNvPr>
                <p:cNvPicPr/>
                <p:nvPr/>
              </p:nvPicPr>
              <p:blipFill>
                <a:blip r:embed="rId17"/>
                <a:stretch>
                  <a:fillRect/>
                </a:stretch>
              </p:blipFill>
              <p:spPr>
                <a:xfrm>
                  <a:off x="3778266" y="778908"/>
                  <a:ext cx="607320" cy="92880"/>
                </a:xfrm>
                <a:prstGeom prst="rect">
                  <a:avLst/>
                </a:prstGeom>
              </p:spPr>
            </p:pic>
          </mc:Fallback>
        </mc:AlternateContent>
      </p:grpSp>
      <p:grpSp>
        <p:nvGrpSpPr>
          <p:cNvPr id="27" name="Group 26">
            <a:extLst>
              <a:ext uri="{FF2B5EF4-FFF2-40B4-BE49-F238E27FC236}">
                <a16:creationId xmlns:a16="http://schemas.microsoft.com/office/drawing/2014/main" id="{B2C30B56-0146-1028-DB8F-BFD8A2323151}"/>
              </a:ext>
            </a:extLst>
          </p:cNvPr>
          <p:cNvGrpSpPr/>
          <p:nvPr/>
        </p:nvGrpSpPr>
        <p:grpSpPr>
          <a:xfrm>
            <a:off x="1179066" y="2085708"/>
            <a:ext cx="6995880" cy="3174840"/>
            <a:chOff x="1179066" y="2085708"/>
            <a:chExt cx="6995880" cy="3174840"/>
          </a:xfrm>
        </p:grpSpPr>
        <mc:AlternateContent xmlns:mc="http://schemas.openxmlformats.org/markup-compatibility/2006" xmlns:p14="http://schemas.microsoft.com/office/powerpoint/2010/main">
          <mc:Choice Requires="p14">
            <p:contentPart p14:bwMode="auto" r:id="rId18">
              <p14:nvContentPartPr>
                <p14:cNvPr id="3" name="Ink 2">
                  <a:extLst>
                    <a:ext uri="{FF2B5EF4-FFF2-40B4-BE49-F238E27FC236}">
                      <a16:creationId xmlns:a16="http://schemas.microsoft.com/office/drawing/2014/main" id="{BD6F7A3D-3ADD-4EE1-ADE2-B7F7AFD20CD2}"/>
                    </a:ext>
                  </a:extLst>
                </p14:cNvPr>
                <p14:cNvContentPartPr/>
                <p14:nvPr/>
              </p14:nvContentPartPr>
              <p14:xfrm>
                <a:off x="1179066" y="2085708"/>
                <a:ext cx="4640760" cy="2653560"/>
              </p14:xfrm>
            </p:contentPart>
          </mc:Choice>
          <mc:Fallback xmlns="">
            <p:pic>
              <p:nvPicPr>
                <p:cNvPr id="3" name="Ink 2">
                  <a:extLst>
                    <a:ext uri="{FF2B5EF4-FFF2-40B4-BE49-F238E27FC236}">
                      <a16:creationId xmlns:a16="http://schemas.microsoft.com/office/drawing/2014/main" id="{BD6F7A3D-3ADD-4EE1-ADE2-B7F7AFD20CD2}"/>
                    </a:ext>
                  </a:extLst>
                </p:cNvPr>
                <p:cNvPicPr/>
                <p:nvPr/>
              </p:nvPicPr>
              <p:blipFill>
                <a:blip r:embed="rId19"/>
                <a:stretch>
                  <a:fillRect/>
                </a:stretch>
              </p:blipFill>
              <p:spPr>
                <a:xfrm>
                  <a:off x="1170066" y="2076708"/>
                  <a:ext cx="4658400" cy="26712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3" name="Ink 12">
                  <a:extLst>
                    <a:ext uri="{FF2B5EF4-FFF2-40B4-BE49-F238E27FC236}">
                      <a16:creationId xmlns:a16="http://schemas.microsoft.com/office/drawing/2014/main" id="{D909B41D-1EE7-C822-9C63-B46EFC8DC823}"/>
                    </a:ext>
                  </a:extLst>
                </p14:cNvPr>
                <p14:cNvContentPartPr/>
                <p14:nvPr/>
              </p14:nvContentPartPr>
              <p14:xfrm>
                <a:off x="6132306" y="4545948"/>
                <a:ext cx="244440" cy="434160"/>
              </p14:xfrm>
            </p:contentPart>
          </mc:Choice>
          <mc:Fallback xmlns="">
            <p:pic>
              <p:nvPicPr>
                <p:cNvPr id="13" name="Ink 12">
                  <a:extLst>
                    <a:ext uri="{FF2B5EF4-FFF2-40B4-BE49-F238E27FC236}">
                      <a16:creationId xmlns:a16="http://schemas.microsoft.com/office/drawing/2014/main" id="{D909B41D-1EE7-C822-9C63-B46EFC8DC823}"/>
                    </a:ext>
                  </a:extLst>
                </p:cNvPr>
                <p:cNvPicPr/>
                <p:nvPr/>
              </p:nvPicPr>
              <p:blipFill>
                <a:blip r:embed="rId21"/>
                <a:stretch>
                  <a:fillRect/>
                </a:stretch>
              </p:blipFill>
              <p:spPr>
                <a:xfrm>
                  <a:off x="6123306" y="4537308"/>
                  <a:ext cx="262080" cy="4518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7" name="Ink 16">
                  <a:extLst>
                    <a:ext uri="{FF2B5EF4-FFF2-40B4-BE49-F238E27FC236}">
                      <a16:creationId xmlns:a16="http://schemas.microsoft.com/office/drawing/2014/main" id="{150ED7FC-7814-7D40-50F6-18EB26CA721B}"/>
                    </a:ext>
                  </a:extLst>
                </p14:cNvPr>
                <p14:cNvContentPartPr/>
                <p14:nvPr/>
              </p14:nvContentPartPr>
              <p14:xfrm>
                <a:off x="6155346" y="4323828"/>
                <a:ext cx="356400" cy="54360"/>
              </p14:xfrm>
            </p:contentPart>
          </mc:Choice>
          <mc:Fallback xmlns="">
            <p:pic>
              <p:nvPicPr>
                <p:cNvPr id="17" name="Ink 16">
                  <a:extLst>
                    <a:ext uri="{FF2B5EF4-FFF2-40B4-BE49-F238E27FC236}">
                      <a16:creationId xmlns:a16="http://schemas.microsoft.com/office/drawing/2014/main" id="{150ED7FC-7814-7D40-50F6-18EB26CA721B}"/>
                    </a:ext>
                  </a:extLst>
                </p:cNvPr>
                <p:cNvPicPr/>
                <p:nvPr/>
              </p:nvPicPr>
              <p:blipFill>
                <a:blip r:embed="rId23"/>
                <a:stretch>
                  <a:fillRect/>
                </a:stretch>
              </p:blipFill>
              <p:spPr>
                <a:xfrm>
                  <a:off x="6146706" y="4314828"/>
                  <a:ext cx="37404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20" name="Ink 19">
                  <a:extLst>
                    <a:ext uri="{FF2B5EF4-FFF2-40B4-BE49-F238E27FC236}">
                      <a16:creationId xmlns:a16="http://schemas.microsoft.com/office/drawing/2014/main" id="{03E8AFDE-8CE1-BEFB-021C-186DF9512D55}"/>
                    </a:ext>
                  </a:extLst>
                </p14:cNvPr>
                <p14:cNvContentPartPr/>
                <p14:nvPr/>
              </p14:nvContentPartPr>
              <p14:xfrm>
                <a:off x="6490146" y="4890828"/>
                <a:ext cx="27000" cy="369720"/>
              </p14:xfrm>
            </p:contentPart>
          </mc:Choice>
          <mc:Fallback xmlns="">
            <p:pic>
              <p:nvPicPr>
                <p:cNvPr id="20" name="Ink 19">
                  <a:extLst>
                    <a:ext uri="{FF2B5EF4-FFF2-40B4-BE49-F238E27FC236}">
                      <a16:creationId xmlns:a16="http://schemas.microsoft.com/office/drawing/2014/main" id="{03E8AFDE-8CE1-BEFB-021C-186DF9512D55}"/>
                    </a:ext>
                  </a:extLst>
                </p:cNvPr>
                <p:cNvPicPr/>
                <p:nvPr/>
              </p:nvPicPr>
              <p:blipFill>
                <a:blip r:embed="rId25"/>
                <a:stretch>
                  <a:fillRect/>
                </a:stretch>
              </p:blipFill>
              <p:spPr>
                <a:xfrm>
                  <a:off x="6481146" y="4882188"/>
                  <a:ext cx="44640" cy="38736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1" name="Ink 20">
                  <a:extLst>
                    <a:ext uri="{FF2B5EF4-FFF2-40B4-BE49-F238E27FC236}">
                      <a16:creationId xmlns:a16="http://schemas.microsoft.com/office/drawing/2014/main" id="{11C609FF-5399-973A-F5A2-B635E4B798F7}"/>
                    </a:ext>
                  </a:extLst>
                </p14:cNvPr>
                <p14:cNvContentPartPr/>
                <p14:nvPr/>
              </p14:nvContentPartPr>
              <p14:xfrm>
                <a:off x="6463506" y="4829628"/>
                <a:ext cx="252000" cy="173160"/>
              </p14:xfrm>
            </p:contentPart>
          </mc:Choice>
          <mc:Fallback xmlns="">
            <p:pic>
              <p:nvPicPr>
                <p:cNvPr id="21" name="Ink 20">
                  <a:extLst>
                    <a:ext uri="{FF2B5EF4-FFF2-40B4-BE49-F238E27FC236}">
                      <a16:creationId xmlns:a16="http://schemas.microsoft.com/office/drawing/2014/main" id="{11C609FF-5399-973A-F5A2-B635E4B798F7}"/>
                    </a:ext>
                  </a:extLst>
                </p:cNvPr>
                <p:cNvPicPr/>
                <p:nvPr/>
              </p:nvPicPr>
              <p:blipFill>
                <a:blip r:embed="rId27"/>
                <a:stretch>
                  <a:fillRect/>
                </a:stretch>
              </p:blipFill>
              <p:spPr>
                <a:xfrm>
                  <a:off x="6454866" y="4820628"/>
                  <a:ext cx="269640" cy="1908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2" name="Ink 21">
                  <a:extLst>
                    <a:ext uri="{FF2B5EF4-FFF2-40B4-BE49-F238E27FC236}">
                      <a16:creationId xmlns:a16="http://schemas.microsoft.com/office/drawing/2014/main" id="{5CA3F5A5-840B-6244-9055-09FE28CA11CB}"/>
                    </a:ext>
                  </a:extLst>
                </p14:cNvPr>
                <p14:cNvContentPartPr/>
                <p14:nvPr/>
              </p14:nvContentPartPr>
              <p14:xfrm>
                <a:off x="6838626" y="4279548"/>
                <a:ext cx="258480" cy="686880"/>
              </p14:xfrm>
            </p:contentPart>
          </mc:Choice>
          <mc:Fallback xmlns="">
            <p:pic>
              <p:nvPicPr>
                <p:cNvPr id="22" name="Ink 21">
                  <a:extLst>
                    <a:ext uri="{FF2B5EF4-FFF2-40B4-BE49-F238E27FC236}">
                      <a16:creationId xmlns:a16="http://schemas.microsoft.com/office/drawing/2014/main" id="{5CA3F5A5-840B-6244-9055-09FE28CA11CB}"/>
                    </a:ext>
                  </a:extLst>
                </p:cNvPr>
                <p:cNvPicPr/>
                <p:nvPr/>
              </p:nvPicPr>
              <p:blipFill>
                <a:blip r:embed="rId29"/>
                <a:stretch>
                  <a:fillRect/>
                </a:stretch>
              </p:blipFill>
              <p:spPr>
                <a:xfrm>
                  <a:off x="6829986" y="4270548"/>
                  <a:ext cx="276120" cy="70452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3" name="Ink 22">
                  <a:extLst>
                    <a:ext uri="{FF2B5EF4-FFF2-40B4-BE49-F238E27FC236}">
                      <a16:creationId xmlns:a16="http://schemas.microsoft.com/office/drawing/2014/main" id="{83CD866C-3D69-DD5E-EBB0-D72C2AA1A69E}"/>
                    </a:ext>
                  </a:extLst>
                </p14:cNvPr>
                <p14:cNvContentPartPr/>
                <p14:nvPr/>
              </p14:nvContentPartPr>
              <p14:xfrm>
                <a:off x="7216986" y="4451988"/>
                <a:ext cx="271800" cy="333720"/>
              </p14:xfrm>
            </p:contentPart>
          </mc:Choice>
          <mc:Fallback xmlns="">
            <p:pic>
              <p:nvPicPr>
                <p:cNvPr id="23" name="Ink 22">
                  <a:extLst>
                    <a:ext uri="{FF2B5EF4-FFF2-40B4-BE49-F238E27FC236}">
                      <a16:creationId xmlns:a16="http://schemas.microsoft.com/office/drawing/2014/main" id="{83CD866C-3D69-DD5E-EBB0-D72C2AA1A69E}"/>
                    </a:ext>
                  </a:extLst>
                </p:cNvPr>
                <p:cNvPicPr/>
                <p:nvPr/>
              </p:nvPicPr>
              <p:blipFill>
                <a:blip r:embed="rId31"/>
                <a:stretch>
                  <a:fillRect/>
                </a:stretch>
              </p:blipFill>
              <p:spPr>
                <a:xfrm>
                  <a:off x="7208346" y="4443348"/>
                  <a:ext cx="289440" cy="35136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4" name="Ink 23">
                  <a:extLst>
                    <a:ext uri="{FF2B5EF4-FFF2-40B4-BE49-F238E27FC236}">
                      <a16:creationId xmlns:a16="http://schemas.microsoft.com/office/drawing/2014/main" id="{FC9DB085-91C3-C9F6-FAE9-155CFF746186}"/>
                    </a:ext>
                  </a:extLst>
                </p14:cNvPr>
                <p14:cNvContentPartPr/>
                <p14:nvPr/>
              </p14:nvContentPartPr>
              <p14:xfrm>
                <a:off x="7166226" y="4296828"/>
                <a:ext cx="377640" cy="43200"/>
              </p14:xfrm>
            </p:contentPart>
          </mc:Choice>
          <mc:Fallback xmlns="">
            <p:pic>
              <p:nvPicPr>
                <p:cNvPr id="24" name="Ink 23">
                  <a:extLst>
                    <a:ext uri="{FF2B5EF4-FFF2-40B4-BE49-F238E27FC236}">
                      <a16:creationId xmlns:a16="http://schemas.microsoft.com/office/drawing/2014/main" id="{FC9DB085-91C3-C9F6-FAE9-155CFF746186}"/>
                    </a:ext>
                  </a:extLst>
                </p:cNvPr>
                <p:cNvPicPr/>
                <p:nvPr/>
              </p:nvPicPr>
              <p:blipFill>
                <a:blip r:embed="rId33"/>
                <a:stretch>
                  <a:fillRect/>
                </a:stretch>
              </p:blipFill>
              <p:spPr>
                <a:xfrm>
                  <a:off x="7157586" y="4288188"/>
                  <a:ext cx="395280" cy="6084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5" name="Ink 24">
                  <a:extLst>
                    <a:ext uri="{FF2B5EF4-FFF2-40B4-BE49-F238E27FC236}">
                      <a16:creationId xmlns:a16="http://schemas.microsoft.com/office/drawing/2014/main" id="{004A820A-E8D5-20E0-C776-85FF2AE53160}"/>
                    </a:ext>
                  </a:extLst>
                </p14:cNvPr>
                <p14:cNvContentPartPr/>
                <p14:nvPr/>
              </p14:nvContentPartPr>
              <p14:xfrm>
                <a:off x="7505346" y="4625148"/>
                <a:ext cx="253080" cy="300960"/>
              </p14:xfrm>
            </p:contentPart>
          </mc:Choice>
          <mc:Fallback xmlns="">
            <p:pic>
              <p:nvPicPr>
                <p:cNvPr id="25" name="Ink 24">
                  <a:extLst>
                    <a:ext uri="{FF2B5EF4-FFF2-40B4-BE49-F238E27FC236}">
                      <a16:creationId xmlns:a16="http://schemas.microsoft.com/office/drawing/2014/main" id="{004A820A-E8D5-20E0-C776-85FF2AE53160}"/>
                    </a:ext>
                  </a:extLst>
                </p:cNvPr>
                <p:cNvPicPr/>
                <p:nvPr/>
              </p:nvPicPr>
              <p:blipFill>
                <a:blip r:embed="rId35"/>
                <a:stretch>
                  <a:fillRect/>
                </a:stretch>
              </p:blipFill>
              <p:spPr>
                <a:xfrm>
                  <a:off x="7496346" y="4616148"/>
                  <a:ext cx="270720" cy="31860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26" name="Ink 25">
                  <a:extLst>
                    <a:ext uri="{FF2B5EF4-FFF2-40B4-BE49-F238E27FC236}">
                      <a16:creationId xmlns:a16="http://schemas.microsoft.com/office/drawing/2014/main" id="{8A451C99-5631-B06D-DC39-8381E4CE2699}"/>
                    </a:ext>
                  </a:extLst>
                </p14:cNvPr>
                <p14:cNvContentPartPr/>
                <p14:nvPr/>
              </p14:nvContentPartPr>
              <p14:xfrm>
                <a:off x="7702266" y="4155348"/>
                <a:ext cx="472680" cy="918720"/>
              </p14:xfrm>
            </p:contentPart>
          </mc:Choice>
          <mc:Fallback xmlns="">
            <p:pic>
              <p:nvPicPr>
                <p:cNvPr id="26" name="Ink 25">
                  <a:extLst>
                    <a:ext uri="{FF2B5EF4-FFF2-40B4-BE49-F238E27FC236}">
                      <a16:creationId xmlns:a16="http://schemas.microsoft.com/office/drawing/2014/main" id="{8A451C99-5631-B06D-DC39-8381E4CE2699}"/>
                    </a:ext>
                  </a:extLst>
                </p:cNvPr>
                <p:cNvPicPr/>
                <p:nvPr/>
              </p:nvPicPr>
              <p:blipFill>
                <a:blip r:embed="rId37"/>
                <a:stretch>
                  <a:fillRect/>
                </a:stretch>
              </p:blipFill>
              <p:spPr>
                <a:xfrm>
                  <a:off x="7693266" y="4146348"/>
                  <a:ext cx="490320" cy="9363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38">
            <p14:nvContentPartPr>
              <p14:cNvPr id="28" name="Ink 27">
                <a:extLst>
                  <a:ext uri="{FF2B5EF4-FFF2-40B4-BE49-F238E27FC236}">
                    <a16:creationId xmlns:a16="http://schemas.microsoft.com/office/drawing/2014/main" id="{2F5428FA-6326-9E68-C949-B557FC814025}"/>
                  </a:ext>
                </a:extLst>
              </p14:cNvPr>
              <p14:cNvContentPartPr/>
              <p14:nvPr/>
            </p14:nvContentPartPr>
            <p14:xfrm>
              <a:off x="644466" y="4581948"/>
              <a:ext cx="4814640" cy="360"/>
            </p14:xfrm>
          </p:contentPart>
        </mc:Choice>
        <mc:Fallback xmlns="">
          <p:pic>
            <p:nvPicPr>
              <p:cNvPr id="28" name="Ink 27">
                <a:extLst>
                  <a:ext uri="{FF2B5EF4-FFF2-40B4-BE49-F238E27FC236}">
                    <a16:creationId xmlns:a16="http://schemas.microsoft.com/office/drawing/2014/main" id="{2F5428FA-6326-9E68-C949-B557FC814025}"/>
                  </a:ext>
                </a:extLst>
              </p:cNvPr>
              <p:cNvPicPr/>
              <p:nvPr/>
            </p:nvPicPr>
            <p:blipFill>
              <a:blip r:embed="rId39"/>
              <a:stretch>
                <a:fillRect/>
              </a:stretch>
            </p:blipFill>
            <p:spPr>
              <a:xfrm>
                <a:off x="635826" y="4572948"/>
                <a:ext cx="483228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29" name="Ink 28">
                <a:extLst>
                  <a:ext uri="{FF2B5EF4-FFF2-40B4-BE49-F238E27FC236}">
                    <a16:creationId xmlns:a16="http://schemas.microsoft.com/office/drawing/2014/main" id="{19AFE726-E9AA-E8F5-3D19-1878FAD98FAA}"/>
                  </a:ext>
                </a:extLst>
              </p14:cNvPr>
              <p14:cNvContentPartPr/>
              <p14:nvPr/>
            </p14:nvContentPartPr>
            <p14:xfrm>
              <a:off x="4225746" y="1672068"/>
              <a:ext cx="1383840" cy="2773080"/>
            </p14:xfrm>
          </p:contentPart>
        </mc:Choice>
        <mc:Fallback xmlns="">
          <p:pic>
            <p:nvPicPr>
              <p:cNvPr id="29" name="Ink 28">
                <a:extLst>
                  <a:ext uri="{FF2B5EF4-FFF2-40B4-BE49-F238E27FC236}">
                    <a16:creationId xmlns:a16="http://schemas.microsoft.com/office/drawing/2014/main" id="{19AFE726-E9AA-E8F5-3D19-1878FAD98FAA}"/>
                  </a:ext>
                </a:extLst>
              </p:cNvPr>
              <p:cNvPicPr/>
              <p:nvPr/>
            </p:nvPicPr>
            <p:blipFill>
              <a:blip r:embed="rId41"/>
              <a:stretch>
                <a:fillRect/>
              </a:stretch>
            </p:blipFill>
            <p:spPr>
              <a:xfrm>
                <a:off x="4171746" y="1564428"/>
                <a:ext cx="1491480" cy="2988720"/>
              </a:xfrm>
              <a:prstGeom prst="rect">
                <a:avLst/>
              </a:prstGeom>
            </p:spPr>
          </p:pic>
        </mc:Fallback>
      </mc:AlternateContent>
      <mc:AlternateContent xmlns:mc="http://schemas.openxmlformats.org/markup-compatibility/2006" xmlns:a14="http://schemas.microsoft.com/office/drawing/2010/main">
        <mc:Choice Requires="a14">
          <p:sp>
            <p:nvSpPr>
              <p:cNvPr id="48" name="Textfeld 47">
                <a:extLst>
                  <a:ext uri="{FF2B5EF4-FFF2-40B4-BE49-F238E27FC236}">
                    <a16:creationId xmlns:a16="http://schemas.microsoft.com/office/drawing/2014/main" id="{A1691153-AE24-4879-9A4E-A6B51CED2531}"/>
                  </a:ext>
                </a:extLst>
              </p:cNvPr>
              <p:cNvSpPr txBox="1"/>
              <p:nvPr/>
            </p:nvSpPr>
            <p:spPr>
              <a:xfrm>
                <a:off x="80235" y="1026004"/>
                <a:ext cx="382320" cy="705642"/>
              </a:xfrm>
              <a:prstGeom prst="rect">
                <a:avLst/>
              </a:prstGeom>
              <a:noFill/>
            </p:spPr>
            <p:txBody>
              <a:bodyPr wrap="square" rtlCol="0" anchor="ctr" anchorCtr="1">
                <a:spAutoFit/>
              </a:bodyPr>
              <a:lstStyle/>
              <a:p>
                <a:pPr algn="ctr"/>
                <a14:m>
                  <m:oMathPara xmlns:m="http://schemas.openxmlformats.org/officeDocument/2006/math">
                    <m:oMathParaPr>
                      <m:jc m:val="centerGroup"/>
                    </m:oMathParaPr>
                    <m:oMath xmlns:m="http://schemas.openxmlformats.org/officeDocument/2006/math">
                      <m:sSub>
                        <m:sSubPr>
                          <m:ctrlPr>
                            <a:rPr lang="en-CA" sz="3700" b="0" i="1" smtClean="0">
                              <a:solidFill>
                                <a:srgbClr val="E71224"/>
                              </a:solidFill>
                              <a:latin typeface="Cambria Math" panose="02040503050406030204" pitchFamily="18" charset="0"/>
                            </a:rPr>
                          </m:ctrlPr>
                        </m:sSubPr>
                        <m:e>
                          <m:r>
                            <a:rPr lang="en-CA" sz="3700" b="0" i="1" smtClean="0">
                              <a:solidFill>
                                <a:srgbClr val="E71224"/>
                              </a:solidFill>
                              <a:latin typeface="Cambria Math" panose="02040503050406030204" pitchFamily="18" charset="0"/>
                            </a:rPr>
                            <m:t>𝑠</m:t>
                          </m:r>
                        </m:e>
                        <m:sub>
                          <m:r>
                            <a:rPr lang="en-CA" sz="3700" b="0" i="1" smtClean="0">
                              <a:solidFill>
                                <a:srgbClr val="E71224"/>
                              </a:solidFill>
                              <a:latin typeface="Cambria Math" panose="02040503050406030204" pitchFamily="18" charset="0"/>
                            </a:rPr>
                            <m:t>𝑝</m:t>
                          </m:r>
                        </m:sub>
                      </m:sSub>
                    </m:oMath>
                  </m:oMathPara>
                </a14:m>
                <a:endParaRPr lang="en-CA" sz="3700" dirty="0">
                  <a:solidFill>
                    <a:srgbClr val="E71224"/>
                  </a:solidFill>
                </a:endParaRPr>
              </a:p>
            </p:txBody>
          </p:sp>
        </mc:Choice>
        <mc:Fallback xmlns="">
          <p:sp>
            <p:nvSpPr>
              <p:cNvPr id="48" name="Textfeld 47">
                <a:extLst>
                  <a:ext uri="{FF2B5EF4-FFF2-40B4-BE49-F238E27FC236}">
                    <a16:creationId xmlns:a16="http://schemas.microsoft.com/office/drawing/2014/main" id="{A1691153-AE24-4879-9A4E-A6B51CED2531}"/>
                  </a:ext>
                </a:extLst>
              </p:cNvPr>
              <p:cNvSpPr txBox="1">
                <a:spLocks noRot="1" noChangeAspect="1" noMove="1" noResize="1" noEditPoints="1" noAdjustHandles="1" noChangeArrowheads="1" noChangeShapeType="1" noTextEdit="1"/>
              </p:cNvSpPr>
              <p:nvPr/>
            </p:nvSpPr>
            <p:spPr>
              <a:xfrm>
                <a:off x="80235" y="1026004"/>
                <a:ext cx="382320" cy="705642"/>
              </a:xfrm>
              <a:prstGeom prst="rect">
                <a:avLst/>
              </a:prstGeom>
              <a:blipFill>
                <a:blip r:embed="rId42"/>
                <a:stretch>
                  <a:fillRect l="-22222"/>
                </a:stretch>
              </a:blipFill>
            </p:spPr>
            <p:txBody>
              <a:bodyPr/>
              <a:lstStyle/>
              <a:p>
                <a:r>
                  <a:rPr lang="en-CA">
                    <a:noFill/>
                  </a:rPr>
                  <a:t> </a:t>
                </a:r>
              </a:p>
            </p:txBody>
          </p:sp>
        </mc:Fallback>
      </mc:AlternateContent>
      <mc:AlternateContent xmlns:mc="http://schemas.openxmlformats.org/markup-compatibility/2006" xmlns:p14="http://schemas.microsoft.com/office/powerpoint/2010/main">
        <mc:Choice Requires="p14">
          <p:contentPart p14:bwMode="auto" r:id="rId43">
            <p14:nvContentPartPr>
              <p14:cNvPr id="30" name="Ink 29">
                <a:extLst>
                  <a:ext uri="{FF2B5EF4-FFF2-40B4-BE49-F238E27FC236}">
                    <a16:creationId xmlns:a16="http://schemas.microsoft.com/office/drawing/2014/main" id="{572DD9DE-B10C-A7B8-3145-807F707E2EF7}"/>
                  </a:ext>
                </a:extLst>
              </p14:cNvPr>
              <p14:cNvContentPartPr/>
              <p14:nvPr/>
            </p14:nvContentPartPr>
            <p14:xfrm>
              <a:off x="3621306" y="1760988"/>
              <a:ext cx="360" cy="417240"/>
            </p14:xfrm>
          </p:contentPart>
        </mc:Choice>
        <mc:Fallback xmlns="">
          <p:pic>
            <p:nvPicPr>
              <p:cNvPr id="30" name="Ink 29">
                <a:extLst>
                  <a:ext uri="{FF2B5EF4-FFF2-40B4-BE49-F238E27FC236}">
                    <a16:creationId xmlns:a16="http://schemas.microsoft.com/office/drawing/2014/main" id="{572DD9DE-B10C-A7B8-3145-807F707E2EF7}"/>
                  </a:ext>
                </a:extLst>
              </p:cNvPr>
              <p:cNvPicPr/>
              <p:nvPr/>
            </p:nvPicPr>
            <p:blipFill>
              <a:blip r:embed="rId44"/>
              <a:stretch>
                <a:fillRect/>
              </a:stretch>
            </p:blipFill>
            <p:spPr>
              <a:xfrm>
                <a:off x="3612666" y="1752348"/>
                <a:ext cx="18000" cy="43488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31" name="Ink 30">
                <a:extLst>
                  <a:ext uri="{FF2B5EF4-FFF2-40B4-BE49-F238E27FC236}">
                    <a16:creationId xmlns:a16="http://schemas.microsoft.com/office/drawing/2014/main" id="{D7FB615F-EA7A-52E2-E5E0-D3C5CE837098}"/>
                  </a:ext>
                </a:extLst>
              </p14:cNvPr>
              <p14:cNvContentPartPr/>
              <p14:nvPr/>
            </p14:nvContentPartPr>
            <p14:xfrm>
              <a:off x="3621306" y="2469828"/>
              <a:ext cx="360" cy="427680"/>
            </p14:xfrm>
          </p:contentPart>
        </mc:Choice>
        <mc:Fallback xmlns="">
          <p:pic>
            <p:nvPicPr>
              <p:cNvPr id="31" name="Ink 30">
                <a:extLst>
                  <a:ext uri="{FF2B5EF4-FFF2-40B4-BE49-F238E27FC236}">
                    <a16:creationId xmlns:a16="http://schemas.microsoft.com/office/drawing/2014/main" id="{D7FB615F-EA7A-52E2-E5E0-D3C5CE837098}"/>
                  </a:ext>
                </a:extLst>
              </p:cNvPr>
              <p:cNvPicPr/>
              <p:nvPr/>
            </p:nvPicPr>
            <p:blipFill>
              <a:blip r:embed="rId46"/>
              <a:stretch>
                <a:fillRect/>
              </a:stretch>
            </p:blipFill>
            <p:spPr>
              <a:xfrm>
                <a:off x="3612666" y="2461188"/>
                <a:ext cx="18000" cy="44532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32" name="Ink 31">
                <a:extLst>
                  <a:ext uri="{FF2B5EF4-FFF2-40B4-BE49-F238E27FC236}">
                    <a16:creationId xmlns:a16="http://schemas.microsoft.com/office/drawing/2014/main" id="{1A325068-9821-159F-CBEA-64F1E0F1570C}"/>
                  </a:ext>
                </a:extLst>
              </p14:cNvPr>
              <p14:cNvContentPartPr/>
              <p14:nvPr/>
            </p14:nvContentPartPr>
            <p14:xfrm>
              <a:off x="3621306" y="3316908"/>
              <a:ext cx="360" cy="523800"/>
            </p14:xfrm>
          </p:contentPart>
        </mc:Choice>
        <mc:Fallback xmlns="">
          <p:pic>
            <p:nvPicPr>
              <p:cNvPr id="32" name="Ink 31">
                <a:extLst>
                  <a:ext uri="{FF2B5EF4-FFF2-40B4-BE49-F238E27FC236}">
                    <a16:creationId xmlns:a16="http://schemas.microsoft.com/office/drawing/2014/main" id="{1A325068-9821-159F-CBEA-64F1E0F1570C}"/>
                  </a:ext>
                </a:extLst>
              </p:cNvPr>
              <p:cNvPicPr/>
              <p:nvPr/>
            </p:nvPicPr>
            <p:blipFill>
              <a:blip r:embed="rId48"/>
              <a:stretch>
                <a:fillRect/>
              </a:stretch>
            </p:blipFill>
            <p:spPr>
              <a:xfrm>
                <a:off x="3612666" y="3308268"/>
                <a:ext cx="18000" cy="541440"/>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33" name="Ink 32">
                <a:extLst>
                  <a:ext uri="{FF2B5EF4-FFF2-40B4-BE49-F238E27FC236}">
                    <a16:creationId xmlns:a16="http://schemas.microsoft.com/office/drawing/2014/main" id="{8602F810-4542-D479-C6BA-AAC3DF657C17}"/>
                  </a:ext>
                </a:extLst>
              </p14:cNvPr>
              <p14:cNvContentPartPr/>
              <p14:nvPr/>
            </p14:nvContentPartPr>
            <p14:xfrm>
              <a:off x="3621306" y="4273068"/>
              <a:ext cx="360" cy="625680"/>
            </p14:xfrm>
          </p:contentPart>
        </mc:Choice>
        <mc:Fallback xmlns="">
          <p:pic>
            <p:nvPicPr>
              <p:cNvPr id="33" name="Ink 32">
                <a:extLst>
                  <a:ext uri="{FF2B5EF4-FFF2-40B4-BE49-F238E27FC236}">
                    <a16:creationId xmlns:a16="http://schemas.microsoft.com/office/drawing/2014/main" id="{8602F810-4542-D479-C6BA-AAC3DF657C17}"/>
                  </a:ext>
                </a:extLst>
              </p:cNvPr>
              <p:cNvPicPr/>
              <p:nvPr/>
            </p:nvPicPr>
            <p:blipFill>
              <a:blip r:embed="rId50"/>
              <a:stretch>
                <a:fillRect/>
              </a:stretch>
            </p:blipFill>
            <p:spPr>
              <a:xfrm>
                <a:off x="3612666" y="4264068"/>
                <a:ext cx="18000" cy="643320"/>
              </a:xfrm>
              <a:prstGeom prst="rect">
                <a:avLst/>
              </a:prstGeom>
            </p:spPr>
          </p:pic>
        </mc:Fallback>
      </mc:AlternateContent>
      <p:grpSp>
        <p:nvGrpSpPr>
          <p:cNvPr id="36" name="Group 35">
            <a:extLst>
              <a:ext uri="{FF2B5EF4-FFF2-40B4-BE49-F238E27FC236}">
                <a16:creationId xmlns:a16="http://schemas.microsoft.com/office/drawing/2014/main" id="{E9FF1C9E-22C2-2468-6DE5-809C19CD64EF}"/>
              </a:ext>
            </a:extLst>
          </p:cNvPr>
          <p:cNvGrpSpPr/>
          <p:nvPr/>
        </p:nvGrpSpPr>
        <p:grpSpPr>
          <a:xfrm>
            <a:off x="3621306" y="5317428"/>
            <a:ext cx="360" cy="1291680"/>
            <a:chOff x="3621306" y="5317428"/>
            <a:chExt cx="360" cy="1291680"/>
          </a:xfrm>
        </p:grpSpPr>
        <mc:AlternateContent xmlns:mc="http://schemas.openxmlformats.org/markup-compatibility/2006" xmlns:p14="http://schemas.microsoft.com/office/powerpoint/2010/main">
          <mc:Choice Requires="p14">
            <p:contentPart p14:bwMode="auto" r:id="rId51">
              <p14:nvContentPartPr>
                <p14:cNvPr id="34" name="Ink 33">
                  <a:extLst>
                    <a:ext uri="{FF2B5EF4-FFF2-40B4-BE49-F238E27FC236}">
                      <a16:creationId xmlns:a16="http://schemas.microsoft.com/office/drawing/2014/main" id="{8381828C-AE88-46B4-4746-81EB772A1EA5}"/>
                    </a:ext>
                  </a:extLst>
                </p14:cNvPr>
                <p14:cNvContentPartPr/>
                <p14:nvPr/>
              </p14:nvContentPartPr>
              <p14:xfrm>
                <a:off x="3621306" y="5317428"/>
                <a:ext cx="360" cy="616320"/>
              </p14:xfrm>
            </p:contentPart>
          </mc:Choice>
          <mc:Fallback xmlns="">
            <p:pic>
              <p:nvPicPr>
                <p:cNvPr id="34" name="Ink 33">
                  <a:extLst>
                    <a:ext uri="{FF2B5EF4-FFF2-40B4-BE49-F238E27FC236}">
                      <a16:creationId xmlns:a16="http://schemas.microsoft.com/office/drawing/2014/main" id="{8381828C-AE88-46B4-4746-81EB772A1EA5}"/>
                    </a:ext>
                  </a:extLst>
                </p:cNvPr>
                <p:cNvPicPr/>
                <p:nvPr/>
              </p:nvPicPr>
              <p:blipFill>
                <a:blip r:embed="rId52"/>
                <a:stretch>
                  <a:fillRect/>
                </a:stretch>
              </p:blipFill>
              <p:spPr>
                <a:xfrm>
                  <a:off x="3612666" y="5308788"/>
                  <a:ext cx="18000" cy="633960"/>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35" name="Ink 34">
                  <a:extLst>
                    <a:ext uri="{FF2B5EF4-FFF2-40B4-BE49-F238E27FC236}">
                      <a16:creationId xmlns:a16="http://schemas.microsoft.com/office/drawing/2014/main" id="{9884FBF6-13A7-CBD5-DB2A-58B89D2E1C60}"/>
                    </a:ext>
                  </a:extLst>
                </p14:cNvPr>
                <p14:cNvContentPartPr/>
                <p14:nvPr/>
              </p14:nvContentPartPr>
              <p14:xfrm>
                <a:off x="3621306" y="6170628"/>
                <a:ext cx="360" cy="438480"/>
              </p14:xfrm>
            </p:contentPart>
          </mc:Choice>
          <mc:Fallback xmlns="">
            <p:pic>
              <p:nvPicPr>
                <p:cNvPr id="35" name="Ink 34">
                  <a:extLst>
                    <a:ext uri="{FF2B5EF4-FFF2-40B4-BE49-F238E27FC236}">
                      <a16:creationId xmlns:a16="http://schemas.microsoft.com/office/drawing/2014/main" id="{9884FBF6-13A7-CBD5-DB2A-58B89D2E1C60}"/>
                    </a:ext>
                  </a:extLst>
                </p:cNvPr>
                <p:cNvPicPr/>
                <p:nvPr/>
              </p:nvPicPr>
              <p:blipFill>
                <a:blip r:embed="rId54"/>
                <a:stretch>
                  <a:fillRect/>
                </a:stretch>
              </p:blipFill>
              <p:spPr>
                <a:xfrm>
                  <a:off x="3612666" y="6161628"/>
                  <a:ext cx="18000" cy="456120"/>
                </a:xfrm>
                <a:prstGeom prst="rect">
                  <a:avLst/>
                </a:prstGeom>
              </p:spPr>
            </p:pic>
          </mc:Fallback>
        </mc:AlternateContent>
      </p:grpSp>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4BC0B03D-CCC9-3DDD-B7EC-242CE10DFFAC}"/>
                  </a:ext>
                </a:extLst>
              </p:cNvPr>
              <p:cNvSpPr txBox="1"/>
              <p:nvPr/>
            </p:nvSpPr>
            <p:spPr>
              <a:xfrm>
                <a:off x="3159977" y="1234032"/>
                <a:ext cx="870588"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CA" sz="1800" b="0" i="1" smtClean="0">
                              <a:solidFill>
                                <a:srgbClr val="E71224"/>
                              </a:solidFill>
                              <a:latin typeface="Cambria Math" panose="02040503050406030204" pitchFamily="18" charset="0"/>
                            </a:rPr>
                          </m:ctrlPr>
                        </m:sSubPr>
                        <m:e>
                          <m:acc>
                            <m:accPr>
                              <m:chr m:val="̅"/>
                              <m:ctrlPr>
                                <a:rPr lang="en-CA" sz="1800" b="0" i="1" smtClean="0">
                                  <a:solidFill>
                                    <a:srgbClr val="E71224"/>
                                  </a:solidFill>
                                  <a:latin typeface="Cambria Math" panose="02040503050406030204" pitchFamily="18" charset="0"/>
                                </a:rPr>
                              </m:ctrlPr>
                            </m:accPr>
                            <m:e>
                              <m:r>
                                <a:rPr lang="en-CA" sz="1800" b="0" i="1" smtClean="0">
                                  <a:solidFill>
                                    <a:srgbClr val="E71224"/>
                                  </a:solidFill>
                                  <a:latin typeface="Cambria Math" panose="02040503050406030204" pitchFamily="18" charset="0"/>
                                </a:rPr>
                                <m:t>𝑠</m:t>
                              </m:r>
                            </m:e>
                          </m:acc>
                        </m:e>
                        <m:sub>
                          <m:r>
                            <a:rPr lang="en-CA" sz="1800" b="0" i="1" smtClean="0">
                              <a:solidFill>
                                <a:srgbClr val="E71224"/>
                              </a:solidFill>
                              <a:latin typeface="Cambria Math" panose="02040503050406030204" pitchFamily="18" charset="0"/>
                            </a:rPr>
                            <m:t>𝑑</m:t>
                          </m:r>
                        </m:sub>
                      </m:sSub>
                      <m:r>
                        <a:rPr lang="en-CA" sz="1800" b="0" i="1" smtClean="0">
                          <a:solidFill>
                            <a:srgbClr val="E71224"/>
                          </a:solidFill>
                          <a:latin typeface="Cambria Math" panose="02040503050406030204" pitchFamily="18" charset="0"/>
                        </a:rPr>
                        <m:t>−</m:t>
                      </m:r>
                      <m:r>
                        <a:rPr lang="en-CA" sz="1800" b="0" i="1" smtClean="0">
                          <a:solidFill>
                            <a:srgbClr val="E71224"/>
                          </a:solidFill>
                          <a:latin typeface="Cambria Math" panose="02040503050406030204" pitchFamily="18" charset="0"/>
                        </a:rPr>
                        <m:t>𝛿</m:t>
                      </m:r>
                    </m:oMath>
                  </m:oMathPara>
                </a14:m>
                <a:endParaRPr lang="en-CA" dirty="0"/>
              </a:p>
            </p:txBody>
          </p:sp>
        </mc:Choice>
        <mc:Fallback xmlns="">
          <p:sp>
            <p:nvSpPr>
              <p:cNvPr id="38" name="TextBox 37">
                <a:extLst>
                  <a:ext uri="{FF2B5EF4-FFF2-40B4-BE49-F238E27FC236}">
                    <a16:creationId xmlns:a16="http://schemas.microsoft.com/office/drawing/2014/main" id="{4BC0B03D-CCC9-3DDD-B7EC-242CE10DFFAC}"/>
                  </a:ext>
                </a:extLst>
              </p:cNvPr>
              <p:cNvSpPr txBox="1">
                <a:spLocks noRot="1" noChangeAspect="1" noMove="1" noResize="1" noEditPoints="1" noAdjustHandles="1" noChangeArrowheads="1" noChangeShapeType="1" noTextEdit="1"/>
              </p:cNvSpPr>
              <p:nvPr/>
            </p:nvSpPr>
            <p:spPr>
              <a:xfrm>
                <a:off x="3159977" y="1234032"/>
                <a:ext cx="870588" cy="369332"/>
              </a:xfrm>
              <a:prstGeom prst="rect">
                <a:avLst/>
              </a:prstGeom>
              <a:blipFill>
                <a:blip r:embed="rId55"/>
                <a:stretch>
                  <a:fillRect b="-3279"/>
                </a:stretch>
              </a:blipFill>
            </p:spPr>
            <p:txBody>
              <a:bodyPr/>
              <a:lstStyle/>
              <a:p>
                <a:r>
                  <a:rPr lang="en-CA">
                    <a:noFill/>
                  </a:rPr>
                  <a:t> </a:t>
                </a:r>
              </a:p>
            </p:txBody>
          </p:sp>
        </mc:Fallback>
      </mc:AlternateContent>
    </p:spTree>
    <p:extLst>
      <p:ext uri="{BB962C8B-B14F-4D97-AF65-F5344CB8AC3E}">
        <p14:creationId xmlns:p14="http://schemas.microsoft.com/office/powerpoint/2010/main" val="1059180819"/>
      </p:ext>
    </p:extLst>
  </p:cSld>
  <p:clrMapOvr>
    <a:masterClrMapping/>
  </p:clrMapOvr>
  <p:transition>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2078"/>
            <a:ext cx="7269480" cy="624840"/>
          </a:xfrm>
        </p:spPr>
        <p:txBody>
          <a:bodyPr>
            <a:normAutofit fontScale="90000"/>
          </a:bodyPr>
          <a:lstStyle/>
          <a:p>
            <a:r>
              <a:rPr lang="en-US" dirty="0">
                <a:solidFill>
                  <a:schemeClr val="accent2">
                    <a:lumMod val="75000"/>
                  </a:schemeClr>
                </a:solidFill>
                <a:cs typeface="Times New Roman" panose="02020603050405020304" pitchFamily="18" charset="0"/>
              </a:rPr>
              <a:t>Last time: Provider Payment</a:t>
            </a:r>
            <a:endParaRPr lang="en-US" dirty="0">
              <a:solidFill>
                <a:schemeClr val="accent2">
                  <a:lumMod val="75000"/>
                </a:schemeClr>
              </a:solidFill>
              <a:latin typeface="Times New Roman" panose="02020603050405020304" pitchFamily="18" charset="0"/>
              <a:cs typeface="Times New Roman" panose="02020603050405020304" pitchFamily="18" charset="0"/>
            </a:endParaRPr>
          </a:p>
        </p:txBody>
      </p:sp>
      <p:sp>
        <p:nvSpPr>
          <p:cNvPr id="5" name="Content Placeholder 2">
            <a:extLst>
              <a:ext uri="{FF2B5EF4-FFF2-40B4-BE49-F238E27FC236}">
                <a16:creationId xmlns:a16="http://schemas.microsoft.com/office/drawing/2014/main" id="{D52D31A3-19BE-0C56-23AB-F009C1779EED}"/>
              </a:ext>
            </a:extLst>
          </p:cNvPr>
          <p:cNvSpPr txBox="1">
            <a:spLocks/>
          </p:cNvSpPr>
          <p:nvPr/>
        </p:nvSpPr>
        <p:spPr>
          <a:xfrm>
            <a:off x="876300" y="929575"/>
            <a:ext cx="10439400" cy="5141388"/>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r>
              <a:rPr lang="en-US" sz="2400" dirty="0">
                <a:cs typeface="Times New Roman" panose="02020603050405020304" pitchFamily="18" charset="0"/>
              </a:rPr>
              <a:t>Thinking about </a:t>
            </a:r>
            <a:r>
              <a:rPr lang="en-US" sz="2400" u="sng" dirty="0">
                <a:cs typeface="Times New Roman" panose="02020603050405020304" pitchFamily="18" charset="0"/>
              </a:rPr>
              <a:t>supply </a:t>
            </a:r>
            <a:r>
              <a:rPr lang="en-US" sz="2400" dirty="0">
                <a:cs typeface="Times New Roman" panose="02020603050405020304" pitchFamily="18" charset="0"/>
              </a:rPr>
              <a:t>of healthcare rather than </a:t>
            </a:r>
            <a:r>
              <a:rPr lang="en-US" sz="2400" u="sng" dirty="0">
                <a:cs typeface="Times New Roman" panose="02020603050405020304" pitchFamily="18" charset="0"/>
              </a:rPr>
              <a:t>demand</a:t>
            </a:r>
            <a:endParaRPr lang="en-US" sz="2400" dirty="0">
              <a:cs typeface="Times New Roman" panose="02020603050405020304" pitchFamily="18" charset="0"/>
            </a:endParaRPr>
          </a:p>
          <a:p>
            <a:r>
              <a:rPr lang="en-US" sz="2400" dirty="0">
                <a:cs typeface="Times New Roman" panose="02020603050405020304" pitchFamily="18" charset="0"/>
              </a:rPr>
              <a:t>How do </a:t>
            </a:r>
            <a:r>
              <a:rPr lang="en-US" sz="2400" i="1" dirty="0">
                <a:cs typeface="Times New Roman" panose="02020603050405020304" pitchFamily="18" charset="0"/>
              </a:rPr>
              <a:t>physicians</a:t>
            </a:r>
            <a:r>
              <a:rPr lang="en-US" sz="2400" dirty="0">
                <a:cs typeface="Times New Roman" panose="02020603050405020304" pitchFamily="18" charset="0"/>
              </a:rPr>
              <a:t> respond to incentives?</a:t>
            </a:r>
          </a:p>
          <a:p>
            <a:endParaRPr lang="en-US" sz="2400" dirty="0">
              <a:cs typeface="Times New Roman" panose="02020603050405020304" pitchFamily="18" charset="0"/>
            </a:endParaRPr>
          </a:p>
        </p:txBody>
      </p:sp>
      <p:sp>
        <p:nvSpPr>
          <p:cNvPr id="3" name="TextBox 2">
            <a:extLst>
              <a:ext uri="{FF2B5EF4-FFF2-40B4-BE49-F238E27FC236}">
                <a16:creationId xmlns:a16="http://schemas.microsoft.com/office/drawing/2014/main" id="{79E01B59-E033-A5AE-DF88-DB1E915450B2}"/>
              </a:ext>
            </a:extLst>
          </p:cNvPr>
          <p:cNvSpPr txBox="1"/>
          <p:nvPr/>
        </p:nvSpPr>
        <p:spPr>
          <a:xfrm>
            <a:off x="609600" y="2133600"/>
            <a:ext cx="6105832" cy="923330"/>
          </a:xfrm>
          <a:prstGeom prst="rect">
            <a:avLst/>
          </a:prstGeom>
          <a:solidFill>
            <a:schemeClr val="accent3">
              <a:lumMod val="75000"/>
            </a:schemeClr>
          </a:solidFill>
          <a:ln>
            <a:solidFill>
              <a:schemeClr val="accent3">
                <a:lumMod val="50000"/>
              </a:schemeClr>
            </a:solidFill>
          </a:ln>
        </p:spPr>
        <p:txBody>
          <a:bodyPr wrap="square">
            <a:spAutoFit/>
          </a:bodyPr>
          <a:lstStyle/>
          <a:p>
            <a:r>
              <a:rPr lang="en-CA" dirty="0"/>
              <a:t>Case Study: Fee for Service and Equitable Payment? </a:t>
            </a:r>
            <a:r>
              <a:rPr lang="en-CA" dirty="0">
                <a:solidFill>
                  <a:schemeClr val="bg1"/>
                </a:solidFill>
              </a:rPr>
              <a:t>https://www.theglobeandmail.com/canada/article-female-doctors-ontario-earnings/</a:t>
            </a:r>
          </a:p>
        </p:txBody>
      </p:sp>
    </p:spTree>
    <p:extLst>
      <p:ext uri="{BB962C8B-B14F-4D97-AF65-F5344CB8AC3E}">
        <p14:creationId xmlns:p14="http://schemas.microsoft.com/office/powerpoint/2010/main" val="37466538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1217" y="228600"/>
            <a:ext cx="10761583" cy="641301"/>
          </a:xfrm>
          <a:prstGeom prst="rect">
            <a:avLst/>
          </a:prstGeom>
        </p:spPr>
        <p:txBody>
          <a:bodyPr vert="horz" wrap="square" lIns="0" tIns="25499" rIns="0" bIns="0" rtlCol="0" anchor="b">
            <a:spAutoFit/>
          </a:bodyPr>
          <a:lstStyle/>
          <a:p>
            <a:pPr marL="26841">
              <a:lnSpc>
                <a:spcPct val="100000"/>
              </a:lnSpc>
              <a:spcBef>
                <a:spcPts val="201"/>
              </a:spcBef>
            </a:pPr>
            <a:r>
              <a:rPr lang="en-CA" sz="4000" spc="95" dirty="0"/>
              <a:t>Can providers change </a:t>
            </a:r>
            <a:r>
              <a:rPr lang="en-CA" sz="4000" spc="95" dirty="0" err="1"/>
              <a:t>cutoff</a:t>
            </a:r>
            <a:r>
              <a:rPr lang="en-CA" sz="4000" spc="95" dirty="0"/>
              <a:t> rule?</a:t>
            </a:r>
            <a:endParaRPr sz="4000" spc="95" dirty="0"/>
          </a:p>
        </p:txBody>
      </p:sp>
      <p:sp>
        <p:nvSpPr>
          <p:cNvPr id="9" name="object 9"/>
          <p:cNvSpPr txBox="1"/>
          <p:nvPr/>
        </p:nvSpPr>
        <p:spPr>
          <a:xfrm>
            <a:off x="11862007" y="6407020"/>
            <a:ext cx="132865" cy="220866"/>
          </a:xfrm>
          <a:prstGeom prst="rect">
            <a:avLst/>
          </a:prstGeom>
        </p:spPr>
        <p:txBody>
          <a:bodyPr vert="horz" wrap="square" lIns="0" tIns="25499" rIns="0" bIns="0" rtlCol="0">
            <a:spAutoFit/>
          </a:bodyPr>
          <a:lstStyle/>
          <a:p>
            <a:pPr marL="26841">
              <a:spcBef>
                <a:spcPts val="201"/>
              </a:spcBef>
            </a:pPr>
            <a:r>
              <a:rPr sz="1268" spc="-232" dirty="0">
                <a:solidFill>
                  <a:srgbClr val="22373A"/>
                </a:solidFill>
                <a:latin typeface="Arial Black"/>
                <a:cs typeface="Arial Black"/>
              </a:rPr>
              <a:t>5</a:t>
            </a:r>
            <a:endParaRPr sz="1268">
              <a:latin typeface="Arial Black"/>
              <a:cs typeface="Arial Black"/>
            </a:endParaRPr>
          </a:p>
        </p:txBody>
      </p:sp>
      <p:pic>
        <p:nvPicPr>
          <p:cNvPr id="1026" name="Picture 2">
            <a:extLst>
              <a:ext uri="{FF2B5EF4-FFF2-40B4-BE49-F238E27FC236}">
                <a16:creationId xmlns:a16="http://schemas.microsoft.com/office/drawing/2014/main" id="{7C32FF6F-82D7-C853-76F0-867471125A8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2222" b="17778"/>
          <a:stretch/>
        </p:blipFill>
        <p:spPr bwMode="auto">
          <a:xfrm>
            <a:off x="0" y="882191"/>
            <a:ext cx="6553200" cy="5936752"/>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6">
            <a:extLst>
              <a:ext uri="{FF2B5EF4-FFF2-40B4-BE49-F238E27FC236}">
                <a16:creationId xmlns:a16="http://schemas.microsoft.com/office/drawing/2014/main" id="{3934BBAA-A0F5-CCDC-E262-117D2E217C95}"/>
              </a:ext>
            </a:extLst>
          </p:cNvPr>
          <p:cNvGrpSpPr/>
          <p:nvPr/>
        </p:nvGrpSpPr>
        <p:grpSpPr>
          <a:xfrm>
            <a:off x="6254526" y="6361259"/>
            <a:ext cx="329400" cy="337676"/>
            <a:chOff x="6690306" y="6040668"/>
            <a:chExt cx="573120" cy="587520"/>
          </a:xfrm>
        </p:grpSpPr>
        <mc:AlternateContent xmlns:mc="http://schemas.openxmlformats.org/markup-compatibility/2006" xmlns:p14="http://schemas.microsoft.com/office/powerpoint/2010/main">
          <mc:Choice Requires="p14">
            <p:contentPart p14:bwMode="auto" r:id="rId4">
              <p14:nvContentPartPr>
                <p14:cNvPr id="4" name="Ink 3">
                  <a:extLst>
                    <a:ext uri="{FF2B5EF4-FFF2-40B4-BE49-F238E27FC236}">
                      <a16:creationId xmlns:a16="http://schemas.microsoft.com/office/drawing/2014/main" id="{B9835EBB-A405-B8CC-BC03-32F90DA3D5DE}"/>
                    </a:ext>
                  </a:extLst>
                </p14:cNvPr>
                <p14:cNvContentPartPr/>
                <p14:nvPr/>
              </p14:nvContentPartPr>
              <p14:xfrm>
                <a:off x="6690306" y="6040668"/>
                <a:ext cx="340560" cy="403200"/>
              </p14:xfrm>
            </p:contentPart>
          </mc:Choice>
          <mc:Fallback xmlns="">
            <p:pic>
              <p:nvPicPr>
                <p:cNvPr id="4" name="Ink 3">
                  <a:extLst>
                    <a:ext uri="{FF2B5EF4-FFF2-40B4-BE49-F238E27FC236}">
                      <a16:creationId xmlns:a16="http://schemas.microsoft.com/office/drawing/2014/main" id="{B9835EBB-A405-B8CC-BC03-32F90DA3D5DE}"/>
                    </a:ext>
                  </a:extLst>
                </p:cNvPr>
                <p:cNvPicPr/>
                <p:nvPr/>
              </p:nvPicPr>
              <p:blipFill>
                <a:blip r:embed="rId5"/>
                <a:stretch>
                  <a:fillRect/>
                </a:stretch>
              </p:blipFill>
              <p:spPr>
                <a:xfrm>
                  <a:off x="6674655" y="6025016"/>
                  <a:ext cx="371235" cy="433878"/>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5" name="Ink 4">
                  <a:extLst>
                    <a:ext uri="{FF2B5EF4-FFF2-40B4-BE49-F238E27FC236}">
                      <a16:creationId xmlns:a16="http://schemas.microsoft.com/office/drawing/2014/main" id="{643ED3AD-3472-CEA1-A743-1D716EF3BA5A}"/>
                    </a:ext>
                  </a:extLst>
                </p14:cNvPr>
                <p14:cNvContentPartPr/>
                <p14:nvPr/>
              </p14:nvContentPartPr>
              <p14:xfrm>
                <a:off x="7239666" y="6265308"/>
                <a:ext cx="23760" cy="262800"/>
              </p14:xfrm>
            </p:contentPart>
          </mc:Choice>
          <mc:Fallback xmlns="">
            <p:pic>
              <p:nvPicPr>
                <p:cNvPr id="5" name="Ink 4">
                  <a:extLst>
                    <a:ext uri="{FF2B5EF4-FFF2-40B4-BE49-F238E27FC236}">
                      <a16:creationId xmlns:a16="http://schemas.microsoft.com/office/drawing/2014/main" id="{643ED3AD-3472-CEA1-A743-1D716EF3BA5A}"/>
                    </a:ext>
                  </a:extLst>
                </p:cNvPr>
                <p:cNvPicPr/>
                <p:nvPr/>
              </p:nvPicPr>
              <p:blipFill>
                <a:blip r:embed="rId7"/>
                <a:stretch>
                  <a:fillRect/>
                </a:stretch>
              </p:blipFill>
              <p:spPr>
                <a:xfrm>
                  <a:off x="7224435" y="6249665"/>
                  <a:ext cx="53612" cy="2934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6" name="Ink 5">
                  <a:extLst>
                    <a:ext uri="{FF2B5EF4-FFF2-40B4-BE49-F238E27FC236}">
                      <a16:creationId xmlns:a16="http://schemas.microsoft.com/office/drawing/2014/main" id="{8E6772E7-26BC-A47C-DFA9-F12B866709CF}"/>
                    </a:ext>
                  </a:extLst>
                </p14:cNvPr>
                <p14:cNvContentPartPr/>
                <p14:nvPr/>
              </p14:nvContentPartPr>
              <p14:xfrm>
                <a:off x="7083066" y="6519108"/>
                <a:ext cx="143640" cy="109080"/>
              </p14:xfrm>
            </p:contentPart>
          </mc:Choice>
          <mc:Fallback xmlns="">
            <p:pic>
              <p:nvPicPr>
                <p:cNvPr id="6" name="Ink 5">
                  <a:extLst>
                    <a:ext uri="{FF2B5EF4-FFF2-40B4-BE49-F238E27FC236}">
                      <a16:creationId xmlns:a16="http://schemas.microsoft.com/office/drawing/2014/main" id="{8E6772E7-26BC-A47C-DFA9-F12B866709CF}"/>
                    </a:ext>
                  </a:extLst>
                </p:cNvPr>
                <p:cNvPicPr/>
                <p:nvPr/>
              </p:nvPicPr>
              <p:blipFill>
                <a:blip r:embed="rId9"/>
                <a:stretch>
                  <a:fillRect/>
                </a:stretch>
              </p:blipFill>
              <p:spPr>
                <a:xfrm>
                  <a:off x="7068077" y="6503525"/>
                  <a:ext cx="174242" cy="139622"/>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0">
            <p14:nvContentPartPr>
              <p14:cNvPr id="14" name="Ink 13">
                <a:extLst>
                  <a:ext uri="{FF2B5EF4-FFF2-40B4-BE49-F238E27FC236}">
                    <a16:creationId xmlns:a16="http://schemas.microsoft.com/office/drawing/2014/main" id="{FD7B7EC7-4445-FE3F-20FA-749028A35FB2}"/>
                  </a:ext>
                </a:extLst>
              </p14:cNvPr>
              <p14:cNvContentPartPr/>
              <p14:nvPr/>
            </p14:nvContentPartPr>
            <p14:xfrm>
              <a:off x="4113426" y="1302708"/>
              <a:ext cx="360" cy="5388480"/>
            </p14:xfrm>
          </p:contentPart>
        </mc:Choice>
        <mc:Fallback xmlns="">
          <p:pic>
            <p:nvPicPr>
              <p:cNvPr id="14" name="Ink 13">
                <a:extLst>
                  <a:ext uri="{FF2B5EF4-FFF2-40B4-BE49-F238E27FC236}">
                    <a16:creationId xmlns:a16="http://schemas.microsoft.com/office/drawing/2014/main" id="{FD7B7EC7-4445-FE3F-20FA-749028A35FB2}"/>
                  </a:ext>
                </a:extLst>
              </p:cNvPr>
              <p:cNvPicPr/>
              <p:nvPr/>
            </p:nvPicPr>
            <p:blipFill>
              <a:blip r:embed="rId11"/>
              <a:stretch>
                <a:fillRect/>
              </a:stretch>
            </p:blipFill>
            <p:spPr>
              <a:xfrm>
                <a:off x="4104426" y="1294068"/>
                <a:ext cx="18000" cy="5406120"/>
              </a:xfrm>
              <a:prstGeom prst="rect">
                <a:avLst/>
              </a:prstGeom>
            </p:spPr>
          </p:pic>
        </mc:Fallback>
      </mc:AlternateContent>
      <p:grpSp>
        <p:nvGrpSpPr>
          <p:cNvPr id="19" name="Group 18">
            <a:extLst>
              <a:ext uri="{FF2B5EF4-FFF2-40B4-BE49-F238E27FC236}">
                <a16:creationId xmlns:a16="http://schemas.microsoft.com/office/drawing/2014/main" id="{A9897725-9DC6-DE3D-5FD7-7D25EC5A33A6}"/>
              </a:ext>
            </a:extLst>
          </p:cNvPr>
          <p:cNvGrpSpPr/>
          <p:nvPr/>
        </p:nvGrpSpPr>
        <p:grpSpPr>
          <a:xfrm>
            <a:off x="3754866" y="787908"/>
            <a:ext cx="621720" cy="521280"/>
            <a:chOff x="3754866" y="787908"/>
            <a:chExt cx="621720" cy="521280"/>
          </a:xfrm>
        </p:grpSpPr>
        <mc:AlternateContent xmlns:mc="http://schemas.openxmlformats.org/markup-compatibility/2006" xmlns:p14="http://schemas.microsoft.com/office/powerpoint/2010/main">
          <mc:Choice Requires="p14">
            <p:contentPart p14:bwMode="auto" r:id="rId12">
              <p14:nvContentPartPr>
                <p14:cNvPr id="15" name="Ink 14">
                  <a:extLst>
                    <a:ext uri="{FF2B5EF4-FFF2-40B4-BE49-F238E27FC236}">
                      <a16:creationId xmlns:a16="http://schemas.microsoft.com/office/drawing/2014/main" id="{EEAEB5B8-20BB-8A2E-E709-82F8F1783691}"/>
                    </a:ext>
                  </a:extLst>
                </p14:cNvPr>
                <p14:cNvContentPartPr/>
                <p14:nvPr/>
              </p14:nvContentPartPr>
              <p14:xfrm>
                <a:off x="3754866" y="900228"/>
                <a:ext cx="383760" cy="279000"/>
              </p14:xfrm>
            </p:contentPart>
          </mc:Choice>
          <mc:Fallback xmlns="">
            <p:pic>
              <p:nvPicPr>
                <p:cNvPr id="15" name="Ink 14">
                  <a:extLst>
                    <a:ext uri="{FF2B5EF4-FFF2-40B4-BE49-F238E27FC236}">
                      <a16:creationId xmlns:a16="http://schemas.microsoft.com/office/drawing/2014/main" id="{EEAEB5B8-20BB-8A2E-E709-82F8F1783691}"/>
                    </a:ext>
                  </a:extLst>
                </p:cNvPr>
                <p:cNvPicPr/>
                <p:nvPr/>
              </p:nvPicPr>
              <p:blipFill>
                <a:blip r:embed="rId13"/>
                <a:stretch>
                  <a:fillRect/>
                </a:stretch>
              </p:blipFill>
              <p:spPr>
                <a:xfrm>
                  <a:off x="3746226" y="891588"/>
                  <a:ext cx="401400" cy="29664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6" name="Ink 15">
                  <a:extLst>
                    <a:ext uri="{FF2B5EF4-FFF2-40B4-BE49-F238E27FC236}">
                      <a16:creationId xmlns:a16="http://schemas.microsoft.com/office/drawing/2014/main" id="{985EFC74-A350-62F6-43F2-C917A506DED3}"/>
                    </a:ext>
                  </a:extLst>
                </p14:cNvPr>
                <p14:cNvContentPartPr/>
                <p14:nvPr/>
              </p14:nvContentPartPr>
              <p14:xfrm>
                <a:off x="4014066" y="1018308"/>
                <a:ext cx="193320" cy="290880"/>
              </p14:xfrm>
            </p:contentPart>
          </mc:Choice>
          <mc:Fallback xmlns="">
            <p:pic>
              <p:nvPicPr>
                <p:cNvPr id="16" name="Ink 15">
                  <a:extLst>
                    <a:ext uri="{FF2B5EF4-FFF2-40B4-BE49-F238E27FC236}">
                      <a16:creationId xmlns:a16="http://schemas.microsoft.com/office/drawing/2014/main" id="{985EFC74-A350-62F6-43F2-C917A506DED3}"/>
                    </a:ext>
                  </a:extLst>
                </p:cNvPr>
                <p:cNvPicPr/>
                <p:nvPr/>
              </p:nvPicPr>
              <p:blipFill>
                <a:blip r:embed="rId15"/>
                <a:stretch>
                  <a:fillRect/>
                </a:stretch>
              </p:blipFill>
              <p:spPr>
                <a:xfrm>
                  <a:off x="4005066" y="1009308"/>
                  <a:ext cx="210960" cy="30852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8" name="Ink 17">
                  <a:extLst>
                    <a:ext uri="{FF2B5EF4-FFF2-40B4-BE49-F238E27FC236}">
                      <a16:creationId xmlns:a16="http://schemas.microsoft.com/office/drawing/2014/main" id="{8B2CC1B8-DC14-81D4-9232-88B14F6A1A63}"/>
                    </a:ext>
                  </a:extLst>
                </p14:cNvPr>
                <p14:cNvContentPartPr/>
                <p14:nvPr/>
              </p14:nvContentPartPr>
              <p14:xfrm>
                <a:off x="3786906" y="787908"/>
                <a:ext cx="589680" cy="75240"/>
              </p14:xfrm>
            </p:contentPart>
          </mc:Choice>
          <mc:Fallback xmlns="">
            <p:pic>
              <p:nvPicPr>
                <p:cNvPr id="18" name="Ink 17">
                  <a:extLst>
                    <a:ext uri="{FF2B5EF4-FFF2-40B4-BE49-F238E27FC236}">
                      <a16:creationId xmlns:a16="http://schemas.microsoft.com/office/drawing/2014/main" id="{8B2CC1B8-DC14-81D4-9232-88B14F6A1A63}"/>
                    </a:ext>
                  </a:extLst>
                </p:cNvPr>
                <p:cNvPicPr/>
                <p:nvPr/>
              </p:nvPicPr>
              <p:blipFill>
                <a:blip r:embed="rId17"/>
                <a:stretch>
                  <a:fillRect/>
                </a:stretch>
              </p:blipFill>
              <p:spPr>
                <a:xfrm>
                  <a:off x="3778266" y="778908"/>
                  <a:ext cx="607320" cy="92880"/>
                </a:xfrm>
                <a:prstGeom prst="rect">
                  <a:avLst/>
                </a:prstGeom>
              </p:spPr>
            </p:pic>
          </mc:Fallback>
        </mc:AlternateContent>
      </p:grpSp>
      <p:grpSp>
        <p:nvGrpSpPr>
          <p:cNvPr id="27" name="Group 26">
            <a:extLst>
              <a:ext uri="{FF2B5EF4-FFF2-40B4-BE49-F238E27FC236}">
                <a16:creationId xmlns:a16="http://schemas.microsoft.com/office/drawing/2014/main" id="{B2C30B56-0146-1028-DB8F-BFD8A2323151}"/>
              </a:ext>
            </a:extLst>
          </p:cNvPr>
          <p:cNvGrpSpPr/>
          <p:nvPr/>
        </p:nvGrpSpPr>
        <p:grpSpPr>
          <a:xfrm>
            <a:off x="1179066" y="2085708"/>
            <a:ext cx="6995880" cy="3174840"/>
            <a:chOff x="1179066" y="2085708"/>
            <a:chExt cx="6995880" cy="3174840"/>
          </a:xfrm>
        </p:grpSpPr>
        <mc:AlternateContent xmlns:mc="http://schemas.openxmlformats.org/markup-compatibility/2006" xmlns:p14="http://schemas.microsoft.com/office/powerpoint/2010/main">
          <mc:Choice Requires="p14">
            <p:contentPart p14:bwMode="auto" r:id="rId18">
              <p14:nvContentPartPr>
                <p14:cNvPr id="3" name="Ink 2">
                  <a:extLst>
                    <a:ext uri="{FF2B5EF4-FFF2-40B4-BE49-F238E27FC236}">
                      <a16:creationId xmlns:a16="http://schemas.microsoft.com/office/drawing/2014/main" id="{BD6F7A3D-3ADD-4EE1-ADE2-B7F7AFD20CD2}"/>
                    </a:ext>
                  </a:extLst>
                </p14:cNvPr>
                <p14:cNvContentPartPr/>
                <p14:nvPr/>
              </p14:nvContentPartPr>
              <p14:xfrm>
                <a:off x="1179066" y="2085708"/>
                <a:ext cx="4640760" cy="2653560"/>
              </p14:xfrm>
            </p:contentPart>
          </mc:Choice>
          <mc:Fallback xmlns="">
            <p:pic>
              <p:nvPicPr>
                <p:cNvPr id="3" name="Ink 2">
                  <a:extLst>
                    <a:ext uri="{FF2B5EF4-FFF2-40B4-BE49-F238E27FC236}">
                      <a16:creationId xmlns:a16="http://schemas.microsoft.com/office/drawing/2014/main" id="{BD6F7A3D-3ADD-4EE1-ADE2-B7F7AFD20CD2}"/>
                    </a:ext>
                  </a:extLst>
                </p:cNvPr>
                <p:cNvPicPr/>
                <p:nvPr/>
              </p:nvPicPr>
              <p:blipFill>
                <a:blip r:embed="rId19"/>
                <a:stretch>
                  <a:fillRect/>
                </a:stretch>
              </p:blipFill>
              <p:spPr>
                <a:xfrm>
                  <a:off x="1170066" y="2076708"/>
                  <a:ext cx="4658400" cy="26712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3" name="Ink 12">
                  <a:extLst>
                    <a:ext uri="{FF2B5EF4-FFF2-40B4-BE49-F238E27FC236}">
                      <a16:creationId xmlns:a16="http://schemas.microsoft.com/office/drawing/2014/main" id="{D909B41D-1EE7-C822-9C63-B46EFC8DC823}"/>
                    </a:ext>
                  </a:extLst>
                </p14:cNvPr>
                <p14:cNvContentPartPr/>
                <p14:nvPr/>
              </p14:nvContentPartPr>
              <p14:xfrm>
                <a:off x="6132306" y="4545948"/>
                <a:ext cx="244440" cy="434160"/>
              </p14:xfrm>
            </p:contentPart>
          </mc:Choice>
          <mc:Fallback xmlns="">
            <p:pic>
              <p:nvPicPr>
                <p:cNvPr id="13" name="Ink 12">
                  <a:extLst>
                    <a:ext uri="{FF2B5EF4-FFF2-40B4-BE49-F238E27FC236}">
                      <a16:creationId xmlns:a16="http://schemas.microsoft.com/office/drawing/2014/main" id="{D909B41D-1EE7-C822-9C63-B46EFC8DC823}"/>
                    </a:ext>
                  </a:extLst>
                </p:cNvPr>
                <p:cNvPicPr/>
                <p:nvPr/>
              </p:nvPicPr>
              <p:blipFill>
                <a:blip r:embed="rId21"/>
                <a:stretch>
                  <a:fillRect/>
                </a:stretch>
              </p:blipFill>
              <p:spPr>
                <a:xfrm>
                  <a:off x="6123306" y="4537308"/>
                  <a:ext cx="262080" cy="4518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7" name="Ink 16">
                  <a:extLst>
                    <a:ext uri="{FF2B5EF4-FFF2-40B4-BE49-F238E27FC236}">
                      <a16:creationId xmlns:a16="http://schemas.microsoft.com/office/drawing/2014/main" id="{150ED7FC-7814-7D40-50F6-18EB26CA721B}"/>
                    </a:ext>
                  </a:extLst>
                </p14:cNvPr>
                <p14:cNvContentPartPr/>
                <p14:nvPr/>
              </p14:nvContentPartPr>
              <p14:xfrm>
                <a:off x="6155346" y="4323828"/>
                <a:ext cx="356400" cy="54360"/>
              </p14:xfrm>
            </p:contentPart>
          </mc:Choice>
          <mc:Fallback xmlns="">
            <p:pic>
              <p:nvPicPr>
                <p:cNvPr id="17" name="Ink 16">
                  <a:extLst>
                    <a:ext uri="{FF2B5EF4-FFF2-40B4-BE49-F238E27FC236}">
                      <a16:creationId xmlns:a16="http://schemas.microsoft.com/office/drawing/2014/main" id="{150ED7FC-7814-7D40-50F6-18EB26CA721B}"/>
                    </a:ext>
                  </a:extLst>
                </p:cNvPr>
                <p:cNvPicPr/>
                <p:nvPr/>
              </p:nvPicPr>
              <p:blipFill>
                <a:blip r:embed="rId23"/>
                <a:stretch>
                  <a:fillRect/>
                </a:stretch>
              </p:blipFill>
              <p:spPr>
                <a:xfrm>
                  <a:off x="6146706" y="4314828"/>
                  <a:ext cx="37404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20" name="Ink 19">
                  <a:extLst>
                    <a:ext uri="{FF2B5EF4-FFF2-40B4-BE49-F238E27FC236}">
                      <a16:creationId xmlns:a16="http://schemas.microsoft.com/office/drawing/2014/main" id="{03E8AFDE-8CE1-BEFB-021C-186DF9512D55}"/>
                    </a:ext>
                  </a:extLst>
                </p14:cNvPr>
                <p14:cNvContentPartPr/>
                <p14:nvPr/>
              </p14:nvContentPartPr>
              <p14:xfrm>
                <a:off x="6490146" y="4890828"/>
                <a:ext cx="27000" cy="369720"/>
              </p14:xfrm>
            </p:contentPart>
          </mc:Choice>
          <mc:Fallback xmlns="">
            <p:pic>
              <p:nvPicPr>
                <p:cNvPr id="20" name="Ink 19">
                  <a:extLst>
                    <a:ext uri="{FF2B5EF4-FFF2-40B4-BE49-F238E27FC236}">
                      <a16:creationId xmlns:a16="http://schemas.microsoft.com/office/drawing/2014/main" id="{03E8AFDE-8CE1-BEFB-021C-186DF9512D55}"/>
                    </a:ext>
                  </a:extLst>
                </p:cNvPr>
                <p:cNvPicPr/>
                <p:nvPr/>
              </p:nvPicPr>
              <p:blipFill>
                <a:blip r:embed="rId25"/>
                <a:stretch>
                  <a:fillRect/>
                </a:stretch>
              </p:blipFill>
              <p:spPr>
                <a:xfrm>
                  <a:off x="6481146" y="4882188"/>
                  <a:ext cx="44640" cy="38736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1" name="Ink 20">
                  <a:extLst>
                    <a:ext uri="{FF2B5EF4-FFF2-40B4-BE49-F238E27FC236}">
                      <a16:creationId xmlns:a16="http://schemas.microsoft.com/office/drawing/2014/main" id="{11C609FF-5399-973A-F5A2-B635E4B798F7}"/>
                    </a:ext>
                  </a:extLst>
                </p14:cNvPr>
                <p14:cNvContentPartPr/>
                <p14:nvPr/>
              </p14:nvContentPartPr>
              <p14:xfrm>
                <a:off x="6463506" y="4829628"/>
                <a:ext cx="252000" cy="173160"/>
              </p14:xfrm>
            </p:contentPart>
          </mc:Choice>
          <mc:Fallback xmlns="">
            <p:pic>
              <p:nvPicPr>
                <p:cNvPr id="21" name="Ink 20">
                  <a:extLst>
                    <a:ext uri="{FF2B5EF4-FFF2-40B4-BE49-F238E27FC236}">
                      <a16:creationId xmlns:a16="http://schemas.microsoft.com/office/drawing/2014/main" id="{11C609FF-5399-973A-F5A2-B635E4B798F7}"/>
                    </a:ext>
                  </a:extLst>
                </p:cNvPr>
                <p:cNvPicPr/>
                <p:nvPr/>
              </p:nvPicPr>
              <p:blipFill>
                <a:blip r:embed="rId27"/>
                <a:stretch>
                  <a:fillRect/>
                </a:stretch>
              </p:blipFill>
              <p:spPr>
                <a:xfrm>
                  <a:off x="6454866" y="4820628"/>
                  <a:ext cx="269640" cy="1908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2" name="Ink 21">
                  <a:extLst>
                    <a:ext uri="{FF2B5EF4-FFF2-40B4-BE49-F238E27FC236}">
                      <a16:creationId xmlns:a16="http://schemas.microsoft.com/office/drawing/2014/main" id="{5CA3F5A5-840B-6244-9055-09FE28CA11CB}"/>
                    </a:ext>
                  </a:extLst>
                </p14:cNvPr>
                <p14:cNvContentPartPr/>
                <p14:nvPr/>
              </p14:nvContentPartPr>
              <p14:xfrm>
                <a:off x="6838626" y="4279548"/>
                <a:ext cx="258480" cy="686880"/>
              </p14:xfrm>
            </p:contentPart>
          </mc:Choice>
          <mc:Fallback xmlns="">
            <p:pic>
              <p:nvPicPr>
                <p:cNvPr id="22" name="Ink 21">
                  <a:extLst>
                    <a:ext uri="{FF2B5EF4-FFF2-40B4-BE49-F238E27FC236}">
                      <a16:creationId xmlns:a16="http://schemas.microsoft.com/office/drawing/2014/main" id="{5CA3F5A5-840B-6244-9055-09FE28CA11CB}"/>
                    </a:ext>
                  </a:extLst>
                </p:cNvPr>
                <p:cNvPicPr/>
                <p:nvPr/>
              </p:nvPicPr>
              <p:blipFill>
                <a:blip r:embed="rId29"/>
                <a:stretch>
                  <a:fillRect/>
                </a:stretch>
              </p:blipFill>
              <p:spPr>
                <a:xfrm>
                  <a:off x="6829986" y="4270548"/>
                  <a:ext cx="276120" cy="70452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3" name="Ink 22">
                  <a:extLst>
                    <a:ext uri="{FF2B5EF4-FFF2-40B4-BE49-F238E27FC236}">
                      <a16:creationId xmlns:a16="http://schemas.microsoft.com/office/drawing/2014/main" id="{83CD866C-3D69-DD5E-EBB0-D72C2AA1A69E}"/>
                    </a:ext>
                  </a:extLst>
                </p14:cNvPr>
                <p14:cNvContentPartPr/>
                <p14:nvPr/>
              </p14:nvContentPartPr>
              <p14:xfrm>
                <a:off x="7216986" y="4451988"/>
                <a:ext cx="271800" cy="333720"/>
              </p14:xfrm>
            </p:contentPart>
          </mc:Choice>
          <mc:Fallback xmlns="">
            <p:pic>
              <p:nvPicPr>
                <p:cNvPr id="23" name="Ink 22">
                  <a:extLst>
                    <a:ext uri="{FF2B5EF4-FFF2-40B4-BE49-F238E27FC236}">
                      <a16:creationId xmlns:a16="http://schemas.microsoft.com/office/drawing/2014/main" id="{83CD866C-3D69-DD5E-EBB0-D72C2AA1A69E}"/>
                    </a:ext>
                  </a:extLst>
                </p:cNvPr>
                <p:cNvPicPr/>
                <p:nvPr/>
              </p:nvPicPr>
              <p:blipFill>
                <a:blip r:embed="rId31"/>
                <a:stretch>
                  <a:fillRect/>
                </a:stretch>
              </p:blipFill>
              <p:spPr>
                <a:xfrm>
                  <a:off x="7208346" y="4443348"/>
                  <a:ext cx="289440" cy="35136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4" name="Ink 23">
                  <a:extLst>
                    <a:ext uri="{FF2B5EF4-FFF2-40B4-BE49-F238E27FC236}">
                      <a16:creationId xmlns:a16="http://schemas.microsoft.com/office/drawing/2014/main" id="{FC9DB085-91C3-C9F6-FAE9-155CFF746186}"/>
                    </a:ext>
                  </a:extLst>
                </p14:cNvPr>
                <p14:cNvContentPartPr/>
                <p14:nvPr/>
              </p14:nvContentPartPr>
              <p14:xfrm>
                <a:off x="7166226" y="4296828"/>
                <a:ext cx="377640" cy="43200"/>
              </p14:xfrm>
            </p:contentPart>
          </mc:Choice>
          <mc:Fallback xmlns="">
            <p:pic>
              <p:nvPicPr>
                <p:cNvPr id="24" name="Ink 23">
                  <a:extLst>
                    <a:ext uri="{FF2B5EF4-FFF2-40B4-BE49-F238E27FC236}">
                      <a16:creationId xmlns:a16="http://schemas.microsoft.com/office/drawing/2014/main" id="{FC9DB085-91C3-C9F6-FAE9-155CFF746186}"/>
                    </a:ext>
                  </a:extLst>
                </p:cNvPr>
                <p:cNvPicPr/>
                <p:nvPr/>
              </p:nvPicPr>
              <p:blipFill>
                <a:blip r:embed="rId33"/>
                <a:stretch>
                  <a:fillRect/>
                </a:stretch>
              </p:blipFill>
              <p:spPr>
                <a:xfrm>
                  <a:off x="7157586" y="4288188"/>
                  <a:ext cx="395280" cy="6084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5" name="Ink 24">
                  <a:extLst>
                    <a:ext uri="{FF2B5EF4-FFF2-40B4-BE49-F238E27FC236}">
                      <a16:creationId xmlns:a16="http://schemas.microsoft.com/office/drawing/2014/main" id="{004A820A-E8D5-20E0-C776-85FF2AE53160}"/>
                    </a:ext>
                  </a:extLst>
                </p14:cNvPr>
                <p14:cNvContentPartPr/>
                <p14:nvPr/>
              </p14:nvContentPartPr>
              <p14:xfrm>
                <a:off x="7505346" y="4625148"/>
                <a:ext cx="253080" cy="300960"/>
              </p14:xfrm>
            </p:contentPart>
          </mc:Choice>
          <mc:Fallback xmlns="">
            <p:pic>
              <p:nvPicPr>
                <p:cNvPr id="25" name="Ink 24">
                  <a:extLst>
                    <a:ext uri="{FF2B5EF4-FFF2-40B4-BE49-F238E27FC236}">
                      <a16:creationId xmlns:a16="http://schemas.microsoft.com/office/drawing/2014/main" id="{004A820A-E8D5-20E0-C776-85FF2AE53160}"/>
                    </a:ext>
                  </a:extLst>
                </p:cNvPr>
                <p:cNvPicPr/>
                <p:nvPr/>
              </p:nvPicPr>
              <p:blipFill>
                <a:blip r:embed="rId35"/>
                <a:stretch>
                  <a:fillRect/>
                </a:stretch>
              </p:blipFill>
              <p:spPr>
                <a:xfrm>
                  <a:off x="7496346" y="4616148"/>
                  <a:ext cx="270720" cy="31860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26" name="Ink 25">
                  <a:extLst>
                    <a:ext uri="{FF2B5EF4-FFF2-40B4-BE49-F238E27FC236}">
                      <a16:creationId xmlns:a16="http://schemas.microsoft.com/office/drawing/2014/main" id="{8A451C99-5631-B06D-DC39-8381E4CE2699}"/>
                    </a:ext>
                  </a:extLst>
                </p14:cNvPr>
                <p14:cNvContentPartPr/>
                <p14:nvPr/>
              </p14:nvContentPartPr>
              <p14:xfrm>
                <a:off x="7702266" y="4155348"/>
                <a:ext cx="472680" cy="918720"/>
              </p14:xfrm>
            </p:contentPart>
          </mc:Choice>
          <mc:Fallback xmlns="">
            <p:pic>
              <p:nvPicPr>
                <p:cNvPr id="26" name="Ink 25">
                  <a:extLst>
                    <a:ext uri="{FF2B5EF4-FFF2-40B4-BE49-F238E27FC236}">
                      <a16:creationId xmlns:a16="http://schemas.microsoft.com/office/drawing/2014/main" id="{8A451C99-5631-B06D-DC39-8381E4CE2699}"/>
                    </a:ext>
                  </a:extLst>
                </p:cNvPr>
                <p:cNvPicPr/>
                <p:nvPr/>
              </p:nvPicPr>
              <p:blipFill>
                <a:blip r:embed="rId37"/>
                <a:stretch>
                  <a:fillRect/>
                </a:stretch>
              </p:blipFill>
              <p:spPr>
                <a:xfrm>
                  <a:off x="7693266" y="4146348"/>
                  <a:ext cx="490320" cy="9363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38">
            <p14:nvContentPartPr>
              <p14:cNvPr id="28" name="Ink 27">
                <a:extLst>
                  <a:ext uri="{FF2B5EF4-FFF2-40B4-BE49-F238E27FC236}">
                    <a16:creationId xmlns:a16="http://schemas.microsoft.com/office/drawing/2014/main" id="{2F5428FA-6326-9E68-C949-B557FC814025}"/>
                  </a:ext>
                </a:extLst>
              </p14:cNvPr>
              <p14:cNvContentPartPr/>
              <p14:nvPr/>
            </p14:nvContentPartPr>
            <p14:xfrm>
              <a:off x="644466" y="4581948"/>
              <a:ext cx="4814640" cy="360"/>
            </p14:xfrm>
          </p:contentPart>
        </mc:Choice>
        <mc:Fallback xmlns="">
          <p:pic>
            <p:nvPicPr>
              <p:cNvPr id="28" name="Ink 27">
                <a:extLst>
                  <a:ext uri="{FF2B5EF4-FFF2-40B4-BE49-F238E27FC236}">
                    <a16:creationId xmlns:a16="http://schemas.microsoft.com/office/drawing/2014/main" id="{2F5428FA-6326-9E68-C949-B557FC814025}"/>
                  </a:ext>
                </a:extLst>
              </p:cNvPr>
              <p:cNvPicPr/>
              <p:nvPr/>
            </p:nvPicPr>
            <p:blipFill>
              <a:blip r:embed="rId39"/>
              <a:stretch>
                <a:fillRect/>
              </a:stretch>
            </p:blipFill>
            <p:spPr>
              <a:xfrm>
                <a:off x="635826" y="4572948"/>
                <a:ext cx="483228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29" name="Ink 28">
                <a:extLst>
                  <a:ext uri="{FF2B5EF4-FFF2-40B4-BE49-F238E27FC236}">
                    <a16:creationId xmlns:a16="http://schemas.microsoft.com/office/drawing/2014/main" id="{19AFE726-E9AA-E8F5-3D19-1878FAD98FAA}"/>
                  </a:ext>
                </a:extLst>
              </p14:cNvPr>
              <p14:cNvContentPartPr/>
              <p14:nvPr/>
            </p14:nvContentPartPr>
            <p14:xfrm>
              <a:off x="4225746" y="1672068"/>
              <a:ext cx="1383840" cy="2773080"/>
            </p14:xfrm>
          </p:contentPart>
        </mc:Choice>
        <mc:Fallback xmlns="">
          <p:pic>
            <p:nvPicPr>
              <p:cNvPr id="29" name="Ink 28">
                <a:extLst>
                  <a:ext uri="{FF2B5EF4-FFF2-40B4-BE49-F238E27FC236}">
                    <a16:creationId xmlns:a16="http://schemas.microsoft.com/office/drawing/2014/main" id="{19AFE726-E9AA-E8F5-3D19-1878FAD98FAA}"/>
                  </a:ext>
                </a:extLst>
              </p:cNvPr>
              <p:cNvPicPr/>
              <p:nvPr/>
            </p:nvPicPr>
            <p:blipFill>
              <a:blip r:embed="rId41"/>
              <a:stretch>
                <a:fillRect/>
              </a:stretch>
            </p:blipFill>
            <p:spPr>
              <a:xfrm>
                <a:off x="4171746" y="1564428"/>
                <a:ext cx="1491480" cy="2988720"/>
              </a:xfrm>
              <a:prstGeom prst="rect">
                <a:avLst/>
              </a:prstGeom>
            </p:spPr>
          </p:pic>
        </mc:Fallback>
      </mc:AlternateContent>
      <mc:AlternateContent xmlns:mc="http://schemas.openxmlformats.org/markup-compatibility/2006" xmlns:a14="http://schemas.microsoft.com/office/drawing/2010/main">
        <mc:Choice Requires="a14">
          <p:sp>
            <p:nvSpPr>
              <p:cNvPr id="48" name="Textfeld 47">
                <a:extLst>
                  <a:ext uri="{FF2B5EF4-FFF2-40B4-BE49-F238E27FC236}">
                    <a16:creationId xmlns:a16="http://schemas.microsoft.com/office/drawing/2014/main" id="{A1691153-AE24-4879-9A4E-A6B51CED2531}"/>
                  </a:ext>
                </a:extLst>
              </p:cNvPr>
              <p:cNvSpPr txBox="1"/>
              <p:nvPr/>
            </p:nvSpPr>
            <p:spPr>
              <a:xfrm>
                <a:off x="80235" y="1026004"/>
                <a:ext cx="382320" cy="705642"/>
              </a:xfrm>
              <a:prstGeom prst="rect">
                <a:avLst/>
              </a:prstGeom>
              <a:noFill/>
            </p:spPr>
            <p:txBody>
              <a:bodyPr wrap="square" rtlCol="0" anchor="ctr" anchorCtr="1">
                <a:spAutoFit/>
              </a:bodyPr>
              <a:lstStyle/>
              <a:p>
                <a:pPr algn="ctr"/>
                <a14:m>
                  <m:oMathPara xmlns:m="http://schemas.openxmlformats.org/officeDocument/2006/math">
                    <m:oMathParaPr>
                      <m:jc m:val="centerGroup"/>
                    </m:oMathParaPr>
                    <m:oMath xmlns:m="http://schemas.openxmlformats.org/officeDocument/2006/math">
                      <m:sSub>
                        <m:sSubPr>
                          <m:ctrlPr>
                            <a:rPr lang="en-CA" sz="3700" b="0" i="1" smtClean="0">
                              <a:solidFill>
                                <a:srgbClr val="E71224"/>
                              </a:solidFill>
                              <a:latin typeface="Cambria Math" panose="02040503050406030204" pitchFamily="18" charset="0"/>
                            </a:rPr>
                          </m:ctrlPr>
                        </m:sSubPr>
                        <m:e>
                          <m:r>
                            <a:rPr lang="en-CA" sz="3700" b="0" i="1" smtClean="0">
                              <a:solidFill>
                                <a:srgbClr val="E71224"/>
                              </a:solidFill>
                              <a:latin typeface="Cambria Math" panose="02040503050406030204" pitchFamily="18" charset="0"/>
                            </a:rPr>
                            <m:t>𝑠</m:t>
                          </m:r>
                        </m:e>
                        <m:sub>
                          <m:r>
                            <a:rPr lang="en-CA" sz="3700" b="0" i="1" smtClean="0">
                              <a:solidFill>
                                <a:srgbClr val="E71224"/>
                              </a:solidFill>
                              <a:latin typeface="Cambria Math" panose="02040503050406030204" pitchFamily="18" charset="0"/>
                            </a:rPr>
                            <m:t>𝑝</m:t>
                          </m:r>
                        </m:sub>
                      </m:sSub>
                    </m:oMath>
                  </m:oMathPara>
                </a14:m>
                <a:endParaRPr lang="en-CA" sz="3700" dirty="0">
                  <a:solidFill>
                    <a:srgbClr val="E71224"/>
                  </a:solidFill>
                </a:endParaRPr>
              </a:p>
            </p:txBody>
          </p:sp>
        </mc:Choice>
        <mc:Fallback xmlns="">
          <p:sp>
            <p:nvSpPr>
              <p:cNvPr id="48" name="Textfeld 47">
                <a:extLst>
                  <a:ext uri="{FF2B5EF4-FFF2-40B4-BE49-F238E27FC236}">
                    <a16:creationId xmlns:a16="http://schemas.microsoft.com/office/drawing/2014/main" id="{A1691153-AE24-4879-9A4E-A6B51CED2531}"/>
                  </a:ext>
                </a:extLst>
              </p:cNvPr>
              <p:cNvSpPr txBox="1">
                <a:spLocks noRot="1" noChangeAspect="1" noMove="1" noResize="1" noEditPoints="1" noAdjustHandles="1" noChangeArrowheads="1" noChangeShapeType="1" noTextEdit="1"/>
              </p:cNvSpPr>
              <p:nvPr/>
            </p:nvSpPr>
            <p:spPr>
              <a:xfrm>
                <a:off x="80235" y="1026004"/>
                <a:ext cx="382320" cy="705642"/>
              </a:xfrm>
              <a:prstGeom prst="rect">
                <a:avLst/>
              </a:prstGeom>
              <a:blipFill>
                <a:blip r:embed="rId42"/>
                <a:stretch>
                  <a:fillRect l="-22222"/>
                </a:stretch>
              </a:blipFill>
            </p:spPr>
            <p:txBody>
              <a:bodyPr/>
              <a:lstStyle/>
              <a:p>
                <a:r>
                  <a:rPr lang="en-CA">
                    <a:noFill/>
                  </a:rPr>
                  <a:t> </a:t>
                </a:r>
              </a:p>
            </p:txBody>
          </p:sp>
        </mc:Fallback>
      </mc:AlternateContent>
      <mc:AlternateContent xmlns:mc="http://schemas.openxmlformats.org/markup-compatibility/2006" xmlns:p14="http://schemas.microsoft.com/office/powerpoint/2010/main">
        <mc:Choice Requires="p14">
          <p:contentPart p14:bwMode="auto" r:id="rId43">
            <p14:nvContentPartPr>
              <p14:cNvPr id="30" name="Ink 29">
                <a:extLst>
                  <a:ext uri="{FF2B5EF4-FFF2-40B4-BE49-F238E27FC236}">
                    <a16:creationId xmlns:a16="http://schemas.microsoft.com/office/drawing/2014/main" id="{572DD9DE-B10C-A7B8-3145-807F707E2EF7}"/>
                  </a:ext>
                </a:extLst>
              </p14:cNvPr>
              <p14:cNvContentPartPr/>
              <p14:nvPr/>
            </p14:nvContentPartPr>
            <p14:xfrm>
              <a:off x="3621306" y="1760988"/>
              <a:ext cx="360" cy="417240"/>
            </p14:xfrm>
          </p:contentPart>
        </mc:Choice>
        <mc:Fallback xmlns="">
          <p:pic>
            <p:nvPicPr>
              <p:cNvPr id="30" name="Ink 29">
                <a:extLst>
                  <a:ext uri="{FF2B5EF4-FFF2-40B4-BE49-F238E27FC236}">
                    <a16:creationId xmlns:a16="http://schemas.microsoft.com/office/drawing/2014/main" id="{572DD9DE-B10C-A7B8-3145-807F707E2EF7}"/>
                  </a:ext>
                </a:extLst>
              </p:cNvPr>
              <p:cNvPicPr/>
              <p:nvPr/>
            </p:nvPicPr>
            <p:blipFill>
              <a:blip r:embed="rId44"/>
              <a:stretch>
                <a:fillRect/>
              </a:stretch>
            </p:blipFill>
            <p:spPr>
              <a:xfrm>
                <a:off x="3612666" y="1752348"/>
                <a:ext cx="18000" cy="43488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31" name="Ink 30">
                <a:extLst>
                  <a:ext uri="{FF2B5EF4-FFF2-40B4-BE49-F238E27FC236}">
                    <a16:creationId xmlns:a16="http://schemas.microsoft.com/office/drawing/2014/main" id="{D7FB615F-EA7A-52E2-E5E0-D3C5CE837098}"/>
                  </a:ext>
                </a:extLst>
              </p14:cNvPr>
              <p14:cNvContentPartPr/>
              <p14:nvPr/>
            </p14:nvContentPartPr>
            <p14:xfrm>
              <a:off x="3621306" y="2469828"/>
              <a:ext cx="360" cy="427680"/>
            </p14:xfrm>
          </p:contentPart>
        </mc:Choice>
        <mc:Fallback xmlns="">
          <p:pic>
            <p:nvPicPr>
              <p:cNvPr id="31" name="Ink 30">
                <a:extLst>
                  <a:ext uri="{FF2B5EF4-FFF2-40B4-BE49-F238E27FC236}">
                    <a16:creationId xmlns:a16="http://schemas.microsoft.com/office/drawing/2014/main" id="{D7FB615F-EA7A-52E2-E5E0-D3C5CE837098}"/>
                  </a:ext>
                </a:extLst>
              </p:cNvPr>
              <p:cNvPicPr/>
              <p:nvPr/>
            </p:nvPicPr>
            <p:blipFill>
              <a:blip r:embed="rId46"/>
              <a:stretch>
                <a:fillRect/>
              </a:stretch>
            </p:blipFill>
            <p:spPr>
              <a:xfrm>
                <a:off x="3612666" y="2461188"/>
                <a:ext cx="18000" cy="44532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32" name="Ink 31">
                <a:extLst>
                  <a:ext uri="{FF2B5EF4-FFF2-40B4-BE49-F238E27FC236}">
                    <a16:creationId xmlns:a16="http://schemas.microsoft.com/office/drawing/2014/main" id="{1A325068-9821-159F-CBEA-64F1E0F1570C}"/>
                  </a:ext>
                </a:extLst>
              </p14:cNvPr>
              <p14:cNvContentPartPr/>
              <p14:nvPr/>
            </p14:nvContentPartPr>
            <p14:xfrm>
              <a:off x="3621306" y="3316908"/>
              <a:ext cx="360" cy="523800"/>
            </p14:xfrm>
          </p:contentPart>
        </mc:Choice>
        <mc:Fallback xmlns="">
          <p:pic>
            <p:nvPicPr>
              <p:cNvPr id="32" name="Ink 31">
                <a:extLst>
                  <a:ext uri="{FF2B5EF4-FFF2-40B4-BE49-F238E27FC236}">
                    <a16:creationId xmlns:a16="http://schemas.microsoft.com/office/drawing/2014/main" id="{1A325068-9821-159F-CBEA-64F1E0F1570C}"/>
                  </a:ext>
                </a:extLst>
              </p:cNvPr>
              <p:cNvPicPr/>
              <p:nvPr/>
            </p:nvPicPr>
            <p:blipFill>
              <a:blip r:embed="rId48"/>
              <a:stretch>
                <a:fillRect/>
              </a:stretch>
            </p:blipFill>
            <p:spPr>
              <a:xfrm>
                <a:off x="3612666" y="3308268"/>
                <a:ext cx="18000" cy="541440"/>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33" name="Ink 32">
                <a:extLst>
                  <a:ext uri="{FF2B5EF4-FFF2-40B4-BE49-F238E27FC236}">
                    <a16:creationId xmlns:a16="http://schemas.microsoft.com/office/drawing/2014/main" id="{8602F810-4542-D479-C6BA-AAC3DF657C17}"/>
                  </a:ext>
                </a:extLst>
              </p14:cNvPr>
              <p14:cNvContentPartPr/>
              <p14:nvPr/>
            </p14:nvContentPartPr>
            <p14:xfrm>
              <a:off x="3621306" y="4273068"/>
              <a:ext cx="360" cy="625680"/>
            </p14:xfrm>
          </p:contentPart>
        </mc:Choice>
        <mc:Fallback xmlns="">
          <p:pic>
            <p:nvPicPr>
              <p:cNvPr id="33" name="Ink 32">
                <a:extLst>
                  <a:ext uri="{FF2B5EF4-FFF2-40B4-BE49-F238E27FC236}">
                    <a16:creationId xmlns:a16="http://schemas.microsoft.com/office/drawing/2014/main" id="{8602F810-4542-D479-C6BA-AAC3DF657C17}"/>
                  </a:ext>
                </a:extLst>
              </p:cNvPr>
              <p:cNvPicPr/>
              <p:nvPr/>
            </p:nvPicPr>
            <p:blipFill>
              <a:blip r:embed="rId50"/>
              <a:stretch>
                <a:fillRect/>
              </a:stretch>
            </p:blipFill>
            <p:spPr>
              <a:xfrm>
                <a:off x="3612666" y="4264068"/>
                <a:ext cx="18000" cy="643320"/>
              </a:xfrm>
              <a:prstGeom prst="rect">
                <a:avLst/>
              </a:prstGeom>
            </p:spPr>
          </p:pic>
        </mc:Fallback>
      </mc:AlternateContent>
      <p:grpSp>
        <p:nvGrpSpPr>
          <p:cNvPr id="36" name="Group 35">
            <a:extLst>
              <a:ext uri="{FF2B5EF4-FFF2-40B4-BE49-F238E27FC236}">
                <a16:creationId xmlns:a16="http://schemas.microsoft.com/office/drawing/2014/main" id="{E9FF1C9E-22C2-2468-6DE5-809C19CD64EF}"/>
              </a:ext>
            </a:extLst>
          </p:cNvPr>
          <p:cNvGrpSpPr/>
          <p:nvPr/>
        </p:nvGrpSpPr>
        <p:grpSpPr>
          <a:xfrm>
            <a:off x="3621306" y="5317428"/>
            <a:ext cx="360" cy="1291680"/>
            <a:chOff x="3621306" y="5317428"/>
            <a:chExt cx="360" cy="1291680"/>
          </a:xfrm>
        </p:grpSpPr>
        <mc:AlternateContent xmlns:mc="http://schemas.openxmlformats.org/markup-compatibility/2006" xmlns:p14="http://schemas.microsoft.com/office/powerpoint/2010/main">
          <mc:Choice Requires="p14">
            <p:contentPart p14:bwMode="auto" r:id="rId51">
              <p14:nvContentPartPr>
                <p14:cNvPr id="34" name="Ink 33">
                  <a:extLst>
                    <a:ext uri="{FF2B5EF4-FFF2-40B4-BE49-F238E27FC236}">
                      <a16:creationId xmlns:a16="http://schemas.microsoft.com/office/drawing/2014/main" id="{8381828C-AE88-46B4-4746-81EB772A1EA5}"/>
                    </a:ext>
                  </a:extLst>
                </p14:cNvPr>
                <p14:cNvContentPartPr/>
                <p14:nvPr/>
              </p14:nvContentPartPr>
              <p14:xfrm>
                <a:off x="3621306" y="5317428"/>
                <a:ext cx="360" cy="616320"/>
              </p14:xfrm>
            </p:contentPart>
          </mc:Choice>
          <mc:Fallback xmlns="">
            <p:pic>
              <p:nvPicPr>
                <p:cNvPr id="34" name="Ink 33">
                  <a:extLst>
                    <a:ext uri="{FF2B5EF4-FFF2-40B4-BE49-F238E27FC236}">
                      <a16:creationId xmlns:a16="http://schemas.microsoft.com/office/drawing/2014/main" id="{8381828C-AE88-46B4-4746-81EB772A1EA5}"/>
                    </a:ext>
                  </a:extLst>
                </p:cNvPr>
                <p:cNvPicPr/>
                <p:nvPr/>
              </p:nvPicPr>
              <p:blipFill>
                <a:blip r:embed="rId52"/>
                <a:stretch>
                  <a:fillRect/>
                </a:stretch>
              </p:blipFill>
              <p:spPr>
                <a:xfrm>
                  <a:off x="3612666" y="5308788"/>
                  <a:ext cx="18000" cy="633960"/>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35" name="Ink 34">
                  <a:extLst>
                    <a:ext uri="{FF2B5EF4-FFF2-40B4-BE49-F238E27FC236}">
                      <a16:creationId xmlns:a16="http://schemas.microsoft.com/office/drawing/2014/main" id="{9884FBF6-13A7-CBD5-DB2A-58B89D2E1C60}"/>
                    </a:ext>
                  </a:extLst>
                </p14:cNvPr>
                <p14:cNvContentPartPr/>
                <p14:nvPr/>
              </p14:nvContentPartPr>
              <p14:xfrm>
                <a:off x="3621306" y="6170628"/>
                <a:ext cx="360" cy="438480"/>
              </p14:xfrm>
            </p:contentPart>
          </mc:Choice>
          <mc:Fallback xmlns="">
            <p:pic>
              <p:nvPicPr>
                <p:cNvPr id="35" name="Ink 34">
                  <a:extLst>
                    <a:ext uri="{FF2B5EF4-FFF2-40B4-BE49-F238E27FC236}">
                      <a16:creationId xmlns:a16="http://schemas.microsoft.com/office/drawing/2014/main" id="{9884FBF6-13A7-CBD5-DB2A-58B89D2E1C60}"/>
                    </a:ext>
                  </a:extLst>
                </p:cNvPr>
                <p:cNvPicPr/>
                <p:nvPr/>
              </p:nvPicPr>
              <p:blipFill>
                <a:blip r:embed="rId54"/>
                <a:stretch>
                  <a:fillRect/>
                </a:stretch>
              </p:blipFill>
              <p:spPr>
                <a:xfrm>
                  <a:off x="3612666" y="6161628"/>
                  <a:ext cx="18000" cy="456120"/>
                </a:xfrm>
                <a:prstGeom prst="rect">
                  <a:avLst/>
                </a:prstGeom>
              </p:spPr>
            </p:pic>
          </mc:Fallback>
        </mc:AlternateContent>
      </p:grpSp>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4BC0B03D-CCC9-3DDD-B7EC-242CE10DFFAC}"/>
                  </a:ext>
                </a:extLst>
              </p:cNvPr>
              <p:cNvSpPr txBox="1"/>
              <p:nvPr/>
            </p:nvSpPr>
            <p:spPr>
              <a:xfrm>
                <a:off x="3159977" y="1234032"/>
                <a:ext cx="870588"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CA" sz="1800" b="0" i="1" smtClean="0">
                              <a:solidFill>
                                <a:srgbClr val="E71224"/>
                              </a:solidFill>
                              <a:latin typeface="Cambria Math" panose="02040503050406030204" pitchFamily="18" charset="0"/>
                            </a:rPr>
                          </m:ctrlPr>
                        </m:sSubPr>
                        <m:e>
                          <m:acc>
                            <m:accPr>
                              <m:chr m:val="̅"/>
                              <m:ctrlPr>
                                <a:rPr lang="en-CA" sz="1800" b="0" i="1" smtClean="0">
                                  <a:solidFill>
                                    <a:srgbClr val="E71224"/>
                                  </a:solidFill>
                                  <a:latin typeface="Cambria Math" panose="02040503050406030204" pitchFamily="18" charset="0"/>
                                </a:rPr>
                              </m:ctrlPr>
                            </m:accPr>
                            <m:e>
                              <m:r>
                                <a:rPr lang="en-CA" sz="1800" b="0" i="1" smtClean="0">
                                  <a:solidFill>
                                    <a:srgbClr val="E71224"/>
                                  </a:solidFill>
                                  <a:latin typeface="Cambria Math" panose="02040503050406030204" pitchFamily="18" charset="0"/>
                                </a:rPr>
                                <m:t>𝑠</m:t>
                              </m:r>
                            </m:e>
                          </m:acc>
                        </m:e>
                        <m:sub>
                          <m:r>
                            <a:rPr lang="en-CA" sz="1800" b="0" i="1" smtClean="0">
                              <a:solidFill>
                                <a:srgbClr val="E71224"/>
                              </a:solidFill>
                              <a:latin typeface="Cambria Math" panose="02040503050406030204" pitchFamily="18" charset="0"/>
                            </a:rPr>
                            <m:t>𝑑</m:t>
                          </m:r>
                        </m:sub>
                      </m:sSub>
                      <m:r>
                        <a:rPr lang="en-CA" sz="1800" b="0" i="1" smtClean="0">
                          <a:solidFill>
                            <a:srgbClr val="E71224"/>
                          </a:solidFill>
                          <a:latin typeface="Cambria Math" panose="02040503050406030204" pitchFamily="18" charset="0"/>
                        </a:rPr>
                        <m:t>−</m:t>
                      </m:r>
                      <m:r>
                        <a:rPr lang="en-CA" sz="1800" b="0" i="1" smtClean="0">
                          <a:solidFill>
                            <a:srgbClr val="E71224"/>
                          </a:solidFill>
                          <a:latin typeface="Cambria Math" panose="02040503050406030204" pitchFamily="18" charset="0"/>
                        </a:rPr>
                        <m:t>𝛿</m:t>
                      </m:r>
                    </m:oMath>
                  </m:oMathPara>
                </a14:m>
                <a:endParaRPr lang="en-CA" dirty="0"/>
              </a:p>
            </p:txBody>
          </p:sp>
        </mc:Choice>
        <mc:Fallback xmlns="">
          <p:sp>
            <p:nvSpPr>
              <p:cNvPr id="38" name="TextBox 37">
                <a:extLst>
                  <a:ext uri="{FF2B5EF4-FFF2-40B4-BE49-F238E27FC236}">
                    <a16:creationId xmlns:a16="http://schemas.microsoft.com/office/drawing/2014/main" id="{4BC0B03D-CCC9-3DDD-B7EC-242CE10DFFAC}"/>
                  </a:ext>
                </a:extLst>
              </p:cNvPr>
              <p:cNvSpPr txBox="1">
                <a:spLocks noRot="1" noChangeAspect="1" noMove="1" noResize="1" noEditPoints="1" noAdjustHandles="1" noChangeArrowheads="1" noChangeShapeType="1" noTextEdit="1"/>
              </p:cNvSpPr>
              <p:nvPr/>
            </p:nvSpPr>
            <p:spPr>
              <a:xfrm>
                <a:off x="3159977" y="1234032"/>
                <a:ext cx="870588" cy="369332"/>
              </a:xfrm>
              <a:prstGeom prst="rect">
                <a:avLst/>
              </a:prstGeom>
              <a:blipFill>
                <a:blip r:embed="rId55"/>
                <a:stretch>
                  <a:fillRect b="-3279"/>
                </a:stretch>
              </a:blipFill>
            </p:spPr>
            <p:txBody>
              <a:bodyPr/>
              <a:lstStyle/>
              <a:p>
                <a:r>
                  <a:rPr lang="en-CA">
                    <a:noFill/>
                  </a:rPr>
                  <a:t> </a:t>
                </a:r>
              </a:p>
            </p:txBody>
          </p:sp>
        </mc:Fallback>
      </mc:AlternateContent>
      <mc:AlternateContent xmlns:mc="http://schemas.openxmlformats.org/markup-compatibility/2006" xmlns:p14="http://schemas.microsoft.com/office/powerpoint/2010/main">
        <mc:Choice Requires="p14">
          <p:contentPart p14:bwMode="auto" r:id="rId56">
            <p14:nvContentPartPr>
              <p14:cNvPr id="8" name="Ink 7">
                <a:extLst>
                  <a:ext uri="{FF2B5EF4-FFF2-40B4-BE49-F238E27FC236}">
                    <a16:creationId xmlns:a16="http://schemas.microsoft.com/office/drawing/2014/main" id="{2BD29CFB-99EA-90C1-6F34-1D0BC7366F52}"/>
                  </a:ext>
                </a:extLst>
              </p14:cNvPr>
              <p14:cNvContentPartPr/>
              <p14:nvPr/>
            </p14:nvContentPartPr>
            <p14:xfrm>
              <a:off x="3193266" y="4378188"/>
              <a:ext cx="310320" cy="360"/>
            </p14:xfrm>
          </p:contentPart>
        </mc:Choice>
        <mc:Fallback xmlns="">
          <p:pic>
            <p:nvPicPr>
              <p:cNvPr id="8" name="Ink 7">
                <a:extLst>
                  <a:ext uri="{FF2B5EF4-FFF2-40B4-BE49-F238E27FC236}">
                    <a16:creationId xmlns:a16="http://schemas.microsoft.com/office/drawing/2014/main" id="{2BD29CFB-99EA-90C1-6F34-1D0BC7366F52}"/>
                  </a:ext>
                </a:extLst>
              </p:cNvPr>
              <p:cNvPicPr/>
              <p:nvPr/>
            </p:nvPicPr>
            <p:blipFill>
              <a:blip r:embed="rId57"/>
              <a:stretch>
                <a:fillRect/>
              </a:stretch>
            </p:blipFill>
            <p:spPr>
              <a:xfrm>
                <a:off x="3184626" y="4369548"/>
                <a:ext cx="327960" cy="18000"/>
              </a:xfrm>
              <a:prstGeom prst="rect">
                <a:avLst/>
              </a:prstGeom>
            </p:spPr>
          </p:pic>
        </mc:Fallback>
      </mc:AlternateContent>
      <p:grpSp>
        <p:nvGrpSpPr>
          <p:cNvPr id="40" name="Group 39">
            <a:extLst>
              <a:ext uri="{FF2B5EF4-FFF2-40B4-BE49-F238E27FC236}">
                <a16:creationId xmlns:a16="http://schemas.microsoft.com/office/drawing/2014/main" id="{D403DCDC-08D9-25FA-9AAE-FBB88605C451}"/>
              </a:ext>
            </a:extLst>
          </p:cNvPr>
          <p:cNvGrpSpPr/>
          <p:nvPr/>
        </p:nvGrpSpPr>
        <p:grpSpPr>
          <a:xfrm>
            <a:off x="643746" y="4378188"/>
            <a:ext cx="2250360" cy="360"/>
            <a:chOff x="643746" y="4378188"/>
            <a:chExt cx="2250360" cy="360"/>
          </a:xfrm>
        </p:grpSpPr>
        <mc:AlternateContent xmlns:mc="http://schemas.openxmlformats.org/markup-compatibility/2006" xmlns:p14="http://schemas.microsoft.com/office/powerpoint/2010/main">
          <mc:Choice Requires="p14">
            <p:contentPart p14:bwMode="auto" r:id="rId58">
              <p14:nvContentPartPr>
                <p14:cNvPr id="10" name="Ink 9">
                  <a:extLst>
                    <a:ext uri="{FF2B5EF4-FFF2-40B4-BE49-F238E27FC236}">
                      <a16:creationId xmlns:a16="http://schemas.microsoft.com/office/drawing/2014/main" id="{F2ABD122-0201-E876-4B61-08AF9932B5B1}"/>
                    </a:ext>
                  </a:extLst>
                </p14:cNvPr>
                <p14:cNvContentPartPr/>
                <p14:nvPr/>
              </p14:nvContentPartPr>
              <p14:xfrm>
                <a:off x="2618706" y="4378188"/>
                <a:ext cx="275400" cy="360"/>
              </p14:xfrm>
            </p:contentPart>
          </mc:Choice>
          <mc:Fallback xmlns="">
            <p:pic>
              <p:nvPicPr>
                <p:cNvPr id="10" name="Ink 9">
                  <a:extLst>
                    <a:ext uri="{FF2B5EF4-FFF2-40B4-BE49-F238E27FC236}">
                      <a16:creationId xmlns:a16="http://schemas.microsoft.com/office/drawing/2014/main" id="{F2ABD122-0201-E876-4B61-08AF9932B5B1}"/>
                    </a:ext>
                  </a:extLst>
                </p:cNvPr>
                <p:cNvPicPr/>
                <p:nvPr/>
              </p:nvPicPr>
              <p:blipFill>
                <a:blip r:embed="rId59"/>
                <a:stretch>
                  <a:fillRect/>
                </a:stretch>
              </p:blipFill>
              <p:spPr>
                <a:xfrm>
                  <a:off x="2610066" y="4369548"/>
                  <a:ext cx="29304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11" name="Ink 10">
                  <a:extLst>
                    <a:ext uri="{FF2B5EF4-FFF2-40B4-BE49-F238E27FC236}">
                      <a16:creationId xmlns:a16="http://schemas.microsoft.com/office/drawing/2014/main" id="{B90C526B-EC71-38AB-4B70-C43513CD85B3}"/>
                    </a:ext>
                  </a:extLst>
                </p14:cNvPr>
                <p14:cNvContentPartPr/>
                <p14:nvPr/>
              </p14:nvContentPartPr>
              <p14:xfrm>
                <a:off x="2047386" y="4378188"/>
                <a:ext cx="300960" cy="360"/>
              </p14:xfrm>
            </p:contentPart>
          </mc:Choice>
          <mc:Fallback xmlns="">
            <p:pic>
              <p:nvPicPr>
                <p:cNvPr id="11" name="Ink 10">
                  <a:extLst>
                    <a:ext uri="{FF2B5EF4-FFF2-40B4-BE49-F238E27FC236}">
                      <a16:creationId xmlns:a16="http://schemas.microsoft.com/office/drawing/2014/main" id="{B90C526B-EC71-38AB-4B70-C43513CD85B3}"/>
                    </a:ext>
                  </a:extLst>
                </p:cNvPr>
                <p:cNvPicPr/>
                <p:nvPr/>
              </p:nvPicPr>
              <p:blipFill>
                <a:blip r:embed="rId61"/>
                <a:stretch>
                  <a:fillRect/>
                </a:stretch>
              </p:blipFill>
              <p:spPr>
                <a:xfrm>
                  <a:off x="2038746" y="4369548"/>
                  <a:ext cx="3186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12" name="Ink 11">
                  <a:extLst>
                    <a:ext uri="{FF2B5EF4-FFF2-40B4-BE49-F238E27FC236}">
                      <a16:creationId xmlns:a16="http://schemas.microsoft.com/office/drawing/2014/main" id="{BA797379-512C-089E-8BCE-51D765B4476D}"/>
                    </a:ext>
                  </a:extLst>
                </p14:cNvPr>
                <p14:cNvContentPartPr/>
                <p14:nvPr/>
              </p14:nvContentPartPr>
              <p14:xfrm>
                <a:off x="1567866" y="4378188"/>
                <a:ext cx="239040" cy="360"/>
              </p14:xfrm>
            </p:contentPart>
          </mc:Choice>
          <mc:Fallback xmlns="">
            <p:pic>
              <p:nvPicPr>
                <p:cNvPr id="12" name="Ink 11">
                  <a:extLst>
                    <a:ext uri="{FF2B5EF4-FFF2-40B4-BE49-F238E27FC236}">
                      <a16:creationId xmlns:a16="http://schemas.microsoft.com/office/drawing/2014/main" id="{BA797379-512C-089E-8BCE-51D765B4476D}"/>
                    </a:ext>
                  </a:extLst>
                </p:cNvPr>
                <p:cNvPicPr/>
                <p:nvPr/>
              </p:nvPicPr>
              <p:blipFill>
                <a:blip r:embed="rId63"/>
                <a:stretch>
                  <a:fillRect/>
                </a:stretch>
              </p:blipFill>
              <p:spPr>
                <a:xfrm>
                  <a:off x="1558866" y="4369548"/>
                  <a:ext cx="25668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37" name="Ink 36">
                  <a:extLst>
                    <a:ext uri="{FF2B5EF4-FFF2-40B4-BE49-F238E27FC236}">
                      <a16:creationId xmlns:a16="http://schemas.microsoft.com/office/drawing/2014/main" id="{B17A2670-3665-5F5E-1F0D-1957E7EDE61D}"/>
                    </a:ext>
                  </a:extLst>
                </p14:cNvPr>
                <p14:cNvContentPartPr/>
                <p14:nvPr/>
              </p14:nvContentPartPr>
              <p14:xfrm>
                <a:off x="1082946" y="4378188"/>
                <a:ext cx="216360" cy="360"/>
              </p14:xfrm>
            </p:contentPart>
          </mc:Choice>
          <mc:Fallback xmlns="">
            <p:pic>
              <p:nvPicPr>
                <p:cNvPr id="37" name="Ink 36">
                  <a:extLst>
                    <a:ext uri="{FF2B5EF4-FFF2-40B4-BE49-F238E27FC236}">
                      <a16:creationId xmlns:a16="http://schemas.microsoft.com/office/drawing/2014/main" id="{B17A2670-3665-5F5E-1F0D-1957E7EDE61D}"/>
                    </a:ext>
                  </a:extLst>
                </p:cNvPr>
                <p:cNvPicPr/>
                <p:nvPr/>
              </p:nvPicPr>
              <p:blipFill>
                <a:blip r:embed="rId65"/>
                <a:stretch>
                  <a:fillRect/>
                </a:stretch>
              </p:blipFill>
              <p:spPr>
                <a:xfrm>
                  <a:off x="1074306" y="4369548"/>
                  <a:ext cx="234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39" name="Ink 38">
                  <a:extLst>
                    <a:ext uri="{FF2B5EF4-FFF2-40B4-BE49-F238E27FC236}">
                      <a16:creationId xmlns:a16="http://schemas.microsoft.com/office/drawing/2014/main" id="{38306FC7-2681-F365-B911-B2DA3DA32100}"/>
                    </a:ext>
                  </a:extLst>
                </p14:cNvPr>
                <p14:cNvContentPartPr/>
                <p14:nvPr/>
              </p14:nvContentPartPr>
              <p14:xfrm>
                <a:off x="643746" y="4378188"/>
                <a:ext cx="316080" cy="360"/>
              </p14:xfrm>
            </p:contentPart>
          </mc:Choice>
          <mc:Fallback xmlns="">
            <p:pic>
              <p:nvPicPr>
                <p:cNvPr id="39" name="Ink 38">
                  <a:extLst>
                    <a:ext uri="{FF2B5EF4-FFF2-40B4-BE49-F238E27FC236}">
                      <a16:creationId xmlns:a16="http://schemas.microsoft.com/office/drawing/2014/main" id="{38306FC7-2681-F365-B911-B2DA3DA32100}"/>
                    </a:ext>
                  </a:extLst>
                </p:cNvPr>
                <p:cNvPicPr/>
                <p:nvPr/>
              </p:nvPicPr>
              <p:blipFill>
                <a:blip r:embed="rId67"/>
                <a:stretch>
                  <a:fillRect/>
                </a:stretch>
              </p:blipFill>
              <p:spPr>
                <a:xfrm>
                  <a:off x="634746" y="4369548"/>
                  <a:ext cx="333720" cy="18000"/>
                </a:xfrm>
                <a:prstGeom prst="rect">
                  <a:avLst/>
                </a:prstGeom>
              </p:spPr>
            </p:pic>
          </mc:Fallback>
        </mc:AlternateContent>
      </p:grpSp>
      <p:grpSp>
        <p:nvGrpSpPr>
          <p:cNvPr id="44" name="Group 43">
            <a:extLst>
              <a:ext uri="{FF2B5EF4-FFF2-40B4-BE49-F238E27FC236}">
                <a16:creationId xmlns:a16="http://schemas.microsoft.com/office/drawing/2014/main" id="{662FECD5-630B-4CA8-A86C-9239346D8594}"/>
              </a:ext>
            </a:extLst>
          </p:cNvPr>
          <p:cNvGrpSpPr/>
          <p:nvPr/>
        </p:nvGrpSpPr>
        <p:grpSpPr>
          <a:xfrm>
            <a:off x="3754146" y="4392228"/>
            <a:ext cx="1881360" cy="360"/>
            <a:chOff x="3754146" y="4392228"/>
            <a:chExt cx="1881360" cy="360"/>
          </a:xfrm>
        </p:grpSpPr>
        <mc:AlternateContent xmlns:mc="http://schemas.openxmlformats.org/markup-compatibility/2006" xmlns:p14="http://schemas.microsoft.com/office/powerpoint/2010/main">
          <mc:Choice Requires="p14">
            <p:contentPart p14:bwMode="auto" r:id="rId68">
              <p14:nvContentPartPr>
                <p14:cNvPr id="41" name="Ink 40">
                  <a:extLst>
                    <a:ext uri="{FF2B5EF4-FFF2-40B4-BE49-F238E27FC236}">
                      <a16:creationId xmlns:a16="http://schemas.microsoft.com/office/drawing/2014/main" id="{D583A5B3-CA6E-33DB-4DD8-2A53ED75D559}"/>
                    </a:ext>
                  </a:extLst>
                </p14:cNvPr>
                <p14:cNvContentPartPr/>
                <p14:nvPr/>
              </p14:nvContentPartPr>
              <p14:xfrm>
                <a:off x="3754146" y="4392228"/>
                <a:ext cx="439560" cy="360"/>
              </p14:xfrm>
            </p:contentPart>
          </mc:Choice>
          <mc:Fallback xmlns="">
            <p:pic>
              <p:nvPicPr>
                <p:cNvPr id="41" name="Ink 40">
                  <a:extLst>
                    <a:ext uri="{FF2B5EF4-FFF2-40B4-BE49-F238E27FC236}">
                      <a16:creationId xmlns:a16="http://schemas.microsoft.com/office/drawing/2014/main" id="{D583A5B3-CA6E-33DB-4DD8-2A53ED75D559}"/>
                    </a:ext>
                  </a:extLst>
                </p:cNvPr>
                <p:cNvPicPr/>
                <p:nvPr/>
              </p:nvPicPr>
              <p:blipFill>
                <a:blip r:embed="rId69"/>
                <a:stretch>
                  <a:fillRect/>
                </a:stretch>
              </p:blipFill>
              <p:spPr>
                <a:xfrm>
                  <a:off x="3745506" y="4383228"/>
                  <a:ext cx="4572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42" name="Ink 41">
                  <a:extLst>
                    <a:ext uri="{FF2B5EF4-FFF2-40B4-BE49-F238E27FC236}">
                      <a16:creationId xmlns:a16="http://schemas.microsoft.com/office/drawing/2014/main" id="{5A8B9F86-882F-1E23-5EC6-8C3F14A2A832}"/>
                    </a:ext>
                  </a:extLst>
                </p14:cNvPr>
                <p14:cNvContentPartPr/>
                <p14:nvPr/>
              </p14:nvContentPartPr>
              <p14:xfrm>
                <a:off x="4383786" y="4392228"/>
                <a:ext cx="537120" cy="360"/>
              </p14:xfrm>
            </p:contentPart>
          </mc:Choice>
          <mc:Fallback xmlns="">
            <p:pic>
              <p:nvPicPr>
                <p:cNvPr id="42" name="Ink 41">
                  <a:extLst>
                    <a:ext uri="{FF2B5EF4-FFF2-40B4-BE49-F238E27FC236}">
                      <a16:creationId xmlns:a16="http://schemas.microsoft.com/office/drawing/2014/main" id="{5A8B9F86-882F-1E23-5EC6-8C3F14A2A832}"/>
                    </a:ext>
                  </a:extLst>
                </p:cNvPr>
                <p:cNvPicPr/>
                <p:nvPr/>
              </p:nvPicPr>
              <p:blipFill>
                <a:blip r:embed="rId71"/>
                <a:stretch>
                  <a:fillRect/>
                </a:stretch>
              </p:blipFill>
              <p:spPr>
                <a:xfrm>
                  <a:off x="4375146" y="4383228"/>
                  <a:ext cx="55476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43" name="Ink 42">
                  <a:extLst>
                    <a:ext uri="{FF2B5EF4-FFF2-40B4-BE49-F238E27FC236}">
                      <a16:creationId xmlns:a16="http://schemas.microsoft.com/office/drawing/2014/main" id="{1B535A33-8204-F5DA-E33C-A4981728F4C2}"/>
                    </a:ext>
                  </a:extLst>
                </p14:cNvPr>
                <p14:cNvContentPartPr/>
                <p14:nvPr/>
              </p14:nvContentPartPr>
              <p14:xfrm>
                <a:off x="5114946" y="4392228"/>
                <a:ext cx="520560" cy="360"/>
              </p14:xfrm>
            </p:contentPart>
          </mc:Choice>
          <mc:Fallback xmlns="">
            <p:pic>
              <p:nvPicPr>
                <p:cNvPr id="43" name="Ink 42">
                  <a:extLst>
                    <a:ext uri="{FF2B5EF4-FFF2-40B4-BE49-F238E27FC236}">
                      <a16:creationId xmlns:a16="http://schemas.microsoft.com/office/drawing/2014/main" id="{1B535A33-8204-F5DA-E33C-A4981728F4C2}"/>
                    </a:ext>
                  </a:extLst>
                </p:cNvPr>
                <p:cNvPicPr/>
                <p:nvPr/>
              </p:nvPicPr>
              <p:blipFill>
                <a:blip r:embed="rId73"/>
                <a:stretch>
                  <a:fillRect/>
                </a:stretch>
              </p:blipFill>
              <p:spPr>
                <a:xfrm>
                  <a:off x="5106306" y="4383228"/>
                  <a:ext cx="538200" cy="180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74">
            <p14:nvContentPartPr>
              <p14:cNvPr id="45" name="Ink 44">
                <a:extLst>
                  <a:ext uri="{FF2B5EF4-FFF2-40B4-BE49-F238E27FC236}">
                    <a16:creationId xmlns:a16="http://schemas.microsoft.com/office/drawing/2014/main" id="{D25C080F-1E71-78DB-78DA-35BA86F6C38D}"/>
                  </a:ext>
                </a:extLst>
              </p14:cNvPr>
              <p14:cNvContentPartPr/>
              <p14:nvPr/>
            </p14:nvContentPartPr>
            <p14:xfrm>
              <a:off x="4007226" y="1786908"/>
              <a:ext cx="360" cy="360"/>
            </p14:xfrm>
          </p:contentPart>
        </mc:Choice>
        <mc:Fallback xmlns="">
          <p:pic>
            <p:nvPicPr>
              <p:cNvPr id="45" name="Ink 44">
                <a:extLst>
                  <a:ext uri="{FF2B5EF4-FFF2-40B4-BE49-F238E27FC236}">
                    <a16:creationId xmlns:a16="http://schemas.microsoft.com/office/drawing/2014/main" id="{D25C080F-1E71-78DB-78DA-35BA86F6C38D}"/>
                  </a:ext>
                </a:extLst>
              </p:cNvPr>
              <p:cNvPicPr/>
              <p:nvPr/>
            </p:nvPicPr>
            <p:blipFill>
              <a:blip r:embed="rId75"/>
              <a:stretch>
                <a:fillRect/>
              </a:stretch>
            </p:blipFill>
            <p:spPr>
              <a:xfrm>
                <a:off x="3953226" y="1679268"/>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46" name="Ink 45">
                <a:extLst>
                  <a:ext uri="{FF2B5EF4-FFF2-40B4-BE49-F238E27FC236}">
                    <a16:creationId xmlns:a16="http://schemas.microsoft.com/office/drawing/2014/main" id="{1C1425F7-1F58-BBC7-A5D8-3FDBC12B0452}"/>
                  </a:ext>
                </a:extLst>
              </p14:cNvPr>
              <p14:cNvContentPartPr/>
              <p14:nvPr/>
            </p14:nvContentPartPr>
            <p14:xfrm>
              <a:off x="3780426" y="1643988"/>
              <a:ext cx="284760" cy="192240"/>
            </p14:xfrm>
          </p:contentPart>
        </mc:Choice>
        <mc:Fallback xmlns="">
          <p:pic>
            <p:nvPicPr>
              <p:cNvPr id="46" name="Ink 45">
                <a:extLst>
                  <a:ext uri="{FF2B5EF4-FFF2-40B4-BE49-F238E27FC236}">
                    <a16:creationId xmlns:a16="http://schemas.microsoft.com/office/drawing/2014/main" id="{1C1425F7-1F58-BBC7-A5D8-3FDBC12B0452}"/>
                  </a:ext>
                </a:extLst>
              </p:cNvPr>
              <p:cNvPicPr/>
              <p:nvPr/>
            </p:nvPicPr>
            <p:blipFill>
              <a:blip r:embed="rId77"/>
              <a:stretch>
                <a:fillRect/>
              </a:stretch>
            </p:blipFill>
            <p:spPr>
              <a:xfrm>
                <a:off x="3726426" y="1536348"/>
                <a:ext cx="392400" cy="40788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47" name="Ink 46">
                <a:extLst>
                  <a:ext uri="{FF2B5EF4-FFF2-40B4-BE49-F238E27FC236}">
                    <a16:creationId xmlns:a16="http://schemas.microsoft.com/office/drawing/2014/main" id="{2349666F-E3EF-569A-FF23-F9928BA1DBE6}"/>
                  </a:ext>
                </a:extLst>
              </p14:cNvPr>
              <p14:cNvContentPartPr/>
              <p14:nvPr/>
            </p14:nvContentPartPr>
            <p14:xfrm>
              <a:off x="3860706" y="1920108"/>
              <a:ext cx="222840" cy="192600"/>
            </p14:xfrm>
          </p:contentPart>
        </mc:Choice>
        <mc:Fallback xmlns="">
          <p:pic>
            <p:nvPicPr>
              <p:cNvPr id="47" name="Ink 46">
                <a:extLst>
                  <a:ext uri="{FF2B5EF4-FFF2-40B4-BE49-F238E27FC236}">
                    <a16:creationId xmlns:a16="http://schemas.microsoft.com/office/drawing/2014/main" id="{2349666F-E3EF-569A-FF23-F9928BA1DBE6}"/>
                  </a:ext>
                </a:extLst>
              </p:cNvPr>
              <p:cNvPicPr/>
              <p:nvPr/>
            </p:nvPicPr>
            <p:blipFill>
              <a:blip r:embed="rId79"/>
              <a:stretch>
                <a:fillRect/>
              </a:stretch>
            </p:blipFill>
            <p:spPr>
              <a:xfrm>
                <a:off x="3806706" y="1812108"/>
                <a:ext cx="330480" cy="40824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49" name="Ink 48">
                <a:extLst>
                  <a:ext uri="{FF2B5EF4-FFF2-40B4-BE49-F238E27FC236}">
                    <a16:creationId xmlns:a16="http://schemas.microsoft.com/office/drawing/2014/main" id="{4CE52070-ECEB-E920-4180-419E1AA8CADA}"/>
                  </a:ext>
                </a:extLst>
              </p14:cNvPr>
              <p14:cNvContentPartPr/>
              <p14:nvPr/>
            </p14:nvContentPartPr>
            <p14:xfrm>
              <a:off x="3760266" y="2077068"/>
              <a:ext cx="267120" cy="381960"/>
            </p14:xfrm>
          </p:contentPart>
        </mc:Choice>
        <mc:Fallback xmlns="">
          <p:pic>
            <p:nvPicPr>
              <p:cNvPr id="49" name="Ink 48">
                <a:extLst>
                  <a:ext uri="{FF2B5EF4-FFF2-40B4-BE49-F238E27FC236}">
                    <a16:creationId xmlns:a16="http://schemas.microsoft.com/office/drawing/2014/main" id="{4CE52070-ECEB-E920-4180-419E1AA8CADA}"/>
                  </a:ext>
                </a:extLst>
              </p:cNvPr>
              <p:cNvPicPr/>
              <p:nvPr/>
            </p:nvPicPr>
            <p:blipFill>
              <a:blip r:embed="rId81"/>
              <a:stretch>
                <a:fillRect/>
              </a:stretch>
            </p:blipFill>
            <p:spPr>
              <a:xfrm>
                <a:off x="3706626" y="1969428"/>
                <a:ext cx="374760" cy="597600"/>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50" name="Ink 49">
                <a:extLst>
                  <a:ext uri="{FF2B5EF4-FFF2-40B4-BE49-F238E27FC236}">
                    <a16:creationId xmlns:a16="http://schemas.microsoft.com/office/drawing/2014/main" id="{8750214A-EF02-3CCD-BE9C-54009F18859E}"/>
                  </a:ext>
                </a:extLst>
              </p14:cNvPr>
              <p14:cNvContentPartPr/>
              <p14:nvPr/>
            </p14:nvContentPartPr>
            <p14:xfrm>
              <a:off x="3782586" y="2549028"/>
              <a:ext cx="266400" cy="186480"/>
            </p14:xfrm>
          </p:contentPart>
        </mc:Choice>
        <mc:Fallback xmlns="">
          <p:pic>
            <p:nvPicPr>
              <p:cNvPr id="50" name="Ink 49">
                <a:extLst>
                  <a:ext uri="{FF2B5EF4-FFF2-40B4-BE49-F238E27FC236}">
                    <a16:creationId xmlns:a16="http://schemas.microsoft.com/office/drawing/2014/main" id="{8750214A-EF02-3CCD-BE9C-54009F18859E}"/>
                  </a:ext>
                </a:extLst>
              </p:cNvPr>
              <p:cNvPicPr/>
              <p:nvPr/>
            </p:nvPicPr>
            <p:blipFill>
              <a:blip r:embed="rId83"/>
              <a:stretch>
                <a:fillRect/>
              </a:stretch>
            </p:blipFill>
            <p:spPr>
              <a:xfrm>
                <a:off x="3728586" y="2441388"/>
                <a:ext cx="374040" cy="40212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51" name="Ink 50">
                <a:extLst>
                  <a:ext uri="{FF2B5EF4-FFF2-40B4-BE49-F238E27FC236}">
                    <a16:creationId xmlns:a16="http://schemas.microsoft.com/office/drawing/2014/main" id="{90FA7B6A-E956-505D-7DCD-DE1A0E69E137}"/>
                  </a:ext>
                </a:extLst>
              </p14:cNvPr>
              <p14:cNvContentPartPr/>
              <p14:nvPr/>
            </p14:nvContentPartPr>
            <p14:xfrm>
              <a:off x="3719946" y="2786268"/>
              <a:ext cx="361440" cy="378360"/>
            </p14:xfrm>
          </p:contentPart>
        </mc:Choice>
        <mc:Fallback xmlns="">
          <p:pic>
            <p:nvPicPr>
              <p:cNvPr id="51" name="Ink 50">
                <a:extLst>
                  <a:ext uri="{FF2B5EF4-FFF2-40B4-BE49-F238E27FC236}">
                    <a16:creationId xmlns:a16="http://schemas.microsoft.com/office/drawing/2014/main" id="{90FA7B6A-E956-505D-7DCD-DE1A0E69E137}"/>
                  </a:ext>
                </a:extLst>
              </p:cNvPr>
              <p:cNvPicPr/>
              <p:nvPr/>
            </p:nvPicPr>
            <p:blipFill>
              <a:blip r:embed="rId85"/>
              <a:stretch>
                <a:fillRect/>
              </a:stretch>
            </p:blipFill>
            <p:spPr>
              <a:xfrm>
                <a:off x="3665946" y="2678268"/>
                <a:ext cx="469080" cy="594000"/>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52" name="Ink 51">
                <a:extLst>
                  <a:ext uri="{FF2B5EF4-FFF2-40B4-BE49-F238E27FC236}">
                    <a16:creationId xmlns:a16="http://schemas.microsoft.com/office/drawing/2014/main" id="{7A28E047-E6E3-AC45-AE84-0B415FC82D7C}"/>
                  </a:ext>
                </a:extLst>
              </p14:cNvPr>
              <p14:cNvContentPartPr/>
              <p14:nvPr/>
            </p14:nvContentPartPr>
            <p14:xfrm>
              <a:off x="3708786" y="3198828"/>
              <a:ext cx="319320" cy="453960"/>
            </p14:xfrm>
          </p:contentPart>
        </mc:Choice>
        <mc:Fallback xmlns="">
          <p:pic>
            <p:nvPicPr>
              <p:cNvPr id="52" name="Ink 51">
                <a:extLst>
                  <a:ext uri="{FF2B5EF4-FFF2-40B4-BE49-F238E27FC236}">
                    <a16:creationId xmlns:a16="http://schemas.microsoft.com/office/drawing/2014/main" id="{7A28E047-E6E3-AC45-AE84-0B415FC82D7C}"/>
                  </a:ext>
                </a:extLst>
              </p:cNvPr>
              <p:cNvPicPr/>
              <p:nvPr/>
            </p:nvPicPr>
            <p:blipFill>
              <a:blip r:embed="rId87"/>
              <a:stretch>
                <a:fillRect/>
              </a:stretch>
            </p:blipFill>
            <p:spPr>
              <a:xfrm>
                <a:off x="3655146" y="3091188"/>
                <a:ext cx="426960" cy="669600"/>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53" name="Ink 52">
                <a:extLst>
                  <a:ext uri="{FF2B5EF4-FFF2-40B4-BE49-F238E27FC236}">
                    <a16:creationId xmlns:a16="http://schemas.microsoft.com/office/drawing/2014/main" id="{7DBCD10F-2367-5CCC-5CB2-0E8AAE165294}"/>
                  </a:ext>
                </a:extLst>
              </p14:cNvPr>
              <p14:cNvContentPartPr/>
              <p14:nvPr/>
            </p14:nvContentPartPr>
            <p14:xfrm>
              <a:off x="3723906" y="3651708"/>
              <a:ext cx="242280" cy="218880"/>
            </p14:xfrm>
          </p:contentPart>
        </mc:Choice>
        <mc:Fallback xmlns="">
          <p:pic>
            <p:nvPicPr>
              <p:cNvPr id="53" name="Ink 52">
                <a:extLst>
                  <a:ext uri="{FF2B5EF4-FFF2-40B4-BE49-F238E27FC236}">
                    <a16:creationId xmlns:a16="http://schemas.microsoft.com/office/drawing/2014/main" id="{7DBCD10F-2367-5CCC-5CB2-0E8AAE165294}"/>
                  </a:ext>
                </a:extLst>
              </p:cNvPr>
              <p:cNvPicPr/>
              <p:nvPr/>
            </p:nvPicPr>
            <p:blipFill>
              <a:blip r:embed="rId89"/>
              <a:stretch>
                <a:fillRect/>
              </a:stretch>
            </p:blipFill>
            <p:spPr>
              <a:xfrm>
                <a:off x="3669906" y="3544068"/>
                <a:ext cx="349920" cy="434520"/>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54" name="Ink 53">
                <a:extLst>
                  <a:ext uri="{FF2B5EF4-FFF2-40B4-BE49-F238E27FC236}">
                    <a16:creationId xmlns:a16="http://schemas.microsoft.com/office/drawing/2014/main" id="{8D18AB7A-D403-32D5-783A-7966A2084413}"/>
                  </a:ext>
                </a:extLst>
              </p14:cNvPr>
              <p14:cNvContentPartPr/>
              <p14:nvPr/>
            </p14:nvContentPartPr>
            <p14:xfrm>
              <a:off x="3660186" y="3923868"/>
              <a:ext cx="344160" cy="287640"/>
            </p14:xfrm>
          </p:contentPart>
        </mc:Choice>
        <mc:Fallback xmlns="">
          <p:pic>
            <p:nvPicPr>
              <p:cNvPr id="54" name="Ink 53">
                <a:extLst>
                  <a:ext uri="{FF2B5EF4-FFF2-40B4-BE49-F238E27FC236}">
                    <a16:creationId xmlns:a16="http://schemas.microsoft.com/office/drawing/2014/main" id="{8D18AB7A-D403-32D5-783A-7966A2084413}"/>
                  </a:ext>
                </a:extLst>
              </p:cNvPr>
              <p:cNvPicPr/>
              <p:nvPr/>
            </p:nvPicPr>
            <p:blipFill>
              <a:blip r:embed="rId91"/>
              <a:stretch>
                <a:fillRect/>
              </a:stretch>
            </p:blipFill>
            <p:spPr>
              <a:xfrm>
                <a:off x="3606546" y="3815868"/>
                <a:ext cx="451800" cy="503280"/>
              </a:xfrm>
              <a:prstGeom prst="rect">
                <a:avLst/>
              </a:prstGeom>
            </p:spPr>
          </p:pic>
        </mc:Fallback>
      </mc:AlternateContent>
      <mc:AlternateContent xmlns:mc="http://schemas.openxmlformats.org/markup-compatibility/2006" xmlns:p14="http://schemas.microsoft.com/office/powerpoint/2010/main">
        <mc:Choice Requires="p14">
          <p:contentPart p14:bwMode="auto" r:id="rId92">
            <p14:nvContentPartPr>
              <p14:cNvPr id="56" name="Ink 55">
                <a:extLst>
                  <a:ext uri="{FF2B5EF4-FFF2-40B4-BE49-F238E27FC236}">
                    <a16:creationId xmlns:a16="http://schemas.microsoft.com/office/drawing/2014/main" id="{96C3A0BA-411A-B810-F00F-EA8D4C608CE5}"/>
                  </a:ext>
                </a:extLst>
              </p14:cNvPr>
              <p14:cNvContentPartPr/>
              <p14:nvPr/>
            </p14:nvContentPartPr>
            <p14:xfrm>
              <a:off x="4236906" y="4448028"/>
              <a:ext cx="1191960" cy="38520"/>
            </p14:xfrm>
          </p:contentPart>
        </mc:Choice>
        <mc:Fallback xmlns="">
          <p:pic>
            <p:nvPicPr>
              <p:cNvPr id="56" name="Ink 55">
                <a:extLst>
                  <a:ext uri="{FF2B5EF4-FFF2-40B4-BE49-F238E27FC236}">
                    <a16:creationId xmlns:a16="http://schemas.microsoft.com/office/drawing/2014/main" id="{96C3A0BA-411A-B810-F00F-EA8D4C608CE5}"/>
                  </a:ext>
                </a:extLst>
              </p:cNvPr>
              <p:cNvPicPr/>
              <p:nvPr/>
            </p:nvPicPr>
            <p:blipFill>
              <a:blip r:embed="rId93"/>
              <a:stretch>
                <a:fillRect/>
              </a:stretch>
            </p:blipFill>
            <p:spPr>
              <a:xfrm>
                <a:off x="4183266" y="4340388"/>
                <a:ext cx="1299600" cy="254160"/>
              </a:xfrm>
              <a:prstGeom prst="rect">
                <a:avLst/>
              </a:prstGeom>
            </p:spPr>
          </p:pic>
        </mc:Fallback>
      </mc:AlternateContent>
    </p:spTree>
    <p:extLst>
      <p:ext uri="{BB962C8B-B14F-4D97-AF65-F5344CB8AC3E}">
        <p14:creationId xmlns:p14="http://schemas.microsoft.com/office/powerpoint/2010/main" val="1491778100"/>
      </p:ext>
    </p:extLst>
  </p:cSld>
  <p:clrMapOvr>
    <a:masterClrMapping/>
  </p:clrMapOvr>
  <p:transition>
    <p:cu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1217" y="228600"/>
            <a:ext cx="10761583" cy="641301"/>
          </a:xfrm>
          <a:prstGeom prst="rect">
            <a:avLst/>
          </a:prstGeom>
        </p:spPr>
        <p:txBody>
          <a:bodyPr vert="horz" wrap="square" lIns="0" tIns="25499" rIns="0" bIns="0" rtlCol="0" anchor="b">
            <a:spAutoFit/>
          </a:bodyPr>
          <a:lstStyle/>
          <a:p>
            <a:pPr marL="26841">
              <a:lnSpc>
                <a:spcPct val="100000"/>
              </a:lnSpc>
              <a:spcBef>
                <a:spcPts val="201"/>
              </a:spcBef>
            </a:pPr>
            <a:r>
              <a:rPr lang="en-CA" sz="4000" spc="95" dirty="0"/>
              <a:t>Ways to Enrich the Model</a:t>
            </a:r>
            <a:endParaRPr sz="4000" spc="95" dirty="0"/>
          </a:p>
        </p:txBody>
      </p:sp>
      <p:sp>
        <p:nvSpPr>
          <p:cNvPr id="9" name="object 9"/>
          <p:cNvSpPr txBox="1"/>
          <p:nvPr/>
        </p:nvSpPr>
        <p:spPr>
          <a:xfrm>
            <a:off x="11862007" y="6407020"/>
            <a:ext cx="132865" cy="220866"/>
          </a:xfrm>
          <a:prstGeom prst="rect">
            <a:avLst/>
          </a:prstGeom>
        </p:spPr>
        <p:txBody>
          <a:bodyPr vert="horz" wrap="square" lIns="0" tIns="25499" rIns="0" bIns="0" rtlCol="0">
            <a:spAutoFit/>
          </a:bodyPr>
          <a:lstStyle/>
          <a:p>
            <a:pPr marL="26841">
              <a:spcBef>
                <a:spcPts val="201"/>
              </a:spcBef>
            </a:pPr>
            <a:r>
              <a:rPr sz="1268" spc="-232" dirty="0">
                <a:solidFill>
                  <a:srgbClr val="22373A"/>
                </a:solidFill>
                <a:latin typeface="Arial Black"/>
                <a:cs typeface="Arial Black"/>
              </a:rPr>
              <a:t>5</a:t>
            </a:r>
            <a:endParaRPr sz="1268">
              <a:latin typeface="Arial Black"/>
              <a:cs typeface="Arial Black"/>
            </a:endParaRPr>
          </a:p>
        </p:txBody>
      </p:sp>
      <p:sp>
        <p:nvSpPr>
          <p:cNvPr id="3" name="TextBox 2">
            <a:extLst>
              <a:ext uri="{FF2B5EF4-FFF2-40B4-BE49-F238E27FC236}">
                <a16:creationId xmlns:a16="http://schemas.microsoft.com/office/drawing/2014/main" id="{EB3B0B30-C2F4-16D0-9036-2E80A97D4666}"/>
              </a:ext>
            </a:extLst>
          </p:cNvPr>
          <p:cNvSpPr txBox="1"/>
          <p:nvPr/>
        </p:nvSpPr>
        <p:spPr>
          <a:xfrm>
            <a:off x="304800" y="869901"/>
            <a:ext cx="10668000" cy="1785104"/>
          </a:xfrm>
          <a:prstGeom prst="rect">
            <a:avLst/>
          </a:prstGeom>
          <a:noFill/>
        </p:spPr>
        <p:txBody>
          <a:bodyPr wrap="square" rtlCol="0">
            <a:spAutoFit/>
          </a:bodyPr>
          <a:lstStyle/>
          <a:p>
            <a:pPr marL="285750" indent="-285750">
              <a:buFont typeface="Arial" panose="020B0604020202020204" pitchFamily="34" charset="0"/>
              <a:buChar char="•"/>
            </a:pPr>
            <a:r>
              <a:rPr lang="en-CA" sz="2200" dirty="0"/>
              <a:t>What if physician diagnoses are costly to the physician?</a:t>
            </a:r>
          </a:p>
          <a:p>
            <a:pPr marL="285750" indent="-285750">
              <a:buFont typeface="Arial" panose="020B0604020202020204" pitchFamily="34" charset="0"/>
              <a:buChar char="•"/>
            </a:pPr>
            <a:r>
              <a:rPr lang="en-CA" sz="2200" dirty="0"/>
              <a:t>What about noise in patient/provider signals? </a:t>
            </a:r>
          </a:p>
          <a:p>
            <a:pPr marL="285750" indent="-285750">
              <a:buFont typeface="Arial" panose="020B0604020202020204" pitchFamily="34" charset="0"/>
              <a:buChar char="•"/>
            </a:pPr>
            <a:r>
              <a:rPr lang="en-CA" sz="2200" dirty="0"/>
              <a:t>What about physician competition for patients? (</a:t>
            </a:r>
            <a:r>
              <a:rPr lang="en-CA" sz="2200" dirty="0" err="1"/>
              <a:t>Rochaix</a:t>
            </a:r>
            <a:r>
              <a:rPr lang="en-CA" sz="2200" dirty="0"/>
              <a:t>, 1989)</a:t>
            </a:r>
          </a:p>
          <a:p>
            <a:pPr marL="285750" indent="-285750">
              <a:buFont typeface="Arial" panose="020B0604020202020204" pitchFamily="34" charset="0"/>
              <a:buChar char="•"/>
            </a:pPr>
            <a:r>
              <a:rPr lang="en-CA" sz="2200" b="1" dirty="0"/>
              <a:t>What if providers can’t commit? </a:t>
            </a:r>
          </a:p>
          <a:p>
            <a:pPr marL="285750" indent="-285750">
              <a:buFont typeface="Arial" panose="020B0604020202020204" pitchFamily="34" charset="0"/>
              <a:buChar char="•"/>
            </a:pPr>
            <a:endParaRPr lang="en-CA" sz="2200" dirty="0"/>
          </a:p>
        </p:txBody>
      </p:sp>
    </p:spTree>
    <p:extLst>
      <p:ext uri="{BB962C8B-B14F-4D97-AF65-F5344CB8AC3E}">
        <p14:creationId xmlns:p14="http://schemas.microsoft.com/office/powerpoint/2010/main" val="3255948686"/>
      </p:ext>
    </p:extLst>
  </p:cSld>
  <p:clrMapOvr>
    <a:masterClrMapping/>
  </p:clrMapOvr>
  <p:transition>
    <p:cu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1217" y="228600"/>
            <a:ext cx="10761583" cy="641301"/>
          </a:xfrm>
          <a:prstGeom prst="rect">
            <a:avLst/>
          </a:prstGeom>
        </p:spPr>
        <p:txBody>
          <a:bodyPr vert="horz" wrap="square" lIns="0" tIns="25499" rIns="0" bIns="0" rtlCol="0" anchor="b">
            <a:spAutoFit/>
          </a:bodyPr>
          <a:lstStyle/>
          <a:p>
            <a:pPr marL="26841">
              <a:lnSpc>
                <a:spcPct val="100000"/>
              </a:lnSpc>
              <a:spcBef>
                <a:spcPts val="201"/>
              </a:spcBef>
            </a:pPr>
            <a:r>
              <a:rPr lang="en-CA" sz="4000" spc="95" dirty="0"/>
              <a:t>Ways to Enrich the Model</a:t>
            </a:r>
            <a:endParaRPr sz="4000" spc="95" dirty="0"/>
          </a:p>
        </p:txBody>
      </p:sp>
      <p:sp>
        <p:nvSpPr>
          <p:cNvPr id="9" name="object 9"/>
          <p:cNvSpPr txBox="1"/>
          <p:nvPr/>
        </p:nvSpPr>
        <p:spPr>
          <a:xfrm>
            <a:off x="11862007" y="6407020"/>
            <a:ext cx="132865" cy="220866"/>
          </a:xfrm>
          <a:prstGeom prst="rect">
            <a:avLst/>
          </a:prstGeom>
        </p:spPr>
        <p:txBody>
          <a:bodyPr vert="horz" wrap="square" lIns="0" tIns="25499" rIns="0" bIns="0" rtlCol="0">
            <a:spAutoFit/>
          </a:bodyPr>
          <a:lstStyle/>
          <a:p>
            <a:pPr marL="26841">
              <a:spcBef>
                <a:spcPts val="201"/>
              </a:spcBef>
            </a:pPr>
            <a:r>
              <a:rPr sz="1268" spc="-232" dirty="0">
                <a:solidFill>
                  <a:srgbClr val="22373A"/>
                </a:solidFill>
                <a:latin typeface="Arial Black"/>
                <a:cs typeface="Arial Black"/>
              </a:rPr>
              <a:t>5</a:t>
            </a:r>
            <a:endParaRPr sz="1268">
              <a:latin typeface="Arial Black"/>
              <a:cs typeface="Arial Black"/>
            </a:endParaRPr>
          </a:p>
        </p:txBody>
      </p:sp>
      <p:sp>
        <p:nvSpPr>
          <p:cNvPr id="3" name="TextBox 2">
            <a:extLst>
              <a:ext uri="{FF2B5EF4-FFF2-40B4-BE49-F238E27FC236}">
                <a16:creationId xmlns:a16="http://schemas.microsoft.com/office/drawing/2014/main" id="{EB3B0B30-C2F4-16D0-9036-2E80A97D4666}"/>
              </a:ext>
            </a:extLst>
          </p:cNvPr>
          <p:cNvSpPr txBox="1"/>
          <p:nvPr/>
        </p:nvSpPr>
        <p:spPr>
          <a:xfrm>
            <a:off x="304800" y="869901"/>
            <a:ext cx="10668000" cy="4493538"/>
          </a:xfrm>
          <a:prstGeom prst="rect">
            <a:avLst/>
          </a:prstGeom>
          <a:noFill/>
        </p:spPr>
        <p:txBody>
          <a:bodyPr wrap="square" rtlCol="0">
            <a:spAutoFit/>
          </a:bodyPr>
          <a:lstStyle/>
          <a:p>
            <a:pPr marL="285750" indent="-285750">
              <a:buFont typeface="Arial" panose="020B0604020202020204" pitchFamily="34" charset="0"/>
              <a:buChar char="•"/>
            </a:pPr>
            <a:r>
              <a:rPr lang="en-CA" sz="2200" dirty="0"/>
              <a:t>What if physician diagnoses are costly to the physician?</a:t>
            </a:r>
          </a:p>
          <a:p>
            <a:pPr marL="285750" indent="-285750">
              <a:buFont typeface="Arial" panose="020B0604020202020204" pitchFamily="34" charset="0"/>
              <a:buChar char="•"/>
            </a:pPr>
            <a:r>
              <a:rPr lang="en-CA" sz="2200" dirty="0"/>
              <a:t>What about noise in patient/provider signals? </a:t>
            </a:r>
          </a:p>
          <a:p>
            <a:pPr marL="285750" indent="-285750">
              <a:buFont typeface="Arial" panose="020B0604020202020204" pitchFamily="34" charset="0"/>
              <a:buChar char="•"/>
            </a:pPr>
            <a:r>
              <a:rPr lang="en-CA" sz="2200" dirty="0"/>
              <a:t>What about physician competition for patients? (</a:t>
            </a:r>
            <a:r>
              <a:rPr lang="en-CA" sz="2200" dirty="0" err="1"/>
              <a:t>Rochaix</a:t>
            </a:r>
            <a:r>
              <a:rPr lang="en-CA" sz="2200" dirty="0"/>
              <a:t>, 1989)</a:t>
            </a:r>
          </a:p>
          <a:p>
            <a:pPr marL="285750" indent="-285750">
              <a:buFont typeface="Arial" panose="020B0604020202020204" pitchFamily="34" charset="0"/>
              <a:buChar char="•"/>
            </a:pPr>
            <a:r>
              <a:rPr lang="en-CA" sz="2200" b="1" dirty="0"/>
              <a:t>What if providers can’t commit? </a:t>
            </a:r>
          </a:p>
          <a:p>
            <a:pPr marL="285750" indent="-285750">
              <a:buFont typeface="Arial" panose="020B0604020202020204" pitchFamily="34" charset="0"/>
              <a:buChar char="•"/>
            </a:pPr>
            <a:endParaRPr lang="en-CA" sz="2200" dirty="0"/>
          </a:p>
          <a:p>
            <a:r>
              <a:rPr lang="en-CA" sz="2200" dirty="0"/>
              <a:t> </a:t>
            </a:r>
          </a:p>
          <a:p>
            <a:r>
              <a:rPr lang="en-CA" sz="2200" dirty="0"/>
              <a:t>New (</a:t>
            </a:r>
            <a:r>
              <a:rPr lang="en-CA" sz="2200" dirty="0" err="1"/>
              <a:t>ish</a:t>
            </a:r>
            <a:r>
              <a:rPr lang="en-CA" sz="2200" dirty="0"/>
              <a:t>) literature on </a:t>
            </a:r>
            <a:r>
              <a:rPr lang="en-CA" sz="2200" b="1" dirty="0"/>
              <a:t>credence goods: </a:t>
            </a:r>
          </a:p>
          <a:p>
            <a:pPr marL="457200" indent="-457200">
              <a:buAutoNum type="arabicPeriod"/>
            </a:pPr>
            <a:r>
              <a:rPr lang="en-CA" sz="2200" dirty="0"/>
              <a:t>Experience goods: don’t know quality until after consumption (sushi) </a:t>
            </a:r>
          </a:p>
          <a:p>
            <a:pPr marL="457200" indent="-457200">
              <a:buAutoNum type="arabicPeriod"/>
            </a:pPr>
            <a:r>
              <a:rPr lang="en-CA" sz="2200" dirty="0"/>
              <a:t>Search goods: you only know what you’re buying once you’ve bought it (auctions)</a:t>
            </a:r>
          </a:p>
          <a:p>
            <a:pPr marL="457200" indent="-457200">
              <a:buAutoNum type="arabicPeriod"/>
            </a:pPr>
            <a:r>
              <a:rPr lang="en-CA" sz="2200" b="1" dirty="0"/>
              <a:t>Credence goods: </a:t>
            </a:r>
            <a:r>
              <a:rPr lang="en-CA" sz="2200" dirty="0"/>
              <a:t>you can’t know quality </a:t>
            </a:r>
            <a:r>
              <a:rPr lang="en-CA" sz="2200" i="1" dirty="0"/>
              <a:t>even after consumption </a:t>
            </a:r>
          </a:p>
          <a:p>
            <a:pPr marL="914400" lvl="1" indent="-457200">
              <a:buFont typeface="Arial" panose="020B0604020202020204" pitchFamily="34" charset="0"/>
              <a:buChar char="•"/>
            </a:pPr>
            <a:r>
              <a:rPr lang="en-CA" sz="2200" dirty="0"/>
              <a:t>Is it the doctor’s fault I’m still sick? Did that drug cure me or did my body heal itself?</a:t>
            </a:r>
          </a:p>
        </p:txBody>
      </p:sp>
      <p:pic>
        <p:nvPicPr>
          <p:cNvPr id="2050" name="Picture 2">
            <a:extLst>
              <a:ext uri="{FF2B5EF4-FFF2-40B4-BE49-F238E27FC236}">
                <a16:creationId xmlns:a16="http://schemas.microsoft.com/office/drawing/2014/main" id="{4F56DC6D-ADC8-81D0-1860-865136F5B02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63823" y="5219441"/>
            <a:ext cx="1847850" cy="11605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4303855"/>
      </p:ext>
    </p:extLst>
  </p:cSld>
  <p:clrMapOvr>
    <a:masterClrMapping/>
  </p:clrMapOvr>
  <p:transition>
    <p:cu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1217" y="228600"/>
            <a:ext cx="10761583" cy="641301"/>
          </a:xfrm>
          <a:prstGeom prst="rect">
            <a:avLst/>
          </a:prstGeom>
        </p:spPr>
        <p:txBody>
          <a:bodyPr vert="horz" wrap="square" lIns="0" tIns="25499" rIns="0" bIns="0" rtlCol="0" anchor="b">
            <a:spAutoFit/>
          </a:bodyPr>
          <a:lstStyle/>
          <a:p>
            <a:pPr marL="26841">
              <a:lnSpc>
                <a:spcPct val="100000"/>
              </a:lnSpc>
              <a:spcBef>
                <a:spcPts val="201"/>
              </a:spcBef>
            </a:pPr>
            <a:r>
              <a:rPr lang="en-CA" sz="4000" spc="95" dirty="0"/>
              <a:t>Literature Extensions </a:t>
            </a:r>
            <a:endParaRPr sz="4000" spc="95" dirty="0"/>
          </a:p>
        </p:txBody>
      </p:sp>
      <p:sp>
        <p:nvSpPr>
          <p:cNvPr id="9" name="object 9"/>
          <p:cNvSpPr txBox="1"/>
          <p:nvPr/>
        </p:nvSpPr>
        <p:spPr>
          <a:xfrm>
            <a:off x="11862007" y="6407020"/>
            <a:ext cx="132865" cy="220866"/>
          </a:xfrm>
          <a:prstGeom prst="rect">
            <a:avLst/>
          </a:prstGeom>
        </p:spPr>
        <p:txBody>
          <a:bodyPr vert="horz" wrap="square" lIns="0" tIns="25499" rIns="0" bIns="0" rtlCol="0">
            <a:spAutoFit/>
          </a:bodyPr>
          <a:lstStyle/>
          <a:p>
            <a:pPr marL="26841">
              <a:spcBef>
                <a:spcPts val="201"/>
              </a:spcBef>
            </a:pPr>
            <a:r>
              <a:rPr sz="1268" spc="-232" dirty="0">
                <a:solidFill>
                  <a:srgbClr val="22373A"/>
                </a:solidFill>
                <a:latin typeface="Arial Black"/>
                <a:cs typeface="Arial Black"/>
              </a:rPr>
              <a:t>5</a:t>
            </a:r>
            <a:endParaRPr sz="1268">
              <a:latin typeface="Arial Black"/>
              <a:cs typeface="Arial Black"/>
            </a:endParaRPr>
          </a:p>
        </p:txBody>
      </p:sp>
      <p:sp>
        <p:nvSpPr>
          <p:cNvPr id="3" name="TextBox 2">
            <a:extLst>
              <a:ext uri="{FF2B5EF4-FFF2-40B4-BE49-F238E27FC236}">
                <a16:creationId xmlns:a16="http://schemas.microsoft.com/office/drawing/2014/main" id="{EB3B0B30-C2F4-16D0-9036-2E80A97D4666}"/>
              </a:ext>
            </a:extLst>
          </p:cNvPr>
          <p:cNvSpPr txBox="1"/>
          <p:nvPr/>
        </p:nvSpPr>
        <p:spPr>
          <a:xfrm>
            <a:off x="304800" y="869901"/>
            <a:ext cx="10668000" cy="2462213"/>
          </a:xfrm>
          <a:prstGeom prst="rect">
            <a:avLst/>
          </a:prstGeom>
          <a:noFill/>
        </p:spPr>
        <p:txBody>
          <a:bodyPr wrap="square" rtlCol="0">
            <a:spAutoFit/>
          </a:bodyPr>
          <a:lstStyle/>
          <a:p>
            <a:pPr marL="285750" indent="-285750">
              <a:buFont typeface="Arial" panose="020B0604020202020204" pitchFamily="34" charset="0"/>
              <a:buChar char="•"/>
            </a:pPr>
            <a:r>
              <a:rPr lang="en-CA" sz="2200" dirty="0"/>
              <a:t>What if patients search for their doctors (</a:t>
            </a:r>
            <a:r>
              <a:rPr lang="en-CA" sz="2200" dirty="0" err="1"/>
              <a:t>Rochaix</a:t>
            </a:r>
            <a:r>
              <a:rPr lang="en-CA" sz="2200" dirty="0"/>
              <a:t>, 1989)?</a:t>
            </a:r>
          </a:p>
          <a:p>
            <a:pPr marL="285750" indent="-285750">
              <a:buFont typeface="Arial" panose="020B0604020202020204" pitchFamily="34" charset="0"/>
              <a:buChar char="•"/>
            </a:pPr>
            <a:r>
              <a:rPr lang="en-CA" sz="2200" dirty="0"/>
              <a:t>What about altruistic doctor preferences? What about Hippocratic Oath? (Chone et al., 2011)</a:t>
            </a:r>
          </a:p>
          <a:p>
            <a:pPr marL="285750" indent="-285750">
              <a:buFont typeface="Arial" panose="020B0604020202020204" pitchFamily="34" charset="0"/>
              <a:buChar char="•"/>
            </a:pPr>
            <a:r>
              <a:rPr lang="en-CA" sz="2200" dirty="0"/>
              <a:t>How should this affect cost-sharing (Jack, 2005)?</a:t>
            </a:r>
          </a:p>
          <a:p>
            <a:pPr marL="285750" indent="-285750">
              <a:buFont typeface="Arial" panose="020B0604020202020204" pitchFamily="34" charset="0"/>
              <a:buChar char="•"/>
            </a:pPr>
            <a:r>
              <a:rPr lang="en-CA" sz="2200" dirty="0"/>
              <a:t>What about risk preferences versus underlying patient riskiness (Fang &amp; Wu, 2018)?</a:t>
            </a:r>
          </a:p>
          <a:p>
            <a:pPr marL="285750" indent="-285750">
              <a:buFont typeface="Arial" panose="020B0604020202020204" pitchFamily="34" charset="0"/>
              <a:buChar char="•"/>
            </a:pPr>
            <a:r>
              <a:rPr lang="en-CA" sz="2200" b="1" dirty="0">
                <a:solidFill>
                  <a:schemeClr val="accent2">
                    <a:lumMod val="75000"/>
                  </a:schemeClr>
                </a:solidFill>
              </a:rPr>
              <a:t>What about multiple treatment methods?</a:t>
            </a:r>
          </a:p>
        </p:txBody>
      </p:sp>
    </p:spTree>
    <p:extLst>
      <p:ext uri="{BB962C8B-B14F-4D97-AF65-F5344CB8AC3E}">
        <p14:creationId xmlns:p14="http://schemas.microsoft.com/office/powerpoint/2010/main" val="3709405178"/>
      </p:ext>
    </p:extLst>
  </p:cSld>
  <p:clrMapOvr>
    <a:masterClrMapping/>
  </p:clrMapOvr>
  <p:transition>
    <p:cu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959A64B-5C9A-4A9B-BA45-ADECED2E51D9}"/>
              </a:ext>
            </a:extLst>
          </p:cNvPr>
          <p:cNvSpPr>
            <a:spLocks noGrp="1"/>
          </p:cNvSpPr>
          <p:nvPr>
            <p:ph type="ctrTitle"/>
          </p:nvPr>
        </p:nvSpPr>
        <p:spPr>
          <a:xfrm>
            <a:off x="1261872" y="3276600"/>
            <a:ext cx="10625328" cy="1298448"/>
          </a:xfrm>
        </p:spPr>
        <p:txBody>
          <a:bodyPr>
            <a:normAutofit/>
          </a:bodyPr>
          <a:lstStyle/>
          <a:p>
            <a:r>
              <a:rPr lang="en-US" dirty="0"/>
              <a:t>Chandra and </a:t>
            </a:r>
            <a:r>
              <a:rPr lang="en-US" dirty="0" err="1"/>
              <a:t>Staiger</a:t>
            </a:r>
            <a:r>
              <a:rPr lang="en-US" dirty="0"/>
              <a:t> (2007)</a:t>
            </a:r>
          </a:p>
        </p:txBody>
      </p:sp>
      <p:sp>
        <p:nvSpPr>
          <p:cNvPr id="7" name="Subtitle 4">
            <a:extLst>
              <a:ext uri="{FF2B5EF4-FFF2-40B4-BE49-F238E27FC236}">
                <a16:creationId xmlns:a16="http://schemas.microsoft.com/office/drawing/2014/main" id="{592755C3-E09C-4692-E8D4-9A9FB12BD9A6}"/>
              </a:ext>
            </a:extLst>
          </p:cNvPr>
          <p:cNvSpPr txBox="1">
            <a:spLocks/>
          </p:cNvSpPr>
          <p:nvPr/>
        </p:nvSpPr>
        <p:spPr>
          <a:xfrm>
            <a:off x="1235291" y="4814777"/>
            <a:ext cx="9418320" cy="1691640"/>
          </a:xfrm>
          <a:prstGeom prst="rect">
            <a:avLst/>
          </a:prstGeom>
        </p:spPr>
        <p:txBody>
          <a:bodyPr vert="horz" lIns="91440" tIns="45720" rIns="91440" bIns="45720" rtlCol="0">
            <a:normAutofit/>
          </a:bodyPr>
          <a:lstStyle>
            <a:lvl1pPr marL="0" indent="0" algn="l" defTabSz="914400" rtl="0" eaLnBrk="1" latinLnBrk="0" hangingPunct="1">
              <a:lnSpc>
                <a:spcPct val="95000"/>
              </a:lnSpc>
              <a:spcBef>
                <a:spcPts val="1400"/>
              </a:spcBef>
              <a:spcAft>
                <a:spcPts val="200"/>
              </a:spcAft>
              <a:buClr>
                <a:schemeClr val="accent1"/>
              </a:buClr>
              <a:buSzPct val="80000"/>
              <a:buFont typeface="Arial" pitchFamily="34" charset="0"/>
              <a:buNone/>
              <a:defRPr sz="2200" kern="1200" spc="10" baseline="0">
                <a:solidFill>
                  <a:schemeClr val="tx1">
                    <a:lumMod val="75000"/>
                  </a:schemeClr>
                </a:solidFill>
                <a:latin typeface="Times New Roman" panose="02020603050405020304" pitchFamily="18" charset="0"/>
                <a:ea typeface="+mn-ea"/>
                <a:cs typeface="+mn-cs"/>
              </a:defRPr>
            </a:lvl1pPr>
            <a:lvl2pPr marL="457200" indent="0" algn="ctr" defTabSz="914400" rtl="0" eaLnBrk="1" latinLnBrk="0" hangingPunct="1">
              <a:lnSpc>
                <a:spcPct val="90000"/>
              </a:lnSpc>
              <a:spcBef>
                <a:spcPts val="300"/>
              </a:spcBef>
              <a:spcAft>
                <a:spcPts val="300"/>
              </a:spcAft>
              <a:buClr>
                <a:schemeClr val="accent1"/>
              </a:buClr>
              <a:buFont typeface="Wingdings 2" pitchFamily="18" charset="2"/>
              <a:buNone/>
              <a:defRPr sz="2200" kern="1200">
                <a:solidFill>
                  <a:schemeClr val="tx1">
                    <a:lumMod val="85000"/>
                    <a:lumOff val="15000"/>
                  </a:schemeClr>
                </a:solidFill>
                <a:latin typeface="Times New Roman" panose="02020603050405020304" pitchFamily="18" charset="0"/>
                <a:ea typeface="+mn-ea"/>
                <a:cs typeface="+mn-cs"/>
              </a:defRPr>
            </a:lvl2pPr>
            <a:lvl3pPr marL="914400" indent="0" algn="ctr" defTabSz="914400" rtl="0" eaLnBrk="1" latinLnBrk="0" hangingPunct="1">
              <a:lnSpc>
                <a:spcPct val="90000"/>
              </a:lnSpc>
              <a:spcBef>
                <a:spcPts val="300"/>
              </a:spcBef>
              <a:spcAft>
                <a:spcPts val="300"/>
              </a:spcAft>
              <a:buClr>
                <a:schemeClr val="accent1"/>
              </a:buClr>
              <a:buFont typeface="Wingdings 2" pitchFamily="18" charset="2"/>
              <a:buNone/>
              <a:defRPr sz="2200" kern="1200">
                <a:solidFill>
                  <a:schemeClr val="tx1">
                    <a:lumMod val="85000"/>
                    <a:lumOff val="15000"/>
                  </a:schemeClr>
                </a:solidFill>
                <a:latin typeface="Times New Roman" panose="02020603050405020304" pitchFamily="18" charset="0"/>
                <a:ea typeface="+mn-ea"/>
                <a:cs typeface="+mn-cs"/>
              </a:defRPr>
            </a:lvl3pPr>
            <a:lvl4pPr marL="13716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Times New Roman" panose="02020603050405020304" pitchFamily="18" charset="0"/>
                <a:ea typeface="+mn-ea"/>
                <a:cs typeface="+mn-cs"/>
              </a:defRPr>
            </a:lvl4pPr>
            <a:lvl5pPr marL="18288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Times New Roman" panose="02020603050405020304" pitchFamily="18" charset="0"/>
                <a:ea typeface="+mn-ea"/>
                <a:cs typeface="+mn-cs"/>
              </a:defRPr>
            </a:lvl5pPr>
            <a:lvl6pPr marL="22860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9pPr>
          </a:lstStyle>
          <a:p>
            <a:r>
              <a:rPr lang="en-US" sz="2400" dirty="0"/>
              <a:t>“Productivity Spillovers in Health Care: Evidence from the Treatment of Heart Attacks.” </a:t>
            </a:r>
            <a:r>
              <a:rPr lang="en-US" sz="2400" i="1" dirty="0"/>
              <a:t>Journal of Political Economy. </a:t>
            </a:r>
            <a:endParaRPr lang="en-US" sz="2400" dirty="0"/>
          </a:p>
          <a:p>
            <a:endParaRPr lang="en-US" sz="2400" dirty="0"/>
          </a:p>
        </p:txBody>
      </p:sp>
    </p:spTree>
    <p:extLst>
      <p:ext uri="{BB962C8B-B14F-4D97-AF65-F5344CB8AC3E}">
        <p14:creationId xmlns:p14="http://schemas.microsoft.com/office/powerpoint/2010/main" val="30045568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1217" y="228600"/>
            <a:ext cx="10761583" cy="641301"/>
          </a:xfrm>
          <a:prstGeom prst="rect">
            <a:avLst/>
          </a:prstGeom>
        </p:spPr>
        <p:txBody>
          <a:bodyPr vert="horz" wrap="square" lIns="0" tIns="25499" rIns="0" bIns="0" rtlCol="0" anchor="b">
            <a:spAutoFit/>
          </a:bodyPr>
          <a:lstStyle/>
          <a:p>
            <a:pPr marL="26841">
              <a:lnSpc>
                <a:spcPct val="100000"/>
              </a:lnSpc>
              <a:spcBef>
                <a:spcPts val="201"/>
              </a:spcBef>
            </a:pPr>
            <a:r>
              <a:rPr lang="en-CA" sz="4000" spc="95" dirty="0"/>
              <a:t>Motivation: Geographic Variation in Care</a:t>
            </a:r>
            <a:endParaRPr sz="4000" spc="95" dirty="0"/>
          </a:p>
        </p:txBody>
      </p:sp>
      <p:sp>
        <p:nvSpPr>
          <p:cNvPr id="9" name="object 9"/>
          <p:cNvSpPr txBox="1"/>
          <p:nvPr/>
        </p:nvSpPr>
        <p:spPr>
          <a:xfrm>
            <a:off x="11862007" y="6407020"/>
            <a:ext cx="132865" cy="220866"/>
          </a:xfrm>
          <a:prstGeom prst="rect">
            <a:avLst/>
          </a:prstGeom>
        </p:spPr>
        <p:txBody>
          <a:bodyPr vert="horz" wrap="square" lIns="0" tIns="25499" rIns="0" bIns="0" rtlCol="0">
            <a:spAutoFit/>
          </a:bodyPr>
          <a:lstStyle/>
          <a:p>
            <a:pPr marL="26841">
              <a:spcBef>
                <a:spcPts val="201"/>
              </a:spcBef>
            </a:pPr>
            <a:r>
              <a:rPr sz="1268" spc="-232" dirty="0">
                <a:solidFill>
                  <a:srgbClr val="22373A"/>
                </a:solidFill>
                <a:latin typeface="Arial Black"/>
                <a:cs typeface="Arial Black"/>
              </a:rPr>
              <a:t>5</a:t>
            </a:r>
            <a:endParaRPr sz="1268">
              <a:latin typeface="Arial Black"/>
              <a:cs typeface="Arial Black"/>
            </a:endParaRPr>
          </a:p>
        </p:txBody>
      </p:sp>
      <p:sp>
        <p:nvSpPr>
          <p:cNvPr id="3" name="TextBox 2">
            <a:extLst>
              <a:ext uri="{FF2B5EF4-FFF2-40B4-BE49-F238E27FC236}">
                <a16:creationId xmlns:a16="http://schemas.microsoft.com/office/drawing/2014/main" id="{EB3B0B30-C2F4-16D0-9036-2E80A97D4666}"/>
              </a:ext>
            </a:extLst>
          </p:cNvPr>
          <p:cNvSpPr txBox="1"/>
          <p:nvPr/>
        </p:nvSpPr>
        <p:spPr>
          <a:xfrm>
            <a:off x="304800" y="869901"/>
            <a:ext cx="10668000" cy="430887"/>
          </a:xfrm>
          <a:prstGeom prst="rect">
            <a:avLst/>
          </a:prstGeom>
          <a:noFill/>
        </p:spPr>
        <p:txBody>
          <a:bodyPr wrap="square" rtlCol="0">
            <a:spAutoFit/>
          </a:bodyPr>
          <a:lstStyle/>
          <a:p>
            <a:pPr marL="285750" indent="-285750">
              <a:buFont typeface="Arial" panose="020B0604020202020204" pitchFamily="34" charset="0"/>
              <a:buChar char="•"/>
            </a:pPr>
            <a:r>
              <a:rPr lang="en-CA" sz="2200" dirty="0"/>
              <a:t>Why are there geographic disparities in health utilization/spending?</a:t>
            </a:r>
            <a:endParaRPr lang="en-CA" sz="2200" b="1" dirty="0">
              <a:solidFill>
                <a:schemeClr val="accent2">
                  <a:lumMod val="75000"/>
                </a:schemeClr>
              </a:solidFill>
            </a:endParaRPr>
          </a:p>
        </p:txBody>
      </p:sp>
      <p:pic>
        <p:nvPicPr>
          <p:cNvPr id="5" name="Picture 4">
            <a:extLst>
              <a:ext uri="{FF2B5EF4-FFF2-40B4-BE49-F238E27FC236}">
                <a16:creationId xmlns:a16="http://schemas.microsoft.com/office/drawing/2014/main" id="{84AB8B72-563A-9759-7C88-215B3178658D}"/>
              </a:ext>
            </a:extLst>
          </p:cNvPr>
          <p:cNvPicPr>
            <a:picLocks noChangeAspect="1"/>
          </p:cNvPicPr>
          <p:nvPr/>
        </p:nvPicPr>
        <p:blipFill>
          <a:blip r:embed="rId3"/>
          <a:stretch>
            <a:fillRect/>
          </a:stretch>
        </p:blipFill>
        <p:spPr>
          <a:xfrm>
            <a:off x="1143000" y="1336458"/>
            <a:ext cx="7872629" cy="5445342"/>
          </a:xfrm>
          <a:prstGeom prst="rect">
            <a:avLst/>
          </a:prstGeom>
        </p:spPr>
      </p:pic>
    </p:spTree>
    <p:extLst>
      <p:ext uri="{BB962C8B-B14F-4D97-AF65-F5344CB8AC3E}">
        <p14:creationId xmlns:p14="http://schemas.microsoft.com/office/powerpoint/2010/main" val="824960034"/>
      </p:ext>
    </p:extLst>
  </p:cSld>
  <p:clrMapOvr>
    <a:masterClrMapping/>
  </p:clrMapOvr>
  <p:transition>
    <p:cut/>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1217" y="228600"/>
            <a:ext cx="10761583" cy="641301"/>
          </a:xfrm>
          <a:prstGeom prst="rect">
            <a:avLst/>
          </a:prstGeom>
        </p:spPr>
        <p:txBody>
          <a:bodyPr vert="horz" wrap="square" lIns="0" tIns="25499" rIns="0" bIns="0" rtlCol="0" anchor="b">
            <a:spAutoFit/>
          </a:bodyPr>
          <a:lstStyle/>
          <a:p>
            <a:pPr marL="26841">
              <a:lnSpc>
                <a:spcPct val="100000"/>
              </a:lnSpc>
              <a:spcBef>
                <a:spcPts val="201"/>
              </a:spcBef>
            </a:pPr>
            <a:r>
              <a:rPr lang="en-CA" sz="4000" spc="95" dirty="0"/>
              <a:t>Motivation: Geographic Variation in Care</a:t>
            </a:r>
            <a:endParaRPr sz="4000" spc="95" dirty="0"/>
          </a:p>
        </p:txBody>
      </p:sp>
      <p:sp>
        <p:nvSpPr>
          <p:cNvPr id="9" name="object 9"/>
          <p:cNvSpPr txBox="1"/>
          <p:nvPr/>
        </p:nvSpPr>
        <p:spPr>
          <a:xfrm>
            <a:off x="11862007" y="6407020"/>
            <a:ext cx="132865" cy="220866"/>
          </a:xfrm>
          <a:prstGeom prst="rect">
            <a:avLst/>
          </a:prstGeom>
        </p:spPr>
        <p:txBody>
          <a:bodyPr vert="horz" wrap="square" lIns="0" tIns="25499" rIns="0" bIns="0" rtlCol="0">
            <a:spAutoFit/>
          </a:bodyPr>
          <a:lstStyle/>
          <a:p>
            <a:pPr marL="26841">
              <a:spcBef>
                <a:spcPts val="201"/>
              </a:spcBef>
            </a:pPr>
            <a:r>
              <a:rPr sz="1268" spc="-232" dirty="0">
                <a:solidFill>
                  <a:srgbClr val="22373A"/>
                </a:solidFill>
                <a:latin typeface="Arial Black"/>
                <a:cs typeface="Arial Black"/>
              </a:rPr>
              <a:t>5</a:t>
            </a:r>
            <a:endParaRPr sz="1268">
              <a:latin typeface="Arial Black"/>
              <a:cs typeface="Arial Black"/>
            </a:endParaRPr>
          </a:p>
        </p:txBody>
      </p:sp>
      <p:sp>
        <p:nvSpPr>
          <p:cNvPr id="3" name="TextBox 2">
            <a:extLst>
              <a:ext uri="{FF2B5EF4-FFF2-40B4-BE49-F238E27FC236}">
                <a16:creationId xmlns:a16="http://schemas.microsoft.com/office/drawing/2014/main" id="{EB3B0B30-C2F4-16D0-9036-2E80A97D4666}"/>
              </a:ext>
            </a:extLst>
          </p:cNvPr>
          <p:cNvSpPr txBox="1"/>
          <p:nvPr/>
        </p:nvSpPr>
        <p:spPr>
          <a:xfrm>
            <a:off x="304800" y="869901"/>
            <a:ext cx="10668000" cy="430887"/>
          </a:xfrm>
          <a:prstGeom prst="rect">
            <a:avLst/>
          </a:prstGeom>
          <a:noFill/>
        </p:spPr>
        <p:txBody>
          <a:bodyPr wrap="square" rtlCol="0">
            <a:spAutoFit/>
          </a:bodyPr>
          <a:lstStyle/>
          <a:p>
            <a:pPr marL="285750" indent="-285750">
              <a:buFont typeface="Arial" panose="020B0604020202020204" pitchFamily="34" charset="0"/>
              <a:buChar char="•"/>
            </a:pPr>
            <a:r>
              <a:rPr lang="en-CA" sz="2200" dirty="0"/>
              <a:t>Why are</a:t>
            </a:r>
            <a:r>
              <a:rPr lang="en-CA" sz="2200" dirty="0">
                <a:solidFill>
                  <a:schemeClr val="accent2">
                    <a:lumMod val="75000"/>
                  </a:schemeClr>
                </a:solidFill>
              </a:rPr>
              <a:t> (might?) </a:t>
            </a:r>
            <a:r>
              <a:rPr lang="en-CA" sz="2200" dirty="0"/>
              <a:t>there geographic disparities in quality?</a:t>
            </a:r>
            <a:endParaRPr lang="en-CA" sz="2200" b="1" dirty="0">
              <a:solidFill>
                <a:schemeClr val="accent2">
                  <a:lumMod val="75000"/>
                </a:schemeClr>
              </a:solidFill>
            </a:endParaRPr>
          </a:p>
        </p:txBody>
      </p:sp>
      <p:pic>
        <p:nvPicPr>
          <p:cNvPr id="6" name="Picture 5">
            <a:extLst>
              <a:ext uri="{FF2B5EF4-FFF2-40B4-BE49-F238E27FC236}">
                <a16:creationId xmlns:a16="http://schemas.microsoft.com/office/drawing/2014/main" id="{52541956-8AC0-17E5-0802-8B089EEFDCA2}"/>
              </a:ext>
            </a:extLst>
          </p:cNvPr>
          <p:cNvPicPr>
            <a:picLocks noChangeAspect="1"/>
          </p:cNvPicPr>
          <p:nvPr/>
        </p:nvPicPr>
        <p:blipFill rotWithShape="1">
          <a:blip r:embed="rId3"/>
          <a:srcRect b="13974"/>
          <a:stretch/>
        </p:blipFill>
        <p:spPr>
          <a:xfrm>
            <a:off x="1219200" y="1263918"/>
            <a:ext cx="7601725" cy="5363968"/>
          </a:xfrm>
          <a:prstGeom prst="rect">
            <a:avLst/>
          </a:prstGeom>
        </p:spPr>
      </p:pic>
    </p:spTree>
    <p:extLst>
      <p:ext uri="{BB962C8B-B14F-4D97-AF65-F5344CB8AC3E}">
        <p14:creationId xmlns:p14="http://schemas.microsoft.com/office/powerpoint/2010/main" val="462766390"/>
      </p:ext>
    </p:extLst>
  </p:cSld>
  <p:clrMapOvr>
    <a:masterClrMapping/>
  </p:clrMapOvr>
  <p:transition>
    <p:cut/>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1217" y="228600"/>
            <a:ext cx="10761583" cy="641301"/>
          </a:xfrm>
          <a:prstGeom prst="rect">
            <a:avLst/>
          </a:prstGeom>
        </p:spPr>
        <p:txBody>
          <a:bodyPr vert="horz" wrap="square" lIns="0" tIns="25499" rIns="0" bIns="0" rtlCol="0" anchor="b">
            <a:spAutoFit/>
          </a:bodyPr>
          <a:lstStyle/>
          <a:p>
            <a:pPr marL="26841">
              <a:lnSpc>
                <a:spcPct val="100000"/>
              </a:lnSpc>
              <a:spcBef>
                <a:spcPts val="201"/>
              </a:spcBef>
            </a:pPr>
            <a:r>
              <a:rPr lang="en-CA" sz="4000" spc="95" dirty="0"/>
              <a:t>Motivation: Geographic Variation in Care</a:t>
            </a:r>
            <a:endParaRPr sz="4000" spc="95" dirty="0"/>
          </a:p>
        </p:txBody>
      </p:sp>
      <p:sp>
        <p:nvSpPr>
          <p:cNvPr id="9" name="object 9"/>
          <p:cNvSpPr txBox="1"/>
          <p:nvPr/>
        </p:nvSpPr>
        <p:spPr>
          <a:xfrm>
            <a:off x="11862007" y="6407020"/>
            <a:ext cx="132865" cy="220866"/>
          </a:xfrm>
          <a:prstGeom prst="rect">
            <a:avLst/>
          </a:prstGeom>
        </p:spPr>
        <p:txBody>
          <a:bodyPr vert="horz" wrap="square" lIns="0" tIns="25499" rIns="0" bIns="0" rtlCol="0">
            <a:spAutoFit/>
          </a:bodyPr>
          <a:lstStyle/>
          <a:p>
            <a:pPr marL="26841">
              <a:spcBef>
                <a:spcPts val="201"/>
              </a:spcBef>
            </a:pPr>
            <a:r>
              <a:rPr sz="1268" spc="-232" dirty="0">
                <a:solidFill>
                  <a:srgbClr val="22373A"/>
                </a:solidFill>
                <a:latin typeface="Arial Black"/>
                <a:cs typeface="Arial Black"/>
              </a:rPr>
              <a:t>5</a:t>
            </a:r>
            <a:endParaRPr sz="1268">
              <a:latin typeface="Arial Black"/>
              <a:cs typeface="Arial Black"/>
            </a:endParaRPr>
          </a:p>
        </p:txBody>
      </p:sp>
      <p:sp>
        <p:nvSpPr>
          <p:cNvPr id="3" name="TextBox 2">
            <a:extLst>
              <a:ext uri="{FF2B5EF4-FFF2-40B4-BE49-F238E27FC236}">
                <a16:creationId xmlns:a16="http://schemas.microsoft.com/office/drawing/2014/main" id="{EB3B0B30-C2F4-16D0-9036-2E80A97D4666}"/>
              </a:ext>
            </a:extLst>
          </p:cNvPr>
          <p:cNvSpPr txBox="1"/>
          <p:nvPr/>
        </p:nvSpPr>
        <p:spPr>
          <a:xfrm>
            <a:off x="304800" y="869901"/>
            <a:ext cx="10668000" cy="430887"/>
          </a:xfrm>
          <a:prstGeom prst="rect">
            <a:avLst/>
          </a:prstGeom>
          <a:noFill/>
        </p:spPr>
        <p:txBody>
          <a:bodyPr wrap="square" rtlCol="0">
            <a:spAutoFit/>
          </a:bodyPr>
          <a:lstStyle/>
          <a:p>
            <a:pPr marL="285750" indent="-285750">
              <a:buFont typeface="Arial" panose="020B0604020202020204" pitchFamily="34" charset="0"/>
              <a:buChar char="•"/>
            </a:pPr>
            <a:r>
              <a:rPr lang="en-CA" sz="2200" dirty="0"/>
              <a:t>Why are</a:t>
            </a:r>
            <a:r>
              <a:rPr lang="en-CA" sz="2200" dirty="0">
                <a:solidFill>
                  <a:schemeClr val="accent2">
                    <a:lumMod val="75000"/>
                  </a:schemeClr>
                </a:solidFill>
              </a:rPr>
              <a:t> (might?) </a:t>
            </a:r>
            <a:r>
              <a:rPr lang="en-CA" sz="2200" dirty="0"/>
              <a:t>there geographic disparities in quality?</a:t>
            </a:r>
            <a:endParaRPr lang="en-CA" sz="2200" b="1" dirty="0">
              <a:solidFill>
                <a:schemeClr val="accent2">
                  <a:lumMod val="75000"/>
                </a:schemeClr>
              </a:solidFill>
            </a:endParaRPr>
          </a:p>
        </p:txBody>
      </p:sp>
      <p:pic>
        <p:nvPicPr>
          <p:cNvPr id="5" name="Picture 4">
            <a:extLst>
              <a:ext uri="{FF2B5EF4-FFF2-40B4-BE49-F238E27FC236}">
                <a16:creationId xmlns:a16="http://schemas.microsoft.com/office/drawing/2014/main" id="{F8689A81-6D2A-BBF1-F260-529AE8842C55}"/>
              </a:ext>
            </a:extLst>
          </p:cNvPr>
          <p:cNvPicPr>
            <a:picLocks noChangeAspect="1"/>
          </p:cNvPicPr>
          <p:nvPr/>
        </p:nvPicPr>
        <p:blipFill>
          <a:blip r:embed="rId3"/>
          <a:stretch>
            <a:fillRect/>
          </a:stretch>
        </p:blipFill>
        <p:spPr>
          <a:xfrm>
            <a:off x="211217" y="1300393"/>
            <a:ext cx="6167496" cy="5557607"/>
          </a:xfrm>
          <a:prstGeom prst="rect">
            <a:avLst/>
          </a:prstGeom>
        </p:spPr>
      </p:pic>
      <p:pic>
        <p:nvPicPr>
          <p:cNvPr id="8" name="Picture 7">
            <a:extLst>
              <a:ext uri="{FF2B5EF4-FFF2-40B4-BE49-F238E27FC236}">
                <a16:creationId xmlns:a16="http://schemas.microsoft.com/office/drawing/2014/main" id="{22EAF82D-997B-DE8C-FB39-FCD70977A6CB}"/>
              </a:ext>
            </a:extLst>
          </p:cNvPr>
          <p:cNvPicPr>
            <a:picLocks noChangeAspect="1"/>
          </p:cNvPicPr>
          <p:nvPr/>
        </p:nvPicPr>
        <p:blipFill>
          <a:blip r:embed="rId4"/>
          <a:stretch>
            <a:fillRect/>
          </a:stretch>
        </p:blipFill>
        <p:spPr>
          <a:xfrm>
            <a:off x="6388545" y="2165232"/>
            <a:ext cx="5734241" cy="4455280"/>
          </a:xfrm>
          <a:prstGeom prst="rect">
            <a:avLst/>
          </a:prstGeom>
        </p:spPr>
      </p:pic>
    </p:spTree>
    <p:extLst>
      <p:ext uri="{BB962C8B-B14F-4D97-AF65-F5344CB8AC3E}">
        <p14:creationId xmlns:p14="http://schemas.microsoft.com/office/powerpoint/2010/main" val="2169419000"/>
      </p:ext>
    </p:extLst>
  </p:cSld>
  <p:clrMapOvr>
    <a:masterClrMapping/>
  </p:clrMapOvr>
  <p:transition>
    <p:cut/>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1217" y="30443"/>
            <a:ext cx="10304383" cy="702856"/>
          </a:xfrm>
          <a:prstGeom prst="rect">
            <a:avLst/>
          </a:prstGeom>
        </p:spPr>
        <p:txBody>
          <a:bodyPr vert="horz" wrap="square" lIns="0" tIns="25499" rIns="0" bIns="0" rtlCol="0" anchor="b">
            <a:spAutoFit/>
          </a:bodyPr>
          <a:lstStyle/>
          <a:p>
            <a:pPr marL="26841">
              <a:lnSpc>
                <a:spcPct val="100000"/>
              </a:lnSpc>
              <a:spcBef>
                <a:spcPts val="201"/>
              </a:spcBef>
            </a:pPr>
            <a:r>
              <a:rPr lang="en-CA" spc="95" dirty="0"/>
              <a:t>Productivity Spillovers</a:t>
            </a:r>
            <a:endParaRPr spc="95" dirty="0"/>
          </a:p>
        </p:txBody>
      </p:sp>
      <p:sp>
        <p:nvSpPr>
          <p:cNvPr id="9" name="object 9"/>
          <p:cNvSpPr txBox="1"/>
          <p:nvPr/>
        </p:nvSpPr>
        <p:spPr>
          <a:xfrm>
            <a:off x="11862007" y="6407020"/>
            <a:ext cx="132865" cy="220866"/>
          </a:xfrm>
          <a:prstGeom prst="rect">
            <a:avLst/>
          </a:prstGeom>
        </p:spPr>
        <p:txBody>
          <a:bodyPr vert="horz" wrap="square" lIns="0" tIns="25499" rIns="0" bIns="0" rtlCol="0">
            <a:spAutoFit/>
          </a:bodyPr>
          <a:lstStyle/>
          <a:p>
            <a:pPr marL="26841">
              <a:spcBef>
                <a:spcPts val="201"/>
              </a:spcBef>
            </a:pPr>
            <a:r>
              <a:rPr sz="1268" spc="-232" dirty="0">
                <a:solidFill>
                  <a:srgbClr val="22373A"/>
                </a:solidFill>
                <a:latin typeface="Arial Black"/>
                <a:cs typeface="Arial Black"/>
              </a:rPr>
              <a:t>5</a:t>
            </a:r>
            <a:endParaRPr sz="1268">
              <a:latin typeface="Arial Black"/>
              <a:cs typeface="Arial Black"/>
            </a:endParaRPr>
          </a:p>
        </p:txBody>
      </p:sp>
      <p:sp>
        <p:nvSpPr>
          <p:cNvPr id="3" name="TextBox 2">
            <a:extLst>
              <a:ext uri="{FF2B5EF4-FFF2-40B4-BE49-F238E27FC236}">
                <a16:creationId xmlns:a16="http://schemas.microsoft.com/office/drawing/2014/main" id="{EB3B0B30-C2F4-16D0-9036-2E80A97D4666}"/>
              </a:ext>
            </a:extLst>
          </p:cNvPr>
          <p:cNvSpPr txBox="1"/>
          <p:nvPr/>
        </p:nvSpPr>
        <p:spPr>
          <a:xfrm>
            <a:off x="304800" y="733299"/>
            <a:ext cx="10668000" cy="1446550"/>
          </a:xfrm>
          <a:prstGeom prst="rect">
            <a:avLst/>
          </a:prstGeom>
          <a:noFill/>
        </p:spPr>
        <p:txBody>
          <a:bodyPr wrap="square" rtlCol="0">
            <a:spAutoFit/>
          </a:bodyPr>
          <a:lstStyle/>
          <a:p>
            <a:pPr marL="285750" indent="-285750">
              <a:buFont typeface="Arial" panose="020B0604020202020204" pitchFamily="34" charset="0"/>
              <a:buChar char="•"/>
            </a:pPr>
            <a:r>
              <a:rPr lang="en-CA" sz="2200" dirty="0"/>
              <a:t>One hypothesis: </a:t>
            </a:r>
            <a:r>
              <a:rPr lang="en-CA" sz="2200" b="1" dirty="0"/>
              <a:t>“flat of the curve” medicine</a:t>
            </a:r>
          </a:p>
          <a:p>
            <a:pPr marL="742950" lvl="1" indent="-285750">
              <a:buFont typeface="Arial" panose="020B0604020202020204" pitchFamily="34" charset="0"/>
              <a:buChar char="•"/>
            </a:pPr>
            <a:r>
              <a:rPr lang="en-CA" sz="2200" dirty="0"/>
              <a:t>Is there wasteful utilization? Too much demand-inducement? </a:t>
            </a:r>
          </a:p>
          <a:p>
            <a:pPr marL="285750" indent="-285750">
              <a:buFont typeface="Arial" panose="020B0604020202020204" pitchFamily="34" charset="0"/>
              <a:buChar char="•"/>
            </a:pPr>
            <a:endParaRPr lang="en-CA" sz="2200" dirty="0"/>
          </a:p>
          <a:p>
            <a:pPr marL="285750" indent="-285750">
              <a:buFont typeface="Arial" panose="020B0604020202020204" pitchFamily="34" charset="0"/>
              <a:buChar char="•"/>
            </a:pPr>
            <a:endParaRPr lang="en-CA" sz="2200" dirty="0"/>
          </a:p>
        </p:txBody>
      </p:sp>
    </p:spTree>
    <p:extLst>
      <p:ext uri="{BB962C8B-B14F-4D97-AF65-F5344CB8AC3E}">
        <p14:creationId xmlns:p14="http://schemas.microsoft.com/office/powerpoint/2010/main" val="1379795562"/>
      </p:ext>
    </p:extLst>
  </p:cSld>
  <p:clrMapOvr>
    <a:masterClrMapping/>
  </p:clrMapOvr>
  <p:transition>
    <p:cut/>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1217" y="30443"/>
            <a:ext cx="10304383" cy="702856"/>
          </a:xfrm>
          <a:prstGeom prst="rect">
            <a:avLst/>
          </a:prstGeom>
        </p:spPr>
        <p:txBody>
          <a:bodyPr vert="horz" wrap="square" lIns="0" tIns="25499" rIns="0" bIns="0" rtlCol="0" anchor="b">
            <a:spAutoFit/>
          </a:bodyPr>
          <a:lstStyle/>
          <a:p>
            <a:pPr marL="26841">
              <a:lnSpc>
                <a:spcPct val="100000"/>
              </a:lnSpc>
              <a:spcBef>
                <a:spcPts val="201"/>
              </a:spcBef>
            </a:pPr>
            <a:r>
              <a:rPr lang="en-CA" spc="95" dirty="0"/>
              <a:t>Productivity Spillovers</a:t>
            </a:r>
            <a:endParaRPr spc="95" dirty="0"/>
          </a:p>
        </p:txBody>
      </p:sp>
      <p:sp>
        <p:nvSpPr>
          <p:cNvPr id="9" name="object 9"/>
          <p:cNvSpPr txBox="1"/>
          <p:nvPr/>
        </p:nvSpPr>
        <p:spPr>
          <a:xfrm>
            <a:off x="11862007" y="6407020"/>
            <a:ext cx="132865" cy="220866"/>
          </a:xfrm>
          <a:prstGeom prst="rect">
            <a:avLst/>
          </a:prstGeom>
        </p:spPr>
        <p:txBody>
          <a:bodyPr vert="horz" wrap="square" lIns="0" tIns="25499" rIns="0" bIns="0" rtlCol="0">
            <a:spAutoFit/>
          </a:bodyPr>
          <a:lstStyle/>
          <a:p>
            <a:pPr marL="26841">
              <a:spcBef>
                <a:spcPts val="201"/>
              </a:spcBef>
            </a:pPr>
            <a:r>
              <a:rPr sz="1268" spc="-232" dirty="0">
                <a:solidFill>
                  <a:srgbClr val="22373A"/>
                </a:solidFill>
                <a:latin typeface="Arial Black"/>
                <a:cs typeface="Arial Black"/>
              </a:rPr>
              <a:t>5</a:t>
            </a:r>
            <a:endParaRPr sz="1268">
              <a:latin typeface="Arial Black"/>
              <a:cs typeface="Arial Black"/>
            </a:endParaRP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EB3B0B30-C2F4-16D0-9036-2E80A97D4666}"/>
                  </a:ext>
                </a:extLst>
              </p:cNvPr>
              <p:cNvSpPr txBox="1"/>
              <p:nvPr/>
            </p:nvSpPr>
            <p:spPr>
              <a:xfrm>
                <a:off x="304800" y="733299"/>
                <a:ext cx="10668000" cy="4832092"/>
              </a:xfrm>
              <a:prstGeom prst="rect">
                <a:avLst/>
              </a:prstGeom>
              <a:noFill/>
            </p:spPr>
            <p:txBody>
              <a:bodyPr wrap="square" rtlCol="0">
                <a:spAutoFit/>
              </a:bodyPr>
              <a:lstStyle/>
              <a:p>
                <a:pPr marL="285750" indent="-285750">
                  <a:buFont typeface="Arial" panose="020B0604020202020204" pitchFamily="34" charset="0"/>
                  <a:buChar char="•"/>
                </a:pPr>
                <a:r>
                  <a:rPr lang="en-CA" sz="2200" dirty="0"/>
                  <a:t>One hypothesis: </a:t>
                </a:r>
                <a:r>
                  <a:rPr lang="en-CA" sz="2200" b="1" dirty="0"/>
                  <a:t>“flat of the curve” medicine</a:t>
                </a:r>
              </a:p>
              <a:p>
                <a:pPr marL="742950" lvl="1" indent="-285750">
                  <a:buFont typeface="Arial" panose="020B0604020202020204" pitchFamily="34" charset="0"/>
                  <a:buChar char="•"/>
                </a:pPr>
                <a:r>
                  <a:rPr lang="en-CA" sz="2200" dirty="0"/>
                  <a:t>Is there wasteful utilization? Too much demand-inducement? </a:t>
                </a:r>
              </a:p>
              <a:p>
                <a:pPr marL="285750" indent="-285750">
                  <a:buFont typeface="Arial" panose="020B0604020202020204" pitchFamily="34" charset="0"/>
                  <a:buChar char="•"/>
                </a:pPr>
                <a:r>
                  <a:rPr lang="en-CA" sz="2200" dirty="0"/>
                  <a:t>But this theory has some issues: </a:t>
                </a:r>
              </a:p>
              <a:p>
                <a:pPr marL="914400" lvl="1" indent="-457200">
                  <a:buFont typeface="+mj-lt"/>
                  <a:buAutoNum type="arabicPeriod"/>
                </a:pPr>
                <a:r>
                  <a:rPr lang="en-CA" sz="2200" dirty="0"/>
                  <a:t>Why would we see differences in outcomes in similar regions? Would need to make area-specific assumptions about induced demand</a:t>
                </a:r>
              </a:p>
              <a:p>
                <a:pPr marL="914400" lvl="1" indent="-457200">
                  <a:buFont typeface="+mj-lt"/>
                  <a:buAutoNum type="arabicPeriod"/>
                </a:pPr>
                <a:r>
                  <a:rPr lang="en-CA" sz="2200" dirty="0"/>
                  <a:t>We would still expect more treatment to improve outcomes (at least slightly) unless </a:t>
                </a:r>
                <a14:m>
                  <m:oMath xmlns:m="http://schemas.openxmlformats.org/officeDocument/2006/math">
                    <m:r>
                      <a:rPr lang="en-CA" sz="2200" b="0" i="1" smtClean="0">
                        <a:latin typeface="Cambria Math" panose="02040503050406030204" pitchFamily="18" charset="0"/>
                      </a:rPr>
                      <m:t>𝑀</m:t>
                    </m:r>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𝐵</m:t>
                        </m:r>
                      </m:e>
                      <m:sub>
                        <m:r>
                          <a:rPr lang="en-CA" sz="2200" b="0" i="1" smtClean="0">
                            <a:latin typeface="Cambria Math" panose="02040503050406030204" pitchFamily="18" charset="0"/>
                          </a:rPr>
                          <m:t>𝑡𝑟𝑒𝑎𝑡𝑚𝑒𝑛𝑡</m:t>
                        </m:r>
                      </m:sub>
                    </m:sSub>
                    <m:r>
                      <a:rPr lang="en-CA" sz="2200" b="0" i="1" smtClean="0">
                        <a:latin typeface="Cambria Math" panose="02040503050406030204" pitchFamily="18" charset="0"/>
                      </a:rPr>
                      <m:t>≤0</m:t>
                    </m:r>
                  </m:oMath>
                </a14:m>
                <a:r>
                  <a:rPr lang="en-CA" sz="2200" dirty="0"/>
                  <a:t>, which doesn’t make sense</a:t>
                </a:r>
              </a:p>
              <a:p>
                <a:pPr marL="914400" lvl="1" indent="-457200">
                  <a:buFont typeface="+mj-lt"/>
                  <a:buAutoNum type="arabicPeriod"/>
                </a:pPr>
                <a:r>
                  <a:rPr lang="en-CA" sz="2200" dirty="0"/>
                  <a:t>This would predict that </a:t>
                </a:r>
                <a14:m>
                  <m:oMath xmlns:m="http://schemas.openxmlformats.org/officeDocument/2006/math">
                    <m:r>
                      <a:rPr lang="en-CA" sz="2200" b="0" i="1" smtClean="0">
                        <a:latin typeface="Cambria Math" panose="02040503050406030204" pitchFamily="18" charset="0"/>
                      </a:rPr>
                      <m:t>𝑀</m:t>
                    </m:r>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𝐵</m:t>
                        </m:r>
                      </m:e>
                      <m:sub>
                        <m:r>
                          <a:rPr lang="en-CA" sz="2200" b="0" i="1" smtClean="0">
                            <a:latin typeface="Cambria Math" panose="02040503050406030204" pitchFamily="18" charset="0"/>
                          </a:rPr>
                          <m:t>𝑡</m:t>
                        </m:r>
                      </m:sub>
                    </m:sSub>
                  </m:oMath>
                </a14:m>
                <a:r>
                  <a:rPr lang="en-CA" sz="2200" dirty="0"/>
                  <a:t> is higher in less-intensive areas, but this is violated in cross-country comparisons. Areas where heart attacks are managed more intensively also have higher marginal benefits (US/Canada)</a:t>
                </a:r>
              </a:p>
              <a:p>
                <a:pPr marL="285750" indent="-285750">
                  <a:buFont typeface="Arial" panose="020B0604020202020204" pitchFamily="34" charset="0"/>
                  <a:buChar char="•"/>
                </a:pPr>
                <a:r>
                  <a:rPr lang="en-CA" sz="2200" dirty="0"/>
                  <a:t>Another hypothesis: treatments are </a:t>
                </a:r>
                <a:r>
                  <a:rPr lang="en-CA" sz="2200" b="1" dirty="0"/>
                  <a:t>correlated </a:t>
                </a:r>
                <a:r>
                  <a:rPr lang="en-CA" sz="2200" dirty="0"/>
                  <a:t>across patients and physicians </a:t>
                </a:r>
              </a:p>
              <a:p>
                <a:pPr marL="285750" indent="-285750">
                  <a:buFont typeface="Arial" panose="020B0604020202020204" pitchFamily="34" charset="0"/>
                  <a:buChar char="•"/>
                </a:pPr>
                <a:endParaRPr lang="en-CA" sz="2200" dirty="0"/>
              </a:p>
            </p:txBody>
          </p:sp>
        </mc:Choice>
        <mc:Fallback xmlns="">
          <p:sp>
            <p:nvSpPr>
              <p:cNvPr id="3" name="TextBox 2">
                <a:extLst>
                  <a:ext uri="{FF2B5EF4-FFF2-40B4-BE49-F238E27FC236}">
                    <a16:creationId xmlns:a16="http://schemas.microsoft.com/office/drawing/2014/main" id="{EB3B0B30-C2F4-16D0-9036-2E80A97D4666}"/>
                  </a:ext>
                </a:extLst>
              </p:cNvPr>
              <p:cNvSpPr txBox="1">
                <a:spLocks noRot="1" noChangeAspect="1" noMove="1" noResize="1" noEditPoints="1" noAdjustHandles="1" noChangeArrowheads="1" noChangeShapeType="1" noTextEdit="1"/>
              </p:cNvSpPr>
              <p:nvPr/>
            </p:nvSpPr>
            <p:spPr>
              <a:xfrm>
                <a:off x="304800" y="733299"/>
                <a:ext cx="10668000" cy="4832092"/>
              </a:xfrm>
              <a:prstGeom prst="rect">
                <a:avLst/>
              </a:prstGeom>
              <a:blipFill>
                <a:blip r:embed="rId3"/>
                <a:stretch>
                  <a:fillRect l="-629" t="-757" r="-1200"/>
                </a:stretch>
              </a:blipFill>
            </p:spPr>
            <p:txBody>
              <a:bodyPr/>
              <a:lstStyle/>
              <a:p>
                <a:r>
                  <a:rPr lang="en-CA">
                    <a:noFill/>
                  </a:rPr>
                  <a:t> </a:t>
                </a:r>
              </a:p>
            </p:txBody>
          </p:sp>
        </mc:Fallback>
      </mc:AlternateContent>
    </p:spTree>
    <p:extLst>
      <p:ext uri="{BB962C8B-B14F-4D97-AF65-F5344CB8AC3E}">
        <p14:creationId xmlns:p14="http://schemas.microsoft.com/office/powerpoint/2010/main" val="2391071275"/>
      </p:ext>
    </p:extLst>
  </p:cSld>
  <p:clrMapOvr>
    <a:masterClrMapping/>
  </p:clrMapOvr>
  <p:transition>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2078"/>
            <a:ext cx="7269480" cy="624840"/>
          </a:xfrm>
        </p:spPr>
        <p:txBody>
          <a:bodyPr>
            <a:normAutofit fontScale="90000"/>
          </a:bodyPr>
          <a:lstStyle/>
          <a:p>
            <a:r>
              <a:rPr lang="en-US" dirty="0">
                <a:solidFill>
                  <a:schemeClr val="accent2">
                    <a:lumMod val="75000"/>
                  </a:schemeClr>
                </a:solidFill>
                <a:cs typeface="Times New Roman" panose="02020603050405020304" pitchFamily="18" charset="0"/>
              </a:rPr>
              <a:t>Last time: Provider Payment</a:t>
            </a:r>
            <a:endParaRPr lang="en-US" dirty="0">
              <a:solidFill>
                <a:schemeClr val="accent2">
                  <a:lumMod val="75000"/>
                </a:schemeClr>
              </a:solidFill>
              <a:latin typeface="Times New Roman" panose="02020603050405020304" pitchFamily="18" charset="0"/>
              <a:cs typeface="Times New Roman" panose="02020603050405020304" pitchFamily="18" charset="0"/>
            </a:endParaRPr>
          </a:p>
        </p:txBody>
      </p:sp>
      <p:sp>
        <p:nvSpPr>
          <p:cNvPr id="5" name="Content Placeholder 2">
            <a:extLst>
              <a:ext uri="{FF2B5EF4-FFF2-40B4-BE49-F238E27FC236}">
                <a16:creationId xmlns:a16="http://schemas.microsoft.com/office/drawing/2014/main" id="{D52D31A3-19BE-0C56-23AB-F009C1779EED}"/>
              </a:ext>
            </a:extLst>
          </p:cNvPr>
          <p:cNvSpPr txBox="1">
            <a:spLocks/>
          </p:cNvSpPr>
          <p:nvPr/>
        </p:nvSpPr>
        <p:spPr>
          <a:xfrm>
            <a:off x="876300" y="929575"/>
            <a:ext cx="10439400" cy="5141388"/>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r>
              <a:rPr lang="en-US" sz="2400" dirty="0">
                <a:cs typeface="Times New Roman" panose="02020603050405020304" pitchFamily="18" charset="0"/>
              </a:rPr>
              <a:t>Thinking about </a:t>
            </a:r>
            <a:r>
              <a:rPr lang="en-US" sz="2400" u="sng" dirty="0">
                <a:cs typeface="Times New Roman" panose="02020603050405020304" pitchFamily="18" charset="0"/>
              </a:rPr>
              <a:t>supply </a:t>
            </a:r>
            <a:r>
              <a:rPr lang="en-US" sz="2400" dirty="0">
                <a:cs typeface="Times New Roman" panose="02020603050405020304" pitchFamily="18" charset="0"/>
              </a:rPr>
              <a:t>of healthcare rather than </a:t>
            </a:r>
            <a:r>
              <a:rPr lang="en-US" sz="2400" u="sng" dirty="0">
                <a:cs typeface="Times New Roman" panose="02020603050405020304" pitchFamily="18" charset="0"/>
              </a:rPr>
              <a:t>demand</a:t>
            </a:r>
            <a:endParaRPr lang="en-US" sz="2400" dirty="0">
              <a:cs typeface="Times New Roman" panose="02020603050405020304" pitchFamily="18" charset="0"/>
            </a:endParaRPr>
          </a:p>
          <a:p>
            <a:r>
              <a:rPr lang="en-US" sz="2400" dirty="0">
                <a:cs typeface="Times New Roman" panose="02020603050405020304" pitchFamily="18" charset="0"/>
              </a:rPr>
              <a:t>How do </a:t>
            </a:r>
            <a:r>
              <a:rPr lang="en-US" sz="2400" i="1" dirty="0">
                <a:cs typeface="Times New Roman" panose="02020603050405020304" pitchFamily="18" charset="0"/>
              </a:rPr>
              <a:t>physicians</a:t>
            </a:r>
            <a:r>
              <a:rPr lang="en-US" sz="2400" dirty="0">
                <a:cs typeface="Times New Roman" panose="02020603050405020304" pitchFamily="18" charset="0"/>
              </a:rPr>
              <a:t> respond to incentives?</a:t>
            </a:r>
          </a:p>
          <a:p>
            <a:endParaRPr lang="en-US" sz="2400" dirty="0">
              <a:cs typeface="Times New Roman" panose="02020603050405020304" pitchFamily="18" charset="0"/>
            </a:endParaRPr>
          </a:p>
        </p:txBody>
      </p:sp>
      <p:sp>
        <p:nvSpPr>
          <p:cNvPr id="3" name="Title 1">
            <a:extLst>
              <a:ext uri="{FF2B5EF4-FFF2-40B4-BE49-F238E27FC236}">
                <a16:creationId xmlns:a16="http://schemas.microsoft.com/office/drawing/2014/main" id="{D3715145-EE8D-AB47-7A7C-42763893F0CF}"/>
              </a:ext>
            </a:extLst>
          </p:cNvPr>
          <p:cNvSpPr txBox="1">
            <a:spLocks/>
          </p:cNvSpPr>
          <p:nvPr/>
        </p:nvSpPr>
        <p:spPr>
          <a:xfrm>
            <a:off x="572386" y="2286000"/>
            <a:ext cx="7428614" cy="624840"/>
          </a:xfrm>
          <a:prstGeom prst="rect">
            <a:avLst/>
          </a:prstGeom>
        </p:spPr>
        <p:txBody>
          <a:bodyPr vert="horz" lIns="91440" tIns="45720" rIns="91440" bIns="45720" rtlCol="0" anchor="b">
            <a:normAutofit fontScale="90000" lnSpcReduction="10000"/>
          </a:bodyPr>
          <a:lstStyle>
            <a:lvl1pPr algn="l" defTabSz="914400" rtl="0" eaLnBrk="1" latinLnBrk="0" hangingPunct="1">
              <a:lnSpc>
                <a:spcPct val="90000"/>
              </a:lnSpc>
              <a:spcBef>
                <a:spcPct val="0"/>
              </a:spcBef>
              <a:buNone/>
              <a:defRPr sz="4400" kern="1200" spc="-50" baseline="0">
                <a:solidFill>
                  <a:schemeClr val="tx1"/>
                </a:solidFill>
                <a:latin typeface="Times New Roman" panose="02020603050405020304" pitchFamily="18" charset="0"/>
                <a:ea typeface="+mj-ea"/>
                <a:cs typeface="+mj-cs"/>
              </a:defRPr>
            </a:lvl1pPr>
          </a:lstStyle>
          <a:p>
            <a:r>
              <a:rPr lang="en-US" dirty="0">
                <a:solidFill>
                  <a:schemeClr val="accent2">
                    <a:lumMod val="75000"/>
                  </a:schemeClr>
                </a:solidFill>
                <a:cs typeface="Times New Roman" panose="02020603050405020304" pitchFamily="18" charset="0"/>
              </a:rPr>
              <a:t>This time: More Provider Incentives</a:t>
            </a:r>
          </a:p>
        </p:txBody>
      </p:sp>
      <p:sp>
        <p:nvSpPr>
          <p:cNvPr id="4" name="Content Placeholder 2">
            <a:extLst>
              <a:ext uri="{FF2B5EF4-FFF2-40B4-BE49-F238E27FC236}">
                <a16:creationId xmlns:a16="http://schemas.microsoft.com/office/drawing/2014/main" id="{321A46D9-8D8C-A31D-D5CA-7E95365A2EE8}"/>
              </a:ext>
            </a:extLst>
          </p:cNvPr>
          <p:cNvSpPr txBox="1">
            <a:spLocks/>
          </p:cNvSpPr>
          <p:nvPr/>
        </p:nvSpPr>
        <p:spPr>
          <a:xfrm>
            <a:off x="609600" y="2943497"/>
            <a:ext cx="10439400" cy="2491805"/>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r>
              <a:rPr lang="en-US" sz="2400" dirty="0">
                <a:cs typeface="Times New Roman" panose="02020603050405020304" pitchFamily="18" charset="0"/>
              </a:rPr>
              <a:t>How do doctors influence treatment decisions?</a:t>
            </a:r>
          </a:p>
          <a:p>
            <a:r>
              <a:rPr lang="en-US" sz="2400" dirty="0">
                <a:cs typeface="Times New Roman" panose="02020603050405020304" pitchFamily="18" charset="0"/>
              </a:rPr>
              <a:t>How does variation in utilization patterns arise?</a:t>
            </a:r>
          </a:p>
          <a:p>
            <a:r>
              <a:rPr lang="en-US" sz="2400" dirty="0">
                <a:cs typeface="Times New Roman" panose="02020603050405020304" pitchFamily="18" charset="0"/>
              </a:rPr>
              <a:t>This is a </a:t>
            </a:r>
            <a:r>
              <a:rPr lang="en-US" sz="2400" b="1" dirty="0">
                <a:cs typeface="Times New Roman" panose="02020603050405020304" pitchFamily="18" charset="0"/>
              </a:rPr>
              <a:t>very </a:t>
            </a:r>
            <a:r>
              <a:rPr lang="en-US" sz="2400" dirty="0">
                <a:cs typeface="Times New Roman" panose="02020603050405020304" pitchFamily="18" charset="0"/>
              </a:rPr>
              <a:t>rich literature! </a:t>
            </a:r>
          </a:p>
          <a:p>
            <a:pPr lvl="1"/>
            <a:r>
              <a:rPr lang="en-US" sz="2200" dirty="0">
                <a:cs typeface="Times New Roman" panose="02020603050405020304" pitchFamily="18" charset="0"/>
              </a:rPr>
              <a:t>Covered today: demand inducement, returns to specialization, teams (Casey)</a:t>
            </a:r>
          </a:p>
          <a:p>
            <a:pPr lvl="1"/>
            <a:r>
              <a:rPr lang="en-US" sz="2200" dirty="0">
                <a:cs typeface="Times New Roman" panose="02020603050405020304" pitchFamily="18" charset="0"/>
              </a:rPr>
              <a:t>Not covered: learning, innovation adoption, testing decisions, report cards, etc.!</a:t>
            </a:r>
          </a:p>
        </p:txBody>
      </p:sp>
    </p:spTree>
    <p:extLst>
      <p:ext uri="{BB962C8B-B14F-4D97-AF65-F5344CB8AC3E}">
        <p14:creationId xmlns:p14="http://schemas.microsoft.com/office/powerpoint/2010/main" val="23633088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1217" y="30443"/>
            <a:ext cx="10304383" cy="702856"/>
          </a:xfrm>
          <a:prstGeom prst="rect">
            <a:avLst/>
          </a:prstGeom>
        </p:spPr>
        <p:txBody>
          <a:bodyPr vert="horz" wrap="square" lIns="0" tIns="25499" rIns="0" bIns="0" rtlCol="0" anchor="b">
            <a:spAutoFit/>
          </a:bodyPr>
          <a:lstStyle/>
          <a:p>
            <a:pPr marL="26841">
              <a:lnSpc>
                <a:spcPct val="100000"/>
              </a:lnSpc>
              <a:spcBef>
                <a:spcPts val="201"/>
              </a:spcBef>
            </a:pPr>
            <a:r>
              <a:rPr lang="en-CA" spc="95" dirty="0"/>
              <a:t>Productivity Spillovers</a:t>
            </a:r>
            <a:endParaRPr spc="95" dirty="0"/>
          </a:p>
        </p:txBody>
      </p:sp>
      <p:sp>
        <p:nvSpPr>
          <p:cNvPr id="9" name="object 9"/>
          <p:cNvSpPr txBox="1"/>
          <p:nvPr/>
        </p:nvSpPr>
        <p:spPr>
          <a:xfrm>
            <a:off x="11862007" y="6407020"/>
            <a:ext cx="132865" cy="220866"/>
          </a:xfrm>
          <a:prstGeom prst="rect">
            <a:avLst/>
          </a:prstGeom>
        </p:spPr>
        <p:txBody>
          <a:bodyPr vert="horz" wrap="square" lIns="0" tIns="25499" rIns="0" bIns="0" rtlCol="0">
            <a:spAutoFit/>
          </a:bodyPr>
          <a:lstStyle/>
          <a:p>
            <a:pPr marL="26841">
              <a:spcBef>
                <a:spcPts val="201"/>
              </a:spcBef>
            </a:pPr>
            <a:r>
              <a:rPr sz="1268" spc="-232" dirty="0">
                <a:solidFill>
                  <a:srgbClr val="22373A"/>
                </a:solidFill>
                <a:latin typeface="Arial Black"/>
                <a:cs typeface="Arial Black"/>
              </a:rPr>
              <a:t>5</a:t>
            </a:r>
            <a:endParaRPr sz="1268">
              <a:latin typeface="Arial Black"/>
              <a:cs typeface="Arial Black"/>
            </a:endParaRP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EB3B0B30-C2F4-16D0-9036-2E80A97D4666}"/>
                  </a:ext>
                </a:extLst>
              </p:cNvPr>
              <p:cNvSpPr txBox="1"/>
              <p:nvPr/>
            </p:nvSpPr>
            <p:spPr>
              <a:xfrm>
                <a:off x="304800" y="733299"/>
                <a:ext cx="10668000" cy="4832092"/>
              </a:xfrm>
              <a:prstGeom prst="rect">
                <a:avLst/>
              </a:prstGeom>
              <a:noFill/>
            </p:spPr>
            <p:txBody>
              <a:bodyPr wrap="square" rtlCol="0">
                <a:spAutoFit/>
              </a:bodyPr>
              <a:lstStyle/>
              <a:p>
                <a:pPr marL="285750" indent="-285750">
                  <a:buFont typeface="Arial" panose="020B0604020202020204" pitchFamily="34" charset="0"/>
                  <a:buChar char="•"/>
                </a:pPr>
                <a:r>
                  <a:rPr lang="en-CA" sz="2200" dirty="0"/>
                  <a:t>One hypothesis: </a:t>
                </a:r>
                <a:r>
                  <a:rPr lang="en-CA" sz="2200" b="1" dirty="0"/>
                  <a:t>“flat of the curve” medicine</a:t>
                </a:r>
              </a:p>
              <a:p>
                <a:pPr marL="742950" lvl="1" indent="-285750">
                  <a:buFont typeface="Arial" panose="020B0604020202020204" pitchFamily="34" charset="0"/>
                  <a:buChar char="•"/>
                </a:pPr>
                <a:r>
                  <a:rPr lang="en-CA" sz="2200" dirty="0"/>
                  <a:t>Is there wasteful utilization? Too much demand-inducement? </a:t>
                </a:r>
              </a:p>
              <a:p>
                <a:pPr marL="285750" indent="-285750">
                  <a:buFont typeface="Arial" panose="020B0604020202020204" pitchFamily="34" charset="0"/>
                  <a:buChar char="•"/>
                </a:pPr>
                <a:r>
                  <a:rPr lang="en-CA" sz="2200" dirty="0"/>
                  <a:t>But this theory has some issues: </a:t>
                </a:r>
              </a:p>
              <a:p>
                <a:pPr marL="914400" lvl="1" indent="-457200">
                  <a:buFont typeface="+mj-lt"/>
                  <a:buAutoNum type="arabicPeriod"/>
                </a:pPr>
                <a:r>
                  <a:rPr lang="en-CA" sz="2200" dirty="0"/>
                  <a:t>Why would we see differences in outcomes in similar regions? </a:t>
                </a:r>
              </a:p>
              <a:p>
                <a:pPr marL="914400" lvl="1" indent="-457200">
                  <a:buFont typeface="+mj-lt"/>
                  <a:buAutoNum type="arabicPeriod"/>
                </a:pPr>
                <a:r>
                  <a:rPr lang="en-CA" sz="2200" dirty="0"/>
                  <a:t>We would still expect more treatment to improve outcomes</a:t>
                </a:r>
              </a:p>
              <a:p>
                <a:pPr marL="914400" lvl="1" indent="-457200">
                  <a:buFont typeface="+mj-lt"/>
                  <a:buAutoNum type="arabicPeriod"/>
                </a:pPr>
                <a:r>
                  <a:rPr lang="en-CA" sz="2200" dirty="0"/>
                  <a:t>This would predict that </a:t>
                </a:r>
                <a14:m>
                  <m:oMath xmlns:m="http://schemas.openxmlformats.org/officeDocument/2006/math">
                    <m:r>
                      <a:rPr lang="en-CA" sz="2200" b="0" i="1" smtClean="0">
                        <a:latin typeface="Cambria Math" panose="02040503050406030204" pitchFamily="18" charset="0"/>
                      </a:rPr>
                      <m:t>𝑀</m:t>
                    </m:r>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𝐵</m:t>
                        </m:r>
                      </m:e>
                      <m:sub>
                        <m:r>
                          <a:rPr lang="en-CA" sz="2200" b="0" i="1" smtClean="0">
                            <a:latin typeface="Cambria Math" panose="02040503050406030204" pitchFamily="18" charset="0"/>
                          </a:rPr>
                          <m:t>𝑡</m:t>
                        </m:r>
                      </m:sub>
                    </m:sSub>
                  </m:oMath>
                </a14:m>
                <a:r>
                  <a:rPr lang="en-CA" sz="2200" dirty="0"/>
                  <a:t> is higher in less-intensive areas, but this is violated in cross-country comparisons. </a:t>
                </a:r>
              </a:p>
              <a:p>
                <a:pPr lvl="1"/>
                <a:endParaRPr lang="en-CA" sz="2200" dirty="0"/>
              </a:p>
              <a:p>
                <a:pPr marL="285750" indent="-285750">
                  <a:buFont typeface="Arial" panose="020B0604020202020204" pitchFamily="34" charset="0"/>
                  <a:buChar char="•"/>
                </a:pPr>
                <a:r>
                  <a:rPr lang="en-CA" sz="2200" dirty="0"/>
                  <a:t>Another hypothesis: </a:t>
                </a:r>
                <a:r>
                  <a:rPr lang="en-CA" sz="2200" b="1" dirty="0"/>
                  <a:t>productivity spillovers </a:t>
                </a:r>
              </a:p>
              <a:p>
                <a:pPr marL="742950" lvl="1" indent="-285750">
                  <a:buFont typeface="Arial" panose="020B0604020202020204" pitchFamily="34" charset="0"/>
                  <a:buChar char="•"/>
                </a:pPr>
                <a:r>
                  <a:rPr lang="en-CA" sz="2200" dirty="0"/>
                  <a:t>Treatment decisions and outcomes are correlated geographically</a:t>
                </a:r>
              </a:p>
              <a:p>
                <a:pPr marL="742950" lvl="1" indent="-285750">
                  <a:buFont typeface="Arial" panose="020B0604020202020204" pitchFamily="34" charset="0"/>
                  <a:buChar char="•"/>
                </a:pPr>
                <a:r>
                  <a:rPr lang="en-CA" sz="2200" dirty="0"/>
                  <a:t>Could be knowledge spillovers (e.g., MD peer effects)</a:t>
                </a:r>
              </a:p>
              <a:p>
                <a:pPr marL="742950" lvl="1" indent="-285750">
                  <a:buFont typeface="Arial" panose="020B0604020202020204" pitchFamily="34" charset="0"/>
                  <a:buChar char="•"/>
                </a:pPr>
                <a:r>
                  <a:rPr lang="en-CA" sz="2200" dirty="0"/>
                  <a:t>Could also be selective physician relocation, etc. </a:t>
                </a:r>
              </a:p>
              <a:p>
                <a:pPr marL="742950" lvl="1" indent="-285750">
                  <a:buFont typeface="Arial" panose="020B0604020202020204" pitchFamily="34" charset="0"/>
                  <a:buChar char="•"/>
                </a:pPr>
                <a:r>
                  <a:rPr lang="en-CA" sz="2200" dirty="0"/>
                  <a:t>Key assumption: </a:t>
                </a:r>
                <a:r>
                  <a:rPr lang="en-CA" sz="2200" b="1" dirty="0">
                    <a:solidFill>
                      <a:schemeClr val="accent2">
                        <a:lumMod val="75000"/>
                      </a:schemeClr>
                    </a:solidFill>
                  </a:rPr>
                  <a:t>Returns to an intensive treatment </a:t>
                </a:r>
                <a14:m>
                  <m:oMath xmlns:m="http://schemas.openxmlformats.org/officeDocument/2006/math">
                    <m:r>
                      <a:rPr lang="en-CA" sz="2200" b="1" i="1" smtClean="0">
                        <a:solidFill>
                          <a:schemeClr val="accent2">
                            <a:lumMod val="75000"/>
                          </a:schemeClr>
                        </a:solidFill>
                        <a:latin typeface="Cambria Math" panose="02040503050406030204" pitchFamily="18" charset="0"/>
                      </a:rPr>
                      <m:t>↑</m:t>
                    </m:r>
                  </m:oMath>
                </a14:m>
                <a:r>
                  <a:rPr lang="en-CA" sz="2200" b="1" dirty="0">
                    <a:solidFill>
                      <a:schemeClr val="accent2">
                        <a:lumMod val="75000"/>
                      </a:schemeClr>
                    </a:solidFill>
                  </a:rPr>
                  <a:t> as that treatment is done more</a:t>
                </a:r>
                <a:endParaRPr lang="en-CA" sz="2200" b="1" dirty="0"/>
              </a:p>
            </p:txBody>
          </p:sp>
        </mc:Choice>
        <mc:Fallback xmlns="">
          <p:sp>
            <p:nvSpPr>
              <p:cNvPr id="3" name="TextBox 2">
                <a:extLst>
                  <a:ext uri="{FF2B5EF4-FFF2-40B4-BE49-F238E27FC236}">
                    <a16:creationId xmlns:a16="http://schemas.microsoft.com/office/drawing/2014/main" id="{EB3B0B30-C2F4-16D0-9036-2E80A97D4666}"/>
                  </a:ext>
                </a:extLst>
              </p:cNvPr>
              <p:cNvSpPr txBox="1">
                <a:spLocks noRot="1" noChangeAspect="1" noMove="1" noResize="1" noEditPoints="1" noAdjustHandles="1" noChangeArrowheads="1" noChangeShapeType="1" noTextEdit="1"/>
              </p:cNvSpPr>
              <p:nvPr/>
            </p:nvSpPr>
            <p:spPr>
              <a:xfrm>
                <a:off x="304800" y="733299"/>
                <a:ext cx="10668000" cy="4832092"/>
              </a:xfrm>
              <a:prstGeom prst="rect">
                <a:avLst/>
              </a:prstGeom>
              <a:blipFill>
                <a:blip r:embed="rId3"/>
                <a:stretch>
                  <a:fillRect l="-629" t="-757" b="-1639"/>
                </a:stretch>
              </a:blipFill>
            </p:spPr>
            <p:txBody>
              <a:bodyPr/>
              <a:lstStyle/>
              <a:p>
                <a:r>
                  <a:rPr lang="en-CA">
                    <a:noFill/>
                  </a:rPr>
                  <a:t> </a:t>
                </a:r>
              </a:p>
            </p:txBody>
          </p:sp>
        </mc:Fallback>
      </mc:AlternateContent>
    </p:spTree>
    <p:extLst>
      <p:ext uri="{BB962C8B-B14F-4D97-AF65-F5344CB8AC3E}">
        <p14:creationId xmlns:p14="http://schemas.microsoft.com/office/powerpoint/2010/main" val="2148308448"/>
      </p:ext>
    </p:extLst>
  </p:cSld>
  <p:clrMapOvr>
    <a:masterClrMapping/>
  </p:clrMapOvr>
  <p:transition>
    <p:cut/>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1217" y="30443"/>
            <a:ext cx="10304383" cy="702856"/>
          </a:xfrm>
          <a:prstGeom prst="rect">
            <a:avLst/>
          </a:prstGeom>
        </p:spPr>
        <p:txBody>
          <a:bodyPr vert="horz" wrap="square" lIns="0" tIns="25499" rIns="0" bIns="0" rtlCol="0" anchor="b">
            <a:spAutoFit/>
          </a:bodyPr>
          <a:lstStyle/>
          <a:p>
            <a:pPr marL="26841">
              <a:lnSpc>
                <a:spcPct val="100000"/>
              </a:lnSpc>
              <a:spcBef>
                <a:spcPts val="201"/>
              </a:spcBef>
            </a:pPr>
            <a:r>
              <a:rPr lang="en-CA" spc="95" dirty="0"/>
              <a:t>Model Setup: Roy Model</a:t>
            </a:r>
            <a:endParaRPr spc="95" dirty="0"/>
          </a:p>
        </p:txBody>
      </p:sp>
      <p:sp>
        <p:nvSpPr>
          <p:cNvPr id="9" name="object 9"/>
          <p:cNvSpPr txBox="1"/>
          <p:nvPr/>
        </p:nvSpPr>
        <p:spPr>
          <a:xfrm>
            <a:off x="11862007" y="6407020"/>
            <a:ext cx="132865" cy="220866"/>
          </a:xfrm>
          <a:prstGeom prst="rect">
            <a:avLst/>
          </a:prstGeom>
        </p:spPr>
        <p:txBody>
          <a:bodyPr vert="horz" wrap="square" lIns="0" tIns="25499" rIns="0" bIns="0" rtlCol="0">
            <a:spAutoFit/>
          </a:bodyPr>
          <a:lstStyle/>
          <a:p>
            <a:pPr marL="26841">
              <a:spcBef>
                <a:spcPts val="201"/>
              </a:spcBef>
            </a:pPr>
            <a:r>
              <a:rPr sz="1268" spc="-232" dirty="0">
                <a:solidFill>
                  <a:srgbClr val="22373A"/>
                </a:solidFill>
                <a:latin typeface="Arial Black"/>
                <a:cs typeface="Arial Black"/>
              </a:rPr>
              <a:t>5</a:t>
            </a:r>
            <a:endParaRPr sz="1268">
              <a:latin typeface="Arial Black"/>
              <a:cs typeface="Arial Black"/>
            </a:endParaRP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EB3B0B30-C2F4-16D0-9036-2E80A97D4666}"/>
                  </a:ext>
                </a:extLst>
              </p:cNvPr>
              <p:cNvSpPr txBox="1"/>
              <p:nvPr/>
            </p:nvSpPr>
            <p:spPr>
              <a:xfrm>
                <a:off x="304800" y="733299"/>
                <a:ext cx="10668000" cy="2800767"/>
              </a:xfrm>
              <a:prstGeom prst="rect">
                <a:avLst/>
              </a:prstGeom>
              <a:noFill/>
            </p:spPr>
            <p:txBody>
              <a:bodyPr wrap="square" rtlCol="0">
                <a:spAutoFit/>
              </a:bodyPr>
              <a:lstStyle/>
              <a:p>
                <a:pPr marL="285750" indent="-285750">
                  <a:buFont typeface="Arial" panose="020B0604020202020204" pitchFamily="34" charset="0"/>
                  <a:buChar char="•"/>
                </a:pPr>
                <a:r>
                  <a:rPr lang="en-CA" sz="2200" dirty="0"/>
                  <a:t>This is a common model used in the economics of trade, but applied to health</a:t>
                </a:r>
              </a:p>
              <a:p>
                <a:endParaRPr lang="en-CA" sz="2200" dirty="0"/>
              </a:p>
              <a:p>
                <a:pPr marL="457200" indent="-457200">
                  <a:buFont typeface="+mj-lt"/>
                  <a:buAutoNum type="arabicPeriod"/>
                </a:pPr>
                <a:r>
                  <a:rPr lang="en-CA" sz="2200" dirty="0"/>
                  <a:t>Patients have two treatment choices: non-intensive (RX) and intensive (Surg)</a:t>
                </a:r>
              </a:p>
              <a:p>
                <a:pPr marL="457200" indent="-457200">
                  <a:buFont typeface="+mj-lt"/>
                  <a:buAutoNum type="arabicPeriod"/>
                </a:pPr>
                <a:r>
                  <a:rPr lang="en-CA" sz="2200" dirty="0"/>
                  <a:t>Patient utility depends on </a:t>
                </a:r>
                <a14:m>
                  <m:oMath xmlns:m="http://schemas.openxmlformats.org/officeDocument/2006/math">
                    <m:r>
                      <a:rPr lang="en-CA" sz="2200" b="0" i="1" smtClean="0">
                        <a:latin typeface="Cambria Math" panose="02040503050406030204" pitchFamily="18" charset="0"/>
                      </a:rPr>
                      <m:t>𝑆𝑢𝑟𝑣𝑖𝑣𝑎</m:t>
                    </m:r>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𝑙</m:t>
                        </m:r>
                      </m:e>
                      <m:sub>
                        <m:r>
                          <a:rPr lang="en-CA" sz="2200" b="0" i="1" smtClean="0">
                            <a:latin typeface="Cambria Math" panose="02040503050406030204" pitchFamily="18" charset="0"/>
                          </a:rPr>
                          <m:t>𝑖</m:t>
                        </m:r>
                      </m:sub>
                    </m:sSub>
                  </m:oMath>
                </a14:m>
                <a:r>
                  <a:rPr lang="en-CA" sz="2200" dirty="0"/>
                  <a:t> and </a:t>
                </a:r>
                <a14:m>
                  <m:oMath xmlns:m="http://schemas.openxmlformats.org/officeDocument/2006/math">
                    <m:r>
                      <a:rPr lang="en-CA" sz="2200" b="0" i="1" smtClean="0">
                        <a:latin typeface="Cambria Math" panose="02040503050406030204" pitchFamily="18" charset="0"/>
                      </a:rPr>
                      <m:t>𝐶𝑜𝑠</m:t>
                    </m:r>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𝑡</m:t>
                        </m:r>
                      </m:e>
                      <m:sub>
                        <m:r>
                          <a:rPr lang="en-CA" sz="2200" b="0" i="1" smtClean="0">
                            <a:latin typeface="Cambria Math" panose="02040503050406030204" pitchFamily="18" charset="0"/>
                          </a:rPr>
                          <m:t>𝑖</m:t>
                        </m:r>
                      </m:sub>
                    </m:sSub>
                  </m:oMath>
                </a14:m>
                <a:r>
                  <a:rPr lang="en-CA" sz="2200" dirty="0"/>
                  <a:t>, plus patient characteristics </a:t>
                </a:r>
                <a14:m>
                  <m:oMath xmlns:m="http://schemas.openxmlformats.org/officeDocument/2006/math">
                    <m:r>
                      <a:rPr lang="en-CA" sz="2200" b="0" i="1" smtClean="0">
                        <a:latin typeface="Cambria Math" panose="02040503050406030204" pitchFamily="18" charset="0"/>
                      </a:rPr>
                      <m:t>𝑍</m:t>
                    </m:r>
                  </m:oMath>
                </a14:m>
                <a:endParaRPr lang="en-CA" sz="2200" dirty="0"/>
              </a:p>
              <a:p>
                <a:pPr marL="457200" indent="-457200">
                  <a:buFont typeface="+mj-lt"/>
                  <a:buAutoNum type="arabicPeriod"/>
                </a:pPr>
                <a:r>
                  <a:rPr lang="en-CA" sz="2200" b="1" dirty="0"/>
                  <a:t>Importantly</a:t>
                </a:r>
                <a:r>
                  <a:rPr lang="en-CA" sz="2200" dirty="0"/>
                  <a:t>, </a:t>
                </a:r>
                <a14:m>
                  <m:oMath xmlns:m="http://schemas.openxmlformats.org/officeDocument/2006/math">
                    <m:r>
                      <a:rPr lang="en-CA" sz="2200" b="0" i="1" smtClean="0">
                        <a:latin typeface="Cambria Math" panose="02040503050406030204" pitchFamily="18" charset="0"/>
                      </a:rPr>
                      <m:t>𝑆𝑢𝑟𝑣𝑖𝑣𝑎</m:t>
                    </m:r>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𝑙</m:t>
                        </m:r>
                      </m:e>
                      <m:sub>
                        <m:r>
                          <a:rPr lang="en-CA" sz="2200" b="0" i="1" smtClean="0">
                            <a:latin typeface="Cambria Math" panose="02040503050406030204" pitchFamily="18" charset="0"/>
                          </a:rPr>
                          <m:t>𝑖</m:t>
                        </m:r>
                      </m:sub>
                    </m:sSub>
                  </m:oMath>
                </a14:m>
                <a:r>
                  <a:rPr lang="en-CA" sz="2200" b="1" dirty="0"/>
                  <a:t> </a:t>
                </a:r>
                <a:r>
                  <a:rPr lang="en-CA" sz="2200" dirty="0"/>
                  <a:t>and </a:t>
                </a:r>
                <a14:m>
                  <m:oMath xmlns:m="http://schemas.openxmlformats.org/officeDocument/2006/math">
                    <m:r>
                      <a:rPr lang="en-CA" sz="2200" b="0" i="1" smtClean="0">
                        <a:latin typeface="Cambria Math" panose="02040503050406030204" pitchFamily="18" charset="0"/>
                      </a:rPr>
                      <m:t>𝐶𝑜𝑠</m:t>
                    </m:r>
                    <m:sSub>
                      <m:sSubPr>
                        <m:ctrlPr>
                          <a:rPr lang="en-CA" sz="2200" i="1" smtClean="0">
                            <a:latin typeface="Cambria Math" panose="02040503050406030204" pitchFamily="18" charset="0"/>
                          </a:rPr>
                        </m:ctrlPr>
                      </m:sSubPr>
                      <m:e>
                        <m:r>
                          <a:rPr lang="en-CA" sz="2200" b="0" i="1" smtClean="0">
                            <a:latin typeface="Cambria Math" panose="02040503050406030204" pitchFamily="18" charset="0"/>
                          </a:rPr>
                          <m:t>𝑡</m:t>
                        </m:r>
                      </m:e>
                      <m:sub>
                        <m:r>
                          <a:rPr lang="en-CA" sz="2200" b="0" i="1" smtClean="0">
                            <a:latin typeface="Cambria Math" panose="02040503050406030204" pitchFamily="18" charset="0"/>
                          </a:rPr>
                          <m:t>𝑖</m:t>
                        </m:r>
                      </m:sub>
                    </m:sSub>
                    <m:r>
                      <a:rPr lang="en-CA" sz="2200" b="0" i="1" smtClean="0">
                        <a:latin typeface="Cambria Math" panose="02040503050406030204" pitchFamily="18" charset="0"/>
                      </a:rPr>
                      <m:t> </m:t>
                    </m:r>
                  </m:oMath>
                </a14:m>
                <a:r>
                  <a:rPr lang="en-CA" sz="2200" dirty="0"/>
                  <a:t>depend on the proportion of patients in the region receiving treatment </a:t>
                </a:r>
                <a14:m>
                  <m:oMath xmlns:m="http://schemas.openxmlformats.org/officeDocument/2006/math">
                    <m:r>
                      <a:rPr lang="en-CA" sz="2200" b="0" i="1" smtClean="0">
                        <a:latin typeface="Cambria Math" panose="02040503050406030204" pitchFamily="18" charset="0"/>
                      </a:rPr>
                      <m:t>𝑖</m:t>
                    </m:r>
                  </m:oMath>
                </a14:m>
                <a:r>
                  <a:rPr lang="en-CA" sz="2200" b="1" dirty="0"/>
                  <a:t> </a:t>
                </a:r>
              </a:p>
              <a:p>
                <a:pPr marL="457200" indent="-457200">
                  <a:buFont typeface="+mj-lt"/>
                  <a:buAutoNum type="arabicPeriod"/>
                </a:pPr>
                <a:endParaRPr lang="en-CA" sz="2200" b="1" dirty="0"/>
              </a:p>
              <a:p>
                <a:r>
                  <a:rPr lang="en-CA" sz="2200" b="1" dirty="0"/>
                  <a:t>Is this assumption plausible? </a:t>
                </a:r>
              </a:p>
            </p:txBody>
          </p:sp>
        </mc:Choice>
        <mc:Fallback xmlns="">
          <p:sp>
            <p:nvSpPr>
              <p:cNvPr id="3" name="TextBox 2">
                <a:extLst>
                  <a:ext uri="{FF2B5EF4-FFF2-40B4-BE49-F238E27FC236}">
                    <a16:creationId xmlns:a16="http://schemas.microsoft.com/office/drawing/2014/main" id="{EB3B0B30-C2F4-16D0-9036-2E80A97D4666}"/>
                  </a:ext>
                </a:extLst>
              </p:cNvPr>
              <p:cNvSpPr txBox="1">
                <a:spLocks noRot="1" noChangeAspect="1" noMove="1" noResize="1" noEditPoints="1" noAdjustHandles="1" noChangeArrowheads="1" noChangeShapeType="1" noTextEdit="1"/>
              </p:cNvSpPr>
              <p:nvPr/>
            </p:nvSpPr>
            <p:spPr>
              <a:xfrm>
                <a:off x="304800" y="733299"/>
                <a:ext cx="10668000" cy="2800767"/>
              </a:xfrm>
              <a:prstGeom prst="rect">
                <a:avLst/>
              </a:prstGeom>
              <a:blipFill>
                <a:blip r:embed="rId3"/>
                <a:stretch>
                  <a:fillRect l="-743" t="-1304" r="-1029" b="-3478"/>
                </a:stretch>
              </a:blipFill>
            </p:spPr>
            <p:txBody>
              <a:bodyPr/>
              <a:lstStyle/>
              <a:p>
                <a:r>
                  <a:rPr lang="en-CA">
                    <a:noFill/>
                  </a:rPr>
                  <a:t> </a:t>
                </a:r>
              </a:p>
            </p:txBody>
          </p:sp>
        </mc:Fallback>
      </mc:AlternateContent>
      <mc:AlternateContent xmlns:mc="http://schemas.openxmlformats.org/markup-compatibility/2006" xmlns:p14="http://schemas.microsoft.com/office/powerpoint/2010/main">
        <mc:Choice Requires="p14">
          <p:contentPart p14:bwMode="auto" r:id="rId4">
            <p14:nvContentPartPr>
              <p14:cNvPr id="4" name="Ink 3">
                <a:extLst>
                  <a:ext uri="{FF2B5EF4-FFF2-40B4-BE49-F238E27FC236}">
                    <a16:creationId xmlns:a16="http://schemas.microsoft.com/office/drawing/2014/main" id="{0269A358-6643-27A2-4CFC-87DBE469AFBC}"/>
                  </a:ext>
                </a:extLst>
              </p14:cNvPr>
              <p14:cNvContentPartPr/>
              <p14:nvPr/>
            </p14:nvContentPartPr>
            <p14:xfrm>
              <a:off x="3164106" y="491156"/>
              <a:ext cx="2160" cy="360"/>
            </p14:xfrm>
          </p:contentPart>
        </mc:Choice>
        <mc:Fallback xmlns="">
          <p:pic>
            <p:nvPicPr>
              <p:cNvPr id="4" name="Ink 3">
                <a:extLst>
                  <a:ext uri="{FF2B5EF4-FFF2-40B4-BE49-F238E27FC236}">
                    <a16:creationId xmlns:a16="http://schemas.microsoft.com/office/drawing/2014/main" id="{0269A358-6643-27A2-4CFC-87DBE469AFBC}"/>
                  </a:ext>
                </a:extLst>
              </p:cNvPr>
              <p:cNvPicPr/>
              <p:nvPr/>
            </p:nvPicPr>
            <p:blipFill>
              <a:blip r:embed="rId5"/>
              <a:stretch>
                <a:fillRect/>
              </a:stretch>
            </p:blipFill>
            <p:spPr>
              <a:xfrm>
                <a:off x="3155106" y="482516"/>
                <a:ext cx="198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5" name="Ink 4">
                <a:extLst>
                  <a:ext uri="{FF2B5EF4-FFF2-40B4-BE49-F238E27FC236}">
                    <a16:creationId xmlns:a16="http://schemas.microsoft.com/office/drawing/2014/main" id="{9EB1C396-5C70-EB5C-87E2-F2AEA6D23D6E}"/>
                  </a:ext>
                </a:extLst>
              </p14:cNvPr>
              <p14:cNvContentPartPr/>
              <p14:nvPr/>
            </p14:nvContentPartPr>
            <p14:xfrm>
              <a:off x="3028026" y="422396"/>
              <a:ext cx="360" cy="360"/>
            </p14:xfrm>
          </p:contentPart>
        </mc:Choice>
        <mc:Fallback xmlns="">
          <p:pic>
            <p:nvPicPr>
              <p:cNvPr id="5" name="Ink 4">
                <a:extLst>
                  <a:ext uri="{FF2B5EF4-FFF2-40B4-BE49-F238E27FC236}">
                    <a16:creationId xmlns:a16="http://schemas.microsoft.com/office/drawing/2014/main" id="{9EB1C396-5C70-EB5C-87E2-F2AEA6D23D6E}"/>
                  </a:ext>
                </a:extLst>
              </p:cNvPr>
              <p:cNvPicPr/>
              <p:nvPr/>
            </p:nvPicPr>
            <p:blipFill>
              <a:blip r:embed="rId7"/>
              <a:stretch>
                <a:fillRect/>
              </a:stretch>
            </p:blipFill>
            <p:spPr>
              <a:xfrm>
                <a:off x="3019386" y="413756"/>
                <a:ext cx="18000" cy="18000"/>
              </a:xfrm>
              <a:prstGeom prst="rect">
                <a:avLst/>
              </a:prstGeom>
            </p:spPr>
          </p:pic>
        </mc:Fallback>
      </mc:AlternateContent>
    </p:spTree>
    <p:extLst>
      <p:ext uri="{BB962C8B-B14F-4D97-AF65-F5344CB8AC3E}">
        <p14:creationId xmlns:p14="http://schemas.microsoft.com/office/powerpoint/2010/main" val="905965040"/>
      </p:ext>
    </p:extLst>
  </p:cSld>
  <p:clrMapOvr>
    <a:masterClrMapping/>
  </p:clrMapOvr>
  <p:transition>
    <p:cut/>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1217" y="30443"/>
            <a:ext cx="10304383" cy="702856"/>
          </a:xfrm>
          <a:prstGeom prst="rect">
            <a:avLst/>
          </a:prstGeom>
        </p:spPr>
        <p:txBody>
          <a:bodyPr vert="horz" wrap="square" lIns="0" tIns="25499" rIns="0" bIns="0" rtlCol="0" anchor="b">
            <a:spAutoFit/>
          </a:bodyPr>
          <a:lstStyle/>
          <a:p>
            <a:pPr marL="26841">
              <a:lnSpc>
                <a:spcPct val="100000"/>
              </a:lnSpc>
              <a:spcBef>
                <a:spcPts val="201"/>
              </a:spcBef>
            </a:pPr>
            <a:r>
              <a:rPr lang="en-CA" spc="95" dirty="0"/>
              <a:t>Model Setup: Roy Model</a:t>
            </a:r>
            <a:endParaRPr spc="95" dirty="0"/>
          </a:p>
        </p:txBody>
      </p:sp>
      <p:sp>
        <p:nvSpPr>
          <p:cNvPr id="9" name="object 9"/>
          <p:cNvSpPr txBox="1"/>
          <p:nvPr/>
        </p:nvSpPr>
        <p:spPr>
          <a:xfrm>
            <a:off x="11862007" y="6407020"/>
            <a:ext cx="132865" cy="220866"/>
          </a:xfrm>
          <a:prstGeom prst="rect">
            <a:avLst/>
          </a:prstGeom>
        </p:spPr>
        <p:txBody>
          <a:bodyPr vert="horz" wrap="square" lIns="0" tIns="25499" rIns="0" bIns="0" rtlCol="0">
            <a:spAutoFit/>
          </a:bodyPr>
          <a:lstStyle/>
          <a:p>
            <a:pPr marL="26841">
              <a:spcBef>
                <a:spcPts val="201"/>
              </a:spcBef>
            </a:pPr>
            <a:r>
              <a:rPr sz="1268" spc="-232" dirty="0">
                <a:solidFill>
                  <a:srgbClr val="22373A"/>
                </a:solidFill>
                <a:latin typeface="Arial Black"/>
                <a:cs typeface="Arial Black"/>
              </a:rPr>
              <a:t>5</a:t>
            </a:r>
            <a:endParaRPr sz="1268">
              <a:latin typeface="Arial Black"/>
              <a:cs typeface="Arial Black"/>
            </a:endParaRP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EB3B0B30-C2F4-16D0-9036-2E80A97D4666}"/>
                  </a:ext>
                </a:extLst>
              </p:cNvPr>
              <p:cNvSpPr txBox="1"/>
              <p:nvPr/>
            </p:nvSpPr>
            <p:spPr>
              <a:xfrm>
                <a:off x="304800" y="733299"/>
                <a:ext cx="10668000" cy="4493538"/>
              </a:xfrm>
              <a:prstGeom prst="rect">
                <a:avLst/>
              </a:prstGeom>
              <a:noFill/>
            </p:spPr>
            <p:txBody>
              <a:bodyPr wrap="square" rtlCol="0">
                <a:spAutoFit/>
              </a:bodyPr>
              <a:lstStyle/>
              <a:p>
                <a:pPr marL="285750" indent="-285750">
                  <a:buFont typeface="Arial" panose="020B0604020202020204" pitchFamily="34" charset="0"/>
                  <a:buChar char="•"/>
                </a:pPr>
                <a:r>
                  <a:rPr lang="en-CA" sz="2200" dirty="0"/>
                  <a:t>This is a common model used in the economics of trade, but applied to health</a:t>
                </a:r>
              </a:p>
              <a:p>
                <a:endParaRPr lang="en-CA" sz="2200" dirty="0"/>
              </a:p>
              <a:p>
                <a:pPr marL="457200" indent="-457200">
                  <a:buFont typeface="+mj-lt"/>
                  <a:buAutoNum type="arabicPeriod"/>
                </a:pPr>
                <a:r>
                  <a:rPr lang="en-CA" sz="2200" dirty="0"/>
                  <a:t>Patients have two treatment choices: non-intensive (RX) and intensive (Surg)</a:t>
                </a:r>
              </a:p>
              <a:p>
                <a:pPr marL="457200" indent="-457200">
                  <a:buFont typeface="+mj-lt"/>
                  <a:buAutoNum type="arabicPeriod"/>
                </a:pPr>
                <a:r>
                  <a:rPr lang="en-CA" sz="2200" dirty="0"/>
                  <a:t>Patient utility depends on </a:t>
                </a:r>
                <a14:m>
                  <m:oMath xmlns:m="http://schemas.openxmlformats.org/officeDocument/2006/math">
                    <m:r>
                      <a:rPr lang="en-CA" sz="2200" b="0" i="1" smtClean="0">
                        <a:latin typeface="Cambria Math" panose="02040503050406030204" pitchFamily="18" charset="0"/>
                      </a:rPr>
                      <m:t>𝑆𝑢𝑟𝑣𝑖𝑣𝑎</m:t>
                    </m:r>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𝑙</m:t>
                        </m:r>
                      </m:e>
                      <m:sub>
                        <m:r>
                          <a:rPr lang="en-CA" sz="2200" b="0" i="1" smtClean="0">
                            <a:latin typeface="Cambria Math" panose="02040503050406030204" pitchFamily="18" charset="0"/>
                          </a:rPr>
                          <m:t>𝑖</m:t>
                        </m:r>
                      </m:sub>
                    </m:sSub>
                  </m:oMath>
                </a14:m>
                <a:r>
                  <a:rPr lang="en-CA" sz="2200" dirty="0"/>
                  <a:t> and </a:t>
                </a:r>
                <a14:m>
                  <m:oMath xmlns:m="http://schemas.openxmlformats.org/officeDocument/2006/math">
                    <m:r>
                      <a:rPr lang="en-CA" sz="2200" b="0" i="1" smtClean="0">
                        <a:latin typeface="Cambria Math" panose="02040503050406030204" pitchFamily="18" charset="0"/>
                      </a:rPr>
                      <m:t>𝐶𝑜𝑠</m:t>
                    </m:r>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𝑡</m:t>
                        </m:r>
                      </m:e>
                      <m:sub>
                        <m:r>
                          <a:rPr lang="en-CA" sz="2200" b="0" i="1" smtClean="0">
                            <a:latin typeface="Cambria Math" panose="02040503050406030204" pitchFamily="18" charset="0"/>
                          </a:rPr>
                          <m:t>𝑖</m:t>
                        </m:r>
                      </m:sub>
                    </m:sSub>
                  </m:oMath>
                </a14:m>
                <a:r>
                  <a:rPr lang="en-CA" sz="2200" dirty="0"/>
                  <a:t>, plus patient characteristics </a:t>
                </a:r>
                <a14:m>
                  <m:oMath xmlns:m="http://schemas.openxmlformats.org/officeDocument/2006/math">
                    <m:r>
                      <a:rPr lang="en-CA" sz="2200" b="0" i="1" smtClean="0">
                        <a:latin typeface="Cambria Math" panose="02040503050406030204" pitchFamily="18" charset="0"/>
                      </a:rPr>
                      <m:t>𝑍</m:t>
                    </m:r>
                  </m:oMath>
                </a14:m>
                <a:endParaRPr lang="en-CA" sz="2200" dirty="0"/>
              </a:p>
              <a:p>
                <a:pPr marL="457200" indent="-457200">
                  <a:buFont typeface="+mj-lt"/>
                  <a:buAutoNum type="arabicPeriod"/>
                </a:pPr>
                <a:r>
                  <a:rPr lang="en-CA" sz="2200" b="1" dirty="0"/>
                  <a:t>Importantly</a:t>
                </a:r>
                <a:r>
                  <a:rPr lang="en-CA" sz="2200" dirty="0"/>
                  <a:t>, </a:t>
                </a:r>
                <a14:m>
                  <m:oMath xmlns:m="http://schemas.openxmlformats.org/officeDocument/2006/math">
                    <m:r>
                      <a:rPr lang="en-CA" sz="2200" b="0" i="1" smtClean="0">
                        <a:latin typeface="Cambria Math" panose="02040503050406030204" pitchFamily="18" charset="0"/>
                      </a:rPr>
                      <m:t>𝑆𝑢𝑟𝑣𝑖𝑣𝑎</m:t>
                    </m:r>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𝑙</m:t>
                        </m:r>
                      </m:e>
                      <m:sub>
                        <m:r>
                          <a:rPr lang="en-CA" sz="2200" b="0" i="1" smtClean="0">
                            <a:latin typeface="Cambria Math" panose="02040503050406030204" pitchFamily="18" charset="0"/>
                          </a:rPr>
                          <m:t>𝑖</m:t>
                        </m:r>
                      </m:sub>
                    </m:sSub>
                  </m:oMath>
                </a14:m>
                <a:r>
                  <a:rPr lang="en-CA" sz="2200" b="1" dirty="0"/>
                  <a:t> </a:t>
                </a:r>
                <a:r>
                  <a:rPr lang="en-CA" sz="2200" dirty="0"/>
                  <a:t>and </a:t>
                </a:r>
                <a14:m>
                  <m:oMath xmlns:m="http://schemas.openxmlformats.org/officeDocument/2006/math">
                    <m:r>
                      <a:rPr lang="en-CA" sz="2200" b="0" i="1" smtClean="0">
                        <a:latin typeface="Cambria Math" panose="02040503050406030204" pitchFamily="18" charset="0"/>
                      </a:rPr>
                      <m:t>𝐶𝑜𝑠</m:t>
                    </m:r>
                    <m:sSub>
                      <m:sSubPr>
                        <m:ctrlPr>
                          <a:rPr lang="en-CA" sz="2200" i="1" smtClean="0">
                            <a:latin typeface="Cambria Math" panose="02040503050406030204" pitchFamily="18" charset="0"/>
                          </a:rPr>
                        </m:ctrlPr>
                      </m:sSubPr>
                      <m:e>
                        <m:r>
                          <a:rPr lang="en-CA" sz="2200" b="0" i="1" smtClean="0">
                            <a:latin typeface="Cambria Math" panose="02040503050406030204" pitchFamily="18" charset="0"/>
                          </a:rPr>
                          <m:t>𝑡</m:t>
                        </m:r>
                      </m:e>
                      <m:sub>
                        <m:r>
                          <a:rPr lang="en-CA" sz="2200" b="0" i="1" smtClean="0">
                            <a:latin typeface="Cambria Math" panose="02040503050406030204" pitchFamily="18" charset="0"/>
                          </a:rPr>
                          <m:t>𝑖</m:t>
                        </m:r>
                      </m:sub>
                    </m:sSub>
                    <m:r>
                      <a:rPr lang="en-CA" sz="2200" b="0" i="1" smtClean="0">
                        <a:latin typeface="Cambria Math" panose="02040503050406030204" pitchFamily="18" charset="0"/>
                      </a:rPr>
                      <m:t> </m:t>
                    </m:r>
                  </m:oMath>
                </a14:m>
                <a:r>
                  <a:rPr lang="en-CA" sz="2200" dirty="0"/>
                  <a:t>depend on the proportion of patients in the region receiving treatment </a:t>
                </a:r>
                <a14:m>
                  <m:oMath xmlns:m="http://schemas.openxmlformats.org/officeDocument/2006/math">
                    <m:r>
                      <a:rPr lang="en-CA" sz="2200" b="0" i="1" smtClean="0">
                        <a:latin typeface="Cambria Math" panose="02040503050406030204" pitchFamily="18" charset="0"/>
                      </a:rPr>
                      <m:t>𝑖</m:t>
                    </m:r>
                  </m:oMath>
                </a14:m>
                <a:r>
                  <a:rPr lang="en-CA" sz="2200" b="1" dirty="0"/>
                  <a:t> </a:t>
                </a:r>
              </a:p>
              <a:p>
                <a:pPr marL="457200" indent="-457200">
                  <a:buFont typeface="+mj-lt"/>
                  <a:buAutoNum type="arabicPeriod"/>
                </a:pPr>
                <a:endParaRPr lang="en-CA" sz="2200" b="1" dirty="0"/>
              </a:p>
              <a:p>
                <a:r>
                  <a:rPr lang="en-CA" sz="2200" b="1" dirty="0"/>
                  <a:t>Is this assumption plausible? </a:t>
                </a:r>
              </a:p>
              <a:p>
                <a:pPr marL="342900" indent="-342900">
                  <a:buFont typeface="Arial" panose="020B0604020202020204" pitchFamily="34" charset="0"/>
                  <a:buChar char="•"/>
                </a:pPr>
                <a:r>
                  <a:rPr lang="en-CA" sz="2200" dirty="0"/>
                  <a:t>Learning in medical field (“see one, do one”) is geographically correlated</a:t>
                </a:r>
              </a:p>
              <a:p>
                <a:pPr marL="342900" indent="-342900">
                  <a:buFont typeface="Arial" panose="020B0604020202020204" pitchFamily="34" charset="0"/>
                  <a:buChar char="•"/>
                </a:pPr>
                <a:r>
                  <a:rPr lang="en-CA" sz="2200" dirty="0"/>
                  <a:t>Lots of empirical evidence of physician peer effects</a:t>
                </a:r>
              </a:p>
              <a:p>
                <a:pPr marL="342900" indent="-342900">
                  <a:buFont typeface="Arial" panose="020B0604020202020204" pitchFamily="34" charset="0"/>
                  <a:buChar char="•"/>
                </a:pPr>
                <a:r>
                  <a:rPr lang="en-CA" sz="2200" dirty="0"/>
                  <a:t>Additionally, suggestive evidence for “hospital culture” governing treatment styles </a:t>
                </a:r>
              </a:p>
              <a:p>
                <a:pPr marL="342900" indent="-342900">
                  <a:buFont typeface="Arial" panose="020B0604020202020204" pitchFamily="34" charset="0"/>
                  <a:buChar char="•"/>
                </a:pPr>
                <a:r>
                  <a:rPr lang="en-CA" sz="2200" dirty="0"/>
                  <a:t>Why might it not be true? </a:t>
                </a:r>
              </a:p>
            </p:txBody>
          </p:sp>
        </mc:Choice>
        <mc:Fallback xmlns="">
          <p:sp>
            <p:nvSpPr>
              <p:cNvPr id="3" name="TextBox 2">
                <a:extLst>
                  <a:ext uri="{FF2B5EF4-FFF2-40B4-BE49-F238E27FC236}">
                    <a16:creationId xmlns:a16="http://schemas.microsoft.com/office/drawing/2014/main" id="{EB3B0B30-C2F4-16D0-9036-2E80A97D4666}"/>
                  </a:ext>
                </a:extLst>
              </p:cNvPr>
              <p:cNvSpPr txBox="1">
                <a:spLocks noRot="1" noChangeAspect="1" noMove="1" noResize="1" noEditPoints="1" noAdjustHandles="1" noChangeArrowheads="1" noChangeShapeType="1" noTextEdit="1"/>
              </p:cNvSpPr>
              <p:nvPr/>
            </p:nvSpPr>
            <p:spPr>
              <a:xfrm>
                <a:off x="304800" y="733299"/>
                <a:ext cx="10668000" cy="4493538"/>
              </a:xfrm>
              <a:prstGeom prst="rect">
                <a:avLst/>
              </a:prstGeom>
              <a:blipFill>
                <a:blip r:embed="rId3"/>
                <a:stretch>
                  <a:fillRect l="-743" t="-814" r="-1029" b="-1900"/>
                </a:stretch>
              </a:blipFill>
            </p:spPr>
            <p:txBody>
              <a:bodyPr/>
              <a:lstStyle/>
              <a:p>
                <a:r>
                  <a:rPr lang="en-CA">
                    <a:noFill/>
                  </a:rPr>
                  <a:t> </a:t>
                </a:r>
              </a:p>
            </p:txBody>
          </p:sp>
        </mc:Fallback>
      </mc:AlternateContent>
      <mc:AlternateContent xmlns:mc="http://schemas.openxmlformats.org/markup-compatibility/2006" xmlns:p14="http://schemas.microsoft.com/office/powerpoint/2010/main">
        <mc:Choice Requires="p14">
          <p:contentPart p14:bwMode="auto" r:id="rId4">
            <p14:nvContentPartPr>
              <p14:cNvPr id="4" name="Ink 3">
                <a:extLst>
                  <a:ext uri="{FF2B5EF4-FFF2-40B4-BE49-F238E27FC236}">
                    <a16:creationId xmlns:a16="http://schemas.microsoft.com/office/drawing/2014/main" id="{0269A358-6643-27A2-4CFC-87DBE469AFBC}"/>
                  </a:ext>
                </a:extLst>
              </p14:cNvPr>
              <p14:cNvContentPartPr/>
              <p14:nvPr/>
            </p14:nvContentPartPr>
            <p14:xfrm>
              <a:off x="3164106" y="491156"/>
              <a:ext cx="2160" cy="360"/>
            </p14:xfrm>
          </p:contentPart>
        </mc:Choice>
        <mc:Fallback xmlns="">
          <p:pic>
            <p:nvPicPr>
              <p:cNvPr id="4" name="Ink 3">
                <a:extLst>
                  <a:ext uri="{FF2B5EF4-FFF2-40B4-BE49-F238E27FC236}">
                    <a16:creationId xmlns:a16="http://schemas.microsoft.com/office/drawing/2014/main" id="{0269A358-6643-27A2-4CFC-87DBE469AFBC}"/>
                  </a:ext>
                </a:extLst>
              </p:cNvPr>
              <p:cNvPicPr/>
              <p:nvPr/>
            </p:nvPicPr>
            <p:blipFill>
              <a:blip r:embed="rId5"/>
              <a:stretch>
                <a:fillRect/>
              </a:stretch>
            </p:blipFill>
            <p:spPr>
              <a:xfrm>
                <a:off x="3155106" y="482516"/>
                <a:ext cx="198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5" name="Ink 4">
                <a:extLst>
                  <a:ext uri="{FF2B5EF4-FFF2-40B4-BE49-F238E27FC236}">
                    <a16:creationId xmlns:a16="http://schemas.microsoft.com/office/drawing/2014/main" id="{9EB1C396-5C70-EB5C-87E2-F2AEA6D23D6E}"/>
                  </a:ext>
                </a:extLst>
              </p14:cNvPr>
              <p14:cNvContentPartPr/>
              <p14:nvPr/>
            </p14:nvContentPartPr>
            <p14:xfrm>
              <a:off x="3028026" y="422396"/>
              <a:ext cx="360" cy="360"/>
            </p14:xfrm>
          </p:contentPart>
        </mc:Choice>
        <mc:Fallback xmlns="">
          <p:pic>
            <p:nvPicPr>
              <p:cNvPr id="5" name="Ink 4">
                <a:extLst>
                  <a:ext uri="{FF2B5EF4-FFF2-40B4-BE49-F238E27FC236}">
                    <a16:creationId xmlns:a16="http://schemas.microsoft.com/office/drawing/2014/main" id="{9EB1C396-5C70-EB5C-87E2-F2AEA6D23D6E}"/>
                  </a:ext>
                </a:extLst>
              </p:cNvPr>
              <p:cNvPicPr/>
              <p:nvPr/>
            </p:nvPicPr>
            <p:blipFill>
              <a:blip r:embed="rId7"/>
              <a:stretch>
                <a:fillRect/>
              </a:stretch>
            </p:blipFill>
            <p:spPr>
              <a:xfrm>
                <a:off x="3019386" y="413756"/>
                <a:ext cx="18000" cy="18000"/>
              </a:xfrm>
              <a:prstGeom prst="rect">
                <a:avLst/>
              </a:prstGeom>
            </p:spPr>
          </p:pic>
        </mc:Fallback>
      </mc:AlternateContent>
    </p:spTree>
    <p:extLst>
      <p:ext uri="{BB962C8B-B14F-4D97-AF65-F5344CB8AC3E}">
        <p14:creationId xmlns:p14="http://schemas.microsoft.com/office/powerpoint/2010/main" val="1440454789"/>
      </p:ext>
    </p:extLst>
  </p:cSld>
  <p:clrMapOvr>
    <a:masterClrMapping/>
  </p:clrMapOvr>
  <p:transition>
    <p:cut/>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1217" y="30443"/>
            <a:ext cx="10304383" cy="702856"/>
          </a:xfrm>
          <a:prstGeom prst="rect">
            <a:avLst/>
          </a:prstGeom>
        </p:spPr>
        <p:txBody>
          <a:bodyPr vert="horz" wrap="square" lIns="0" tIns="25499" rIns="0" bIns="0" rtlCol="0" anchor="b">
            <a:spAutoFit/>
          </a:bodyPr>
          <a:lstStyle/>
          <a:p>
            <a:pPr marL="26841">
              <a:lnSpc>
                <a:spcPct val="100000"/>
              </a:lnSpc>
              <a:spcBef>
                <a:spcPts val="201"/>
              </a:spcBef>
            </a:pPr>
            <a:r>
              <a:rPr lang="en-CA" spc="95" dirty="0"/>
              <a:t>Model Setup: Patient Utility </a:t>
            </a:r>
            <a:endParaRPr spc="95" dirty="0"/>
          </a:p>
        </p:txBody>
      </p:sp>
      <p:sp>
        <p:nvSpPr>
          <p:cNvPr id="9" name="object 9"/>
          <p:cNvSpPr txBox="1"/>
          <p:nvPr/>
        </p:nvSpPr>
        <p:spPr>
          <a:xfrm>
            <a:off x="11862007" y="6407020"/>
            <a:ext cx="132865" cy="220866"/>
          </a:xfrm>
          <a:prstGeom prst="rect">
            <a:avLst/>
          </a:prstGeom>
        </p:spPr>
        <p:txBody>
          <a:bodyPr vert="horz" wrap="square" lIns="0" tIns="25499" rIns="0" bIns="0" rtlCol="0">
            <a:spAutoFit/>
          </a:bodyPr>
          <a:lstStyle/>
          <a:p>
            <a:pPr marL="26841">
              <a:spcBef>
                <a:spcPts val="201"/>
              </a:spcBef>
            </a:pPr>
            <a:r>
              <a:rPr sz="1268" spc="-232" dirty="0">
                <a:solidFill>
                  <a:srgbClr val="22373A"/>
                </a:solidFill>
                <a:latin typeface="Arial Black"/>
                <a:cs typeface="Arial Black"/>
              </a:rPr>
              <a:t>5</a:t>
            </a:r>
            <a:endParaRPr sz="1268">
              <a:latin typeface="Arial Black"/>
              <a:cs typeface="Arial Black"/>
            </a:endParaRPr>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0269A358-6643-27A2-4CFC-87DBE469AFBC}"/>
                  </a:ext>
                </a:extLst>
              </p14:cNvPr>
              <p14:cNvContentPartPr/>
              <p14:nvPr/>
            </p14:nvContentPartPr>
            <p14:xfrm>
              <a:off x="3164106" y="491156"/>
              <a:ext cx="2160" cy="360"/>
            </p14:xfrm>
          </p:contentPart>
        </mc:Choice>
        <mc:Fallback xmlns="">
          <p:pic>
            <p:nvPicPr>
              <p:cNvPr id="4" name="Ink 3">
                <a:extLst>
                  <a:ext uri="{FF2B5EF4-FFF2-40B4-BE49-F238E27FC236}">
                    <a16:creationId xmlns:a16="http://schemas.microsoft.com/office/drawing/2014/main" id="{0269A358-6643-27A2-4CFC-87DBE469AFBC}"/>
                  </a:ext>
                </a:extLst>
              </p:cNvPr>
              <p:cNvPicPr/>
              <p:nvPr/>
            </p:nvPicPr>
            <p:blipFill>
              <a:blip r:embed="rId4"/>
              <a:stretch>
                <a:fillRect/>
              </a:stretch>
            </p:blipFill>
            <p:spPr>
              <a:xfrm>
                <a:off x="3155106" y="482516"/>
                <a:ext cx="198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5" name="Ink 4">
                <a:extLst>
                  <a:ext uri="{FF2B5EF4-FFF2-40B4-BE49-F238E27FC236}">
                    <a16:creationId xmlns:a16="http://schemas.microsoft.com/office/drawing/2014/main" id="{9EB1C396-5C70-EB5C-87E2-F2AEA6D23D6E}"/>
                  </a:ext>
                </a:extLst>
              </p14:cNvPr>
              <p14:cNvContentPartPr/>
              <p14:nvPr/>
            </p14:nvContentPartPr>
            <p14:xfrm>
              <a:off x="3028026" y="422396"/>
              <a:ext cx="360" cy="360"/>
            </p14:xfrm>
          </p:contentPart>
        </mc:Choice>
        <mc:Fallback xmlns="">
          <p:pic>
            <p:nvPicPr>
              <p:cNvPr id="5" name="Ink 4">
                <a:extLst>
                  <a:ext uri="{FF2B5EF4-FFF2-40B4-BE49-F238E27FC236}">
                    <a16:creationId xmlns:a16="http://schemas.microsoft.com/office/drawing/2014/main" id="{9EB1C396-5C70-EB5C-87E2-F2AEA6D23D6E}"/>
                  </a:ext>
                </a:extLst>
              </p:cNvPr>
              <p:cNvPicPr/>
              <p:nvPr/>
            </p:nvPicPr>
            <p:blipFill>
              <a:blip r:embed="rId6"/>
              <a:stretch>
                <a:fillRect/>
              </a:stretch>
            </p:blipFill>
            <p:spPr>
              <a:xfrm>
                <a:off x="3019386" y="413756"/>
                <a:ext cx="18000" cy="18000"/>
              </a:xfrm>
              <a:prstGeom prst="rect">
                <a:avLst/>
              </a:prstGeom>
            </p:spPr>
          </p:pic>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5FA729C6-479C-8004-9624-88412B87441B}"/>
                  </a:ext>
                </a:extLst>
              </p:cNvPr>
              <p:cNvSpPr txBox="1"/>
              <p:nvPr/>
            </p:nvSpPr>
            <p:spPr>
              <a:xfrm>
                <a:off x="304800" y="733299"/>
                <a:ext cx="10439400" cy="2169055"/>
              </a:xfrm>
              <a:prstGeom prst="rect">
                <a:avLst/>
              </a:prstGeom>
              <a:noFill/>
            </p:spPr>
            <p:txBody>
              <a:bodyPr wrap="square" rtlCol="0">
                <a:spAutoFit/>
              </a:bodyPr>
              <a:lstStyle/>
              <a:p>
                <a:r>
                  <a:rPr lang="en-CA" sz="2200" dirty="0"/>
                  <a:t>Suppose that patient utility is given by </a:t>
                </a:r>
                <a14:m>
                  <m:oMath xmlns:m="http://schemas.openxmlformats.org/officeDocument/2006/math">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𝑈</m:t>
                        </m:r>
                      </m:e>
                      <m:sub>
                        <m:r>
                          <a:rPr lang="en-CA" sz="2200" b="0" i="1" smtClean="0">
                            <a:latin typeface="Cambria Math" panose="02040503050406030204" pitchFamily="18" charset="0"/>
                          </a:rPr>
                          <m:t>𝑖</m:t>
                        </m:r>
                      </m:sub>
                    </m:sSub>
                    <m:d>
                      <m:dPr>
                        <m:ctrlPr>
                          <a:rPr lang="en-CA" sz="2200" b="0" i="1" smtClean="0">
                            <a:latin typeface="Cambria Math" panose="02040503050406030204" pitchFamily="18" charset="0"/>
                          </a:rPr>
                        </m:ctrlPr>
                      </m:dPr>
                      <m:e>
                        <m:r>
                          <a:rPr lang="en-CA" sz="2200" b="0" i="1" smtClean="0">
                            <a:latin typeface="Cambria Math" panose="02040503050406030204" pitchFamily="18" charset="0"/>
                          </a:rPr>
                          <m:t>𝑍</m:t>
                        </m:r>
                      </m:e>
                    </m:d>
                    <m:r>
                      <a:rPr lang="en-CA" sz="2200" b="0" i="1" smtClean="0">
                        <a:latin typeface="Cambria Math" panose="02040503050406030204" pitchFamily="18" charset="0"/>
                      </a:rPr>
                      <m:t>=</m:t>
                    </m:r>
                    <m:r>
                      <a:rPr lang="en-CA" sz="2200" b="0" i="1" smtClean="0">
                        <a:latin typeface="Cambria Math" panose="02040503050406030204" pitchFamily="18" charset="0"/>
                      </a:rPr>
                      <m:t>𝑆𝑢𝑟𝑣𝑖𝑣𝑎</m:t>
                    </m:r>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𝑙</m:t>
                        </m:r>
                      </m:e>
                      <m:sub>
                        <m:r>
                          <a:rPr lang="en-CA" sz="2200" b="0" i="1" smtClean="0">
                            <a:latin typeface="Cambria Math" panose="02040503050406030204" pitchFamily="18" charset="0"/>
                          </a:rPr>
                          <m:t>𝑖</m:t>
                        </m:r>
                      </m:sub>
                    </m:sSub>
                    <m:r>
                      <a:rPr lang="en-CA" sz="2200" b="0" i="1" smtClean="0">
                        <a:latin typeface="Cambria Math" panose="02040503050406030204" pitchFamily="18" charset="0"/>
                      </a:rPr>
                      <m:t>−</m:t>
                    </m:r>
                    <m:r>
                      <a:rPr lang="en-CA" sz="2200" b="0" i="1" smtClean="0">
                        <a:latin typeface="Cambria Math" panose="02040503050406030204" pitchFamily="18" charset="0"/>
                      </a:rPr>
                      <m:t>𝜆</m:t>
                    </m:r>
                    <m:r>
                      <a:rPr lang="en-CA" sz="2200" b="0" i="1" smtClean="0">
                        <a:latin typeface="Cambria Math" panose="02040503050406030204" pitchFamily="18" charset="0"/>
                      </a:rPr>
                      <m:t>𝐶𝑜𝑠</m:t>
                    </m:r>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𝑡</m:t>
                        </m:r>
                      </m:e>
                      <m:sub>
                        <m:r>
                          <a:rPr lang="en-CA" sz="2200" b="0" i="1" smtClean="0">
                            <a:latin typeface="Cambria Math" panose="02040503050406030204" pitchFamily="18" charset="0"/>
                          </a:rPr>
                          <m:t>𝑖</m:t>
                        </m:r>
                      </m:sub>
                    </m:sSub>
                  </m:oMath>
                </a14:m>
                <a:r>
                  <a:rPr lang="en-CA" sz="2200" dirty="0"/>
                  <a:t>:</a:t>
                </a:r>
              </a:p>
              <a:p>
                <a:endParaRPr lang="en-CA" sz="2200" dirty="0"/>
              </a:p>
              <a:p>
                <a:pPr/>
                <a14:m>
                  <m:oMathPara xmlns:m="http://schemas.openxmlformats.org/officeDocument/2006/math">
                    <m:oMathParaPr>
                      <m:jc m:val="centerGroup"/>
                    </m:oMathParaPr>
                    <m:oMath xmlns:m="http://schemas.openxmlformats.org/officeDocument/2006/math">
                      <m:r>
                        <a:rPr lang="en-CA" sz="2200" b="0" i="1" smtClean="0">
                          <a:latin typeface="Cambria Math" panose="02040503050406030204" pitchFamily="18" charset="0"/>
                        </a:rPr>
                        <m:t>𝑆𝑢𝑟𝑣𝑖𝑣𝑎</m:t>
                      </m:r>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𝑙</m:t>
                          </m:r>
                        </m:e>
                        <m:sub>
                          <m:r>
                            <a:rPr lang="en-CA" sz="2200" b="0" i="1" smtClean="0">
                              <a:latin typeface="Cambria Math" panose="02040503050406030204" pitchFamily="18" charset="0"/>
                            </a:rPr>
                            <m:t>𝑖</m:t>
                          </m:r>
                        </m:sub>
                      </m:sSub>
                      <m:r>
                        <a:rPr lang="en-CA" sz="2200" b="0" i="1" smtClean="0">
                          <a:latin typeface="Cambria Math" panose="02040503050406030204" pitchFamily="18" charset="0"/>
                        </a:rPr>
                        <m:t>=</m:t>
                      </m:r>
                      <m:sSubSup>
                        <m:sSubSupPr>
                          <m:ctrlPr>
                            <a:rPr lang="en-CA" sz="2200" b="0" i="1" smtClean="0">
                              <a:latin typeface="Cambria Math" panose="02040503050406030204" pitchFamily="18" charset="0"/>
                            </a:rPr>
                          </m:ctrlPr>
                        </m:sSubSupPr>
                        <m:e>
                          <m:r>
                            <a:rPr lang="en-CA" sz="2200" b="0" i="1" smtClean="0">
                              <a:latin typeface="Cambria Math" panose="02040503050406030204" pitchFamily="18" charset="0"/>
                            </a:rPr>
                            <m:t>𝛽</m:t>
                          </m:r>
                        </m:e>
                        <m:sub>
                          <m:r>
                            <a:rPr lang="en-CA" sz="2200" b="0" i="1" smtClean="0">
                              <a:latin typeface="Cambria Math" panose="02040503050406030204" pitchFamily="18" charset="0"/>
                            </a:rPr>
                            <m:t>𝑖</m:t>
                          </m:r>
                        </m:sub>
                        <m:sup>
                          <m:r>
                            <a:rPr lang="en-CA" sz="2200" b="0" i="1" smtClean="0">
                              <a:latin typeface="Cambria Math" panose="02040503050406030204" pitchFamily="18" charset="0"/>
                            </a:rPr>
                            <m:t>𝑆</m:t>
                          </m:r>
                        </m:sup>
                      </m:sSubSup>
                      <m:r>
                        <a:rPr lang="en-CA" sz="2200" b="0" i="1" smtClean="0">
                          <a:latin typeface="Cambria Math" panose="02040503050406030204" pitchFamily="18" charset="0"/>
                        </a:rPr>
                        <m:t>𝑍</m:t>
                      </m:r>
                      <m:r>
                        <a:rPr lang="en-CA" sz="2200" b="0" i="1" smtClean="0">
                          <a:latin typeface="Cambria Math" panose="02040503050406030204" pitchFamily="18" charset="0"/>
                        </a:rPr>
                        <m:t>+</m:t>
                      </m:r>
                      <m:sSubSup>
                        <m:sSubSupPr>
                          <m:ctrlPr>
                            <a:rPr lang="en-CA" sz="2200" b="0" i="1" smtClean="0">
                              <a:latin typeface="Cambria Math" panose="02040503050406030204" pitchFamily="18" charset="0"/>
                            </a:rPr>
                          </m:ctrlPr>
                        </m:sSubSupPr>
                        <m:e>
                          <m:r>
                            <a:rPr lang="en-CA" sz="2200" b="0" i="1" smtClean="0">
                              <a:latin typeface="Cambria Math" panose="02040503050406030204" pitchFamily="18" charset="0"/>
                            </a:rPr>
                            <m:t>𝛼</m:t>
                          </m:r>
                        </m:e>
                        <m:sub>
                          <m:r>
                            <a:rPr lang="en-CA" sz="2200" b="0" i="1" smtClean="0">
                              <a:latin typeface="Cambria Math" panose="02040503050406030204" pitchFamily="18" charset="0"/>
                            </a:rPr>
                            <m:t>𝑖</m:t>
                          </m:r>
                        </m:sub>
                        <m:sup>
                          <m:r>
                            <a:rPr lang="en-CA" sz="2200" b="0" i="1" smtClean="0">
                              <a:latin typeface="Cambria Math" panose="02040503050406030204" pitchFamily="18" charset="0"/>
                            </a:rPr>
                            <m:t>𝑆</m:t>
                          </m:r>
                        </m:sup>
                      </m:sSubSup>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𝑃</m:t>
                          </m:r>
                        </m:e>
                        <m:sub>
                          <m:r>
                            <a:rPr lang="en-CA" sz="2200" b="0" i="1" smtClean="0">
                              <a:latin typeface="Cambria Math" panose="02040503050406030204" pitchFamily="18" charset="0"/>
                            </a:rPr>
                            <m:t>𝑖</m:t>
                          </m:r>
                        </m:sub>
                      </m:sSub>
                      <m:r>
                        <a:rPr lang="en-CA" sz="2200" b="0" i="1" smtClean="0">
                          <a:latin typeface="Cambria Math" panose="02040503050406030204" pitchFamily="18" charset="0"/>
                        </a:rPr>
                        <m:t>+</m:t>
                      </m:r>
                      <m:sSubSup>
                        <m:sSubSupPr>
                          <m:ctrlPr>
                            <a:rPr lang="en-CA" sz="2200" b="0" i="1" smtClean="0">
                              <a:latin typeface="Cambria Math" panose="02040503050406030204" pitchFamily="18" charset="0"/>
                            </a:rPr>
                          </m:ctrlPr>
                        </m:sSubSupPr>
                        <m:e>
                          <m:r>
                            <a:rPr lang="en-CA" sz="2200" b="0" i="1" smtClean="0">
                              <a:latin typeface="Cambria Math" panose="02040503050406030204" pitchFamily="18" charset="0"/>
                            </a:rPr>
                            <m:t>𝜀</m:t>
                          </m:r>
                        </m:e>
                        <m:sub>
                          <m:r>
                            <a:rPr lang="en-CA" sz="2200" b="0" i="1" smtClean="0">
                              <a:latin typeface="Cambria Math" panose="02040503050406030204" pitchFamily="18" charset="0"/>
                            </a:rPr>
                            <m:t>𝑖</m:t>
                          </m:r>
                        </m:sub>
                        <m:sup>
                          <m:r>
                            <a:rPr lang="en-CA" sz="2200" b="0" i="1" smtClean="0">
                              <a:latin typeface="Cambria Math" panose="02040503050406030204" pitchFamily="18" charset="0"/>
                            </a:rPr>
                            <m:t>𝑆</m:t>
                          </m:r>
                        </m:sup>
                      </m:sSubSup>
                      <m:r>
                        <a:rPr lang="en-CA" sz="2200" b="0" i="1" smtClean="0">
                          <a:latin typeface="Cambria Math" panose="02040503050406030204" pitchFamily="18" charset="0"/>
                        </a:rPr>
                        <m:t>, </m:t>
                      </m:r>
                      <m:r>
                        <a:rPr lang="en-CA" sz="2200" b="0" i="1" smtClean="0">
                          <a:latin typeface="Cambria Math" panose="02040503050406030204" pitchFamily="18" charset="0"/>
                        </a:rPr>
                        <m:t>𝑖</m:t>
                      </m:r>
                      <m:r>
                        <a:rPr lang="en-CA" sz="2200" b="0" i="1" smtClean="0">
                          <a:latin typeface="Cambria Math" panose="02040503050406030204" pitchFamily="18" charset="0"/>
                        </a:rPr>
                        <m:t>∈</m:t>
                      </m:r>
                      <m:d>
                        <m:dPr>
                          <m:begChr m:val="{"/>
                          <m:endChr m:val="}"/>
                          <m:ctrlPr>
                            <a:rPr lang="en-CA" sz="2200" b="0" i="1" smtClean="0">
                              <a:latin typeface="Cambria Math" panose="02040503050406030204" pitchFamily="18" charset="0"/>
                            </a:rPr>
                          </m:ctrlPr>
                        </m:dPr>
                        <m:e>
                          <m:r>
                            <a:rPr lang="en-CA" sz="2200" b="0" i="1" smtClean="0">
                              <a:latin typeface="Cambria Math" panose="02040503050406030204" pitchFamily="18" charset="0"/>
                            </a:rPr>
                            <m:t>1, 2</m:t>
                          </m:r>
                        </m:e>
                      </m:d>
                    </m:oMath>
                  </m:oMathPara>
                </a14:m>
                <a:endParaRPr lang="en-CA" sz="2200" b="0" dirty="0"/>
              </a:p>
              <a:p>
                <a:pPr/>
                <a14:m>
                  <m:oMathPara xmlns:m="http://schemas.openxmlformats.org/officeDocument/2006/math">
                    <m:oMathParaPr>
                      <m:jc m:val="centerGroup"/>
                    </m:oMathParaPr>
                    <m:oMath xmlns:m="http://schemas.openxmlformats.org/officeDocument/2006/math">
                      <m:r>
                        <a:rPr lang="en-CA" sz="2200" b="0" i="1" smtClean="0">
                          <a:latin typeface="Cambria Math" panose="02040503050406030204" pitchFamily="18" charset="0"/>
                        </a:rPr>
                        <m:t>𝐶𝑜𝑠</m:t>
                      </m:r>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𝑡</m:t>
                          </m:r>
                        </m:e>
                        <m:sub>
                          <m:r>
                            <a:rPr lang="en-CA" sz="2200" b="0" i="1" smtClean="0">
                              <a:latin typeface="Cambria Math" panose="02040503050406030204" pitchFamily="18" charset="0"/>
                            </a:rPr>
                            <m:t>𝑖</m:t>
                          </m:r>
                        </m:sub>
                      </m:sSub>
                      <m:r>
                        <a:rPr lang="en-CA" sz="2200" b="0" i="1" smtClean="0">
                          <a:latin typeface="Cambria Math" panose="02040503050406030204" pitchFamily="18" charset="0"/>
                        </a:rPr>
                        <m:t>=</m:t>
                      </m:r>
                      <m:sSubSup>
                        <m:sSubSupPr>
                          <m:ctrlPr>
                            <a:rPr lang="en-CA" sz="2200" b="0" i="1" smtClean="0">
                              <a:latin typeface="Cambria Math" panose="02040503050406030204" pitchFamily="18" charset="0"/>
                            </a:rPr>
                          </m:ctrlPr>
                        </m:sSubSupPr>
                        <m:e>
                          <m:r>
                            <a:rPr lang="en-CA" sz="2200" b="0" i="1" smtClean="0">
                              <a:latin typeface="Cambria Math" panose="02040503050406030204" pitchFamily="18" charset="0"/>
                            </a:rPr>
                            <m:t>𝛽</m:t>
                          </m:r>
                        </m:e>
                        <m:sub>
                          <m:r>
                            <a:rPr lang="en-CA" sz="2200" b="0" i="1" smtClean="0">
                              <a:latin typeface="Cambria Math" panose="02040503050406030204" pitchFamily="18" charset="0"/>
                            </a:rPr>
                            <m:t>𝑖</m:t>
                          </m:r>
                        </m:sub>
                        <m:sup>
                          <m:r>
                            <a:rPr lang="en-CA" sz="2200" b="0" i="1" smtClean="0">
                              <a:latin typeface="Cambria Math" panose="02040503050406030204" pitchFamily="18" charset="0"/>
                            </a:rPr>
                            <m:t>𝐶</m:t>
                          </m:r>
                        </m:sup>
                      </m:sSubSup>
                      <m:r>
                        <a:rPr lang="en-CA" sz="2200" b="0" i="1" smtClean="0">
                          <a:latin typeface="Cambria Math" panose="02040503050406030204" pitchFamily="18" charset="0"/>
                        </a:rPr>
                        <m:t>𝑍</m:t>
                      </m:r>
                      <m:r>
                        <a:rPr lang="en-CA" sz="2200" b="0" i="1" smtClean="0">
                          <a:latin typeface="Cambria Math" panose="02040503050406030204" pitchFamily="18" charset="0"/>
                        </a:rPr>
                        <m:t>+</m:t>
                      </m:r>
                      <m:sSubSup>
                        <m:sSubSupPr>
                          <m:ctrlPr>
                            <a:rPr lang="en-CA" sz="2200" b="0" i="1" smtClean="0">
                              <a:latin typeface="Cambria Math" panose="02040503050406030204" pitchFamily="18" charset="0"/>
                            </a:rPr>
                          </m:ctrlPr>
                        </m:sSubSupPr>
                        <m:e>
                          <m:r>
                            <a:rPr lang="en-CA" sz="2200" b="0" i="1" smtClean="0">
                              <a:latin typeface="Cambria Math" panose="02040503050406030204" pitchFamily="18" charset="0"/>
                            </a:rPr>
                            <m:t>𝛼</m:t>
                          </m:r>
                        </m:e>
                        <m:sub>
                          <m:r>
                            <a:rPr lang="en-CA" sz="2200" b="0" i="1" smtClean="0">
                              <a:latin typeface="Cambria Math" panose="02040503050406030204" pitchFamily="18" charset="0"/>
                            </a:rPr>
                            <m:t>𝑖</m:t>
                          </m:r>
                        </m:sub>
                        <m:sup>
                          <m:r>
                            <a:rPr lang="en-CA" sz="2200" b="0" i="1" smtClean="0">
                              <a:latin typeface="Cambria Math" panose="02040503050406030204" pitchFamily="18" charset="0"/>
                            </a:rPr>
                            <m:t>𝐶</m:t>
                          </m:r>
                        </m:sup>
                      </m:sSubSup>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𝑃</m:t>
                          </m:r>
                        </m:e>
                        <m:sub>
                          <m:r>
                            <a:rPr lang="en-CA" sz="2200" b="0" i="1" smtClean="0">
                              <a:latin typeface="Cambria Math" panose="02040503050406030204" pitchFamily="18" charset="0"/>
                            </a:rPr>
                            <m:t>𝑖</m:t>
                          </m:r>
                        </m:sub>
                      </m:sSub>
                      <m:r>
                        <a:rPr lang="en-CA" sz="2200" b="0" i="1" smtClean="0">
                          <a:latin typeface="Cambria Math" panose="02040503050406030204" pitchFamily="18" charset="0"/>
                        </a:rPr>
                        <m:t>+</m:t>
                      </m:r>
                      <m:sSubSup>
                        <m:sSubSupPr>
                          <m:ctrlPr>
                            <a:rPr lang="en-CA" sz="2200" b="0" i="1" smtClean="0">
                              <a:latin typeface="Cambria Math" panose="02040503050406030204" pitchFamily="18" charset="0"/>
                            </a:rPr>
                          </m:ctrlPr>
                        </m:sSubSupPr>
                        <m:e>
                          <m:r>
                            <a:rPr lang="en-CA" sz="2200" b="0" i="1" smtClean="0">
                              <a:latin typeface="Cambria Math" panose="02040503050406030204" pitchFamily="18" charset="0"/>
                            </a:rPr>
                            <m:t>𝜀</m:t>
                          </m:r>
                        </m:e>
                        <m:sub>
                          <m:r>
                            <a:rPr lang="en-CA" sz="2200" b="0" i="1" smtClean="0">
                              <a:latin typeface="Cambria Math" panose="02040503050406030204" pitchFamily="18" charset="0"/>
                            </a:rPr>
                            <m:t>𝑖</m:t>
                          </m:r>
                        </m:sub>
                        <m:sup>
                          <m:r>
                            <a:rPr lang="en-CA" sz="2200" b="0" i="1" smtClean="0">
                              <a:latin typeface="Cambria Math" panose="02040503050406030204" pitchFamily="18" charset="0"/>
                            </a:rPr>
                            <m:t>𝐶</m:t>
                          </m:r>
                        </m:sup>
                      </m:sSubSup>
                      <m:r>
                        <a:rPr lang="en-CA" sz="2200" b="0" i="1" smtClean="0">
                          <a:latin typeface="Cambria Math" panose="02040503050406030204" pitchFamily="18" charset="0"/>
                        </a:rPr>
                        <m:t>, </m:t>
                      </m:r>
                      <m:r>
                        <a:rPr lang="en-CA" sz="2200" b="0" i="1" smtClean="0">
                          <a:latin typeface="Cambria Math" panose="02040503050406030204" pitchFamily="18" charset="0"/>
                        </a:rPr>
                        <m:t>𝑖</m:t>
                      </m:r>
                      <m:r>
                        <a:rPr lang="en-CA" sz="2200" b="0" i="1" smtClean="0">
                          <a:latin typeface="Cambria Math" panose="02040503050406030204" pitchFamily="18" charset="0"/>
                        </a:rPr>
                        <m:t>∈</m:t>
                      </m:r>
                      <m:d>
                        <m:dPr>
                          <m:begChr m:val="{"/>
                          <m:endChr m:val="}"/>
                          <m:ctrlPr>
                            <a:rPr lang="en-CA" sz="2200" b="0" i="1" smtClean="0">
                              <a:latin typeface="Cambria Math" panose="02040503050406030204" pitchFamily="18" charset="0"/>
                            </a:rPr>
                          </m:ctrlPr>
                        </m:dPr>
                        <m:e>
                          <m:r>
                            <a:rPr lang="en-CA" sz="2200" b="0" i="1" smtClean="0">
                              <a:latin typeface="Cambria Math" panose="02040503050406030204" pitchFamily="18" charset="0"/>
                            </a:rPr>
                            <m:t>1,2</m:t>
                          </m:r>
                        </m:e>
                      </m:d>
                    </m:oMath>
                  </m:oMathPara>
                </a14:m>
                <a:endParaRPr lang="en-CA" sz="2200" b="0" dirty="0"/>
              </a:p>
              <a:p>
                <a:r>
                  <a:rPr lang="en-CA" sz="2200" dirty="0"/>
                  <a:t> </a:t>
                </a:r>
              </a:p>
              <a:p>
                <a:endParaRPr lang="en-CA" sz="2200" dirty="0"/>
              </a:p>
            </p:txBody>
          </p:sp>
        </mc:Choice>
        <mc:Fallback xmlns="">
          <p:sp>
            <p:nvSpPr>
              <p:cNvPr id="6" name="TextBox 5">
                <a:extLst>
                  <a:ext uri="{FF2B5EF4-FFF2-40B4-BE49-F238E27FC236}">
                    <a16:creationId xmlns:a16="http://schemas.microsoft.com/office/drawing/2014/main" id="{5FA729C6-479C-8004-9624-88412B87441B}"/>
                  </a:ext>
                </a:extLst>
              </p:cNvPr>
              <p:cNvSpPr txBox="1">
                <a:spLocks noRot="1" noChangeAspect="1" noMove="1" noResize="1" noEditPoints="1" noAdjustHandles="1" noChangeArrowheads="1" noChangeShapeType="1" noTextEdit="1"/>
              </p:cNvSpPr>
              <p:nvPr/>
            </p:nvSpPr>
            <p:spPr>
              <a:xfrm>
                <a:off x="304800" y="733299"/>
                <a:ext cx="10439400" cy="2169055"/>
              </a:xfrm>
              <a:prstGeom prst="rect">
                <a:avLst/>
              </a:prstGeom>
              <a:blipFill>
                <a:blip r:embed="rId7"/>
                <a:stretch>
                  <a:fillRect l="-759" t="-1685"/>
                </a:stretch>
              </a:blipFill>
            </p:spPr>
            <p:txBody>
              <a:bodyPr/>
              <a:lstStyle/>
              <a:p>
                <a:r>
                  <a:rPr lang="en-CA">
                    <a:noFill/>
                  </a:rPr>
                  <a:t> </a:t>
                </a:r>
              </a:p>
            </p:txBody>
          </p:sp>
        </mc:Fallback>
      </mc:AlternateContent>
    </p:spTree>
    <p:extLst>
      <p:ext uri="{BB962C8B-B14F-4D97-AF65-F5344CB8AC3E}">
        <p14:creationId xmlns:p14="http://schemas.microsoft.com/office/powerpoint/2010/main" val="4258384360"/>
      </p:ext>
    </p:extLst>
  </p:cSld>
  <p:clrMapOvr>
    <a:masterClrMapping/>
  </p:clrMapOvr>
  <p:transition>
    <p:cut/>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1217" y="30443"/>
            <a:ext cx="10304383" cy="702856"/>
          </a:xfrm>
          <a:prstGeom prst="rect">
            <a:avLst/>
          </a:prstGeom>
        </p:spPr>
        <p:txBody>
          <a:bodyPr vert="horz" wrap="square" lIns="0" tIns="25499" rIns="0" bIns="0" rtlCol="0" anchor="b">
            <a:spAutoFit/>
          </a:bodyPr>
          <a:lstStyle/>
          <a:p>
            <a:pPr marL="26841">
              <a:lnSpc>
                <a:spcPct val="100000"/>
              </a:lnSpc>
              <a:spcBef>
                <a:spcPts val="201"/>
              </a:spcBef>
            </a:pPr>
            <a:r>
              <a:rPr lang="en-CA" spc="95" dirty="0"/>
              <a:t>Model Setup: Physician Choice</a:t>
            </a:r>
            <a:endParaRPr spc="95" dirty="0"/>
          </a:p>
        </p:txBody>
      </p:sp>
      <p:sp>
        <p:nvSpPr>
          <p:cNvPr id="9" name="object 9"/>
          <p:cNvSpPr txBox="1"/>
          <p:nvPr/>
        </p:nvSpPr>
        <p:spPr>
          <a:xfrm>
            <a:off x="11862007" y="6407020"/>
            <a:ext cx="132865" cy="220866"/>
          </a:xfrm>
          <a:prstGeom prst="rect">
            <a:avLst/>
          </a:prstGeom>
        </p:spPr>
        <p:txBody>
          <a:bodyPr vert="horz" wrap="square" lIns="0" tIns="25499" rIns="0" bIns="0" rtlCol="0">
            <a:spAutoFit/>
          </a:bodyPr>
          <a:lstStyle/>
          <a:p>
            <a:pPr marL="26841">
              <a:spcBef>
                <a:spcPts val="201"/>
              </a:spcBef>
            </a:pPr>
            <a:r>
              <a:rPr sz="1268" spc="-232" dirty="0">
                <a:solidFill>
                  <a:srgbClr val="22373A"/>
                </a:solidFill>
                <a:latin typeface="Arial Black"/>
                <a:cs typeface="Arial Black"/>
              </a:rPr>
              <a:t>5</a:t>
            </a:r>
            <a:endParaRPr sz="1268">
              <a:latin typeface="Arial Black"/>
              <a:cs typeface="Arial Black"/>
            </a:endParaRPr>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0269A358-6643-27A2-4CFC-87DBE469AFBC}"/>
                  </a:ext>
                </a:extLst>
              </p14:cNvPr>
              <p14:cNvContentPartPr/>
              <p14:nvPr/>
            </p14:nvContentPartPr>
            <p14:xfrm>
              <a:off x="3164106" y="491156"/>
              <a:ext cx="2160" cy="360"/>
            </p14:xfrm>
          </p:contentPart>
        </mc:Choice>
        <mc:Fallback xmlns="">
          <p:pic>
            <p:nvPicPr>
              <p:cNvPr id="4" name="Ink 3">
                <a:extLst>
                  <a:ext uri="{FF2B5EF4-FFF2-40B4-BE49-F238E27FC236}">
                    <a16:creationId xmlns:a16="http://schemas.microsoft.com/office/drawing/2014/main" id="{0269A358-6643-27A2-4CFC-87DBE469AFBC}"/>
                  </a:ext>
                </a:extLst>
              </p:cNvPr>
              <p:cNvPicPr/>
              <p:nvPr/>
            </p:nvPicPr>
            <p:blipFill>
              <a:blip r:embed="rId4"/>
              <a:stretch>
                <a:fillRect/>
              </a:stretch>
            </p:blipFill>
            <p:spPr>
              <a:xfrm>
                <a:off x="3155106" y="482516"/>
                <a:ext cx="198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5" name="Ink 4">
                <a:extLst>
                  <a:ext uri="{FF2B5EF4-FFF2-40B4-BE49-F238E27FC236}">
                    <a16:creationId xmlns:a16="http://schemas.microsoft.com/office/drawing/2014/main" id="{9EB1C396-5C70-EB5C-87E2-F2AEA6D23D6E}"/>
                  </a:ext>
                </a:extLst>
              </p14:cNvPr>
              <p14:cNvContentPartPr/>
              <p14:nvPr/>
            </p14:nvContentPartPr>
            <p14:xfrm>
              <a:off x="3028026" y="422396"/>
              <a:ext cx="360" cy="360"/>
            </p14:xfrm>
          </p:contentPart>
        </mc:Choice>
        <mc:Fallback xmlns="">
          <p:pic>
            <p:nvPicPr>
              <p:cNvPr id="5" name="Ink 4">
                <a:extLst>
                  <a:ext uri="{FF2B5EF4-FFF2-40B4-BE49-F238E27FC236}">
                    <a16:creationId xmlns:a16="http://schemas.microsoft.com/office/drawing/2014/main" id="{9EB1C396-5C70-EB5C-87E2-F2AEA6D23D6E}"/>
                  </a:ext>
                </a:extLst>
              </p:cNvPr>
              <p:cNvPicPr/>
              <p:nvPr/>
            </p:nvPicPr>
            <p:blipFill>
              <a:blip r:embed="rId6"/>
              <a:stretch>
                <a:fillRect/>
              </a:stretch>
            </p:blipFill>
            <p:spPr>
              <a:xfrm>
                <a:off x="3019386" y="413756"/>
                <a:ext cx="18000" cy="18000"/>
              </a:xfrm>
              <a:prstGeom prst="rect">
                <a:avLst/>
              </a:prstGeom>
            </p:spPr>
          </p:pic>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5FA729C6-479C-8004-9624-88412B87441B}"/>
                  </a:ext>
                </a:extLst>
              </p:cNvPr>
              <p:cNvSpPr txBox="1"/>
              <p:nvPr/>
            </p:nvSpPr>
            <p:spPr>
              <a:xfrm>
                <a:off x="304800" y="733299"/>
                <a:ext cx="10439400" cy="3949030"/>
              </a:xfrm>
              <a:prstGeom prst="rect">
                <a:avLst/>
              </a:prstGeom>
              <a:noFill/>
            </p:spPr>
            <p:txBody>
              <a:bodyPr wrap="square" rtlCol="0">
                <a:spAutoFit/>
              </a:bodyPr>
              <a:lstStyle/>
              <a:p>
                <a:r>
                  <a:rPr lang="en-CA" sz="2200" dirty="0"/>
                  <a:t>Suppose that patient utility is given by </a:t>
                </a:r>
                <a14:m>
                  <m:oMath xmlns:m="http://schemas.openxmlformats.org/officeDocument/2006/math">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𝑈</m:t>
                        </m:r>
                      </m:e>
                      <m:sub>
                        <m:r>
                          <a:rPr lang="en-CA" sz="2200" b="0" i="1" smtClean="0">
                            <a:latin typeface="Cambria Math" panose="02040503050406030204" pitchFamily="18" charset="0"/>
                          </a:rPr>
                          <m:t>𝑖</m:t>
                        </m:r>
                      </m:sub>
                    </m:sSub>
                    <m:d>
                      <m:dPr>
                        <m:ctrlPr>
                          <a:rPr lang="en-CA" sz="2200" b="0" i="1" smtClean="0">
                            <a:latin typeface="Cambria Math" panose="02040503050406030204" pitchFamily="18" charset="0"/>
                          </a:rPr>
                        </m:ctrlPr>
                      </m:dPr>
                      <m:e>
                        <m:r>
                          <a:rPr lang="en-CA" sz="2200" b="0" i="1" smtClean="0">
                            <a:latin typeface="Cambria Math" panose="02040503050406030204" pitchFamily="18" charset="0"/>
                          </a:rPr>
                          <m:t>𝑍</m:t>
                        </m:r>
                      </m:e>
                    </m:d>
                    <m:r>
                      <a:rPr lang="en-CA" sz="2200" b="0" i="1" smtClean="0">
                        <a:latin typeface="Cambria Math" panose="02040503050406030204" pitchFamily="18" charset="0"/>
                      </a:rPr>
                      <m:t>=</m:t>
                    </m:r>
                    <m:r>
                      <a:rPr lang="en-CA" sz="2200" b="0" i="1" smtClean="0">
                        <a:latin typeface="Cambria Math" panose="02040503050406030204" pitchFamily="18" charset="0"/>
                      </a:rPr>
                      <m:t>𝑆𝑢𝑟𝑣𝑖𝑣𝑎</m:t>
                    </m:r>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𝑙</m:t>
                        </m:r>
                      </m:e>
                      <m:sub>
                        <m:r>
                          <a:rPr lang="en-CA" sz="2200" b="0" i="1" smtClean="0">
                            <a:latin typeface="Cambria Math" panose="02040503050406030204" pitchFamily="18" charset="0"/>
                          </a:rPr>
                          <m:t>𝑖</m:t>
                        </m:r>
                      </m:sub>
                    </m:sSub>
                    <m:r>
                      <a:rPr lang="en-CA" sz="2200" b="0" i="1" smtClean="0">
                        <a:latin typeface="Cambria Math" panose="02040503050406030204" pitchFamily="18" charset="0"/>
                      </a:rPr>
                      <m:t>−</m:t>
                    </m:r>
                    <m:r>
                      <a:rPr lang="en-CA" sz="2200" b="0" i="1" smtClean="0">
                        <a:latin typeface="Cambria Math" panose="02040503050406030204" pitchFamily="18" charset="0"/>
                      </a:rPr>
                      <m:t>𝜆</m:t>
                    </m:r>
                    <m:r>
                      <a:rPr lang="en-CA" sz="2200" b="0" i="1" smtClean="0">
                        <a:latin typeface="Cambria Math" panose="02040503050406030204" pitchFamily="18" charset="0"/>
                      </a:rPr>
                      <m:t>𝐶𝑜𝑠</m:t>
                    </m:r>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𝑡</m:t>
                        </m:r>
                      </m:e>
                      <m:sub>
                        <m:r>
                          <a:rPr lang="en-CA" sz="2200" b="0" i="1" smtClean="0">
                            <a:latin typeface="Cambria Math" panose="02040503050406030204" pitchFamily="18" charset="0"/>
                          </a:rPr>
                          <m:t>𝑖</m:t>
                        </m:r>
                      </m:sub>
                    </m:sSub>
                  </m:oMath>
                </a14:m>
                <a:r>
                  <a:rPr lang="en-CA" sz="2200" dirty="0"/>
                  <a:t>:</a:t>
                </a:r>
              </a:p>
              <a:p>
                <a:endParaRPr lang="en-CA" sz="2200" dirty="0"/>
              </a:p>
              <a:p>
                <a:pPr/>
                <a14:m>
                  <m:oMathPara xmlns:m="http://schemas.openxmlformats.org/officeDocument/2006/math">
                    <m:oMathParaPr>
                      <m:jc m:val="centerGroup"/>
                    </m:oMathParaPr>
                    <m:oMath xmlns:m="http://schemas.openxmlformats.org/officeDocument/2006/math">
                      <m:r>
                        <a:rPr lang="en-CA" sz="2200" b="0" i="1" smtClean="0">
                          <a:latin typeface="Cambria Math" panose="02040503050406030204" pitchFamily="18" charset="0"/>
                        </a:rPr>
                        <m:t>𝑆𝑢𝑟𝑣𝑖𝑣𝑎</m:t>
                      </m:r>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𝑙</m:t>
                          </m:r>
                        </m:e>
                        <m:sub>
                          <m:r>
                            <a:rPr lang="en-CA" sz="2200" b="0" i="1" smtClean="0">
                              <a:latin typeface="Cambria Math" panose="02040503050406030204" pitchFamily="18" charset="0"/>
                            </a:rPr>
                            <m:t>𝑖</m:t>
                          </m:r>
                        </m:sub>
                      </m:sSub>
                      <m:r>
                        <a:rPr lang="en-CA" sz="2200" b="0" i="1" smtClean="0">
                          <a:latin typeface="Cambria Math" panose="02040503050406030204" pitchFamily="18" charset="0"/>
                        </a:rPr>
                        <m:t>=</m:t>
                      </m:r>
                      <m:sSubSup>
                        <m:sSubSupPr>
                          <m:ctrlPr>
                            <a:rPr lang="en-CA" sz="2200" b="0" i="1" smtClean="0">
                              <a:latin typeface="Cambria Math" panose="02040503050406030204" pitchFamily="18" charset="0"/>
                            </a:rPr>
                          </m:ctrlPr>
                        </m:sSubSupPr>
                        <m:e>
                          <m:r>
                            <a:rPr lang="en-CA" sz="2200" b="0" i="1" smtClean="0">
                              <a:latin typeface="Cambria Math" panose="02040503050406030204" pitchFamily="18" charset="0"/>
                            </a:rPr>
                            <m:t>𝛽</m:t>
                          </m:r>
                        </m:e>
                        <m:sub>
                          <m:r>
                            <a:rPr lang="en-CA" sz="2200" b="0" i="1" smtClean="0">
                              <a:latin typeface="Cambria Math" panose="02040503050406030204" pitchFamily="18" charset="0"/>
                            </a:rPr>
                            <m:t>𝑖</m:t>
                          </m:r>
                        </m:sub>
                        <m:sup>
                          <m:r>
                            <a:rPr lang="en-CA" sz="2200" b="0" i="1" smtClean="0">
                              <a:latin typeface="Cambria Math" panose="02040503050406030204" pitchFamily="18" charset="0"/>
                            </a:rPr>
                            <m:t>𝑆</m:t>
                          </m:r>
                        </m:sup>
                      </m:sSubSup>
                      <m:r>
                        <a:rPr lang="en-CA" sz="2200" b="0" i="1" smtClean="0">
                          <a:latin typeface="Cambria Math" panose="02040503050406030204" pitchFamily="18" charset="0"/>
                        </a:rPr>
                        <m:t>𝑍</m:t>
                      </m:r>
                      <m:r>
                        <a:rPr lang="en-CA" sz="2200" b="0" i="1" smtClean="0">
                          <a:latin typeface="Cambria Math" panose="02040503050406030204" pitchFamily="18" charset="0"/>
                        </a:rPr>
                        <m:t>+</m:t>
                      </m:r>
                      <m:sSubSup>
                        <m:sSubSupPr>
                          <m:ctrlPr>
                            <a:rPr lang="en-CA" sz="2200" b="0" i="1" smtClean="0">
                              <a:latin typeface="Cambria Math" panose="02040503050406030204" pitchFamily="18" charset="0"/>
                            </a:rPr>
                          </m:ctrlPr>
                        </m:sSubSupPr>
                        <m:e>
                          <m:r>
                            <a:rPr lang="en-CA" sz="2200" b="0" i="1" smtClean="0">
                              <a:latin typeface="Cambria Math" panose="02040503050406030204" pitchFamily="18" charset="0"/>
                            </a:rPr>
                            <m:t>𝛼</m:t>
                          </m:r>
                        </m:e>
                        <m:sub>
                          <m:r>
                            <a:rPr lang="en-CA" sz="2200" b="0" i="1" smtClean="0">
                              <a:latin typeface="Cambria Math" panose="02040503050406030204" pitchFamily="18" charset="0"/>
                            </a:rPr>
                            <m:t>𝑖</m:t>
                          </m:r>
                        </m:sub>
                        <m:sup>
                          <m:r>
                            <a:rPr lang="en-CA" sz="2200" b="0" i="1" smtClean="0">
                              <a:latin typeface="Cambria Math" panose="02040503050406030204" pitchFamily="18" charset="0"/>
                            </a:rPr>
                            <m:t>𝑆</m:t>
                          </m:r>
                        </m:sup>
                      </m:sSubSup>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𝑃</m:t>
                          </m:r>
                        </m:e>
                        <m:sub>
                          <m:r>
                            <a:rPr lang="en-CA" sz="2200" b="0" i="1" smtClean="0">
                              <a:latin typeface="Cambria Math" panose="02040503050406030204" pitchFamily="18" charset="0"/>
                            </a:rPr>
                            <m:t>𝑖</m:t>
                          </m:r>
                        </m:sub>
                      </m:sSub>
                      <m:r>
                        <a:rPr lang="en-CA" sz="2200" b="0" i="1" smtClean="0">
                          <a:latin typeface="Cambria Math" panose="02040503050406030204" pitchFamily="18" charset="0"/>
                        </a:rPr>
                        <m:t>+</m:t>
                      </m:r>
                      <m:sSubSup>
                        <m:sSubSupPr>
                          <m:ctrlPr>
                            <a:rPr lang="en-CA" sz="2200" b="0" i="1" smtClean="0">
                              <a:latin typeface="Cambria Math" panose="02040503050406030204" pitchFamily="18" charset="0"/>
                            </a:rPr>
                          </m:ctrlPr>
                        </m:sSubSupPr>
                        <m:e>
                          <m:r>
                            <a:rPr lang="en-CA" sz="2200" b="0" i="1" smtClean="0">
                              <a:latin typeface="Cambria Math" panose="02040503050406030204" pitchFamily="18" charset="0"/>
                            </a:rPr>
                            <m:t>𝜀</m:t>
                          </m:r>
                        </m:e>
                        <m:sub>
                          <m:r>
                            <a:rPr lang="en-CA" sz="2200" b="0" i="1" smtClean="0">
                              <a:latin typeface="Cambria Math" panose="02040503050406030204" pitchFamily="18" charset="0"/>
                            </a:rPr>
                            <m:t>𝑖</m:t>
                          </m:r>
                        </m:sub>
                        <m:sup>
                          <m:r>
                            <a:rPr lang="en-CA" sz="2200" b="0" i="1" smtClean="0">
                              <a:latin typeface="Cambria Math" panose="02040503050406030204" pitchFamily="18" charset="0"/>
                            </a:rPr>
                            <m:t>𝑆</m:t>
                          </m:r>
                        </m:sup>
                      </m:sSubSup>
                      <m:r>
                        <a:rPr lang="en-CA" sz="2200" b="0" i="1" smtClean="0">
                          <a:latin typeface="Cambria Math" panose="02040503050406030204" pitchFamily="18" charset="0"/>
                        </a:rPr>
                        <m:t>, </m:t>
                      </m:r>
                      <m:r>
                        <a:rPr lang="en-CA" sz="2200" b="0" i="1" smtClean="0">
                          <a:latin typeface="Cambria Math" panose="02040503050406030204" pitchFamily="18" charset="0"/>
                        </a:rPr>
                        <m:t>𝑖</m:t>
                      </m:r>
                      <m:r>
                        <a:rPr lang="en-CA" sz="2200" b="0" i="1" smtClean="0">
                          <a:latin typeface="Cambria Math" panose="02040503050406030204" pitchFamily="18" charset="0"/>
                        </a:rPr>
                        <m:t>∈</m:t>
                      </m:r>
                      <m:d>
                        <m:dPr>
                          <m:begChr m:val="{"/>
                          <m:endChr m:val="}"/>
                          <m:ctrlPr>
                            <a:rPr lang="en-CA" sz="2200" b="0" i="1" smtClean="0">
                              <a:latin typeface="Cambria Math" panose="02040503050406030204" pitchFamily="18" charset="0"/>
                            </a:rPr>
                          </m:ctrlPr>
                        </m:dPr>
                        <m:e>
                          <m:r>
                            <a:rPr lang="en-CA" sz="2200" b="0" i="1" smtClean="0">
                              <a:latin typeface="Cambria Math" panose="02040503050406030204" pitchFamily="18" charset="0"/>
                            </a:rPr>
                            <m:t>1, 2</m:t>
                          </m:r>
                        </m:e>
                      </m:d>
                    </m:oMath>
                  </m:oMathPara>
                </a14:m>
                <a:endParaRPr lang="en-CA" sz="2200" b="0" dirty="0"/>
              </a:p>
              <a:p>
                <a:pPr/>
                <a14:m>
                  <m:oMathPara xmlns:m="http://schemas.openxmlformats.org/officeDocument/2006/math">
                    <m:oMathParaPr>
                      <m:jc m:val="centerGroup"/>
                    </m:oMathParaPr>
                    <m:oMath xmlns:m="http://schemas.openxmlformats.org/officeDocument/2006/math">
                      <m:r>
                        <a:rPr lang="en-CA" sz="2200" b="0" i="1" smtClean="0">
                          <a:latin typeface="Cambria Math" panose="02040503050406030204" pitchFamily="18" charset="0"/>
                        </a:rPr>
                        <m:t>𝐶𝑜𝑠</m:t>
                      </m:r>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𝑡</m:t>
                          </m:r>
                        </m:e>
                        <m:sub>
                          <m:r>
                            <a:rPr lang="en-CA" sz="2200" b="0" i="1" smtClean="0">
                              <a:latin typeface="Cambria Math" panose="02040503050406030204" pitchFamily="18" charset="0"/>
                            </a:rPr>
                            <m:t>𝑖</m:t>
                          </m:r>
                        </m:sub>
                      </m:sSub>
                      <m:r>
                        <a:rPr lang="en-CA" sz="2200" b="0" i="1" smtClean="0">
                          <a:latin typeface="Cambria Math" panose="02040503050406030204" pitchFamily="18" charset="0"/>
                        </a:rPr>
                        <m:t>=</m:t>
                      </m:r>
                      <m:sSubSup>
                        <m:sSubSupPr>
                          <m:ctrlPr>
                            <a:rPr lang="en-CA" sz="2200" b="0" i="1" smtClean="0">
                              <a:latin typeface="Cambria Math" panose="02040503050406030204" pitchFamily="18" charset="0"/>
                            </a:rPr>
                          </m:ctrlPr>
                        </m:sSubSupPr>
                        <m:e>
                          <m:r>
                            <a:rPr lang="en-CA" sz="2200" b="0" i="1" smtClean="0">
                              <a:latin typeface="Cambria Math" panose="02040503050406030204" pitchFamily="18" charset="0"/>
                            </a:rPr>
                            <m:t>𝛽</m:t>
                          </m:r>
                        </m:e>
                        <m:sub>
                          <m:r>
                            <a:rPr lang="en-CA" sz="2200" b="0" i="1" smtClean="0">
                              <a:latin typeface="Cambria Math" panose="02040503050406030204" pitchFamily="18" charset="0"/>
                            </a:rPr>
                            <m:t>𝑖</m:t>
                          </m:r>
                        </m:sub>
                        <m:sup>
                          <m:r>
                            <a:rPr lang="en-CA" sz="2200" b="0" i="1" smtClean="0">
                              <a:latin typeface="Cambria Math" panose="02040503050406030204" pitchFamily="18" charset="0"/>
                            </a:rPr>
                            <m:t>𝐶</m:t>
                          </m:r>
                        </m:sup>
                      </m:sSubSup>
                      <m:r>
                        <a:rPr lang="en-CA" sz="2200" b="0" i="1" smtClean="0">
                          <a:latin typeface="Cambria Math" panose="02040503050406030204" pitchFamily="18" charset="0"/>
                        </a:rPr>
                        <m:t>𝑍</m:t>
                      </m:r>
                      <m:r>
                        <a:rPr lang="en-CA" sz="2200" b="0" i="1" smtClean="0">
                          <a:latin typeface="Cambria Math" panose="02040503050406030204" pitchFamily="18" charset="0"/>
                        </a:rPr>
                        <m:t>+</m:t>
                      </m:r>
                      <m:sSubSup>
                        <m:sSubSupPr>
                          <m:ctrlPr>
                            <a:rPr lang="en-CA" sz="2200" b="0" i="1" smtClean="0">
                              <a:latin typeface="Cambria Math" panose="02040503050406030204" pitchFamily="18" charset="0"/>
                            </a:rPr>
                          </m:ctrlPr>
                        </m:sSubSupPr>
                        <m:e>
                          <m:r>
                            <a:rPr lang="en-CA" sz="2200" b="0" i="1" smtClean="0">
                              <a:latin typeface="Cambria Math" panose="02040503050406030204" pitchFamily="18" charset="0"/>
                            </a:rPr>
                            <m:t>𝛼</m:t>
                          </m:r>
                        </m:e>
                        <m:sub>
                          <m:r>
                            <a:rPr lang="en-CA" sz="2200" b="0" i="1" smtClean="0">
                              <a:latin typeface="Cambria Math" panose="02040503050406030204" pitchFamily="18" charset="0"/>
                            </a:rPr>
                            <m:t>𝑖</m:t>
                          </m:r>
                        </m:sub>
                        <m:sup>
                          <m:r>
                            <a:rPr lang="en-CA" sz="2200" b="0" i="1" smtClean="0">
                              <a:latin typeface="Cambria Math" panose="02040503050406030204" pitchFamily="18" charset="0"/>
                            </a:rPr>
                            <m:t>𝐶</m:t>
                          </m:r>
                        </m:sup>
                      </m:sSubSup>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𝑃</m:t>
                          </m:r>
                        </m:e>
                        <m:sub>
                          <m:r>
                            <a:rPr lang="en-CA" sz="2200" b="0" i="1" smtClean="0">
                              <a:latin typeface="Cambria Math" panose="02040503050406030204" pitchFamily="18" charset="0"/>
                            </a:rPr>
                            <m:t>𝑖</m:t>
                          </m:r>
                        </m:sub>
                      </m:sSub>
                      <m:r>
                        <a:rPr lang="en-CA" sz="2200" b="0" i="1" smtClean="0">
                          <a:latin typeface="Cambria Math" panose="02040503050406030204" pitchFamily="18" charset="0"/>
                        </a:rPr>
                        <m:t>+</m:t>
                      </m:r>
                      <m:sSubSup>
                        <m:sSubSupPr>
                          <m:ctrlPr>
                            <a:rPr lang="en-CA" sz="2200" b="0" i="1" smtClean="0">
                              <a:latin typeface="Cambria Math" panose="02040503050406030204" pitchFamily="18" charset="0"/>
                            </a:rPr>
                          </m:ctrlPr>
                        </m:sSubSupPr>
                        <m:e>
                          <m:r>
                            <a:rPr lang="en-CA" sz="2200" b="0" i="1" smtClean="0">
                              <a:latin typeface="Cambria Math" panose="02040503050406030204" pitchFamily="18" charset="0"/>
                            </a:rPr>
                            <m:t>𝜀</m:t>
                          </m:r>
                        </m:e>
                        <m:sub>
                          <m:r>
                            <a:rPr lang="en-CA" sz="2200" b="0" i="1" smtClean="0">
                              <a:latin typeface="Cambria Math" panose="02040503050406030204" pitchFamily="18" charset="0"/>
                            </a:rPr>
                            <m:t>𝑖</m:t>
                          </m:r>
                        </m:sub>
                        <m:sup>
                          <m:r>
                            <a:rPr lang="en-CA" sz="2200" b="0" i="1" smtClean="0">
                              <a:latin typeface="Cambria Math" panose="02040503050406030204" pitchFamily="18" charset="0"/>
                            </a:rPr>
                            <m:t>𝐶</m:t>
                          </m:r>
                        </m:sup>
                      </m:sSubSup>
                      <m:r>
                        <a:rPr lang="en-CA" sz="2200" b="0" i="1" smtClean="0">
                          <a:latin typeface="Cambria Math" panose="02040503050406030204" pitchFamily="18" charset="0"/>
                        </a:rPr>
                        <m:t>, </m:t>
                      </m:r>
                      <m:r>
                        <a:rPr lang="en-CA" sz="2200" b="0" i="1" smtClean="0">
                          <a:latin typeface="Cambria Math" panose="02040503050406030204" pitchFamily="18" charset="0"/>
                        </a:rPr>
                        <m:t>𝑖</m:t>
                      </m:r>
                      <m:r>
                        <a:rPr lang="en-CA" sz="2200" b="0" i="1" smtClean="0">
                          <a:latin typeface="Cambria Math" panose="02040503050406030204" pitchFamily="18" charset="0"/>
                        </a:rPr>
                        <m:t>∈</m:t>
                      </m:r>
                      <m:d>
                        <m:dPr>
                          <m:begChr m:val="{"/>
                          <m:endChr m:val="}"/>
                          <m:ctrlPr>
                            <a:rPr lang="en-CA" sz="2200" b="0" i="1" smtClean="0">
                              <a:latin typeface="Cambria Math" panose="02040503050406030204" pitchFamily="18" charset="0"/>
                            </a:rPr>
                          </m:ctrlPr>
                        </m:dPr>
                        <m:e>
                          <m:r>
                            <a:rPr lang="en-CA" sz="2200" b="0" i="1" smtClean="0">
                              <a:latin typeface="Cambria Math" panose="02040503050406030204" pitchFamily="18" charset="0"/>
                            </a:rPr>
                            <m:t>1,2</m:t>
                          </m:r>
                        </m:e>
                      </m:d>
                    </m:oMath>
                  </m:oMathPara>
                </a14:m>
                <a:endParaRPr lang="en-CA" sz="2200" b="0" dirty="0"/>
              </a:p>
              <a:p>
                <a:r>
                  <a:rPr lang="en-CA" sz="2200" dirty="0"/>
                  <a:t> </a:t>
                </a:r>
              </a:p>
              <a:p>
                <a:r>
                  <a:rPr lang="en-CA" sz="2200" dirty="0"/>
                  <a:t>Based on these utilities, patient </a:t>
                </a:r>
                <a14:m>
                  <m:oMath xmlns:m="http://schemas.openxmlformats.org/officeDocument/2006/math">
                    <m:r>
                      <a:rPr lang="en-CA" sz="2200" b="0" i="1" smtClean="0">
                        <a:latin typeface="Cambria Math" panose="02040503050406030204" pitchFamily="18" charset="0"/>
                      </a:rPr>
                      <m:t>𝑍</m:t>
                    </m:r>
                  </m:oMath>
                </a14:m>
                <a:r>
                  <a:rPr lang="en-CA" sz="2200" dirty="0"/>
                  <a:t> chooses </a:t>
                </a:r>
                <a14:m>
                  <m:oMath xmlns:m="http://schemas.openxmlformats.org/officeDocument/2006/math">
                    <m:r>
                      <a:rPr lang="en-CA" sz="2200" b="0" i="1" smtClean="0">
                        <a:latin typeface="Cambria Math" panose="02040503050406030204" pitchFamily="18" charset="0"/>
                      </a:rPr>
                      <m:t>𝑖</m:t>
                    </m:r>
                    <m:r>
                      <a:rPr lang="en-CA" sz="2200" b="0" i="1" smtClean="0">
                        <a:latin typeface="Cambria Math" panose="02040503050406030204" pitchFamily="18" charset="0"/>
                      </a:rPr>
                      <m:t>=2 </m:t>
                    </m:r>
                  </m:oMath>
                </a14:m>
                <a:r>
                  <a:rPr lang="en-CA" sz="2200" dirty="0"/>
                  <a:t> if and only if </a:t>
                </a:r>
                <a14:m>
                  <m:oMath xmlns:m="http://schemas.openxmlformats.org/officeDocument/2006/math">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𝑈</m:t>
                        </m:r>
                      </m:e>
                      <m:sub>
                        <m:r>
                          <a:rPr lang="en-CA" sz="2200" b="0" i="1" smtClean="0">
                            <a:latin typeface="Cambria Math" panose="02040503050406030204" pitchFamily="18" charset="0"/>
                          </a:rPr>
                          <m:t>2</m:t>
                        </m:r>
                      </m:sub>
                    </m:sSub>
                    <m:d>
                      <m:dPr>
                        <m:ctrlPr>
                          <a:rPr lang="en-CA" sz="2200" b="0" i="1" smtClean="0">
                            <a:latin typeface="Cambria Math" panose="02040503050406030204" pitchFamily="18" charset="0"/>
                          </a:rPr>
                        </m:ctrlPr>
                      </m:dPr>
                      <m:e>
                        <m:r>
                          <a:rPr lang="en-CA" sz="2200" b="0" i="1" smtClean="0">
                            <a:latin typeface="Cambria Math" panose="02040503050406030204" pitchFamily="18" charset="0"/>
                          </a:rPr>
                          <m:t>𝑍</m:t>
                        </m:r>
                      </m:e>
                    </m:d>
                    <m:r>
                      <a:rPr lang="en-CA" sz="2200" b="0" i="1" smtClean="0">
                        <a:latin typeface="Cambria Math" panose="02040503050406030204" pitchFamily="18" charset="0"/>
                      </a:rPr>
                      <m:t>≥</m:t>
                    </m:r>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𝑈</m:t>
                        </m:r>
                      </m:e>
                      <m:sub>
                        <m:r>
                          <a:rPr lang="en-CA" sz="2200" b="0" i="1" smtClean="0">
                            <a:latin typeface="Cambria Math" panose="02040503050406030204" pitchFamily="18" charset="0"/>
                          </a:rPr>
                          <m:t>1</m:t>
                        </m:r>
                      </m:sub>
                    </m:sSub>
                    <m:r>
                      <a:rPr lang="en-CA" sz="2200" b="0" i="1" smtClean="0">
                        <a:latin typeface="Cambria Math" panose="02040503050406030204" pitchFamily="18" charset="0"/>
                      </a:rPr>
                      <m:t>(</m:t>
                    </m:r>
                    <m:r>
                      <a:rPr lang="en-CA" sz="2200" b="0" i="1" smtClean="0">
                        <a:latin typeface="Cambria Math" panose="02040503050406030204" pitchFamily="18" charset="0"/>
                      </a:rPr>
                      <m:t>𝑍</m:t>
                    </m:r>
                    <m:r>
                      <a:rPr lang="en-CA" sz="2200" b="0" i="1" smtClean="0">
                        <a:latin typeface="Cambria Math" panose="02040503050406030204" pitchFamily="18" charset="0"/>
                      </a:rPr>
                      <m:t>)</m:t>
                    </m:r>
                  </m:oMath>
                </a14:m>
                <a:r>
                  <a:rPr lang="en-CA" sz="2200" dirty="0"/>
                  <a:t>: </a:t>
                </a:r>
              </a:p>
              <a:p>
                <a:pPr/>
                <a14:m>
                  <m:oMathPara xmlns:m="http://schemas.openxmlformats.org/officeDocument/2006/math">
                    <m:oMathParaPr>
                      <m:jc m:val="centerGroup"/>
                    </m:oMathParaPr>
                    <m:oMath xmlns:m="http://schemas.openxmlformats.org/officeDocument/2006/math">
                      <m:func>
                        <m:funcPr>
                          <m:ctrlPr>
                            <a:rPr lang="en-CA" sz="2200" b="0" i="1" smtClean="0">
                              <a:latin typeface="Cambria Math" panose="02040503050406030204" pitchFamily="18" charset="0"/>
                            </a:rPr>
                          </m:ctrlPr>
                        </m:funcPr>
                        <m:fName>
                          <m:r>
                            <m:rPr>
                              <m:sty m:val="p"/>
                            </m:rPr>
                            <a:rPr lang="en-CA" sz="2200" b="0" i="0" smtClean="0">
                              <a:latin typeface="Cambria Math" panose="02040503050406030204" pitchFamily="18" charset="0"/>
                            </a:rPr>
                            <m:t>Pr</m:t>
                          </m:r>
                        </m:fName>
                        <m:e>
                          <m:d>
                            <m:dPr>
                              <m:ctrlPr>
                                <a:rPr lang="en-CA" sz="2200" b="0" i="1" smtClean="0">
                                  <a:latin typeface="Cambria Math" panose="02040503050406030204" pitchFamily="18" charset="0"/>
                                </a:rPr>
                              </m:ctrlPr>
                            </m:dPr>
                            <m:e>
                              <m:r>
                                <a:rPr lang="en-CA" sz="2200" b="0" i="1" smtClean="0">
                                  <a:latin typeface="Cambria Math" panose="02040503050406030204" pitchFamily="18" charset="0"/>
                                </a:rPr>
                                <m:t>𝑖</m:t>
                              </m:r>
                              <m:r>
                                <a:rPr lang="en-CA" sz="2200" b="0" i="1" smtClean="0">
                                  <a:latin typeface="Cambria Math" panose="02040503050406030204" pitchFamily="18" charset="0"/>
                                </a:rPr>
                                <m:t>=2</m:t>
                              </m:r>
                            </m:e>
                            <m:e>
                              <m:r>
                                <a:rPr lang="en-CA" sz="2200" b="0" i="1" smtClean="0">
                                  <a:latin typeface="Cambria Math" panose="02040503050406030204" pitchFamily="18" charset="0"/>
                                </a:rPr>
                                <m:t>𝑍</m:t>
                              </m:r>
                            </m:e>
                          </m:d>
                        </m:e>
                      </m:func>
                      <m:r>
                        <m:rPr>
                          <m:aln/>
                        </m:rPr>
                        <a:rPr lang="en-CA" sz="2200" b="0" i="1" smtClean="0">
                          <a:latin typeface="Cambria Math" panose="02040503050406030204" pitchFamily="18" charset="0"/>
                        </a:rPr>
                        <m:t>=</m:t>
                      </m:r>
                      <m:func>
                        <m:funcPr>
                          <m:ctrlPr>
                            <a:rPr lang="en-CA" sz="2200" b="0" i="1" smtClean="0">
                              <a:latin typeface="Cambria Math" panose="02040503050406030204" pitchFamily="18" charset="0"/>
                            </a:rPr>
                          </m:ctrlPr>
                        </m:funcPr>
                        <m:fName>
                          <m:r>
                            <m:rPr>
                              <m:sty m:val="p"/>
                            </m:rPr>
                            <a:rPr lang="en-CA" sz="2200" b="0" i="0" smtClean="0">
                              <a:latin typeface="Cambria Math" panose="02040503050406030204" pitchFamily="18" charset="0"/>
                            </a:rPr>
                            <m:t>Pr</m:t>
                          </m:r>
                        </m:fName>
                        <m:e>
                          <m:d>
                            <m:dPr>
                              <m:ctrlPr>
                                <a:rPr lang="en-CA" sz="2200" b="0" i="1" smtClean="0">
                                  <a:latin typeface="Cambria Math" panose="02040503050406030204" pitchFamily="18" charset="0"/>
                                </a:rPr>
                              </m:ctrlPr>
                            </m:dPr>
                            <m:e>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𝑈</m:t>
                                  </m:r>
                                </m:e>
                                <m:sub>
                                  <m:r>
                                    <a:rPr lang="en-CA" sz="2200" b="0" i="1" smtClean="0">
                                      <a:latin typeface="Cambria Math" panose="02040503050406030204" pitchFamily="18" charset="0"/>
                                    </a:rPr>
                                    <m:t>2</m:t>
                                  </m:r>
                                </m:sub>
                              </m:sSub>
                              <m:d>
                                <m:dPr>
                                  <m:ctrlPr>
                                    <a:rPr lang="en-CA" sz="2200" b="0" i="1" smtClean="0">
                                      <a:latin typeface="Cambria Math" panose="02040503050406030204" pitchFamily="18" charset="0"/>
                                    </a:rPr>
                                  </m:ctrlPr>
                                </m:dPr>
                                <m:e>
                                  <m:r>
                                    <a:rPr lang="en-CA" sz="2200" b="0" i="1" smtClean="0">
                                      <a:latin typeface="Cambria Math" panose="02040503050406030204" pitchFamily="18" charset="0"/>
                                    </a:rPr>
                                    <m:t>𝑍</m:t>
                                  </m:r>
                                </m:e>
                              </m:d>
                              <m:r>
                                <a:rPr lang="en-CA" sz="2200" b="0" i="1" smtClean="0">
                                  <a:latin typeface="Cambria Math" panose="02040503050406030204" pitchFamily="18" charset="0"/>
                                </a:rPr>
                                <m:t>≥</m:t>
                              </m:r>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𝑈</m:t>
                                  </m:r>
                                </m:e>
                                <m:sub>
                                  <m:r>
                                    <a:rPr lang="en-CA" sz="2200" b="0" i="1" smtClean="0">
                                      <a:latin typeface="Cambria Math" panose="02040503050406030204" pitchFamily="18" charset="0"/>
                                    </a:rPr>
                                    <m:t>1</m:t>
                                  </m:r>
                                </m:sub>
                              </m:sSub>
                              <m:d>
                                <m:dPr>
                                  <m:ctrlPr>
                                    <a:rPr lang="en-CA" sz="2200" b="0" i="1" smtClean="0">
                                      <a:latin typeface="Cambria Math" panose="02040503050406030204" pitchFamily="18" charset="0"/>
                                    </a:rPr>
                                  </m:ctrlPr>
                                </m:dPr>
                                <m:e>
                                  <m:r>
                                    <a:rPr lang="en-CA" sz="2200" b="0" i="1" smtClean="0">
                                      <a:latin typeface="Cambria Math" panose="02040503050406030204" pitchFamily="18" charset="0"/>
                                    </a:rPr>
                                    <m:t>𝑍</m:t>
                                  </m:r>
                                </m:e>
                              </m:d>
                            </m:e>
                          </m:d>
                        </m:e>
                      </m:func>
                    </m:oMath>
                    <m:oMath xmlns:m="http://schemas.openxmlformats.org/officeDocument/2006/math">
                      <m:r>
                        <m:rPr>
                          <m:aln/>
                        </m:rPr>
                        <a:rPr lang="en-CA" sz="2200" b="0" i="1" smtClean="0">
                          <a:latin typeface="Cambria Math" panose="02040503050406030204" pitchFamily="18" charset="0"/>
                        </a:rPr>
                        <m:t>=</m:t>
                      </m:r>
                      <m:func>
                        <m:funcPr>
                          <m:ctrlPr>
                            <a:rPr lang="en-CA" sz="2200" b="0" i="1" smtClean="0">
                              <a:latin typeface="Cambria Math" panose="02040503050406030204" pitchFamily="18" charset="0"/>
                            </a:rPr>
                          </m:ctrlPr>
                        </m:funcPr>
                        <m:fName>
                          <m:r>
                            <m:rPr>
                              <m:sty m:val="p"/>
                            </m:rPr>
                            <a:rPr lang="en-CA" sz="2200" b="0" i="0" smtClean="0">
                              <a:latin typeface="Cambria Math" panose="02040503050406030204" pitchFamily="18" charset="0"/>
                            </a:rPr>
                            <m:t>Pr</m:t>
                          </m:r>
                        </m:fName>
                        <m:e>
                          <m:d>
                            <m:dPr>
                              <m:ctrlPr>
                                <a:rPr lang="en-CA" sz="2200" b="0" i="1" smtClean="0">
                                  <a:latin typeface="Cambria Math" panose="02040503050406030204" pitchFamily="18" charset="0"/>
                                </a:rPr>
                              </m:ctrlPr>
                            </m:dPr>
                            <m:e>
                              <m:d>
                                <m:dPr>
                                  <m:ctrlPr>
                                    <a:rPr lang="en-CA" sz="2200" b="0" i="1" smtClean="0">
                                      <a:latin typeface="Cambria Math" panose="02040503050406030204" pitchFamily="18" charset="0"/>
                                    </a:rPr>
                                  </m:ctrlPr>
                                </m:dPr>
                                <m:e>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𝛼</m:t>
                                      </m:r>
                                    </m:e>
                                    <m:sub>
                                      <m:r>
                                        <a:rPr lang="en-CA" sz="2200" b="0" i="1" smtClean="0">
                                          <a:latin typeface="Cambria Math" panose="02040503050406030204" pitchFamily="18" charset="0"/>
                                        </a:rPr>
                                        <m:t>1</m:t>
                                      </m:r>
                                    </m:sub>
                                  </m:sSub>
                                  <m:r>
                                    <a:rPr lang="en-CA" sz="2200" b="0" i="1" smtClean="0">
                                      <a:latin typeface="Cambria Math" panose="02040503050406030204" pitchFamily="18" charset="0"/>
                                    </a:rPr>
                                    <m:t>+</m:t>
                                  </m:r>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𝛼</m:t>
                                      </m:r>
                                    </m:e>
                                    <m:sub>
                                      <m:r>
                                        <a:rPr lang="en-CA" sz="2200" b="0" i="1" smtClean="0">
                                          <a:latin typeface="Cambria Math" panose="02040503050406030204" pitchFamily="18" charset="0"/>
                                        </a:rPr>
                                        <m:t>2</m:t>
                                      </m:r>
                                    </m:sub>
                                  </m:sSub>
                                </m:e>
                              </m:d>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𝑃</m:t>
                                  </m:r>
                                </m:e>
                                <m:sub>
                                  <m:r>
                                    <a:rPr lang="en-CA" sz="2200" b="0" i="1" smtClean="0">
                                      <a:latin typeface="Cambria Math" panose="02040503050406030204" pitchFamily="18" charset="0"/>
                                    </a:rPr>
                                    <m:t>2</m:t>
                                  </m:r>
                                </m:sub>
                              </m:sSub>
                              <m:r>
                                <a:rPr lang="en-CA" sz="2200" b="0" i="1" smtClean="0">
                                  <a:latin typeface="Cambria Math" panose="02040503050406030204" pitchFamily="18" charset="0"/>
                                </a:rPr>
                                <m:t>−</m:t>
                              </m:r>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𝛼</m:t>
                                  </m:r>
                                </m:e>
                                <m:sub>
                                  <m:r>
                                    <a:rPr lang="en-CA" sz="2200" b="0" i="1" smtClean="0">
                                      <a:latin typeface="Cambria Math" panose="02040503050406030204" pitchFamily="18" charset="0"/>
                                    </a:rPr>
                                    <m:t>1</m:t>
                                  </m:r>
                                </m:sub>
                              </m:sSub>
                              <m:r>
                                <a:rPr lang="en-CA" sz="2200" b="0" i="1" smtClean="0">
                                  <a:latin typeface="Cambria Math" panose="02040503050406030204" pitchFamily="18" charset="0"/>
                                </a:rPr>
                                <m:t>+</m:t>
                              </m:r>
                              <m:d>
                                <m:dPr>
                                  <m:ctrlPr>
                                    <a:rPr lang="en-CA" sz="2200" b="0" i="1" smtClean="0">
                                      <a:latin typeface="Cambria Math" panose="02040503050406030204" pitchFamily="18" charset="0"/>
                                    </a:rPr>
                                  </m:ctrlPr>
                                </m:dPr>
                                <m:e>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𝛽</m:t>
                                      </m:r>
                                    </m:e>
                                    <m:sub>
                                      <m:r>
                                        <a:rPr lang="en-CA" sz="2200" b="0" i="1" smtClean="0">
                                          <a:latin typeface="Cambria Math" panose="02040503050406030204" pitchFamily="18" charset="0"/>
                                        </a:rPr>
                                        <m:t>2</m:t>
                                      </m:r>
                                    </m:sub>
                                  </m:sSub>
                                  <m:r>
                                    <a:rPr lang="en-CA" sz="2200" b="0" i="1" smtClean="0">
                                      <a:latin typeface="Cambria Math" panose="02040503050406030204" pitchFamily="18" charset="0"/>
                                    </a:rPr>
                                    <m:t>−</m:t>
                                  </m:r>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𝛽</m:t>
                                      </m:r>
                                    </m:e>
                                    <m:sub>
                                      <m:r>
                                        <a:rPr lang="en-CA" sz="2200" b="0" i="1" smtClean="0">
                                          <a:latin typeface="Cambria Math" panose="02040503050406030204" pitchFamily="18" charset="0"/>
                                        </a:rPr>
                                        <m:t>1</m:t>
                                      </m:r>
                                    </m:sub>
                                  </m:sSub>
                                </m:e>
                              </m:d>
                              <m:r>
                                <a:rPr lang="en-CA" sz="2200" b="0" i="1" smtClean="0">
                                  <a:latin typeface="Cambria Math" panose="02040503050406030204" pitchFamily="18" charset="0"/>
                                </a:rPr>
                                <m:t>𝑍</m:t>
                              </m:r>
                              <m:r>
                                <a:rPr lang="en-CA" sz="2200" b="0" i="1" smtClean="0">
                                  <a:latin typeface="Cambria Math" panose="02040503050406030204" pitchFamily="18" charset="0"/>
                                </a:rPr>
                                <m:t>&gt;</m:t>
                              </m:r>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𝜀</m:t>
                                  </m:r>
                                </m:e>
                                <m:sub>
                                  <m:r>
                                    <a:rPr lang="en-CA" sz="2200" b="0" i="1" smtClean="0">
                                      <a:latin typeface="Cambria Math" panose="02040503050406030204" pitchFamily="18" charset="0"/>
                                    </a:rPr>
                                    <m:t>1</m:t>
                                  </m:r>
                                </m:sub>
                              </m:sSub>
                              <m:r>
                                <a:rPr lang="en-CA" sz="2200" b="0" i="1" smtClean="0">
                                  <a:latin typeface="Cambria Math" panose="02040503050406030204" pitchFamily="18" charset="0"/>
                                </a:rPr>
                                <m:t>−</m:t>
                              </m:r>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𝜀</m:t>
                                  </m:r>
                                </m:e>
                                <m:sub>
                                  <m:r>
                                    <a:rPr lang="en-CA" sz="2200" b="0" i="1" smtClean="0">
                                      <a:latin typeface="Cambria Math" panose="02040503050406030204" pitchFamily="18" charset="0"/>
                                    </a:rPr>
                                    <m:t>2</m:t>
                                  </m:r>
                                </m:sub>
                              </m:sSub>
                            </m:e>
                          </m:d>
                        </m:e>
                      </m:func>
                    </m:oMath>
                    <m:oMath xmlns:m="http://schemas.openxmlformats.org/officeDocument/2006/math">
                      <m:r>
                        <m:rPr>
                          <m:aln/>
                        </m:rPr>
                        <a:rPr lang="en-CA" sz="2200" b="0" i="1" smtClean="0">
                          <a:latin typeface="Cambria Math" panose="02040503050406030204" pitchFamily="18" charset="0"/>
                        </a:rPr>
                        <m:t>=</m:t>
                      </m:r>
                      <m:r>
                        <m:rPr>
                          <m:sty m:val="p"/>
                        </m:rPr>
                        <a:rPr lang="en-CA" sz="2200" b="0" i="0" smtClean="0">
                          <a:latin typeface="Cambria Math" panose="02040503050406030204" pitchFamily="18" charset="0"/>
                        </a:rPr>
                        <m:t>Pr</m:t>
                      </m:r>
                      <m:r>
                        <a:rPr lang="en-CA" sz="2200" b="0" i="1" smtClean="0">
                          <a:latin typeface="Cambria Math" panose="02040503050406030204" pitchFamily="18" charset="0"/>
                        </a:rPr>
                        <m:t>⁡(</m:t>
                      </m:r>
                      <m:r>
                        <a:rPr lang="en-CA" sz="2200" b="0" i="1" smtClean="0">
                          <a:latin typeface="Cambria Math" panose="02040503050406030204" pitchFamily="18" charset="0"/>
                        </a:rPr>
                        <m:t>𝛼</m:t>
                      </m:r>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𝑃</m:t>
                          </m:r>
                        </m:e>
                        <m:sub>
                          <m:r>
                            <a:rPr lang="en-CA" sz="2200" b="0" i="1" smtClean="0">
                              <a:latin typeface="Cambria Math" panose="02040503050406030204" pitchFamily="18" charset="0"/>
                            </a:rPr>
                            <m:t>2</m:t>
                          </m:r>
                        </m:sub>
                      </m:sSub>
                      <m:r>
                        <a:rPr lang="en-CA" sz="2200" b="0" i="1" smtClean="0">
                          <a:latin typeface="Cambria Math" panose="02040503050406030204" pitchFamily="18" charset="0"/>
                        </a:rPr>
                        <m:t>−</m:t>
                      </m:r>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𝛼</m:t>
                          </m:r>
                        </m:e>
                        <m:sub>
                          <m:r>
                            <a:rPr lang="en-CA" sz="2200" b="0" i="1" smtClean="0">
                              <a:latin typeface="Cambria Math" panose="02040503050406030204" pitchFamily="18" charset="0"/>
                            </a:rPr>
                            <m:t>1</m:t>
                          </m:r>
                        </m:sub>
                      </m:sSub>
                      <m:r>
                        <a:rPr lang="en-CA" sz="2200" b="0" i="1" smtClean="0">
                          <a:latin typeface="Cambria Math" panose="02040503050406030204" pitchFamily="18" charset="0"/>
                        </a:rPr>
                        <m:t>+</m:t>
                      </m:r>
                      <m:r>
                        <a:rPr lang="en-CA" sz="2200" b="0" i="1" smtClean="0">
                          <a:latin typeface="Cambria Math" panose="02040503050406030204" pitchFamily="18" charset="0"/>
                        </a:rPr>
                        <m:t>𝛽</m:t>
                      </m:r>
                      <m:r>
                        <a:rPr lang="en-CA" sz="2200" b="0" i="1" smtClean="0">
                          <a:latin typeface="Cambria Math" panose="02040503050406030204" pitchFamily="18" charset="0"/>
                        </a:rPr>
                        <m:t>𝑍</m:t>
                      </m:r>
                      <m:r>
                        <a:rPr lang="en-CA" sz="2200" b="0" i="1" smtClean="0">
                          <a:latin typeface="Cambria Math" panose="02040503050406030204" pitchFamily="18" charset="0"/>
                        </a:rPr>
                        <m:t>&gt;</m:t>
                      </m:r>
                      <m:r>
                        <a:rPr lang="en-CA" sz="2200" b="0" i="1" smtClean="0">
                          <a:latin typeface="Cambria Math" panose="02040503050406030204" pitchFamily="18" charset="0"/>
                        </a:rPr>
                        <m:t>𝜀</m:t>
                      </m:r>
                      <m:r>
                        <a:rPr lang="en-CA" sz="2200" b="0" i="1" smtClean="0">
                          <a:latin typeface="Cambria Math" panose="02040503050406030204" pitchFamily="18" charset="0"/>
                        </a:rPr>
                        <m:t>)</m:t>
                      </m:r>
                    </m:oMath>
                  </m:oMathPara>
                </a14:m>
                <a:endParaRPr lang="en-CA" sz="2200" dirty="0"/>
              </a:p>
              <a:p>
                <a:endParaRPr lang="en-CA" sz="2200" dirty="0"/>
              </a:p>
              <a:p>
                <a:r>
                  <a:rPr lang="en-CA" sz="2200" dirty="0"/>
                  <a:t>Does this benefit patients? </a:t>
                </a:r>
              </a:p>
            </p:txBody>
          </p:sp>
        </mc:Choice>
        <mc:Fallback xmlns="">
          <p:sp>
            <p:nvSpPr>
              <p:cNvPr id="6" name="TextBox 5">
                <a:extLst>
                  <a:ext uri="{FF2B5EF4-FFF2-40B4-BE49-F238E27FC236}">
                    <a16:creationId xmlns:a16="http://schemas.microsoft.com/office/drawing/2014/main" id="{5FA729C6-479C-8004-9624-88412B87441B}"/>
                  </a:ext>
                </a:extLst>
              </p:cNvPr>
              <p:cNvSpPr txBox="1">
                <a:spLocks noRot="1" noChangeAspect="1" noMove="1" noResize="1" noEditPoints="1" noAdjustHandles="1" noChangeArrowheads="1" noChangeShapeType="1" noTextEdit="1"/>
              </p:cNvSpPr>
              <p:nvPr/>
            </p:nvSpPr>
            <p:spPr>
              <a:xfrm>
                <a:off x="304800" y="733299"/>
                <a:ext cx="10439400" cy="3949030"/>
              </a:xfrm>
              <a:prstGeom prst="rect">
                <a:avLst/>
              </a:prstGeom>
              <a:blipFill>
                <a:blip r:embed="rId7"/>
                <a:stretch>
                  <a:fillRect l="-759" t="-926" b="-2315"/>
                </a:stretch>
              </a:blipFill>
            </p:spPr>
            <p:txBody>
              <a:bodyPr/>
              <a:lstStyle/>
              <a:p>
                <a:r>
                  <a:rPr lang="en-CA">
                    <a:noFill/>
                  </a:rPr>
                  <a:t> </a:t>
                </a:r>
              </a:p>
            </p:txBody>
          </p:sp>
        </mc:Fallback>
      </mc:AlternateContent>
    </p:spTree>
    <p:extLst>
      <p:ext uri="{BB962C8B-B14F-4D97-AF65-F5344CB8AC3E}">
        <p14:creationId xmlns:p14="http://schemas.microsoft.com/office/powerpoint/2010/main" val="1502594591"/>
      </p:ext>
    </p:extLst>
  </p:cSld>
  <p:clrMapOvr>
    <a:masterClrMapping/>
  </p:clrMapOvr>
  <p:transition>
    <p:cut/>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1217" y="30443"/>
            <a:ext cx="10304383" cy="702856"/>
          </a:xfrm>
          <a:prstGeom prst="rect">
            <a:avLst/>
          </a:prstGeom>
        </p:spPr>
        <p:txBody>
          <a:bodyPr vert="horz" wrap="square" lIns="0" tIns="25499" rIns="0" bIns="0" rtlCol="0" anchor="b">
            <a:spAutoFit/>
          </a:bodyPr>
          <a:lstStyle/>
          <a:p>
            <a:pPr marL="26841">
              <a:lnSpc>
                <a:spcPct val="100000"/>
              </a:lnSpc>
              <a:spcBef>
                <a:spcPts val="201"/>
              </a:spcBef>
            </a:pPr>
            <a:r>
              <a:rPr lang="en-CA" spc="95" dirty="0"/>
              <a:t>Model Setup: Physician Choice</a:t>
            </a:r>
            <a:endParaRPr spc="95" dirty="0"/>
          </a:p>
        </p:txBody>
      </p:sp>
      <p:sp>
        <p:nvSpPr>
          <p:cNvPr id="9" name="object 9"/>
          <p:cNvSpPr txBox="1"/>
          <p:nvPr/>
        </p:nvSpPr>
        <p:spPr>
          <a:xfrm>
            <a:off x="11862007" y="6407020"/>
            <a:ext cx="132865" cy="220866"/>
          </a:xfrm>
          <a:prstGeom prst="rect">
            <a:avLst/>
          </a:prstGeom>
        </p:spPr>
        <p:txBody>
          <a:bodyPr vert="horz" wrap="square" lIns="0" tIns="25499" rIns="0" bIns="0" rtlCol="0">
            <a:spAutoFit/>
          </a:bodyPr>
          <a:lstStyle/>
          <a:p>
            <a:pPr marL="26841">
              <a:spcBef>
                <a:spcPts val="201"/>
              </a:spcBef>
            </a:pPr>
            <a:r>
              <a:rPr sz="1268" spc="-232" dirty="0">
                <a:solidFill>
                  <a:srgbClr val="22373A"/>
                </a:solidFill>
                <a:latin typeface="Arial Black"/>
                <a:cs typeface="Arial Black"/>
              </a:rPr>
              <a:t>5</a:t>
            </a:r>
            <a:endParaRPr sz="1268">
              <a:latin typeface="Arial Black"/>
              <a:cs typeface="Arial Black"/>
            </a:endParaRPr>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0269A358-6643-27A2-4CFC-87DBE469AFBC}"/>
                  </a:ext>
                </a:extLst>
              </p14:cNvPr>
              <p14:cNvContentPartPr/>
              <p14:nvPr/>
            </p14:nvContentPartPr>
            <p14:xfrm>
              <a:off x="3164106" y="491156"/>
              <a:ext cx="2160" cy="360"/>
            </p14:xfrm>
          </p:contentPart>
        </mc:Choice>
        <mc:Fallback xmlns="">
          <p:pic>
            <p:nvPicPr>
              <p:cNvPr id="4" name="Ink 3">
                <a:extLst>
                  <a:ext uri="{FF2B5EF4-FFF2-40B4-BE49-F238E27FC236}">
                    <a16:creationId xmlns:a16="http://schemas.microsoft.com/office/drawing/2014/main" id="{0269A358-6643-27A2-4CFC-87DBE469AFBC}"/>
                  </a:ext>
                </a:extLst>
              </p:cNvPr>
              <p:cNvPicPr/>
              <p:nvPr/>
            </p:nvPicPr>
            <p:blipFill>
              <a:blip r:embed="rId4"/>
              <a:stretch>
                <a:fillRect/>
              </a:stretch>
            </p:blipFill>
            <p:spPr>
              <a:xfrm>
                <a:off x="3155106" y="482516"/>
                <a:ext cx="198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5" name="Ink 4">
                <a:extLst>
                  <a:ext uri="{FF2B5EF4-FFF2-40B4-BE49-F238E27FC236}">
                    <a16:creationId xmlns:a16="http://schemas.microsoft.com/office/drawing/2014/main" id="{9EB1C396-5C70-EB5C-87E2-F2AEA6D23D6E}"/>
                  </a:ext>
                </a:extLst>
              </p14:cNvPr>
              <p14:cNvContentPartPr/>
              <p14:nvPr/>
            </p14:nvContentPartPr>
            <p14:xfrm>
              <a:off x="3028026" y="422396"/>
              <a:ext cx="360" cy="360"/>
            </p14:xfrm>
          </p:contentPart>
        </mc:Choice>
        <mc:Fallback xmlns="">
          <p:pic>
            <p:nvPicPr>
              <p:cNvPr id="5" name="Ink 4">
                <a:extLst>
                  <a:ext uri="{FF2B5EF4-FFF2-40B4-BE49-F238E27FC236}">
                    <a16:creationId xmlns:a16="http://schemas.microsoft.com/office/drawing/2014/main" id="{9EB1C396-5C70-EB5C-87E2-F2AEA6D23D6E}"/>
                  </a:ext>
                </a:extLst>
              </p:cNvPr>
              <p:cNvPicPr/>
              <p:nvPr/>
            </p:nvPicPr>
            <p:blipFill>
              <a:blip r:embed="rId6"/>
              <a:stretch>
                <a:fillRect/>
              </a:stretch>
            </p:blipFill>
            <p:spPr>
              <a:xfrm>
                <a:off x="3019386" y="413756"/>
                <a:ext cx="18000" cy="18000"/>
              </a:xfrm>
              <a:prstGeom prst="rect">
                <a:avLst/>
              </a:prstGeom>
            </p:spPr>
          </p:pic>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5FA729C6-479C-8004-9624-88412B87441B}"/>
                  </a:ext>
                </a:extLst>
              </p:cNvPr>
              <p:cNvSpPr txBox="1"/>
              <p:nvPr/>
            </p:nvSpPr>
            <p:spPr>
              <a:xfrm>
                <a:off x="304800" y="733299"/>
                <a:ext cx="10439400" cy="5980355"/>
              </a:xfrm>
              <a:prstGeom prst="rect">
                <a:avLst/>
              </a:prstGeom>
              <a:noFill/>
            </p:spPr>
            <p:txBody>
              <a:bodyPr wrap="square" rtlCol="0">
                <a:spAutoFit/>
              </a:bodyPr>
              <a:lstStyle/>
              <a:p>
                <a:r>
                  <a:rPr lang="en-CA" sz="2200" dirty="0"/>
                  <a:t>Suppose that patient utility is given by </a:t>
                </a:r>
                <a14:m>
                  <m:oMath xmlns:m="http://schemas.openxmlformats.org/officeDocument/2006/math">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𝑈</m:t>
                        </m:r>
                      </m:e>
                      <m:sub>
                        <m:r>
                          <a:rPr lang="en-CA" sz="2200" b="0" i="1" smtClean="0">
                            <a:latin typeface="Cambria Math" panose="02040503050406030204" pitchFamily="18" charset="0"/>
                          </a:rPr>
                          <m:t>𝑖</m:t>
                        </m:r>
                      </m:sub>
                    </m:sSub>
                    <m:d>
                      <m:dPr>
                        <m:ctrlPr>
                          <a:rPr lang="en-CA" sz="2200" b="0" i="1" smtClean="0">
                            <a:latin typeface="Cambria Math" panose="02040503050406030204" pitchFamily="18" charset="0"/>
                          </a:rPr>
                        </m:ctrlPr>
                      </m:dPr>
                      <m:e>
                        <m:r>
                          <a:rPr lang="en-CA" sz="2200" b="0" i="1" smtClean="0">
                            <a:latin typeface="Cambria Math" panose="02040503050406030204" pitchFamily="18" charset="0"/>
                          </a:rPr>
                          <m:t>𝑍</m:t>
                        </m:r>
                      </m:e>
                    </m:d>
                    <m:r>
                      <a:rPr lang="en-CA" sz="2200" b="0" i="1" smtClean="0">
                        <a:latin typeface="Cambria Math" panose="02040503050406030204" pitchFamily="18" charset="0"/>
                      </a:rPr>
                      <m:t>=</m:t>
                    </m:r>
                    <m:r>
                      <a:rPr lang="en-CA" sz="2200" b="0" i="1" smtClean="0">
                        <a:latin typeface="Cambria Math" panose="02040503050406030204" pitchFamily="18" charset="0"/>
                      </a:rPr>
                      <m:t>𝑆𝑢𝑟𝑣𝑖𝑣𝑎</m:t>
                    </m:r>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𝑙</m:t>
                        </m:r>
                      </m:e>
                      <m:sub>
                        <m:r>
                          <a:rPr lang="en-CA" sz="2200" b="0" i="1" smtClean="0">
                            <a:latin typeface="Cambria Math" panose="02040503050406030204" pitchFamily="18" charset="0"/>
                          </a:rPr>
                          <m:t>𝑖</m:t>
                        </m:r>
                      </m:sub>
                    </m:sSub>
                    <m:r>
                      <a:rPr lang="en-CA" sz="2200" b="0" i="1" smtClean="0">
                        <a:latin typeface="Cambria Math" panose="02040503050406030204" pitchFamily="18" charset="0"/>
                      </a:rPr>
                      <m:t>−</m:t>
                    </m:r>
                    <m:r>
                      <a:rPr lang="en-CA" sz="2200" b="0" i="1" smtClean="0">
                        <a:latin typeface="Cambria Math" panose="02040503050406030204" pitchFamily="18" charset="0"/>
                      </a:rPr>
                      <m:t>𝜆</m:t>
                    </m:r>
                    <m:r>
                      <a:rPr lang="en-CA" sz="2200" b="0" i="1" smtClean="0">
                        <a:latin typeface="Cambria Math" panose="02040503050406030204" pitchFamily="18" charset="0"/>
                      </a:rPr>
                      <m:t>𝐶𝑜𝑠</m:t>
                    </m:r>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𝑡</m:t>
                        </m:r>
                      </m:e>
                      <m:sub>
                        <m:r>
                          <a:rPr lang="en-CA" sz="2200" b="0" i="1" smtClean="0">
                            <a:latin typeface="Cambria Math" panose="02040503050406030204" pitchFamily="18" charset="0"/>
                          </a:rPr>
                          <m:t>𝑖</m:t>
                        </m:r>
                      </m:sub>
                    </m:sSub>
                  </m:oMath>
                </a14:m>
                <a:r>
                  <a:rPr lang="en-CA" sz="2200" dirty="0"/>
                  <a:t>:</a:t>
                </a:r>
              </a:p>
              <a:p>
                <a:endParaRPr lang="en-CA" sz="2200" dirty="0"/>
              </a:p>
              <a:p>
                <a:pPr/>
                <a14:m>
                  <m:oMathPara xmlns:m="http://schemas.openxmlformats.org/officeDocument/2006/math">
                    <m:oMathParaPr>
                      <m:jc m:val="centerGroup"/>
                    </m:oMathParaPr>
                    <m:oMath xmlns:m="http://schemas.openxmlformats.org/officeDocument/2006/math">
                      <m:r>
                        <a:rPr lang="en-CA" sz="2200" b="0" i="1" smtClean="0">
                          <a:latin typeface="Cambria Math" panose="02040503050406030204" pitchFamily="18" charset="0"/>
                        </a:rPr>
                        <m:t>𝑆𝑢𝑟𝑣𝑖𝑣𝑎</m:t>
                      </m:r>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𝑙</m:t>
                          </m:r>
                        </m:e>
                        <m:sub>
                          <m:r>
                            <a:rPr lang="en-CA" sz="2200" b="0" i="1" smtClean="0">
                              <a:latin typeface="Cambria Math" panose="02040503050406030204" pitchFamily="18" charset="0"/>
                            </a:rPr>
                            <m:t>𝑖</m:t>
                          </m:r>
                        </m:sub>
                      </m:sSub>
                      <m:r>
                        <a:rPr lang="en-CA" sz="2200" b="0" i="1" smtClean="0">
                          <a:latin typeface="Cambria Math" panose="02040503050406030204" pitchFamily="18" charset="0"/>
                        </a:rPr>
                        <m:t>=</m:t>
                      </m:r>
                      <m:sSubSup>
                        <m:sSubSupPr>
                          <m:ctrlPr>
                            <a:rPr lang="en-CA" sz="2200" b="0" i="1" smtClean="0">
                              <a:latin typeface="Cambria Math" panose="02040503050406030204" pitchFamily="18" charset="0"/>
                            </a:rPr>
                          </m:ctrlPr>
                        </m:sSubSupPr>
                        <m:e>
                          <m:r>
                            <a:rPr lang="en-CA" sz="2200" b="0" i="1" smtClean="0">
                              <a:latin typeface="Cambria Math" panose="02040503050406030204" pitchFamily="18" charset="0"/>
                            </a:rPr>
                            <m:t>𝛽</m:t>
                          </m:r>
                        </m:e>
                        <m:sub>
                          <m:r>
                            <a:rPr lang="en-CA" sz="2200" b="0" i="1" smtClean="0">
                              <a:latin typeface="Cambria Math" panose="02040503050406030204" pitchFamily="18" charset="0"/>
                            </a:rPr>
                            <m:t>𝑖</m:t>
                          </m:r>
                        </m:sub>
                        <m:sup>
                          <m:r>
                            <a:rPr lang="en-CA" sz="2200" b="0" i="1" smtClean="0">
                              <a:latin typeface="Cambria Math" panose="02040503050406030204" pitchFamily="18" charset="0"/>
                            </a:rPr>
                            <m:t>𝑆</m:t>
                          </m:r>
                        </m:sup>
                      </m:sSubSup>
                      <m:r>
                        <a:rPr lang="en-CA" sz="2200" b="0" i="1" smtClean="0">
                          <a:latin typeface="Cambria Math" panose="02040503050406030204" pitchFamily="18" charset="0"/>
                        </a:rPr>
                        <m:t>𝑍</m:t>
                      </m:r>
                      <m:r>
                        <a:rPr lang="en-CA" sz="2200" b="0" i="1" smtClean="0">
                          <a:latin typeface="Cambria Math" panose="02040503050406030204" pitchFamily="18" charset="0"/>
                        </a:rPr>
                        <m:t>+</m:t>
                      </m:r>
                      <m:sSubSup>
                        <m:sSubSupPr>
                          <m:ctrlPr>
                            <a:rPr lang="en-CA" sz="2200" b="0" i="1" smtClean="0">
                              <a:latin typeface="Cambria Math" panose="02040503050406030204" pitchFamily="18" charset="0"/>
                            </a:rPr>
                          </m:ctrlPr>
                        </m:sSubSupPr>
                        <m:e>
                          <m:r>
                            <a:rPr lang="en-CA" sz="2200" b="0" i="1" smtClean="0">
                              <a:latin typeface="Cambria Math" panose="02040503050406030204" pitchFamily="18" charset="0"/>
                            </a:rPr>
                            <m:t>𝛼</m:t>
                          </m:r>
                        </m:e>
                        <m:sub>
                          <m:r>
                            <a:rPr lang="en-CA" sz="2200" b="0" i="1" smtClean="0">
                              <a:latin typeface="Cambria Math" panose="02040503050406030204" pitchFamily="18" charset="0"/>
                            </a:rPr>
                            <m:t>𝑖</m:t>
                          </m:r>
                        </m:sub>
                        <m:sup>
                          <m:r>
                            <a:rPr lang="en-CA" sz="2200" b="0" i="1" smtClean="0">
                              <a:latin typeface="Cambria Math" panose="02040503050406030204" pitchFamily="18" charset="0"/>
                            </a:rPr>
                            <m:t>𝑆</m:t>
                          </m:r>
                        </m:sup>
                      </m:sSubSup>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𝑃</m:t>
                          </m:r>
                        </m:e>
                        <m:sub>
                          <m:r>
                            <a:rPr lang="en-CA" sz="2200" b="0" i="1" smtClean="0">
                              <a:latin typeface="Cambria Math" panose="02040503050406030204" pitchFamily="18" charset="0"/>
                            </a:rPr>
                            <m:t>𝑖</m:t>
                          </m:r>
                        </m:sub>
                      </m:sSub>
                      <m:r>
                        <a:rPr lang="en-CA" sz="2200" b="0" i="1" smtClean="0">
                          <a:latin typeface="Cambria Math" panose="02040503050406030204" pitchFamily="18" charset="0"/>
                        </a:rPr>
                        <m:t>+</m:t>
                      </m:r>
                      <m:sSubSup>
                        <m:sSubSupPr>
                          <m:ctrlPr>
                            <a:rPr lang="en-CA" sz="2200" b="0" i="1" smtClean="0">
                              <a:latin typeface="Cambria Math" panose="02040503050406030204" pitchFamily="18" charset="0"/>
                            </a:rPr>
                          </m:ctrlPr>
                        </m:sSubSupPr>
                        <m:e>
                          <m:r>
                            <a:rPr lang="en-CA" sz="2200" b="0" i="1" smtClean="0">
                              <a:latin typeface="Cambria Math" panose="02040503050406030204" pitchFamily="18" charset="0"/>
                            </a:rPr>
                            <m:t>𝜀</m:t>
                          </m:r>
                        </m:e>
                        <m:sub>
                          <m:r>
                            <a:rPr lang="en-CA" sz="2200" b="0" i="1" smtClean="0">
                              <a:latin typeface="Cambria Math" panose="02040503050406030204" pitchFamily="18" charset="0"/>
                            </a:rPr>
                            <m:t>𝑖</m:t>
                          </m:r>
                        </m:sub>
                        <m:sup>
                          <m:r>
                            <a:rPr lang="en-CA" sz="2200" b="0" i="1" smtClean="0">
                              <a:latin typeface="Cambria Math" panose="02040503050406030204" pitchFamily="18" charset="0"/>
                            </a:rPr>
                            <m:t>𝑆</m:t>
                          </m:r>
                        </m:sup>
                      </m:sSubSup>
                      <m:r>
                        <a:rPr lang="en-CA" sz="2200" b="0" i="1" smtClean="0">
                          <a:latin typeface="Cambria Math" panose="02040503050406030204" pitchFamily="18" charset="0"/>
                        </a:rPr>
                        <m:t>, </m:t>
                      </m:r>
                      <m:r>
                        <a:rPr lang="en-CA" sz="2200" b="0" i="1" smtClean="0">
                          <a:latin typeface="Cambria Math" panose="02040503050406030204" pitchFamily="18" charset="0"/>
                        </a:rPr>
                        <m:t>𝑖</m:t>
                      </m:r>
                      <m:r>
                        <a:rPr lang="en-CA" sz="2200" b="0" i="1" smtClean="0">
                          <a:latin typeface="Cambria Math" panose="02040503050406030204" pitchFamily="18" charset="0"/>
                        </a:rPr>
                        <m:t>∈</m:t>
                      </m:r>
                      <m:d>
                        <m:dPr>
                          <m:begChr m:val="{"/>
                          <m:endChr m:val="}"/>
                          <m:ctrlPr>
                            <a:rPr lang="en-CA" sz="2200" b="0" i="1" smtClean="0">
                              <a:latin typeface="Cambria Math" panose="02040503050406030204" pitchFamily="18" charset="0"/>
                            </a:rPr>
                          </m:ctrlPr>
                        </m:dPr>
                        <m:e>
                          <m:r>
                            <a:rPr lang="en-CA" sz="2200" b="0" i="1" smtClean="0">
                              <a:latin typeface="Cambria Math" panose="02040503050406030204" pitchFamily="18" charset="0"/>
                            </a:rPr>
                            <m:t>1, 2</m:t>
                          </m:r>
                        </m:e>
                      </m:d>
                    </m:oMath>
                  </m:oMathPara>
                </a14:m>
                <a:endParaRPr lang="en-CA" sz="2200" b="0" dirty="0"/>
              </a:p>
              <a:p>
                <a:pPr/>
                <a14:m>
                  <m:oMathPara xmlns:m="http://schemas.openxmlformats.org/officeDocument/2006/math">
                    <m:oMathParaPr>
                      <m:jc m:val="centerGroup"/>
                    </m:oMathParaPr>
                    <m:oMath xmlns:m="http://schemas.openxmlformats.org/officeDocument/2006/math">
                      <m:r>
                        <a:rPr lang="en-CA" sz="2200" b="0" i="1" smtClean="0">
                          <a:latin typeface="Cambria Math" panose="02040503050406030204" pitchFamily="18" charset="0"/>
                        </a:rPr>
                        <m:t>𝐶𝑜𝑠</m:t>
                      </m:r>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𝑡</m:t>
                          </m:r>
                        </m:e>
                        <m:sub>
                          <m:r>
                            <a:rPr lang="en-CA" sz="2200" b="0" i="1" smtClean="0">
                              <a:latin typeface="Cambria Math" panose="02040503050406030204" pitchFamily="18" charset="0"/>
                            </a:rPr>
                            <m:t>𝑖</m:t>
                          </m:r>
                        </m:sub>
                      </m:sSub>
                      <m:r>
                        <a:rPr lang="en-CA" sz="2200" b="0" i="1" smtClean="0">
                          <a:latin typeface="Cambria Math" panose="02040503050406030204" pitchFamily="18" charset="0"/>
                        </a:rPr>
                        <m:t>=</m:t>
                      </m:r>
                      <m:sSubSup>
                        <m:sSubSupPr>
                          <m:ctrlPr>
                            <a:rPr lang="en-CA" sz="2200" b="0" i="1" smtClean="0">
                              <a:latin typeface="Cambria Math" panose="02040503050406030204" pitchFamily="18" charset="0"/>
                            </a:rPr>
                          </m:ctrlPr>
                        </m:sSubSupPr>
                        <m:e>
                          <m:r>
                            <a:rPr lang="en-CA" sz="2200" b="0" i="1" smtClean="0">
                              <a:latin typeface="Cambria Math" panose="02040503050406030204" pitchFamily="18" charset="0"/>
                            </a:rPr>
                            <m:t>𝛽</m:t>
                          </m:r>
                        </m:e>
                        <m:sub>
                          <m:r>
                            <a:rPr lang="en-CA" sz="2200" b="0" i="1" smtClean="0">
                              <a:latin typeface="Cambria Math" panose="02040503050406030204" pitchFamily="18" charset="0"/>
                            </a:rPr>
                            <m:t>𝑖</m:t>
                          </m:r>
                        </m:sub>
                        <m:sup>
                          <m:r>
                            <a:rPr lang="en-CA" sz="2200" b="0" i="1" smtClean="0">
                              <a:latin typeface="Cambria Math" panose="02040503050406030204" pitchFamily="18" charset="0"/>
                            </a:rPr>
                            <m:t>𝐶</m:t>
                          </m:r>
                        </m:sup>
                      </m:sSubSup>
                      <m:r>
                        <a:rPr lang="en-CA" sz="2200" b="0" i="1" smtClean="0">
                          <a:latin typeface="Cambria Math" panose="02040503050406030204" pitchFamily="18" charset="0"/>
                        </a:rPr>
                        <m:t>𝑍</m:t>
                      </m:r>
                      <m:r>
                        <a:rPr lang="en-CA" sz="2200" b="0" i="1" smtClean="0">
                          <a:latin typeface="Cambria Math" panose="02040503050406030204" pitchFamily="18" charset="0"/>
                        </a:rPr>
                        <m:t>+</m:t>
                      </m:r>
                      <m:sSubSup>
                        <m:sSubSupPr>
                          <m:ctrlPr>
                            <a:rPr lang="en-CA" sz="2200" b="0" i="1" smtClean="0">
                              <a:latin typeface="Cambria Math" panose="02040503050406030204" pitchFamily="18" charset="0"/>
                            </a:rPr>
                          </m:ctrlPr>
                        </m:sSubSupPr>
                        <m:e>
                          <m:r>
                            <a:rPr lang="en-CA" sz="2200" b="0" i="1" smtClean="0">
                              <a:latin typeface="Cambria Math" panose="02040503050406030204" pitchFamily="18" charset="0"/>
                            </a:rPr>
                            <m:t>𝛼</m:t>
                          </m:r>
                        </m:e>
                        <m:sub>
                          <m:r>
                            <a:rPr lang="en-CA" sz="2200" b="0" i="1" smtClean="0">
                              <a:latin typeface="Cambria Math" panose="02040503050406030204" pitchFamily="18" charset="0"/>
                            </a:rPr>
                            <m:t>𝑖</m:t>
                          </m:r>
                        </m:sub>
                        <m:sup>
                          <m:r>
                            <a:rPr lang="en-CA" sz="2200" b="0" i="1" smtClean="0">
                              <a:latin typeface="Cambria Math" panose="02040503050406030204" pitchFamily="18" charset="0"/>
                            </a:rPr>
                            <m:t>𝐶</m:t>
                          </m:r>
                        </m:sup>
                      </m:sSubSup>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𝑃</m:t>
                          </m:r>
                        </m:e>
                        <m:sub>
                          <m:r>
                            <a:rPr lang="en-CA" sz="2200" b="0" i="1" smtClean="0">
                              <a:latin typeface="Cambria Math" panose="02040503050406030204" pitchFamily="18" charset="0"/>
                            </a:rPr>
                            <m:t>𝑖</m:t>
                          </m:r>
                        </m:sub>
                      </m:sSub>
                      <m:r>
                        <a:rPr lang="en-CA" sz="2200" b="0" i="1" smtClean="0">
                          <a:latin typeface="Cambria Math" panose="02040503050406030204" pitchFamily="18" charset="0"/>
                        </a:rPr>
                        <m:t>+</m:t>
                      </m:r>
                      <m:sSubSup>
                        <m:sSubSupPr>
                          <m:ctrlPr>
                            <a:rPr lang="en-CA" sz="2200" b="0" i="1" smtClean="0">
                              <a:latin typeface="Cambria Math" panose="02040503050406030204" pitchFamily="18" charset="0"/>
                            </a:rPr>
                          </m:ctrlPr>
                        </m:sSubSupPr>
                        <m:e>
                          <m:r>
                            <a:rPr lang="en-CA" sz="2200" b="0" i="1" smtClean="0">
                              <a:latin typeface="Cambria Math" panose="02040503050406030204" pitchFamily="18" charset="0"/>
                            </a:rPr>
                            <m:t>𝜀</m:t>
                          </m:r>
                        </m:e>
                        <m:sub>
                          <m:r>
                            <a:rPr lang="en-CA" sz="2200" b="0" i="1" smtClean="0">
                              <a:latin typeface="Cambria Math" panose="02040503050406030204" pitchFamily="18" charset="0"/>
                            </a:rPr>
                            <m:t>𝑖</m:t>
                          </m:r>
                        </m:sub>
                        <m:sup>
                          <m:r>
                            <a:rPr lang="en-CA" sz="2200" b="0" i="1" smtClean="0">
                              <a:latin typeface="Cambria Math" panose="02040503050406030204" pitchFamily="18" charset="0"/>
                            </a:rPr>
                            <m:t>𝐶</m:t>
                          </m:r>
                        </m:sup>
                      </m:sSubSup>
                      <m:r>
                        <a:rPr lang="en-CA" sz="2200" b="0" i="1" smtClean="0">
                          <a:latin typeface="Cambria Math" panose="02040503050406030204" pitchFamily="18" charset="0"/>
                        </a:rPr>
                        <m:t>, </m:t>
                      </m:r>
                      <m:r>
                        <a:rPr lang="en-CA" sz="2200" b="0" i="1" smtClean="0">
                          <a:latin typeface="Cambria Math" panose="02040503050406030204" pitchFamily="18" charset="0"/>
                        </a:rPr>
                        <m:t>𝑖</m:t>
                      </m:r>
                      <m:r>
                        <a:rPr lang="en-CA" sz="2200" b="0" i="1" smtClean="0">
                          <a:latin typeface="Cambria Math" panose="02040503050406030204" pitchFamily="18" charset="0"/>
                        </a:rPr>
                        <m:t>∈</m:t>
                      </m:r>
                      <m:d>
                        <m:dPr>
                          <m:begChr m:val="{"/>
                          <m:endChr m:val="}"/>
                          <m:ctrlPr>
                            <a:rPr lang="en-CA" sz="2200" b="0" i="1" smtClean="0">
                              <a:latin typeface="Cambria Math" panose="02040503050406030204" pitchFamily="18" charset="0"/>
                            </a:rPr>
                          </m:ctrlPr>
                        </m:dPr>
                        <m:e>
                          <m:r>
                            <a:rPr lang="en-CA" sz="2200" b="0" i="1" smtClean="0">
                              <a:latin typeface="Cambria Math" panose="02040503050406030204" pitchFamily="18" charset="0"/>
                            </a:rPr>
                            <m:t>1,2</m:t>
                          </m:r>
                        </m:e>
                      </m:d>
                    </m:oMath>
                  </m:oMathPara>
                </a14:m>
                <a:endParaRPr lang="en-CA" sz="2200" b="0" dirty="0"/>
              </a:p>
              <a:p>
                <a:r>
                  <a:rPr lang="en-CA" sz="2200" dirty="0"/>
                  <a:t> </a:t>
                </a:r>
              </a:p>
              <a:p>
                <a:r>
                  <a:rPr lang="en-CA" sz="2200" dirty="0"/>
                  <a:t>Based on these utilities, patient </a:t>
                </a:r>
                <a14:m>
                  <m:oMath xmlns:m="http://schemas.openxmlformats.org/officeDocument/2006/math">
                    <m:r>
                      <a:rPr lang="en-CA" sz="2200" b="0" i="1" smtClean="0">
                        <a:latin typeface="Cambria Math" panose="02040503050406030204" pitchFamily="18" charset="0"/>
                      </a:rPr>
                      <m:t>𝑍</m:t>
                    </m:r>
                  </m:oMath>
                </a14:m>
                <a:r>
                  <a:rPr lang="en-CA" sz="2200" dirty="0"/>
                  <a:t> chooses </a:t>
                </a:r>
                <a14:m>
                  <m:oMath xmlns:m="http://schemas.openxmlformats.org/officeDocument/2006/math">
                    <m:r>
                      <a:rPr lang="en-CA" sz="2200" b="0" i="1" smtClean="0">
                        <a:latin typeface="Cambria Math" panose="02040503050406030204" pitchFamily="18" charset="0"/>
                      </a:rPr>
                      <m:t>𝑖</m:t>
                    </m:r>
                    <m:r>
                      <a:rPr lang="en-CA" sz="2200" b="0" i="1" smtClean="0">
                        <a:latin typeface="Cambria Math" panose="02040503050406030204" pitchFamily="18" charset="0"/>
                      </a:rPr>
                      <m:t>=2 </m:t>
                    </m:r>
                  </m:oMath>
                </a14:m>
                <a:r>
                  <a:rPr lang="en-CA" sz="2200" dirty="0"/>
                  <a:t> if and only if </a:t>
                </a:r>
                <a14:m>
                  <m:oMath xmlns:m="http://schemas.openxmlformats.org/officeDocument/2006/math">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𝑈</m:t>
                        </m:r>
                      </m:e>
                      <m:sub>
                        <m:r>
                          <a:rPr lang="en-CA" sz="2200" b="0" i="1" smtClean="0">
                            <a:latin typeface="Cambria Math" panose="02040503050406030204" pitchFamily="18" charset="0"/>
                          </a:rPr>
                          <m:t>2</m:t>
                        </m:r>
                      </m:sub>
                    </m:sSub>
                    <m:d>
                      <m:dPr>
                        <m:ctrlPr>
                          <a:rPr lang="en-CA" sz="2200" b="0" i="1" smtClean="0">
                            <a:latin typeface="Cambria Math" panose="02040503050406030204" pitchFamily="18" charset="0"/>
                          </a:rPr>
                        </m:ctrlPr>
                      </m:dPr>
                      <m:e>
                        <m:r>
                          <a:rPr lang="en-CA" sz="2200" b="0" i="1" smtClean="0">
                            <a:latin typeface="Cambria Math" panose="02040503050406030204" pitchFamily="18" charset="0"/>
                          </a:rPr>
                          <m:t>𝑍</m:t>
                        </m:r>
                      </m:e>
                    </m:d>
                    <m:r>
                      <a:rPr lang="en-CA" sz="2200" b="0" i="1" smtClean="0">
                        <a:latin typeface="Cambria Math" panose="02040503050406030204" pitchFamily="18" charset="0"/>
                      </a:rPr>
                      <m:t>≥</m:t>
                    </m:r>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𝑈</m:t>
                        </m:r>
                      </m:e>
                      <m:sub>
                        <m:r>
                          <a:rPr lang="en-CA" sz="2200" b="0" i="1" smtClean="0">
                            <a:latin typeface="Cambria Math" panose="02040503050406030204" pitchFamily="18" charset="0"/>
                          </a:rPr>
                          <m:t>1</m:t>
                        </m:r>
                      </m:sub>
                    </m:sSub>
                    <m:r>
                      <a:rPr lang="en-CA" sz="2200" b="0" i="1" smtClean="0">
                        <a:latin typeface="Cambria Math" panose="02040503050406030204" pitchFamily="18" charset="0"/>
                      </a:rPr>
                      <m:t>(</m:t>
                    </m:r>
                    <m:r>
                      <a:rPr lang="en-CA" sz="2200" b="0" i="1" smtClean="0">
                        <a:latin typeface="Cambria Math" panose="02040503050406030204" pitchFamily="18" charset="0"/>
                      </a:rPr>
                      <m:t>𝑍</m:t>
                    </m:r>
                    <m:r>
                      <a:rPr lang="en-CA" sz="2200" b="0" i="1" smtClean="0">
                        <a:latin typeface="Cambria Math" panose="02040503050406030204" pitchFamily="18" charset="0"/>
                      </a:rPr>
                      <m:t>)</m:t>
                    </m:r>
                  </m:oMath>
                </a14:m>
                <a:r>
                  <a:rPr lang="en-CA" sz="2200" dirty="0"/>
                  <a:t>: </a:t>
                </a:r>
              </a:p>
              <a:p>
                <a:pPr/>
                <a14:m>
                  <m:oMathPara xmlns:m="http://schemas.openxmlformats.org/officeDocument/2006/math">
                    <m:oMathParaPr>
                      <m:jc m:val="centerGroup"/>
                    </m:oMathParaPr>
                    <m:oMath xmlns:m="http://schemas.openxmlformats.org/officeDocument/2006/math">
                      <m:func>
                        <m:funcPr>
                          <m:ctrlPr>
                            <a:rPr lang="en-CA" sz="2200" b="0" i="1" smtClean="0">
                              <a:latin typeface="Cambria Math" panose="02040503050406030204" pitchFamily="18" charset="0"/>
                            </a:rPr>
                          </m:ctrlPr>
                        </m:funcPr>
                        <m:fName>
                          <m:r>
                            <m:rPr>
                              <m:sty m:val="p"/>
                            </m:rPr>
                            <a:rPr lang="en-CA" sz="2200" b="0" i="0" smtClean="0">
                              <a:latin typeface="Cambria Math" panose="02040503050406030204" pitchFamily="18" charset="0"/>
                            </a:rPr>
                            <m:t>Pr</m:t>
                          </m:r>
                        </m:fName>
                        <m:e>
                          <m:d>
                            <m:dPr>
                              <m:ctrlPr>
                                <a:rPr lang="en-CA" sz="2200" b="0" i="1" smtClean="0">
                                  <a:latin typeface="Cambria Math" panose="02040503050406030204" pitchFamily="18" charset="0"/>
                                </a:rPr>
                              </m:ctrlPr>
                            </m:dPr>
                            <m:e>
                              <m:r>
                                <a:rPr lang="en-CA" sz="2200" b="0" i="1" smtClean="0">
                                  <a:latin typeface="Cambria Math" panose="02040503050406030204" pitchFamily="18" charset="0"/>
                                </a:rPr>
                                <m:t>𝑖</m:t>
                              </m:r>
                              <m:r>
                                <a:rPr lang="en-CA" sz="2200" b="0" i="1" smtClean="0">
                                  <a:latin typeface="Cambria Math" panose="02040503050406030204" pitchFamily="18" charset="0"/>
                                </a:rPr>
                                <m:t>=2</m:t>
                              </m:r>
                            </m:e>
                            <m:e>
                              <m:r>
                                <a:rPr lang="en-CA" sz="2200" b="0" i="1" smtClean="0">
                                  <a:latin typeface="Cambria Math" panose="02040503050406030204" pitchFamily="18" charset="0"/>
                                </a:rPr>
                                <m:t>𝑍</m:t>
                              </m:r>
                            </m:e>
                          </m:d>
                        </m:e>
                      </m:func>
                      <m:r>
                        <m:rPr>
                          <m:aln/>
                        </m:rPr>
                        <a:rPr lang="en-CA" sz="2200" b="0" i="1" smtClean="0">
                          <a:latin typeface="Cambria Math" panose="02040503050406030204" pitchFamily="18" charset="0"/>
                        </a:rPr>
                        <m:t>=</m:t>
                      </m:r>
                      <m:func>
                        <m:funcPr>
                          <m:ctrlPr>
                            <a:rPr lang="en-CA" sz="2200" b="0" i="1" smtClean="0">
                              <a:latin typeface="Cambria Math" panose="02040503050406030204" pitchFamily="18" charset="0"/>
                            </a:rPr>
                          </m:ctrlPr>
                        </m:funcPr>
                        <m:fName>
                          <m:r>
                            <m:rPr>
                              <m:sty m:val="p"/>
                            </m:rPr>
                            <a:rPr lang="en-CA" sz="2200" b="0" i="0" smtClean="0">
                              <a:latin typeface="Cambria Math" panose="02040503050406030204" pitchFamily="18" charset="0"/>
                            </a:rPr>
                            <m:t>Pr</m:t>
                          </m:r>
                        </m:fName>
                        <m:e>
                          <m:d>
                            <m:dPr>
                              <m:ctrlPr>
                                <a:rPr lang="en-CA" sz="2200" b="0" i="1" smtClean="0">
                                  <a:latin typeface="Cambria Math" panose="02040503050406030204" pitchFamily="18" charset="0"/>
                                </a:rPr>
                              </m:ctrlPr>
                            </m:dPr>
                            <m:e>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𝑈</m:t>
                                  </m:r>
                                </m:e>
                                <m:sub>
                                  <m:r>
                                    <a:rPr lang="en-CA" sz="2200" b="0" i="1" smtClean="0">
                                      <a:latin typeface="Cambria Math" panose="02040503050406030204" pitchFamily="18" charset="0"/>
                                    </a:rPr>
                                    <m:t>2</m:t>
                                  </m:r>
                                </m:sub>
                              </m:sSub>
                              <m:d>
                                <m:dPr>
                                  <m:ctrlPr>
                                    <a:rPr lang="en-CA" sz="2200" b="0" i="1" smtClean="0">
                                      <a:latin typeface="Cambria Math" panose="02040503050406030204" pitchFamily="18" charset="0"/>
                                    </a:rPr>
                                  </m:ctrlPr>
                                </m:dPr>
                                <m:e>
                                  <m:r>
                                    <a:rPr lang="en-CA" sz="2200" b="0" i="1" smtClean="0">
                                      <a:latin typeface="Cambria Math" panose="02040503050406030204" pitchFamily="18" charset="0"/>
                                    </a:rPr>
                                    <m:t>𝑍</m:t>
                                  </m:r>
                                </m:e>
                              </m:d>
                              <m:r>
                                <a:rPr lang="en-CA" sz="2200" b="0" i="1" smtClean="0">
                                  <a:latin typeface="Cambria Math" panose="02040503050406030204" pitchFamily="18" charset="0"/>
                                </a:rPr>
                                <m:t>≥</m:t>
                              </m:r>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𝑈</m:t>
                                  </m:r>
                                </m:e>
                                <m:sub>
                                  <m:r>
                                    <a:rPr lang="en-CA" sz="2200" b="0" i="1" smtClean="0">
                                      <a:latin typeface="Cambria Math" panose="02040503050406030204" pitchFamily="18" charset="0"/>
                                    </a:rPr>
                                    <m:t>1</m:t>
                                  </m:r>
                                </m:sub>
                              </m:sSub>
                              <m:d>
                                <m:dPr>
                                  <m:ctrlPr>
                                    <a:rPr lang="en-CA" sz="2200" b="0" i="1" smtClean="0">
                                      <a:latin typeface="Cambria Math" panose="02040503050406030204" pitchFamily="18" charset="0"/>
                                    </a:rPr>
                                  </m:ctrlPr>
                                </m:dPr>
                                <m:e>
                                  <m:r>
                                    <a:rPr lang="en-CA" sz="2200" b="0" i="1" smtClean="0">
                                      <a:latin typeface="Cambria Math" panose="02040503050406030204" pitchFamily="18" charset="0"/>
                                    </a:rPr>
                                    <m:t>𝑍</m:t>
                                  </m:r>
                                </m:e>
                              </m:d>
                            </m:e>
                          </m:d>
                        </m:e>
                      </m:func>
                    </m:oMath>
                    <m:oMath xmlns:m="http://schemas.openxmlformats.org/officeDocument/2006/math">
                      <m:r>
                        <m:rPr>
                          <m:aln/>
                        </m:rPr>
                        <a:rPr lang="en-CA" sz="2200" b="0" i="1" smtClean="0">
                          <a:latin typeface="Cambria Math" panose="02040503050406030204" pitchFamily="18" charset="0"/>
                        </a:rPr>
                        <m:t>=</m:t>
                      </m:r>
                      <m:func>
                        <m:funcPr>
                          <m:ctrlPr>
                            <a:rPr lang="en-CA" sz="2200" b="0" i="1" smtClean="0">
                              <a:latin typeface="Cambria Math" panose="02040503050406030204" pitchFamily="18" charset="0"/>
                            </a:rPr>
                          </m:ctrlPr>
                        </m:funcPr>
                        <m:fName>
                          <m:r>
                            <m:rPr>
                              <m:sty m:val="p"/>
                            </m:rPr>
                            <a:rPr lang="en-CA" sz="2200" b="0" i="0" smtClean="0">
                              <a:latin typeface="Cambria Math" panose="02040503050406030204" pitchFamily="18" charset="0"/>
                            </a:rPr>
                            <m:t>Pr</m:t>
                          </m:r>
                        </m:fName>
                        <m:e>
                          <m:d>
                            <m:dPr>
                              <m:ctrlPr>
                                <a:rPr lang="en-CA" sz="2200" b="0" i="1" smtClean="0">
                                  <a:latin typeface="Cambria Math" panose="02040503050406030204" pitchFamily="18" charset="0"/>
                                </a:rPr>
                              </m:ctrlPr>
                            </m:dPr>
                            <m:e>
                              <m:d>
                                <m:dPr>
                                  <m:ctrlPr>
                                    <a:rPr lang="en-CA" sz="2200" b="0" i="1" smtClean="0">
                                      <a:latin typeface="Cambria Math" panose="02040503050406030204" pitchFamily="18" charset="0"/>
                                    </a:rPr>
                                  </m:ctrlPr>
                                </m:dPr>
                                <m:e>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𝛼</m:t>
                                      </m:r>
                                    </m:e>
                                    <m:sub>
                                      <m:r>
                                        <a:rPr lang="en-CA" sz="2200" b="0" i="1" smtClean="0">
                                          <a:latin typeface="Cambria Math" panose="02040503050406030204" pitchFamily="18" charset="0"/>
                                        </a:rPr>
                                        <m:t>1</m:t>
                                      </m:r>
                                    </m:sub>
                                  </m:sSub>
                                  <m:r>
                                    <a:rPr lang="en-CA" sz="2200" b="0" i="1" smtClean="0">
                                      <a:latin typeface="Cambria Math" panose="02040503050406030204" pitchFamily="18" charset="0"/>
                                    </a:rPr>
                                    <m:t>+</m:t>
                                  </m:r>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𝛼</m:t>
                                      </m:r>
                                    </m:e>
                                    <m:sub>
                                      <m:r>
                                        <a:rPr lang="en-CA" sz="2200" b="0" i="1" smtClean="0">
                                          <a:latin typeface="Cambria Math" panose="02040503050406030204" pitchFamily="18" charset="0"/>
                                        </a:rPr>
                                        <m:t>2</m:t>
                                      </m:r>
                                    </m:sub>
                                  </m:sSub>
                                </m:e>
                              </m:d>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𝑃</m:t>
                                  </m:r>
                                </m:e>
                                <m:sub>
                                  <m:r>
                                    <a:rPr lang="en-CA" sz="2200" b="0" i="1" smtClean="0">
                                      <a:latin typeface="Cambria Math" panose="02040503050406030204" pitchFamily="18" charset="0"/>
                                    </a:rPr>
                                    <m:t>2</m:t>
                                  </m:r>
                                </m:sub>
                              </m:sSub>
                              <m:r>
                                <a:rPr lang="en-CA" sz="2200" b="0" i="1" smtClean="0">
                                  <a:latin typeface="Cambria Math" panose="02040503050406030204" pitchFamily="18" charset="0"/>
                                </a:rPr>
                                <m:t>−</m:t>
                              </m:r>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𝛼</m:t>
                                  </m:r>
                                </m:e>
                                <m:sub>
                                  <m:r>
                                    <a:rPr lang="en-CA" sz="2200" b="0" i="1" smtClean="0">
                                      <a:latin typeface="Cambria Math" panose="02040503050406030204" pitchFamily="18" charset="0"/>
                                    </a:rPr>
                                    <m:t>1</m:t>
                                  </m:r>
                                </m:sub>
                              </m:sSub>
                              <m:r>
                                <a:rPr lang="en-CA" sz="2200" b="0" i="1" smtClean="0">
                                  <a:latin typeface="Cambria Math" panose="02040503050406030204" pitchFamily="18" charset="0"/>
                                </a:rPr>
                                <m:t>+</m:t>
                              </m:r>
                              <m:d>
                                <m:dPr>
                                  <m:ctrlPr>
                                    <a:rPr lang="en-CA" sz="2200" b="0" i="1" smtClean="0">
                                      <a:latin typeface="Cambria Math" panose="02040503050406030204" pitchFamily="18" charset="0"/>
                                    </a:rPr>
                                  </m:ctrlPr>
                                </m:dPr>
                                <m:e>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𝛽</m:t>
                                      </m:r>
                                    </m:e>
                                    <m:sub>
                                      <m:r>
                                        <a:rPr lang="en-CA" sz="2200" b="0" i="1" smtClean="0">
                                          <a:latin typeface="Cambria Math" panose="02040503050406030204" pitchFamily="18" charset="0"/>
                                        </a:rPr>
                                        <m:t>2</m:t>
                                      </m:r>
                                    </m:sub>
                                  </m:sSub>
                                  <m:r>
                                    <a:rPr lang="en-CA" sz="2200" b="0" i="1" smtClean="0">
                                      <a:latin typeface="Cambria Math" panose="02040503050406030204" pitchFamily="18" charset="0"/>
                                    </a:rPr>
                                    <m:t>−</m:t>
                                  </m:r>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𝛽</m:t>
                                      </m:r>
                                    </m:e>
                                    <m:sub>
                                      <m:r>
                                        <a:rPr lang="en-CA" sz="2200" b="0" i="1" smtClean="0">
                                          <a:latin typeface="Cambria Math" panose="02040503050406030204" pitchFamily="18" charset="0"/>
                                        </a:rPr>
                                        <m:t>1</m:t>
                                      </m:r>
                                    </m:sub>
                                  </m:sSub>
                                </m:e>
                              </m:d>
                              <m:r>
                                <a:rPr lang="en-CA" sz="2200" b="0" i="1" smtClean="0">
                                  <a:latin typeface="Cambria Math" panose="02040503050406030204" pitchFamily="18" charset="0"/>
                                </a:rPr>
                                <m:t>𝑍</m:t>
                              </m:r>
                              <m:r>
                                <a:rPr lang="en-CA" sz="2200" b="0" i="1" smtClean="0">
                                  <a:latin typeface="Cambria Math" panose="02040503050406030204" pitchFamily="18" charset="0"/>
                                </a:rPr>
                                <m:t>&gt;</m:t>
                              </m:r>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𝜀</m:t>
                                  </m:r>
                                </m:e>
                                <m:sub>
                                  <m:r>
                                    <a:rPr lang="en-CA" sz="2200" b="0" i="1" smtClean="0">
                                      <a:latin typeface="Cambria Math" panose="02040503050406030204" pitchFamily="18" charset="0"/>
                                    </a:rPr>
                                    <m:t>1</m:t>
                                  </m:r>
                                </m:sub>
                              </m:sSub>
                              <m:r>
                                <a:rPr lang="en-CA" sz="2200" b="0" i="1" smtClean="0">
                                  <a:latin typeface="Cambria Math" panose="02040503050406030204" pitchFamily="18" charset="0"/>
                                </a:rPr>
                                <m:t>−</m:t>
                              </m:r>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𝜀</m:t>
                                  </m:r>
                                </m:e>
                                <m:sub>
                                  <m:r>
                                    <a:rPr lang="en-CA" sz="2200" b="0" i="1" smtClean="0">
                                      <a:latin typeface="Cambria Math" panose="02040503050406030204" pitchFamily="18" charset="0"/>
                                    </a:rPr>
                                    <m:t>2</m:t>
                                  </m:r>
                                </m:sub>
                              </m:sSub>
                            </m:e>
                          </m:d>
                        </m:e>
                      </m:func>
                    </m:oMath>
                    <m:oMath xmlns:m="http://schemas.openxmlformats.org/officeDocument/2006/math">
                      <m:r>
                        <m:rPr>
                          <m:aln/>
                        </m:rPr>
                        <a:rPr lang="en-CA" sz="2200" b="0" i="1" smtClean="0">
                          <a:latin typeface="Cambria Math" panose="02040503050406030204" pitchFamily="18" charset="0"/>
                        </a:rPr>
                        <m:t>=</m:t>
                      </m:r>
                      <m:r>
                        <m:rPr>
                          <m:sty m:val="p"/>
                        </m:rPr>
                        <a:rPr lang="en-CA" sz="2200" b="0" i="0" smtClean="0">
                          <a:latin typeface="Cambria Math" panose="02040503050406030204" pitchFamily="18" charset="0"/>
                        </a:rPr>
                        <m:t>Pr</m:t>
                      </m:r>
                      <m:r>
                        <a:rPr lang="en-CA" sz="2200" b="0" i="1" smtClean="0">
                          <a:latin typeface="Cambria Math" panose="02040503050406030204" pitchFamily="18" charset="0"/>
                        </a:rPr>
                        <m:t>⁡(</m:t>
                      </m:r>
                      <m:r>
                        <a:rPr lang="en-CA" sz="2200" b="0" i="1" smtClean="0">
                          <a:latin typeface="Cambria Math" panose="02040503050406030204" pitchFamily="18" charset="0"/>
                        </a:rPr>
                        <m:t>𝛼</m:t>
                      </m:r>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𝑃</m:t>
                          </m:r>
                        </m:e>
                        <m:sub>
                          <m:r>
                            <a:rPr lang="en-CA" sz="2200" b="0" i="1" smtClean="0">
                              <a:latin typeface="Cambria Math" panose="02040503050406030204" pitchFamily="18" charset="0"/>
                            </a:rPr>
                            <m:t>2</m:t>
                          </m:r>
                        </m:sub>
                      </m:sSub>
                      <m:r>
                        <a:rPr lang="en-CA" sz="2200" b="0" i="1" smtClean="0">
                          <a:latin typeface="Cambria Math" panose="02040503050406030204" pitchFamily="18" charset="0"/>
                        </a:rPr>
                        <m:t>−</m:t>
                      </m:r>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𝛼</m:t>
                          </m:r>
                        </m:e>
                        <m:sub>
                          <m:r>
                            <a:rPr lang="en-CA" sz="2200" b="0" i="1" smtClean="0">
                              <a:latin typeface="Cambria Math" panose="02040503050406030204" pitchFamily="18" charset="0"/>
                            </a:rPr>
                            <m:t>1</m:t>
                          </m:r>
                        </m:sub>
                      </m:sSub>
                      <m:r>
                        <a:rPr lang="en-CA" sz="2200" b="0" i="1" smtClean="0">
                          <a:latin typeface="Cambria Math" panose="02040503050406030204" pitchFamily="18" charset="0"/>
                        </a:rPr>
                        <m:t>+</m:t>
                      </m:r>
                      <m:r>
                        <a:rPr lang="en-CA" sz="2200" b="0" i="1" smtClean="0">
                          <a:latin typeface="Cambria Math" panose="02040503050406030204" pitchFamily="18" charset="0"/>
                        </a:rPr>
                        <m:t>𝛽</m:t>
                      </m:r>
                      <m:r>
                        <a:rPr lang="en-CA" sz="2200" b="0" i="1" smtClean="0">
                          <a:latin typeface="Cambria Math" panose="02040503050406030204" pitchFamily="18" charset="0"/>
                        </a:rPr>
                        <m:t>𝑍</m:t>
                      </m:r>
                      <m:r>
                        <a:rPr lang="en-CA" sz="2200" b="0" i="1" smtClean="0">
                          <a:latin typeface="Cambria Math" panose="02040503050406030204" pitchFamily="18" charset="0"/>
                        </a:rPr>
                        <m:t>&gt;</m:t>
                      </m:r>
                      <m:r>
                        <a:rPr lang="en-CA" sz="2200" b="0" i="1" smtClean="0">
                          <a:latin typeface="Cambria Math" panose="02040503050406030204" pitchFamily="18" charset="0"/>
                        </a:rPr>
                        <m:t>𝜀</m:t>
                      </m:r>
                      <m:r>
                        <a:rPr lang="en-CA" sz="2200" b="0" i="1" smtClean="0">
                          <a:latin typeface="Cambria Math" panose="02040503050406030204" pitchFamily="18" charset="0"/>
                        </a:rPr>
                        <m:t>)</m:t>
                      </m:r>
                    </m:oMath>
                  </m:oMathPara>
                </a14:m>
                <a:endParaRPr lang="en-CA" sz="2200" dirty="0"/>
              </a:p>
              <a:p>
                <a:endParaRPr lang="en-CA" sz="2200" dirty="0"/>
              </a:p>
              <a:p>
                <a:r>
                  <a:rPr lang="en-CA" sz="2200" dirty="0"/>
                  <a:t>Does this benefit patients? </a:t>
                </a:r>
              </a:p>
              <a:p>
                <a:pPr/>
                <a14:m>
                  <m:oMathPara xmlns:m="http://schemas.openxmlformats.org/officeDocument/2006/math">
                    <m:oMathParaPr>
                      <m:jc m:val="centerGroup"/>
                    </m:oMathParaPr>
                    <m:oMath xmlns:m="http://schemas.openxmlformats.org/officeDocument/2006/math">
                      <m:r>
                        <a:rPr lang="en-CA" sz="2200" b="0" i="1" smtClean="0">
                          <a:latin typeface="Cambria Math" panose="02040503050406030204" pitchFamily="18" charset="0"/>
                        </a:rPr>
                        <m:t>𝔼</m:t>
                      </m:r>
                      <m:d>
                        <m:dPr>
                          <m:begChr m:val="["/>
                          <m:endChr m:val="]"/>
                          <m:ctrlPr>
                            <a:rPr lang="en-CA" sz="2200" b="0" i="1" smtClean="0">
                              <a:latin typeface="Cambria Math" panose="02040503050406030204" pitchFamily="18" charset="0"/>
                            </a:rPr>
                          </m:ctrlPr>
                        </m:dPr>
                        <m:e>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𝑈</m:t>
                              </m:r>
                            </m:e>
                            <m:sub>
                              <m:r>
                                <a:rPr lang="en-CA" sz="2200" b="0" i="1" smtClean="0">
                                  <a:latin typeface="Cambria Math" panose="02040503050406030204" pitchFamily="18" charset="0"/>
                                </a:rPr>
                                <m:t>2</m:t>
                              </m:r>
                            </m:sub>
                          </m:sSub>
                          <m:r>
                            <a:rPr lang="en-CA" sz="2200" b="0" i="1" smtClean="0">
                              <a:latin typeface="Cambria Math" panose="02040503050406030204" pitchFamily="18" charset="0"/>
                            </a:rPr>
                            <m:t>−</m:t>
                          </m:r>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𝑈</m:t>
                              </m:r>
                            </m:e>
                            <m:sub>
                              <m:r>
                                <a:rPr lang="en-CA" sz="2200" b="0" i="1" smtClean="0">
                                  <a:latin typeface="Cambria Math" panose="02040503050406030204" pitchFamily="18" charset="0"/>
                                </a:rPr>
                                <m:t>1</m:t>
                              </m:r>
                            </m:sub>
                          </m:sSub>
                        </m:e>
                        <m:e>
                          <m:r>
                            <a:rPr lang="en-CA" sz="2200" b="0" i="1" smtClean="0">
                              <a:latin typeface="Cambria Math" panose="02040503050406030204" pitchFamily="18" charset="0"/>
                            </a:rPr>
                            <m:t>𝑖</m:t>
                          </m:r>
                          <m:r>
                            <a:rPr lang="en-CA" sz="2200" b="0" i="1" smtClean="0">
                              <a:latin typeface="Cambria Math" panose="02040503050406030204" pitchFamily="18" charset="0"/>
                            </a:rPr>
                            <m:t>=2</m:t>
                          </m:r>
                        </m:e>
                      </m:d>
                      <m:r>
                        <a:rPr lang="en-CA" sz="2200" b="0" i="1" smtClean="0">
                          <a:latin typeface="Cambria Math" panose="02040503050406030204" pitchFamily="18" charset="0"/>
                        </a:rPr>
                        <m:t>=</m:t>
                      </m:r>
                      <m:r>
                        <a:rPr lang="en-CA" sz="2200" b="0" i="1" smtClean="0">
                          <a:latin typeface="Cambria Math" panose="02040503050406030204" pitchFamily="18" charset="0"/>
                        </a:rPr>
                        <m:t>𝛽</m:t>
                      </m:r>
                      <m:r>
                        <a:rPr lang="en-CA" sz="2200" b="0" i="1" smtClean="0">
                          <a:latin typeface="Cambria Math" panose="02040503050406030204" pitchFamily="18" charset="0"/>
                        </a:rPr>
                        <m:t>𝑍</m:t>
                      </m:r>
                      <m:r>
                        <a:rPr lang="en-CA" sz="2200" b="0" i="1" smtClean="0">
                          <a:latin typeface="Cambria Math" panose="02040503050406030204" pitchFamily="18" charset="0"/>
                        </a:rPr>
                        <m:t>+</m:t>
                      </m:r>
                      <m:r>
                        <a:rPr lang="en-CA" sz="2200" b="0" i="1" smtClean="0">
                          <a:latin typeface="Cambria Math" panose="02040503050406030204" pitchFamily="18" charset="0"/>
                        </a:rPr>
                        <m:t>𝛼</m:t>
                      </m:r>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𝑃</m:t>
                          </m:r>
                        </m:e>
                        <m:sub>
                          <m:r>
                            <a:rPr lang="en-CA" sz="2200" b="0" i="1" smtClean="0">
                              <a:latin typeface="Cambria Math" panose="02040503050406030204" pitchFamily="18" charset="0"/>
                            </a:rPr>
                            <m:t>2</m:t>
                          </m:r>
                        </m:sub>
                      </m:sSub>
                      <m:r>
                        <a:rPr lang="en-CA" sz="2200" b="0" i="1" smtClean="0">
                          <a:latin typeface="Cambria Math" panose="02040503050406030204" pitchFamily="18" charset="0"/>
                        </a:rPr>
                        <m:t>−</m:t>
                      </m:r>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𝛼</m:t>
                          </m:r>
                        </m:e>
                        <m:sub>
                          <m:r>
                            <a:rPr lang="en-CA" sz="2200" b="0" i="1" smtClean="0">
                              <a:latin typeface="Cambria Math" panose="02040503050406030204" pitchFamily="18" charset="0"/>
                            </a:rPr>
                            <m:t>1</m:t>
                          </m:r>
                        </m:sub>
                      </m:sSub>
                      <m:r>
                        <a:rPr lang="en-CA" sz="2200" b="0" i="1" smtClean="0">
                          <a:latin typeface="Cambria Math" panose="02040503050406030204" pitchFamily="18" charset="0"/>
                        </a:rPr>
                        <m:t>+</m:t>
                      </m:r>
                      <m:r>
                        <a:rPr lang="en-CA" sz="2200" b="0" i="1" smtClean="0">
                          <a:latin typeface="Cambria Math" panose="02040503050406030204" pitchFamily="18" charset="0"/>
                        </a:rPr>
                        <m:t>𝔼</m:t>
                      </m:r>
                      <m:d>
                        <m:dPr>
                          <m:begChr m:val="["/>
                          <m:endChr m:val="]"/>
                          <m:ctrlPr>
                            <a:rPr lang="en-CA" sz="2200" b="0" i="1" smtClean="0">
                              <a:latin typeface="Cambria Math" panose="02040503050406030204" pitchFamily="18" charset="0"/>
                            </a:rPr>
                          </m:ctrlPr>
                        </m:dPr>
                        <m:e>
                          <m:r>
                            <a:rPr lang="en-CA" sz="2200" b="0" i="1" smtClean="0">
                              <a:latin typeface="Cambria Math" panose="02040503050406030204" pitchFamily="18" charset="0"/>
                            </a:rPr>
                            <m:t>𝜀</m:t>
                          </m:r>
                        </m:e>
                        <m:e>
                          <m:r>
                            <a:rPr lang="en-CA" sz="2200" b="0" i="1" smtClean="0">
                              <a:latin typeface="Cambria Math" panose="02040503050406030204" pitchFamily="18" charset="0"/>
                            </a:rPr>
                            <m:t>𝑖</m:t>
                          </m:r>
                          <m:r>
                            <a:rPr lang="en-CA" sz="2200" b="0" i="1" smtClean="0">
                              <a:latin typeface="Cambria Math" panose="02040503050406030204" pitchFamily="18" charset="0"/>
                            </a:rPr>
                            <m:t>=2</m:t>
                          </m:r>
                        </m:e>
                      </m:d>
                    </m:oMath>
                  </m:oMathPara>
                </a14:m>
                <a:endParaRPr lang="en-CA" sz="2200" b="0" i="1" dirty="0">
                  <a:latin typeface="Cambria Math" panose="02040503050406030204" pitchFamily="18" charset="0"/>
                </a:endParaRPr>
              </a:p>
              <a:p>
                <a:pPr marL="342900" indent="-342900">
                  <a:buFont typeface="Arial" panose="020B0604020202020204" pitchFamily="34" charset="0"/>
                  <a:buChar char="•"/>
                </a:pPr>
                <a:r>
                  <a:rPr lang="en-US" sz="2200" dirty="0"/>
                  <a:t>This measures an ATT utility gain </a:t>
                </a:r>
              </a:p>
              <a:p>
                <a:pPr marL="342900" indent="-342900">
                  <a:buFont typeface="Arial" panose="020B0604020202020204" pitchFamily="34" charset="0"/>
                  <a:buChar char="•"/>
                </a:pPr>
                <a:r>
                  <a:rPr lang="en-US" sz="2200" dirty="0"/>
                  <a:t>ATT is higher for those with greater appropriateness </a:t>
                </a:r>
                <a:r>
                  <a:rPr lang="en-US" sz="2200" i="1" dirty="0"/>
                  <a:t>or </a:t>
                </a:r>
                <a:r>
                  <a:rPr lang="en-US" sz="2200" dirty="0"/>
                  <a:t>those living in regions with more intensive treatment</a:t>
                </a:r>
              </a:p>
              <a:p>
                <a:pPr marL="342900" indent="-342900">
                  <a:buFont typeface="Arial" panose="020B0604020202020204" pitchFamily="34" charset="0"/>
                  <a:buChar char="•"/>
                </a:pPr>
                <a:r>
                  <a:rPr lang="en-US" sz="2200" dirty="0"/>
                  <a:t>Also has a selection effect from potentially losing out on other treatment  skills (loss of </a:t>
                </a:r>
                <a14:m>
                  <m:oMath xmlns:m="http://schemas.openxmlformats.org/officeDocument/2006/math">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𝛼</m:t>
                        </m:r>
                      </m:e>
                      <m:sub>
                        <m:r>
                          <a:rPr lang="en-CA" sz="2200" b="0" i="1" smtClean="0">
                            <a:latin typeface="Cambria Math" panose="02040503050406030204" pitchFamily="18" charset="0"/>
                          </a:rPr>
                          <m:t>1</m:t>
                        </m:r>
                      </m:sub>
                    </m:sSub>
                  </m:oMath>
                </a14:m>
                <a:r>
                  <a:rPr lang="en-US" sz="2200" dirty="0"/>
                  <a:t>)</a:t>
                </a:r>
                <a:endParaRPr lang="en-CA" sz="2200" dirty="0"/>
              </a:p>
            </p:txBody>
          </p:sp>
        </mc:Choice>
        <mc:Fallback xmlns="">
          <p:sp>
            <p:nvSpPr>
              <p:cNvPr id="6" name="TextBox 5">
                <a:extLst>
                  <a:ext uri="{FF2B5EF4-FFF2-40B4-BE49-F238E27FC236}">
                    <a16:creationId xmlns:a16="http://schemas.microsoft.com/office/drawing/2014/main" id="{5FA729C6-479C-8004-9624-88412B87441B}"/>
                  </a:ext>
                </a:extLst>
              </p:cNvPr>
              <p:cNvSpPr txBox="1">
                <a:spLocks noRot="1" noChangeAspect="1" noMove="1" noResize="1" noEditPoints="1" noAdjustHandles="1" noChangeArrowheads="1" noChangeShapeType="1" noTextEdit="1"/>
              </p:cNvSpPr>
              <p:nvPr/>
            </p:nvSpPr>
            <p:spPr>
              <a:xfrm>
                <a:off x="304800" y="733299"/>
                <a:ext cx="10439400" cy="5980355"/>
              </a:xfrm>
              <a:prstGeom prst="rect">
                <a:avLst/>
              </a:prstGeom>
              <a:blipFill>
                <a:blip r:embed="rId7"/>
                <a:stretch>
                  <a:fillRect l="-759" t="-612" b="-1121"/>
                </a:stretch>
              </a:blipFill>
            </p:spPr>
            <p:txBody>
              <a:bodyPr/>
              <a:lstStyle/>
              <a:p>
                <a:r>
                  <a:rPr lang="en-CA">
                    <a:noFill/>
                  </a:rPr>
                  <a:t> </a:t>
                </a:r>
              </a:p>
            </p:txBody>
          </p:sp>
        </mc:Fallback>
      </mc:AlternateContent>
    </p:spTree>
    <p:extLst>
      <p:ext uri="{BB962C8B-B14F-4D97-AF65-F5344CB8AC3E}">
        <p14:creationId xmlns:p14="http://schemas.microsoft.com/office/powerpoint/2010/main" val="3544401714"/>
      </p:ext>
    </p:extLst>
  </p:cSld>
  <p:clrMapOvr>
    <a:masterClrMapping/>
  </p:clrMapOvr>
  <p:transition>
    <p:cut/>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1217" y="30443"/>
            <a:ext cx="10304383" cy="702856"/>
          </a:xfrm>
          <a:prstGeom prst="rect">
            <a:avLst/>
          </a:prstGeom>
        </p:spPr>
        <p:txBody>
          <a:bodyPr vert="horz" wrap="square" lIns="0" tIns="25499" rIns="0" bIns="0" rtlCol="0" anchor="b">
            <a:spAutoFit/>
          </a:bodyPr>
          <a:lstStyle/>
          <a:p>
            <a:pPr marL="26841">
              <a:lnSpc>
                <a:spcPct val="100000"/>
              </a:lnSpc>
              <a:spcBef>
                <a:spcPts val="201"/>
              </a:spcBef>
            </a:pPr>
            <a:r>
              <a:rPr lang="en-CA" spc="95" dirty="0"/>
              <a:t>Equilibrium</a:t>
            </a:r>
            <a:endParaRPr spc="95" dirty="0"/>
          </a:p>
        </p:txBody>
      </p:sp>
      <p:sp>
        <p:nvSpPr>
          <p:cNvPr id="9" name="object 9"/>
          <p:cNvSpPr txBox="1"/>
          <p:nvPr/>
        </p:nvSpPr>
        <p:spPr>
          <a:xfrm>
            <a:off x="11862007" y="6407020"/>
            <a:ext cx="132865" cy="220866"/>
          </a:xfrm>
          <a:prstGeom prst="rect">
            <a:avLst/>
          </a:prstGeom>
        </p:spPr>
        <p:txBody>
          <a:bodyPr vert="horz" wrap="square" lIns="0" tIns="25499" rIns="0" bIns="0" rtlCol="0">
            <a:spAutoFit/>
          </a:bodyPr>
          <a:lstStyle/>
          <a:p>
            <a:pPr marL="26841">
              <a:spcBef>
                <a:spcPts val="201"/>
              </a:spcBef>
            </a:pPr>
            <a:r>
              <a:rPr sz="1268" spc="-232" dirty="0">
                <a:solidFill>
                  <a:srgbClr val="22373A"/>
                </a:solidFill>
                <a:latin typeface="Arial Black"/>
                <a:cs typeface="Arial Black"/>
              </a:rPr>
              <a:t>5</a:t>
            </a:r>
            <a:endParaRPr sz="1268">
              <a:latin typeface="Arial Black"/>
              <a:cs typeface="Arial Black"/>
            </a:endParaRPr>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0269A358-6643-27A2-4CFC-87DBE469AFBC}"/>
                  </a:ext>
                </a:extLst>
              </p14:cNvPr>
              <p14:cNvContentPartPr/>
              <p14:nvPr/>
            </p14:nvContentPartPr>
            <p14:xfrm>
              <a:off x="3164106" y="491156"/>
              <a:ext cx="2160" cy="360"/>
            </p14:xfrm>
          </p:contentPart>
        </mc:Choice>
        <mc:Fallback xmlns="">
          <p:pic>
            <p:nvPicPr>
              <p:cNvPr id="4" name="Ink 3">
                <a:extLst>
                  <a:ext uri="{FF2B5EF4-FFF2-40B4-BE49-F238E27FC236}">
                    <a16:creationId xmlns:a16="http://schemas.microsoft.com/office/drawing/2014/main" id="{0269A358-6643-27A2-4CFC-87DBE469AFBC}"/>
                  </a:ext>
                </a:extLst>
              </p:cNvPr>
              <p:cNvPicPr/>
              <p:nvPr/>
            </p:nvPicPr>
            <p:blipFill>
              <a:blip r:embed="rId4"/>
              <a:stretch>
                <a:fillRect/>
              </a:stretch>
            </p:blipFill>
            <p:spPr>
              <a:xfrm>
                <a:off x="3155106" y="482516"/>
                <a:ext cx="198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5" name="Ink 4">
                <a:extLst>
                  <a:ext uri="{FF2B5EF4-FFF2-40B4-BE49-F238E27FC236}">
                    <a16:creationId xmlns:a16="http://schemas.microsoft.com/office/drawing/2014/main" id="{9EB1C396-5C70-EB5C-87E2-F2AEA6D23D6E}"/>
                  </a:ext>
                </a:extLst>
              </p14:cNvPr>
              <p14:cNvContentPartPr/>
              <p14:nvPr/>
            </p14:nvContentPartPr>
            <p14:xfrm>
              <a:off x="3028026" y="422396"/>
              <a:ext cx="360" cy="360"/>
            </p14:xfrm>
          </p:contentPart>
        </mc:Choice>
        <mc:Fallback xmlns="">
          <p:pic>
            <p:nvPicPr>
              <p:cNvPr id="5" name="Ink 4">
                <a:extLst>
                  <a:ext uri="{FF2B5EF4-FFF2-40B4-BE49-F238E27FC236}">
                    <a16:creationId xmlns:a16="http://schemas.microsoft.com/office/drawing/2014/main" id="{9EB1C396-5C70-EB5C-87E2-F2AEA6D23D6E}"/>
                  </a:ext>
                </a:extLst>
              </p:cNvPr>
              <p:cNvPicPr/>
              <p:nvPr/>
            </p:nvPicPr>
            <p:blipFill>
              <a:blip r:embed="rId6"/>
              <a:stretch>
                <a:fillRect/>
              </a:stretch>
            </p:blipFill>
            <p:spPr>
              <a:xfrm>
                <a:off x="3019386" y="413756"/>
                <a:ext cx="18000" cy="18000"/>
              </a:xfrm>
              <a:prstGeom prst="rect">
                <a:avLst/>
              </a:prstGeom>
            </p:spPr>
          </p:pic>
        </mc:Fallback>
      </mc:AlternateContent>
      <p:sp>
        <p:nvSpPr>
          <p:cNvPr id="6" name="TextBox 5">
            <a:extLst>
              <a:ext uri="{FF2B5EF4-FFF2-40B4-BE49-F238E27FC236}">
                <a16:creationId xmlns:a16="http://schemas.microsoft.com/office/drawing/2014/main" id="{5FA729C6-479C-8004-9624-88412B87441B}"/>
              </a:ext>
            </a:extLst>
          </p:cNvPr>
          <p:cNvSpPr txBox="1"/>
          <p:nvPr/>
        </p:nvSpPr>
        <p:spPr>
          <a:xfrm>
            <a:off x="304800" y="733299"/>
            <a:ext cx="10439400" cy="769441"/>
          </a:xfrm>
          <a:prstGeom prst="rect">
            <a:avLst/>
          </a:prstGeom>
          <a:noFill/>
        </p:spPr>
        <p:txBody>
          <a:bodyPr wrap="square" rtlCol="0">
            <a:spAutoFit/>
          </a:bodyPr>
          <a:lstStyle/>
          <a:p>
            <a:r>
              <a:rPr lang="en-CA" sz="2200" dirty="0"/>
              <a:t>What do we need for this system of equations (utility, treatment choice, ATT) to be an equilibrium? </a:t>
            </a:r>
          </a:p>
        </p:txBody>
      </p:sp>
    </p:spTree>
    <p:extLst>
      <p:ext uri="{BB962C8B-B14F-4D97-AF65-F5344CB8AC3E}">
        <p14:creationId xmlns:p14="http://schemas.microsoft.com/office/powerpoint/2010/main" val="3589770988"/>
      </p:ext>
    </p:extLst>
  </p:cSld>
  <p:clrMapOvr>
    <a:masterClrMapping/>
  </p:clrMapOvr>
  <p:transition>
    <p:cut/>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1217" y="30443"/>
            <a:ext cx="10304383" cy="702856"/>
          </a:xfrm>
          <a:prstGeom prst="rect">
            <a:avLst/>
          </a:prstGeom>
        </p:spPr>
        <p:txBody>
          <a:bodyPr vert="horz" wrap="square" lIns="0" tIns="25499" rIns="0" bIns="0" rtlCol="0" anchor="b">
            <a:spAutoFit/>
          </a:bodyPr>
          <a:lstStyle/>
          <a:p>
            <a:pPr marL="26841">
              <a:lnSpc>
                <a:spcPct val="100000"/>
              </a:lnSpc>
              <a:spcBef>
                <a:spcPts val="201"/>
              </a:spcBef>
            </a:pPr>
            <a:r>
              <a:rPr lang="en-CA" spc="95" dirty="0"/>
              <a:t>Equilibrium</a:t>
            </a:r>
            <a:endParaRPr spc="95" dirty="0"/>
          </a:p>
        </p:txBody>
      </p:sp>
      <p:sp>
        <p:nvSpPr>
          <p:cNvPr id="9" name="object 9"/>
          <p:cNvSpPr txBox="1"/>
          <p:nvPr/>
        </p:nvSpPr>
        <p:spPr>
          <a:xfrm>
            <a:off x="11862007" y="6407020"/>
            <a:ext cx="132865" cy="220866"/>
          </a:xfrm>
          <a:prstGeom prst="rect">
            <a:avLst/>
          </a:prstGeom>
        </p:spPr>
        <p:txBody>
          <a:bodyPr vert="horz" wrap="square" lIns="0" tIns="25499" rIns="0" bIns="0" rtlCol="0">
            <a:spAutoFit/>
          </a:bodyPr>
          <a:lstStyle/>
          <a:p>
            <a:pPr marL="26841">
              <a:spcBef>
                <a:spcPts val="201"/>
              </a:spcBef>
            </a:pPr>
            <a:r>
              <a:rPr sz="1268" spc="-232" dirty="0">
                <a:solidFill>
                  <a:srgbClr val="22373A"/>
                </a:solidFill>
                <a:latin typeface="Arial Black"/>
                <a:cs typeface="Arial Black"/>
              </a:rPr>
              <a:t>5</a:t>
            </a:r>
            <a:endParaRPr sz="1268">
              <a:latin typeface="Arial Black"/>
              <a:cs typeface="Arial Black"/>
            </a:endParaRPr>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0269A358-6643-27A2-4CFC-87DBE469AFBC}"/>
                  </a:ext>
                </a:extLst>
              </p14:cNvPr>
              <p14:cNvContentPartPr/>
              <p14:nvPr/>
            </p14:nvContentPartPr>
            <p14:xfrm>
              <a:off x="3164106" y="491156"/>
              <a:ext cx="2160" cy="360"/>
            </p14:xfrm>
          </p:contentPart>
        </mc:Choice>
        <mc:Fallback xmlns="">
          <p:pic>
            <p:nvPicPr>
              <p:cNvPr id="4" name="Ink 3">
                <a:extLst>
                  <a:ext uri="{FF2B5EF4-FFF2-40B4-BE49-F238E27FC236}">
                    <a16:creationId xmlns:a16="http://schemas.microsoft.com/office/drawing/2014/main" id="{0269A358-6643-27A2-4CFC-87DBE469AFBC}"/>
                  </a:ext>
                </a:extLst>
              </p:cNvPr>
              <p:cNvPicPr/>
              <p:nvPr/>
            </p:nvPicPr>
            <p:blipFill>
              <a:blip r:embed="rId4"/>
              <a:stretch>
                <a:fillRect/>
              </a:stretch>
            </p:blipFill>
            <p:spPr>
              <a:xfrm>
                <a:off x="3155106" y="482516"/>
                <a:ext cx="198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5" name="Ink 4">
                <a:extLst>
                  <a:ext uri="{FF2B5EF4-FFF2-40B4-BE49-F238E27FC236}">
                    <a16:creationId xmlns:a16="http://schemas.microsoft.com/office/drawing/2014/main" id="{9EB1C396-5C70-EB5C-87E2-F2AEA6D23D6E}"/>
                  </a:ext>
                </a:extLst>
              </p14:cNvPr>
              <p14:cNvContentPartPr/>
              <p14:nvPr/>
            </p14:nvContentPartPr>
            <p14:xfrm>
              <a:off x="3028026" y="422396"/>
              <a:ext cx="360" cy="360"/>
            </p14:xfrm>
          </p:contentPart>
        </mc:Choice>
        <mc:Fallback xmlns="">
          <p:pic>
            <p:nvPicPr>
              <p:cNvPr id="5" name="Ink 4">
                <a:extLst>
                  <a:ext uri="{FF2B5EF4-FFF2-40B4-BE49-F238E27FC236}">
                    <a16:creationId xmlns:a16="http://schemas.microsoft.com/office/drawing/2014/main" id="{9EB1C396-5C70-EB5C-87E2-F2AEA6D23D6E}"/>
                  </a:ext>
                </a:extLst>
              </p:cNvPr>
              <p:cNvPicPr/>
              <p:nvPr/>
            </p:nvPicPr>
            <p:blipFill>
              <a:blip r:embed="rId6"/>
              <a:stretch>
                <a:fillRect/>
              </a:stretch>
            </p:blipFill>
            <p:spPr>
              <a:xfrm>
                <a:off x="3019386" y="413756"/>
                <a:ext cx="18000" cy="18000"/>
              </a:xfrm>
              <a:prstGeom prst="rect">
                <a:avLst/>
              </a:prstGeom>
            </p:spPr>
          </p:pic>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5FA729C6-479C-8004-9624-88412B87441B}"/>
                  </a:ext>
                </a:extLst>
              </p:cNvPr>
              <p:cNvSpPr txBox="1"/>
              <p:nvPr/>
            </p:nvSpPr>
            <p:spPr>
              <a:xfrm>
                <a:off x="304800" y="733299"/>
                <a:ext cx="10439400" cy="2815964"/>
              </a:xfrm>
              <a:prstGeom prst="rect">
                <a:avLst/>
              </a:prstGeom>
              <a:noFill/>
            </p:spPr>
            <p:txBody>
              <a:bodyPr wrap="square" rtlCol="0">
                <a:spAutoFit/>
              </a:bodyPr>
              <a:lstStyle/>
              <a:p>
                <a:r>
                  <a:rPr lang="en-CA" sz="2200" dirty="0"/>
                  <a:t>What do we need for this system of equations (utility, treatment choice, ATT) to be an equilibrium?</a:t>
                </a:r>
              </a:p>
              <a:p>
                <a:pPr marL="342900" indent="-342900">
                  <a:buFont typeface="Arial" panose="020B0604020202020204" pitchFamily="34" charset="0"/>
                  <a:buChar char="•"/>
                </a:pPr>
                <a:r>
                  <a:rPr lang="en-CA" sz="2200" dirty="0"/>
                  <a:t>Fraction of patients selecting </a:t>
                </a:r>
                <a14:m>
                  <m:oMath xmlns:m="http://schemas.openxmlformats.org/officeDocument/2006/math">
                    <m:r>
                      <a:rPr lang="en-CA" sz="2200" b="0" i="1" smtClean="0">
                        <a:latin typeface="Cambria Math" panose="02040503050406030204" pitchFamily="18" charset="0"/>
                      </a:rPr>
                      <m:t>𝑖</m:t>
                    </m:r>
                    <m:r>
                      <a:rPr lang="en-CA" sz="2200" b="0" i="1" smtClean="0">
                        <a:latin typeface="Cambria Math" panose="02040503050406030204" pitchFamily="18" charset="0"/>
                      </a:rPr>
                      <m:t>=2</m:t>
                    </m:r>
                  </m:oMath>
                </a14:m>
                <a:r>
                  <a:rPr lang="en-CA" sz="2200" dirty="0"/>
                  <a:t> must be </a:t>
                </a:r>
                <a:r>
                  <a:rPr lang="en-CA" sz="2200" b="1" dirty="0"/>
                  <a:t>endogenous </a:t>
                </a:r>
              </a:p>
              <a:p>
                <a:pPr marL="342900" indent="-342900">
                  <a:buFont typeface="Arial" panose="020B0604020202020204" pitchFamily="34" charset="0"/>
                  <a:buChar char="•"/>
                </a:pPr>
                <a:r>
                  <a:rPr lang="en-CA" sz="2200" dirty="0"/>
                  <a:t>Need </a:t>
                </a:r>
                <a14:m>
                  <m:oMath xmlns:m="http://schemas.openxmlformats.org/officeDocument/2006/math">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𝑃</m:t>
                        </m:r>
                      </m:e>
                      <m:sub>
                        <m:r>
                          <a:rPr lang="en-CA" sz="2200" b="0" i="1" smtClean="0">
                            <a:latin typeface="Cambria Math" panose="02040503050406030204" pitchFamily="18" charset="0"/>
                          </a:rPr>
                          <m:t>2</m:t>
                        </m:r>
                      </m:sub>
                    </m:sSub>
                  </m:oMath>
                </a14:m>
                <a:r>
                  <a:rPr lang="en-CA" sz="2200" dirty="0"/>
                  <a:t> to represent the correct fraction of “intensive treatment choosers” </a:t>
                </a:r>
              </a:p>
              <a:p>
                <a:pPr marL="342900" indent="-342900">
                  <a:buFont typeface="Arial" panose="020B0604020202020204" pitchFamily="34" charset="0"/>
                  <a:buChar char="•"/>
                </a:pPr>
                <a:endParaRPr lang="en-CA" sz="2200" dirty="0"/>
              </a:p>
              <a:p>
                <a:pPr/>
                <a14:m>
                  <m:oMathPara xmlns:m="http://schemas.openxmlformats.org/officeDocument/2006/math">
                    <m:oMathParaPr>
                      <m:jc m:val="centerGroup"/>
                    </m:oMathParaPr>
                    <m:oMath xmlns:m="http://schemas.openxmlformats.org/officeDocument/2006/math">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𝑃</m:t>
                          </m:r>
                        </m:e>
                        <m:sub>
                          <m:r>
                            <a:rPr lang="en-CA" sz="2200" b="0" i="1" smtClean="0">
                              <a:latin typeface="Cambria Math" panose="02040503050406030204" pitchFamily="18" charset="0"/>
                            </a:rPr>
                            <m:t>2</m:t>
                          </m:r>
                        </m:sub>
                      </m:sSub>
                      <m:r>
                        <a:rPr lang="en-CA" sz="2200" b="0" i="1" smtClean="0">
                          <a:latin typeface="Cambria Math" panose="02040503050406030204" pitchFamily="18" charset="0"/>
                        </a:rPr>
                        <m:t>=</m:t>
                      </m:r>
                      <m:nary>
                        <m:naryPr>
                          <m:supHide m:val="on"/>
                          <m:ctrlPr>
                            <a:rPr lang="en-CA" sz="2200" b="0" i="1" smtClean="0">
                              <a:latin typeface="Cambria Math" panose="02040503050406030204" pitchFamily="18" charset="0"/>
                            </a:rPr>
                          </m:ctrlPr>
                        </m:naryPr>
                        <m:sub>
                          <m:r>
                            <a:rPr lang="en-CA" sz="2200" b="0" i="1" smtClean="0">
                              <a:latin typeface="Cambria Math" panose="02040503050406030204" pitchFamily="18" charset="0"/>
                            </a:rPr>
                            <m:t>𝑍</m:t>
                          </m:r>
                        </m:sub>
                        <m:sup/>
                        <m:e>
                          <m:func>
                            <m:funcPr>
                              <m:ctrlPr>
                                <a:rPr lang="en-CA" sz="2200" b="0" i="1" smtClean="0">
                                  <a:latin typeface="Cambria Math" panose="02040503050406030204" pitchFamily="18" charset="0"/>
                                </a:rPr>
                              </m:ctrlPr>
                            </m:funcPr>
                            <m:fName>
                              <m:r>
                                <m:rPr>
                                  <m:sty m:val="p"/>
                                </m:rPr>
                                <a:rPr lang="en-CA" sz="2200" b="0" i="0" smtClean="0">
                                  <a:latin typeface="Cambria Math" panose="02040503050406030204" pitchFamily="18" charset="0"/>
                                </a:rPr>
                                <m:t>Pr</m:t>
                              </m:r>
                            </m:fName>
                            <m:e>
                              <m:d>
                                <m:dPr>
                                  <m:ctrlPr>
                                    <a:rPr lang="en-CA" sz="2200" b="0" i="1" smtClean="0">
                                      <a:latin typeface="Cambria Math" panose="02040503050406030204" pitchFamily="18" charset="0"/>
                                    </a:rPr>
                                  </m:ctrlPr>
                                </m:dPr>
                                <m:e>
                                  <m:r>
                                    <a:rPr lang="en-CA" sz="2200" b="0" i="1" smtClean="0">
                                      <a:latin typeface="Cambria Math" panose="02040503050406030204" pitchFamily="18" charset="0"/>
                                    </a:rPr>
                                    <m:t>𝛼</m:t>
                                  </m:r>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𝑃</m:t>
                                      </m:r>
                                    </m:e>
                                    <m:sub>
                                      <m:r>
                                        <a:rPr lang="en-CA" sz="2200" b="0" i="1" smtClean="0">
                                          <a:latin typeface="Cambria Math" panose="02040503050406030204" pitchFamily="18" charset="0"/>
                                        </a:rPr>
                                        <m:t>2</m:t>
                                      </m:r>
                                    </m:sub>
                                  </m:sSub>
                                  <m:r>
                                    <a:rPr lang="en-CA" sz="2200" b="0" i="1" smtClean="0">
                                      <a:latin typeface="Cambria Math" panose="02040503050406030204" pitchFamily="18" charset="0"/>
                                    </a:rPr>
                                    <m:t>−</m:t>
                                  </m:r>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𝛼</m:t>
                                      </m:r>
                                    </m:e>
                                    <m:sub>
                                      <m:r>
                                        <a:rPr lang="en-CA" sz="2200" b="0" i="1" smtClean="0">
                                          <a:latin typeface="Cambria Math" panose="02040503050406030204" pitchFamily="18" charset="0"/>
                                        </a:rPr>
                                        <m:t>1</m:t>
                                      </m:r>
                                    </m:sub>
                                  </m:sSub>
                                  <m:r>
                                    <a:rPr lang="en-CA" sz="2200" b="0" i="1" smtClean="0">
                                      <a:latin typeface="Cambria Math" panose="02040503050406030204" pitchFamily="18" charset="0"/>
                                    </a:rPr>
                                    <m:t>+</m:t>
                                  </m:r>
                                  <m:r>
                                    <a:rPr lang="en-CA" sz="2200" b="0" i="1" smtClean="0">
                                      <a:latin typeface="Cambria Math" panose="02040503050406030204" pitchFamily="18" charset="0"/>
                                    </a:rPr>
                                    <m:t>𝛽</m:t>
                                  </m:r>
                                  <m:r>
                                    <a:rPr lang="en-CA" sz="2200" b="0" i="1" smtClean="0">
                                      <a:latin typeface="Cambria Math" panose="02040503050406030204" pitchFamily="18" charset="0"/>
                                    </a:rPr>
                                    <m:t>𝑍</m:t>
                                  </m:r>
                                  <m:r>
                                    <a:rPr lang="en-CA" sz="2200" b="0" i="1" smtClean="0">
                                      <a:latin typeface="Cambria Math" panose="02040503050406030204" pitchFamily="18" charset="0"/>
                                    </a:rPr>
                                    <m:t>&gt;</m:t>
                                  </m:r>
                                  <m:r>
                                    <a:rPr lang="en-CA" sz="2200" b="0" i="1" smtClean="0">
                                      <a:latin typeface="Cambria Math" panose="02040503050406030204" pitchFamily="18" charset="0"/>
                                    </a:rPr>
                                    <m:t>𝜀</m:t>
                                  </m:r>
                                </m:e>
                              </m:d>
                            </m:e>
                          </m:func>
                          <m:r>
                            <a:rPr lang="en-CA" sz="2200" b="0" i="1" smtClean="0">
                              <a:latin typeface="Cambria Math" panose="02040503050406030204" pitchFamily="18" charset="0"/>
                            </a:rPr>
                            <m:t>𝑓</m:t>
                          </m:r>
                          <m:d>
                            <m:dPr>
                              <m:ctrlPr>
                                <a:rPr lang="en-CA" sz="2200" b="0" i="1" smtClean="0">
                                  <a:latin typeface="Cambria Math" panose="02040503050406030204" pitchFamily="18" charset="0"/>
                                </a:rPr>
                              </m:ctrlPr>
                            </m:dPr>
                            <m:e>
                              <m:r>
                                <a:rPr lang="en-CA" sz="2200" b="0" i="1" smtClean="0">
                                  <a:latin typeface="Cambria Math" panose="02040503050406030204" pitchFamily="18" charset="0"/>
                                </a:rPr>
                                <m:t>𝑍</m:t>
                              </m:r>
                            </m:e>
                          </m:d>
                          <m:r>
                            <a:rPr lang="en-CA" sz="2200" b="0" i="1" smtClean="0">
                              <a:latin typeface="Cambria Math" panose="02040503050406030204" pitchFamily="18" charset="0"/>
                            </a:rPr>
                            <m:t>𝑑𝑍</m:t>
                          </m:r>
                        </m:e>
                      </m:nary>
                    </m:oMath>
                  </m:oMathPara>
                </a14:m>
                <a:endParaRPr lang="en-CA" sz="2200" b="0" dirty="0"/>
              </a:p>
              <a:p>
                <a:pPr marL="342900" indent="-342900">
                  <a:buFont typeface="Arial" panose="020B0604020202020204" pitchFamily="34" charset="0"/>
                  <a:buChar char="•"/>
                </a:pPr>
                <a:r>
                  <a:rPr lang="en-CA" sz="2200" dirty="0"/>
                  <a:t>We need </a:t>
                </a:r>
                <a14:m>
                  <m:oMath xmlns:m="http://schemas.openxmlformats.org/officeDocument/2006/math">
                    <m:sSubSup>
                      <m:sSubSupPr>
                        <m:ctrlPr>
                          <a:rPr lang="en-CA" sz="2200" b="0" i="1" smtClean="0">
                            <a:latin typeface="Cambria Math" panose="02040503050406030204" pitchFamily="18" charset="0"/>
                          </a:rPr>
                        </m:ctrlPr>
                      </m:sSubSupPr>
                      <m:e>
                        <m:r>
                          <a:rPr lang="en-CA" sz="2200" b="0" i="1" smtClean="0">
                            <a:latin typeface="Cambria Math" panose="02040503050406030204" pitchFamily="18" charset="0"/>
                          </a:rPr>
                          <m:t>𝑃</m:t>
                        </m:r>
                      </m:e>
                      <m:sub>
                        <m:r>
                          <a:rPr lang="en-CA" sz="2200" b="0" i="1" smtClean="0">
                            <a:latin typeface="Cambria Math" panose="02040503050406030204" pitchFamily="18" charset="0"/>
                          </a:rPr>
                          <m:t>2</m:t>
                        </m:r>
                      </m:sub>
                      <m:sup>
                        <m:r>
                          <a:rPr lang="en-CA" sz="2200" b="0" i="1" smtClean="0">
                            <a:latin typeface="Cambria Math" panose="02040503050406030204" pitchFamily="18" charset="0"/>
                          </a:rPr>
                          <m:t>∗</m:t>
                        </m:r>
                      </m:sup>
                    </m:sSubSup>
                  </m:oMath>
                </a14:m>
                <a:r>
                  <a:rPr lang="en-CA" sz="2200" dirty="0"/>
                  <a:t> to solve this equation! </a:t>
                </a:r>
              </a:p>
            </p:txBody>
          </p:sp>
        </mc:Choice>
        <mc:Fallback xmlns="">
          <p:sp>
            <p:nvSpPr>
              <p:cNvPr id="6" name="TextBox 5">
                <a:extLst>
                  <a:ext uri="{FF2B5EF4-FFF2-40B4-BE49-F238E27FC236}">
                    <a16:creationId xmlns:a16="http://schemas.microsoft.com/office/drawing/2014/main" id="{5FA729C6-479C-8004-9624-88412B87441B}"/>
                  </a:ext>
                </a:extLst>
              </p:cNvPr>
              <p:cNvSpPr txBox="1">
                <a:spLocks noRot="1" noChangeAspect="1" noMove="1" noResize="1" noEditPoints="1" noAdjustHandles="1" noChangeArrowheads="1" noChangeShapeType="1" noTextEdit="1"/>
              </p:cNvSpPr>
              <p:nvPr/>
            </p:nvSpPr>
            <p:spPr>
              <a:xfrm>
                <a:off x="304800" y="733299"/>
                <a:ext cx="10439400" cy="2815964"/>
              </a:xfrm>
              <a:prstGeom prst="rect">
                <a:avLst/>
              </a:prstGeom>
              <a:blipFill>
                <a:blip r:embed="rId7"/>
                <a:stretch>
                  <a:fillRect l="-759" t="-1299" b="-3463"/>
                </a:stretch>
              </a:blipFill>
            </p:spPr>
            <p:txBody>
              <a:bodyPr/>
              <a:lstStyle/>
              <a:p>
                <a:r>
                  <a:rPr lang="en-CA">
                    <a:noFill/>
                  </a:rPr>
                  <a:t> </a:t>
                </a:r>
              </a:p>
            </p:txBody>
          </p:sp>
        </mc:Fallback>
      </mc:AlternateContent>
    </p:spTree>
    <p:extLst>
      <p:ext uri="{BB962C8B-B14F-4D97-AF65-F5344CB8AC3E}">
        <p14:creationId xmlns:p14="http://schemas.microsoft.com/office/powerpoint/2010/main" val="2019575256"/>
      </p:ext>
    </p:extLst>
  </p:cSld>
  <p:clrMapOvr>
    <a:masterClrMapping/>
  </p:clrMapOvr>
  <p:transition>
    <p:cut/>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1217" y="30443"/>
            <a:ext cx="10304383" cy="702856"/>
          </a:xfrm>
          <a:prstGeom prst="rect">
            <a:avLst/>
          </a:prstGeom>
        </p:spPr>
        <p:txBody>
          <a:bodyPr vert="horz" wrap="square" lIns="0" tIns="25499" rIns="0" bIns="0" rtlCol="0" anchor="b">
            <a:spAutoFit/>
          </a:bodyPr>
          <a:lstStyle/>
          <a:p>
            <a:pPr marL="26841">
              <a:lnSpc>
                <a:spcPct val="100000"/>
              </a:lnSpc>
              <a:spcBef>
                <a:spcPts val="201"/>
              </a:spcBef>
            </a:pPr>
            <a:r>
              <a:rPr lang="en-CA" spc="95" dirty="0"/>
              <a:t>Equilibrium</a:t>
            </a:r>
            <a:endParaRPr spc="95" dirty="0"/>
          </a:p>
        </p:txBody>
      </p:sp>
      <p:sp>
        <p:nvSpPr>
          <p:cNvPr id="9" name="object 9"/>
          <p:cNvSpPr txBox="1"/>
          <p:nvPr/>
        </p:nvSpPr>
        <p:spPr>
          <a:xfrm>
            <a:off x="11862007" y="6407020"/>
            <a:ext cx="132865" cy="220866"/>
          </a:xfrm>
          <a:prstGeom prst="rect">
            <a:avLst/>
          </a:prstGeom>
        </p:spPr>
        <p:txBody>
          <a:bodyPr vert="horz" wrap="square" lIns="0" tIns="25499" rIns="0" bIns="0" rtlCol="0">
            <a:spAutoFit/>
          </a:bodyPr>
          <a:lstStyle/>
          <a:p>
            <a:pPr marL="26841">
              <a:spcBef>
                <a:spcPts val="201"/>
              </a:spcBef>
            </a:pPr>
            <a:r>
              <a:rPr sz="1268" spc="-232" dirty="0">
                <a:solidFill>
                  <a:srgbClr val="22373A"/>
                </a:solidFill>
                <a:latin typeface="Arial Black"/>
                <a:cs typeface="Arial Black"/>
              </a:rPr>
              <a:t>5</a:t>
            </a:r>
            <a:endParaRPr sz="1268">
              <a:latin typeface="Arial Black"/>
              <a:cs typeface="Arial Black"/>
            </a:endParaRPr>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0269A358-6643-27A2-4CFC-87DBE469AFBC}"/>
                  </a:ext>
                </a:extLst>
              </p14:cNvPr>
              <p14:cNvContentPartPr/>
              <p14:nvPr/>
            </p14:nvContentPartPr>
            <p14:xfrm>
              <a:off x="3164106" y="491156"/>
              <a:ext cx="2160" cy="360"/>
            </p14:xfrm>
          </p:contentPart>
        </mc:Choice>
        <mc:Fallback xmlns="">
          <p:pic>
            <p:nvPicPr>
              <p:cNvPr id="4" name="Ink 3">
                <a:extLst>
                  <a:ext uri="{FF2B5EF4-FFF2-40B4-BE49-F238E27FC236}">
                    <a16:creationId xmlns:a16="http://schemas.microsoft.com/office/drawing/2014/main" id="{0269A358-6643-27A2-4CFC-87DBE469AFBC}"/>
                  </a:ext>
                </a:extLst>
              </p:cNvPr>
              <p:cNvPicPr/>
              <p:nvPr/>
            </p:nvPicPr>
            <p:blipFill>
              <a:blip r:embed="rId4"/>
              <a:stretch>
                <a:fillRect/>
              </a:stretch>
            </p:blipFill>
            <p:spPr>
              <a:xfrm>
                <a:off x="3155106" y="482516"/>
                <a:ext cx="198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5" name="Ink 4">
                <a:extLst>
                  <a:ext uri="{FF2B5EF4-FFF2-40B4-BE49-F238E27FC236}">
                    <a16:creationId xmlns:a16="http://schemas.microsoft.com/office/drawing/2014/main" id="{9EB1C396-5C70-EB5C-87E2-F2AEA6D23D6E}"/>
                  </a:ext>
                </a:extLst>
              </p14:cNvPr>
              <p14:cNvContentPartPr/>
              <p14:nvPr/>
            </p14:nvContentPartPr>
            <p14:xfrm>
              <a:off x="3028026" y="422396"/>
              <a:ext cx="360" cy="360"/>
            </p14:xfrm>
          </p:contentPart>
        </mc:Choice>
        <mc:Fallback xmlns="">
          <p:pic>
            <p:nvPicPr>
              <p:cNvPr id="5" name="Ink 4">
                <a:extLst>
                  <a:ext uri="{FF2B5EF4-FFF2-40B4-BE49-F238E27FC236}">
                    <a16:creationId xmlns:a16="http://schemas.microsoft.com/office/drawing/2014/main" id="{9EB1C396-5C70-EB5C-87E2-F2AEA6D23D6E}"/>
                  </a:ext>
                </a:extLst>
              </p:cNvPr>
              <p:cNvPicPr/>
              <p:nvPr/>
            </p:nvPicPr>
            <p:blipFill>
              <a:blip r:embed="rId6"/>
              <a:stretch>
                <a:fillRect/>
              </a:stretch>
            </p:blipFill>
            <p:spPr>
              <a:xfrm>
                <a:off x="3019386" y="413756"/>
                <a:ext cx="18000" cy="18000"/>
              </a:xfrm>
              <a:prstGeom prst="rect">
                <a:avLst/>
              </a:prstGeom>
            </p:spPr>
          </p:pic>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5FA729C6-479C-8004-9624-88412B87441B}"/>
                  </a:ext>
                </a:extLst>
              </p:cNvPr>
              <p:cNvSpPr txBox="1"/>
              <p:nvPr/>
            </p:nvSpPr>
            <p:spPr>
              <a:xfrm>
                <a:off x="304800" y="733299"/>
                <a:ext cx="10439400" cy="3493072"/>
              </a:xfrm>
              <a:prstGeom prst="rect">
                <a:avLst/>
              </a:prstGeom>
              <a:noFill/>
            </p:spPr>
            <p:txBody>
              <a:bodyPr wrap="square" rtlCol="0">
                <a:spAutoFit/>
              </a:bodyPr>
              <a:lstStyle/>
              <a:p>
                <a:r>
                  <a:rPr lang="en-CA" sz="2200" dirty="0"/>
                  <a:t>What do we need for this system of equations (utility, treatment choice, ATT) to be an equilibrium?</a:t>
                </a:r>
              </a:p>
              <a:p>
                <a:pPr marL="342900" indent="-342900">
                  <a:buFont typeface="Arial" panose="020B0604020202020204" pitchFamily="34" charset="0"/>
                  <a:buChar char="•"/>
                </a:pPr>
                <a:r>
                  <a:rPr lang="en-CA" sz="2200" dirty="0"/>
                  <a:t>Fraction of patients selecting </a:t>
                </a:r>
                <a14:m>
                  <m:oMath xmlns:m="http://schemas.openxmlformats.org/officeDocument/2006/math">
                    <m:r>
                      <a:rPr lang="en-CA" sz="2200" b="0" i="1" smtClean="0">
                        <a:latin typeface="Cambria Math" panose="02040503050406030204" pitchFamily="18" charset="0"/>
                      </a:rPr>
                      <m:t>𝑖</m:t>
                    </m:r>
                    <m:r>
                      <a:rPr lang="en-CA" sz="2200" b="0" i="1" smtClean="0">
                        <a:latin typeface="Cambria Math" panose="02040503050406030204" pitchFamily="18" charset="0"/>
                      </a:rPr>
                      <m:t>=2</m:t>
                    </m:r>
                  </m:oMath>
                </a14:m>
                <a:r>
                  <a:rPr lang="en-CA" sz="2200" dirty="0"/>
                  <a:t> must be </a:t>
                </a:r>
                <a:r>
                  <a:rPr lang="en-CA" sz="2200" b="1" dirty="0"/>
                  <a:t>endogenous </a:t>
                </a:r>
              </a:p>
              <a:p>
                <a:pPr marL="342900" indent="-342900">
                  <a:buFont typeface="Arial" panose="020B0604020202020204" pitchFamily="34" charset="0"/>
                  <a:buChar char="•"/>
                </a:pPr>
                <a:r>
                  <a:rPr lang="en-CA" sz="2200" dirty="0"/>
                  <a:t>Need </a:t>
                </a:r>
                <a14:m>
                  <m:oMath xmlns:m="http://schemas.openxmlformats.org/officeDocument/2006/math">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𝑃</m:t>
                        </m:r>
                      </m:e>
                      <m:sub>
                        <m:r>
                          <a:rPr lang="en-CA" sz="2200" b="0" i="1" smtClean="0">
                            <a:latin typeface="Cambria Math" panose="02040503050406030204" pitchFamily="18" charset="0"/>
                          </a:rPr>
                          <m:t>2</m:t>
                        </m:r>
                      </m:sub>
                    </m:sSub>
                  </m:oMath>
                </a14:m>
                <a:r>
                  <a:rPr lang="en-CA" sz="2200" dirty="0"/>
                  <a:t> to represent the correct fraction of “intensive treatment choosers” </a:t>
                </a:r>
              </a:p>
              <a:p>
                <a:pPr marL="342900" indent="-342900">
                  <a:buFont typeface="Arial" panose="020B0604020202020204" pitchFamily="34" charset="0"/>
                  <a:buChar char="•"/>
                </a:pPr>
                <a:endParaRPr lang="en-CA" sz="2200" dirty="0"/>
              </a:p>
              <a:p>
                <a:pPr/>
                <a14:m>
                  <m:oMathPara xmlns:m="http://schemas.openxmlformats.org/officeDocument/2006/math">
                    <m:oMathParaPr>
                      <m:jc m:val="centerGroup"/>
                    </m:oMathParaPr>
                    <m:oMath xmlns:m="http://schemas.openxmlformats.org/officeDocument/2006/math">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𝑃</m:t>
                          </m:r>
                        </m:e>
                        <m:sub>
                          <m:r>
                            <a:rPr lang="en-CA" sz="2200" b="0" i="1" smtClean="0">
                              <a:latin typeface="Cambria Math" panose="02040503050406030204" pitchFamily="18" charset="0"/>
                            </a:rPr>
                            <m:t>2</m:t>
                          </m:r>
                        </m:sub>
                      </m:sSub>
                      <m:r>
                        <a:rPr lang="en-CA" sz="2200" b="0" i="1" smtClean="0">
                          <a:latin typeface="Cambria Math" panose="02040503050406030204" pitchFamily="18" charset="0"/>
                        </a:rPr>
                        <m:t>=</m:t>
                      </m:r>
                      <m:nary>
                        <m:naryPr>
                          <m:supHide m:val="on"/>
                          <m:ctrlPr>
                            <a:rPr lang="en-CA" sz="2200" b="0" i="1" smtClean="0">
                              <a:latin typeface="Cambria Math" panose="02040503050406030204" pitchFamily="18" charset="0"/>
                            </a:rPr>
                          </m:ctrlPr>
                        </m:naryPr>
                        <m:sub>
                          <m:r>
                            <a:rPr lang="en-CA" sz="2200" b="0" i="1" smtClean="0">
                              <a:latin typeface="Cambria Math" panose="02040503050406030204" pitchFamily="18" charset="0"/>
                            </a:rPr>
                            <m:t>𝑍</m:t>
                          </m:r>
                        </m:sub>
                        <m:sup/>
                        <m:e>
                          <m:func>
                            <m:funcPr>
                              <m:ctrlPr>
                                <a:rPr lang="en-CA" sz="2200" b="0" i="1" smtClean="0">
                                  <a:latin typeface="Cambria Math" panose="02040503050406030204" pitchFamily="18" charset="0"/>
                                </a:rPr>
                              </m:ctrlPr>
                            </m:funcPr>
                            <m:fName>
                              <m:r>
                                <m:rPr>
                                  <m:sty m:val="p"/>
                                </m:rPr>
                                <a:rPr lang="en-CA" sz="2200" b="0" i="0" smtClean="0">
                                  <a:latin typeface="Cambria Math" panose="02040503050406030204" pitchFamily="18" charset="0"/>
                                </a:rPr>
                                <m:t>Pr</m:t>
                              </m:r>
                            </m:fName>
                            <m:e>
                              <m:d>
                                <m:dPr>
                                  <m:ctrlPr>
                                    <a:rPr lang="en-CA" sz="2200" b="0" i="1" smtClean="0">
                                      <a:latin typeface="Cambria Math" panose="02040503050406030204" pitchFamily="18" charset="0"/>
                                    </a:rPr>
                                  </m:ctrlPr>
                                </m:dPr>
                                <m:e>
                                  <m:r>
                                    <a:rPr lang="en-CA" sz="2200" b="0" i="1" smtClean="0">
                                      <a:latin typeface="Cambria Math" panose="02040503050406030204" pitchFamily="18" charset="0"/>
                                    </a:rPr>
                                    <m:t>𝛼</m:t>
                                  </m:r>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𝑃</m:t>
                                      </m:r>
                                    </m:e>
                                    <m:sub>
                                      <m:r>
                                        <a:rPr lang="en-CA" sz="2200" b="0" i="1" smtClean="0">
                                          <a:latin typeface="Cambria Math" panose="02040503050406030204" pitchFamily="18" charset="0"/>
                                        </a:rPr>
                                        <m:t>2</m:t>
                                      </m:r>
                                    </m:sub>
                                  </m:sSub>
                                  <m:r>
                                    <a:rPr lang="en-CA" sz="2200" b="0" i="1" smtClean="0">
                                      <a:latin typeface="Cambria Math" panose="02040503050406030204" pitchFamily="18" charset="0"/>
                                    </a:rPr>
                                    <m:t>−</m:t>
                                  </m:r>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𝛼</m:t>
                                      </m:r>
                                    </m:e>
                                    <m:sub>
                                      <m:r>
                                        <a:rPr lang="en-CA" sz="2200" b="0" i="1" smtClean="0">
                                          <a:latin typeface="Cambria Math" panose="02040503050406030204" pitchFamily="18" charset="0"/>
                                        </a:rPr>
                                        <m:t>1</m:t>
                                      </m:r>
                                    </m:sub>
                                  </m:sSub>
                                  <m:r>
                                    <a:rPr lang="en-CA" sz="2200" b="0" i="1" smtClean="0">
                                      <a:latin typeface="Cambria Math" panose="02040503050406030204" pitchFamily="18" charset="0"/>
                                    </a:rPr>
                                    <m:t>+</m:t>
                                  </m:r>
                                  <m:r>
                                    <a:rPr lang="en-CA" sz="2200" b="0" i="1" smtClean="0">
                                      <a:latin typeface="Cambria Math" panose="02040503050406030204" pitchFamily="18" charset="0"/>
                                    </a:rPr>
                                    <m:t>𝛽</m:t>
                                  </m:r>
                                  <m:r>
                                    <a:rPr lang="en-CA" sz="2200" b="0" i="1" smtClean="0">
                                      <a:latin typeface="Cambria Math" panose="02040503050406030204" pitchFamily="18" charset="0"/>
                                    </a:rPr>
                                    <m:t>𝑍</m:t>
                                  </m:r>
                                  <m:r>
                                    <a:rPr lang="en-CA" sz="2200" b="0" i="1" smtClean="0">
                                      <a:latin typeface="Cambria Math" panose="02040503050406030204" pitchFamily="18" charset="0"/>
                                    </a:rPr>
                                    <m:t>&gt;</m:t>
                                  </m:r>
                                  <m:r>
                                    <a:rPr lang="en-CA" sz="2200" b="0" i="1" smtClean="0">
                                      <a:latin typeface="Cambria Math" panose="02040503050406030204" pitchFamily="18" charset="0"/>
                                    </a:rPr>
                                    <m:t>𝜀</m:t>
                                  </m:r>
                                </m:e>
                              </m:d>
                            </m:e>
                          </m:func>
                          <m:r>
                            <a:rPr lang="en-CA" sz="2200" b="0" i="1" smtClean="0">
                              <a:latin typeface="Cambria Math" panose="02040503050406030204" pitchFamily="18" charset="0"/>
                            </a:rPr>
                            <m:t>𝑓</m:t>
                          </m:r>
                          <m:d>
                            <m:dPr>
                              <m:ctrlPr>
                                <a:rPr lang="en-CA" sz="2200" b="0" i="1" smtClean="0">
                                  <a:latin typeface="Cambria Math" panose="02040503050406030204" pitchFamily="18" charset="0"/>
                                </a:rPr>
                              </m:ctrlPr>
                            </m:dPr>
                            <m:e>
                              <m:r>
                                <a:rPr lang="en-CA" sz="2200" b="0" i="1" smtClean="0">
                                  <a:latin typeface="Cambria Math" panose="02040503050406030204" pitchFamily="18" charset="0"/>
                                </a:rPr>
                                <m:t>𝑍</m:t>
                              </m:r>
                            </m:e>
                          </m:d>
                          <m:r>
                            <a:rPr lang="en-CA" sz="2200" b="0" i="1" smtClean="0">
                              <a:latin typeface="Cambria Math" panose="02040503050406030204" pitchFamily="18" charset="0"/>
                            </a:rPr>
                            <m:t>𝑑𝑍</m:t>
                          </m:r>
                        </m:e>
                      </m:nary>
                    </m:oMath>
                  </m:oMathPara>
                </a14:m>
                <a:endParaRPr lang="en-CA" sz="2200" b="0" dirty="0"/>
              </a:p>
              <a:p>
                <a:pPr marL="342900" indent="-342900">
                  <a:buFont typeface="Arial" panose="020B0604020202020204" pitchFamily="34" charset="0"/>
                  <a:buChar char="•"/>
                </a:pPr>
                <a:r>
                  <a:rPr lang="en-CA" sz="2200" dirty="0"/>
                  <a:t>We need </a:t>
                </a:r>
                <a14:m>
                  <m:oMath xmlns:m="http://schemas.openxmlformats.org/officeDocument/2006/math">
                    <m:sSubSup>
                      <m:sSubSupPr>
                        <m:ctrlPr>
                          <a:rPr lang="en-CA" sz="2200" b="0" i="1" smtClean="0">
                            <a:latin typeface="Cambria Math" panose="02040503050406030204" pitchFamily="18" charset="0"/>
                          </a:rPr>
                        </m:ctrlPr>
                      </m:sSubSupPr>
                      <m:e>
                        <m:r>
                          <a:rPr lang="en-CA" sz="2200" b="0" i="1" smtClean="0">
                            <a:latin typeface="Cambria Math" panose="02040503050406030204" pitchFamily="18" charset="0"/>
                          </a:rPr>
                          <m:t>𝑃</m:t>
                        </m:r>
                      </m:e>
                      <m:sub>
                        <m:r>
                          <a:rPr lang="en-CA" sz="2200" b="0" i="1" smtClean="0">
                            <a:latin typeface="Cambria Math" panose="02040503050406030204" pitchFamily="18" charset="0"/>
                          </a:rPr>
                          <m:t>2</m:t>
                        </m:r>
                      </m:sub>
                      <m:sup>
                        <m:r>
                          <a:rPr lang="en-CA" sz="2200" b="0" i="1" smtClean="0">
                            <a:latin typeface="Cambria Math" panose="02040503050406030204" pitchFamily="18" charset="0"/>
                          </a:rPr>
                          <m:t>∗</m:t>
                        </m:r>
                      </m:sup>
                    </m:sSubSup>
                  </m:oMath>
                </a14:m>
                <a:r>
                  <a:rPr lang="en-CA" sz="2200" dirty="0"/>
                  <a:t> to solve this equation!</a:t>
                </a:r>
              </a:p>
              <a:p>
                <a:pPr marL="342900" indent="-342900">
                  <a:buFont typeface="Arial" panose="020B0604020202020204" pitchFamily="34" charset="0"/>
                  <a:buChar char="•"/>
                </a:pPr>
                <a:r>
                  <a:rPr lang="en-CA" sz="2200" dirty="0"/>
                  <a:t>This is called a “fixed point” – quite common in economic modeling </a:t>
                </a:r>
              </a:p>
              <a:p>
                <a:pPr marL="342900" indent="-342900">
                  <a:buFont typeface="Arial" panose="020B0604020202020204" pitchFamily="34" charset="0"/>
                  <a:buChar char="•"/>
                </a:pPr>
                <a:r>
                  <a:rPr lang="en-CA" sz="2200" dirty="0"/>
                  <a:t>Usually solved by iterating from a guess for </a:t>
                </a:r>
                <a14:m>
                  <m:oMath xmlns:m="http://schemas.openxmlformats.org/officeDocument/2006/math">
                    <m:sSubSup>
                      <m:sSubSupPr>
                        <m:ctrlPr>
                          <a:rPr lang="en-CA" sz="2200" b="0" i="1" smtClean="0">
                            <a:latin typeface="Cambria Math" panose="02040503050406030204" pitchFamily="18" charset="0"/>
                          </a:rPr>
                        </m:ctrlPr>
                      </m:sSubSupPr>
                      <m:e>
                        <m:r>
                          <a:rPr lang="en-CA" sz="2200" b="0" i="1" smtClean="0">
                            <a:latin typeface="Cambria Math" panose="02040503050406030204" pitchFamily="18" charset="0"/>
                          </a:rPr>
                          <m:t>𝑃</m:t>
                        </m:r>
                      </m:e>
                      <m:sub>
                        <m:r>
                          <a:rPr lang="en-CA" sz="2200" b="0" i="1" smtClean="0">
                            <a:latin typeface="Cambria Math" panose="02040503050406030204" pitchFamily="18" charset="0"/>
                          </a:rPr>
                          <m:t>2</m:t>
                        </m:r>
                      </m:sub>
                      <m:sup>
                        <m:r>
                          <a:rPr lang="en-CA" sz="2200" b="0" i="1" smtClean="0">
                            <a:latin typeface="Cambria Math" panose="02040503050406030204" pitchFamily="18" charset="0"/>
                          </a:rPr>
                          <m:t>∗</m:t>
                        </m:r>
                      </m:sup>
                    </m:sSubSup>
                    <m:r>
                      <a:rPr lang="en-CA" sz="2200" b="0" i="1" smtClean="0">
                        <a:latin typeface="Cambria Math" panose="02040503050406030204" pitchFamily="18" charset="0"/>
                      </a:rPr>
                      <m:t>=</m:t>
                    </m:r>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𝑃</m:t>
                        </m:r>
                      </m:e>
                      <m:sub>
                        <m:r>
                          <a:rPr lang="en-CA" sz="2200" b="0" i="1" smtClean="0">
                            <a:latin typeface="Cambria Math" panose="02040503050406030204" pitchFamily="18" charset="0"/>
                          </a:rPr>
                          <m:t>2,0</m:t>
                        </m:r>
                      </m:sub>
                    </m:sSub>
                  </m:oMath>
                </a14:m>
                <a:endParaRPr lang="en-CA" sz="2200" dirty="0"/>
              </a:p>
            </p:txBody>
          </p:sp>
        </mc:Choice>
        <mc:Fallback xmlns="">
          <p:sp>
            <p:nvSpPr>
              <p:cNvPr id="6" name="TextBox 5">
                <a:extLst>
                  <a:ext uri="{FF2B5EF4-FFF2-40B4-BE49-F238E27FC236}">
                    <a16:creationId xmlns:a16="http://schemas.microsoft.com/office/drawing/2014/main" id="{5FA729C6-479C-8004-9624-88412B87441B}"/>
                  </a:ext>
                </a:extLst>
              </p:cNvPr>
              <p:cNvSpPr txBox="1">
                <a:spLocks noRot="1" noChangeAspect="1" noMove="1" noResize="1" noEditPoints="1" noAdjustHandles="1" noChangeArrowheads="1" noChangeShapeType="1" noTextEdit="1"/>
              </p:cNvSpPr>
              <p:nvPr/>
            </p:nvSpPr>
            <p:spPr>
              <a:xfrm>
                <a:off x="304800" y="733299"/>
                <a:ext cx="10439400" cy="3493072"/>
              </a:xfrm>
              <a:prstGeom prst="rect">
                <a:avLst/>
              </a:prstGeom>
              <a:blipFill>
                <a:blip r:embed="rId7"/>
                <a:stretch>
                  <a:fillRect l="-759" t="-1047" b="-2443"/>
                </a:stretch>
              </a:blipFill>
            </p:spPr>
            <p:txBody>
              <a:bodyPr/>
              <a:lstStyle/>
              <a:p>
                <a:r>
                  <a:rPr lang="en-CA">
                    <a:noFill/>
                  </a:rPr>
                  <a:t> </a:t>
                </a:r>
              </a:p>
            </p:txBody>
          </p:sp>
        </mc:Fallback>
      </mc:AlternateContent>
    </p:spTree>
    <p:extLst>
      <p:ext uri="{BB962C8B-B14F-4D97-AF65-F5344CB8AC3E}">
        <p14:creationId xmlns:p14="http://schemas.microsoft.com/office/powerpoint/2010/main" val="3676986097"/>
      </p:ext>
    </p:extLst>
  </p:cSld>
  <p:clrMapOvr>
    <a:masterClrMapping/>
  </p:clrMapOvr>
  <p:transition>
    <p:cut/>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1217" y="30443"/>
            <a:ext cx="10304383" cy="702856"/>
          </a:xfrm>
          <a:prstGeom prst="rect">
            <a:avLst/>
          </a:prstGeom>
        </p:spPr>
        <p:txBody>
          <a:bodyPr vert="horz" wrap="square" lIns="0" tIns="25499" rIns="0" bIns="0" rtlCol="0" anchor="b">
            <a:spAutoFit/>
          </a:bodyPr>
          <a:lstStyle/>
          <a:p>
            <a:pPr marL="26841">
              <a:lnSpc>
                <a:spcPct val="100000"/>
              </a:lnSpc>
              <a:spcBef>
                <a:spcPts val="201"/>
              </a:spcBef>
            </a:pPr>
            <a:r>
              <a:rPr lang="en-CA" spc="95" dirty="0"/>
              <a:t>Model Implications</a:t>
            </a:r>
            <a:endParaRPr spc="95" dirty="0"/>
          </a:p>
        </p:txBody>
      </p:sp>
      <p:sp>
        <p:nvSpPr>
          <p:cNvPr id="9" name="object 9"/>
          <p:cNvSpPr txBox="1"/>
          <p:nvPr/>
        </p:nvSpPr>
        <p:spPr>
          <a:xfrm>
            <a:off x="11862007" y="6407020"/>
            <a:ext cx="132865" cy="220866"/>
          </a:xfrm>
          <a:prstGeom prst="rect">
            <a:avLst/>
          </a:prstGeom>
        </p:spPr>
        <p:txBody>
          <a:bodyPr vert="horz" wrap="square" lIns="0" tIns="25499" rIns="0" bIns="0" rtlCol="0">
            <a:spAutoFit/>
          </a:bodyPr>
          <a:lstStyle/>
          <a:p>
            <a:pPr marL="26841">
              <a:spcBef>
                <a:spcPts val="201"/>
              </a:spcBef>
            </a:pPr>
            <a:r>
              <a:rPr sz="1268" spc="-232" dirty="0">
                <a:solidFill>
                  <a:srgbClr val="22373A"/>
                </a:solidFill>
                <a:latin typeface="Arial Black"/>
                <a:cs typeface="Arial Black"/>
              </a:rPr>
              <a:t>5</a:t>
            </a:r>
            <a:endParaRPr sz="1268">
              <a:latin typeface="Arial Black"/>
              <a:cs typeface="Arial Black"/>
            </a:endParaRPr>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0269A358-6643-27A2-4CFC-87DBE469AFBC}"/>
                  </a:ext>
                </a:extLst>
              </p14:cNvPr>
              <p14:cNvContentPartPr/>
              <p14:nvPr/>
            </p14:nvContentPartPr>
            <p14:xfrm>
              <a:off x="3164106" y="491156"/>
              <a:ext cx="2160" cy="360"/>
            </p14:xfrm>
          </p:contentPart>
        </mc:Choice>
        <mc:Fallback xmlns="">
          <p:pic>
            <p:nvPicPr>
              <p:cNvPr id="4" name="Ink 3">
                <a:extLst>
                  <a:ext uri="{FF2B5EF4-FFF2-40B4-BE49-F238E27FC236}">
                    <a16:creationId xmlns:a16="http://schemas.microsoft.com/office/drawing/2014/main" id="{0269A358-6643-27A2-4CFC-87DBE469AFBC}"/>
                  </a:ext>
                </a:extLst>
              </p:cNvPr>
              <p:cNvPicPr/>
              <p:nvPr/>
            </p:nvPicPr>
            <p:blipFill>
              <a:blip r:embed="rId4"/>
              <a:stretch>
                <a:fillRect/>
              </a:stretch>
            </p:blipFill>
            <p:spPr>
              <a:xfrm>
                <a:off x="3155106" y="482516"/>
                <a:ext cx="198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5" name="Ink 4">
                <a:extLst>
                  <a:ext uri="{FF2B5EF4-FFF2-40B4-BE49-F238E27FC236}">
                    <a16:creationId xmlns:a16="http://schemas.microsoft.com/office/drawing/2014/main" id="{9EB1C396-5C70-EB5C-87E2-F2AEA6D23D6E}"/>
                  </a:ext>
                </a:extLst>
              </p14:cNvPr>
              <p14:cNvContentPartPr/>
              <p14:nvPr/>
            </p14:nvContentPartPr>
            <p14:xfrm>
              <a:off x="3028026" y="422396"/>
              <a:ext cx="360" cy="360"/>
            </p14:xfrm>
          </p:contentPart>
        </mc:Choice>
        <mc:Fallback xmlns="">
          <p:pic>
            <p:nvPicPr>
              <p:cNvPr id="5" name="Ink 4">
                <a:extLst>
                  <a:ext uri="{FF2B5EF4-FFF2-40B4-BE49-F238E27FC236}">
                    <a16:creationId xmlns:a16="http://schemas.microsoft.com/office/drawing/2014/main" id="{9EB1C396-5C70-EB5C-87E2-F2AEA6D23D6E}"/>
                  </a:ext>
                </a:extLst>
              </p:cNvPr>
              <p:cNvPicPr/>
              <p:nvPr/>
            </p:nvPicPr>
            <p:blipFill>
              <a:blip r:embed="rId6"/>
              <a:stretch>
                <a:fillRect/>
              </a:stretch>
            </p:blipFill>
            <p:spPr>
              <a:xfrm>
                <a:off x="3019386" y="413756"/>
                <a:ext cx="18000" cy="18000"/>
              </a:xfrm>
              <a:prstGeom prst="rect">
                <a:avLst/>
              </a:prstGeom>
            </p:spPr>
          </p:pic>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5FA729C6-479C-8004-9624-88412B87441B}"/>
                  </a:ext>
                </a:extLst>
              </p:cNvPr>
              <p:cNvSpPr txBox="1"/>
              <p:nvPr/>
            </p:nvSpPr>
            <p:spPr>
              <a:xfrm>
                <a:off x="304800" y="733299"/>
                <a:ext cx="10439400" cy="1107996"/>
              </a:xfrm>
              <a:prstGeom prst="rect">
                <a:avLst/>
              </a:prstGeom>
              <a:noFill/>
            </p:spPr>
            <p:txBody>
              <a:bodyPr wrap="square" rtlCol="0">
                <a:spAutoFit/>
              </a:bodyPr>
              <a:lstStyle/>
              <a:p>
                <a:r>
                  <a:rPr lang="en-CA" sz="2200" dirty="0"/>
                  <a:t>What do these equilibria look like?</a:t>
                </a:r>
              </a:p>
              <a:p>
                <a:pPr marL="457200" indent="-457200">
                  <a:buFont typeface="+mj-lt"/>
                  <a:buAutoNum type="arabicPeriod"/>
                </a:pPr>
                <a:r>
                  <a:rPr lang="en-CA" sz="2200" dirty="0"/>
                  <a:t>Productivity spillovers </a:t>
                </a:r>
                <a14:m>
                  <m:oMath xmlns:m="http://schemas.openxmlformats.org/officeDocument/2006/math">
                    <m:r>
                      <a:rPr lang="en-CA" sz="2200" b="0" i="1" smtClean="0">
                        <a:latin typeface="Cambria Math" panose="02040503050406030204" pitchFamily="18" charset="0"/>
                      </a:rPr>
                      <m:t>⇒</m:t>
                    </m:r>
                  </m:oMath>
                </a14:m>
                <a:r>
                  <a:rPr lang="en-CA" sz="2200" dirty="0"/>
                  <a:t> multiple equilibria, even for the same </a:t>
                </a:r>
                <a14:m>
                  <m:oMath xmlns:m="http://schemas.openxmlformats.org/officeDocument/2006/math">
                    <m:r>
                      <m:rPr>
                        <m:sty m:val="p"/>
                      </m:rPr>
                      <a:rPr lang="en-CA" sz="2200" b="0" i="0" smtClean="0">
                        <a:latin typeface="Cambria Math" panose="02040503050406030204" pitchFamily="18" charset="0"/>
                      </a:rPr>
                      <m:t>f</m:t>
                    </m:r>
                    <m:r>
                      <a:rPr lang="en-CA" sz="2200" b="0" i="0" smtClean="0">
                        <a:latin typeface="Cambria Math" panose="02040503050406030204" pitchFamily="18" charset="0"/>
                      </a:rPr>
                      <m:t>(</m:t>
                    </m:r>
                    <m:r>
                      <a:rPr lang="en-CA" sz="2200" b="0" i="1" smtClean="0">
                        <a:latin typeface="Cambria Math" panose="02040503050406030204" pitchFamily="18" charset="0"/>
                      </a:rPr>
                      <m:t>𝑍</m:t>
                    </m:r>
                    <m:r>
                      <a:rPr lang="en-CA" sz="2200" b="0" i="1" smtClean="0">
                        <a:latin typeface="Cambria Math" panose="02040503050406030204" pitchFamily="18" charset="0"/>
                      </a:rPr>
                      <m:t>)</m:t>
                    </m:r>
                  </m:oMath>
                </a14:m>
                <a:endParaRPr lang="en-CA" sz="2200" dirty="0"/>
              </a:p>
              <a:p>
                <a:endParaRPr lang="en-CA" sz="2200" dirty="0"/>
              </a:p>
            </p:txBody>
          </p:sp>
        </mc:Choice>
        <mc:Fallback xmlns="">
          <p:sp>
            <p:nvSpPr>
              <p:cNvPr id="6" name="TextBox 5">
                <a:extLst>
                  <a:ext uri="{FF2B5EF4-FFF2-40B4-BE49-F238E27FC236}">
                    <a16:creationId xmlns:a16="http://schemas.microsoft.com/office/drawing/2014/main" id="{5FA729C6-479C-8004-9624-88412B87441B}"/>
                  </a:ext>
                </a:extLst>
              </p:cNvPr>
              <p:cNvSpPr txBox="1">
                <a:spLocks noRot="1" noChangeAspect="1" noMove="1" noResize="1" noEditPoints="1" noAdjustHandles="1" noChangeArrowheads="1" noChangeShapeType="1" noTextEdit="1"/>
              </p:cNvSpPr>
              <p:nvPr/>
            </p:nvSpPr>
            <p:spPr>
              <a:xfrm>
                <a:off x="304800" y="733299"/>
                <a:ext cx="10439400" cy="1107996"/>
              </a:xfrm>
              <a:prstGeom prst="rect">
                <a:avLst/>
              </a:prstGeom>
              <a:blipFill>
                <a:blip r:embed="rId7"/>
                <a:stretch>
                  <a:fillRect l="-759" t="-3297"/>
                </a:stretch>
              </a:blipFill>
            </p:spPr>
            <p:txBody>
              <a:bodyPr/>
              <a:lstStyle/>
              <a:p>
                <a:r>
                  <a:rPr lang="en-CA">
                    <a:noFill/>
                  </a:rPr>
                  <a:t> </a:t>
                </a:r>
              </a:p>
            </p:txBody>
          </p:sp>
        </mc:Fallback>
      </mc:AlternateContent>
      <p:pic>
        <p:nvPicPr>
          <p:cNvPr id="7" name="Picture 6">
            <a:extLst>
              <a:ext uri="{FF2B5EF4-FFF2-40B4-BE49-F238E27FC236}">
                <a16:creationId xmlns:a16="http://schemas.microsoft.com/office/drawing/2014/main" id="{271B4B7B-89E9-F194-3D50-B99BD1F68915}"/>
              </a:ext>
            </a:extLst>
          </p:cNvPr>
          <p:cNvPicPr>
            <a:picLocks noChangeAspect="1"/>
          </p:cNvPicPr>
          <p:nvPr/>
        </p:nvPicPr>
        <p:blipFill>
          <a:blip r:embed="rId8"/>
          <a:stretch>
            <a:fillRect/>
          </a:stretch>
        </p:blipFill>
        <p:spPr>
          <a:xfrm>
            <a:off x="2590800" y="1490888"/>
            <a:ext cx="5737146" cy="5048688"/>
          </a:xfrm>
          <a:prstGeom prst="rect">
            <a:avLst/>
          </a:prstGeom>
        </p:spPr>
      </p:pic>
    </p:spTree>
    <p:extLst>
      <p:ext uri="{BB962C8B-B14F-4D97-AF65-F5344CB8AC3E}">
        <p14:creationId xmlns:p14="http://schemas.microsoft.com/office/powerpoint/2010/main" val="272632770"/>
      </p:ext>
    </p:extLst>
  </p:cSld>
  <p:clrMapOvr>
    <a:masterClrMapping/>
  </p:clrMapOvr>
  <p:transition>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959A64B-5C9A-4A9B-BA45-ADECED2E51D9}"/>
              </a:ext>
            </a:extLst>
          </p:cNvPr>
          <p:cNvSpPr>
            <a:spLocks noGrp="1"/>
          </p:cNvSpPr>
          <p:nvPr>
            <p:ph type="ctrTitle"/>
          </p:nvPr>
        </p:nvSpPr>
        <p:spPr>
          <a:xfrm>
            <a:off x="1261872" y="3276600"/>
            <a:ext cx="10625328" cy="1298448"/>
          </a:xfrm>
        </p:spPr>
        <p:txBody>
          <a:bodyPr>
            <a:normAutofit/>
          </a:bodyPr>
          <a:lstStyle/>
          <a:p>
            <a:r>
              <a:rPr lang="en-US" dirty="0" err="1"/>
              <a:t>Dranove</a:t>
            </a:r>
            <a:r>
              <a:rPr lang="en-US" dirty="0"/>
              <a:t> (1988)</a:t>
            </a:r>
          </a:p>
        </p:txBody>
      </p:sp>
      <p:sp>
        <p:nvSpPr>
          <p:cNvPr id="7" name="Subtitle 4">
            <a:extLst>
              <a:ext uri="{FF2B5EF4-FFF2-40B4-BE49-F238E27FC236}">
                <a16:creationId xmlns:a16="http://schemas.microsoft.com/office/drawing/2014/main" id="{592755C3-E09C-4692-E8D4-9A9FB12BD9A6}"/>
              </a:ext>
            </a:extLst>
          </p:cNvPr>
          <p:cNvSpPr txBox="1">
            <a:spLocks/>
          </p:cNvSpPr>
          <p:nvPr/>
        </p:nvSpPr>
        <p:spPr>
          <a:xfrm>
            <a:off x="1235290" y="4814777"/>
            <a:ext cx="10347110" cy="1691640"/>
          </a:xfrm>
          <a:prstGeom prst="rect">
            <a:avLst/>
          </a:prstGeom>
        </p:spPr>
        <p:txBody>
          <a:bodyPr vert="horz" lIns="91440" tIns="45720" rIns="91440" bIns="45720" rtlCol="0">
            <a:normAutofit/>
          </a:bodyPr>
          <a:lstStyle>
            <a:lvl1pPr marL="0" indent="0" algn="l" defTabSz="914400" rtl="0" eaLnBrk="1" latinLnBrk="0" hangingPunct="1">
              <a:lnSpc>
                <a:spcPct val="95000"/>
              </a:lnSpc>
              <a:spcBef>
                <a:spcPts val="1400"/>
              </a:spcBef>
              <a:spcAft>
                <a:spcPts val="200"/>
              </a:spcAft>
              <a:buClr>
                <a:schemeClr val="accent1"/>
              </a:buClr>
              <a:buSzPct val="80000"/>
              <a:buFont typeface="Arial" pitchFamily="34" charset="0"/>
              <a:buNone/>
              <a:defRPr sz="2200" kern="1200" spc="10" baseline="0">
                <a:solidFill>
                  <a:schemeClr val="tx1">
                    <a:lumMod val="75000"/>
                  </a:schemeClr>
                </a:solidFill>
                <a:latin typeface="Times New Roman" panose="02020603050405020304" pitchFamily="18" charset="0"/>
                <a:ea typeface="+mn-ea"/>
                <a:cs typeface="+mn-cs"/>
              </a:defRPr>
            </a:lvl1pPr>
            <a:lvl2pPr marL="457200" indent="0" algn="ctr" defTabSz="914400" rtl="0" eaLnBrk="1" latinLnBrk="0" hangingPunct="1">
              <a:lnSpc>
                <a:spcPct val="90000"/>
              </a:lnSpc>
              <a:spcBef>
                <a:spcPts val="300"/>
              </a:spcBef>
              <a:spcAft>
                <a:spcPts val="300"/>
              </a:spcAft>
              <a:buClr>
                <a:schemeClr val="accent1"/>
              </a:buClr>
              <a:buFont typeface="Wingdings 2" pitchFamily="18" charset="2"/>
              <a:buNone/>
              <a:defRPr sz="2200" kern="1200">
                <a:solidFill>
                  <a:schemeClr val="tx1">
                    <a:lumMod val="85000"/>
                    <a:lumOff val="15000"/>
                  </a:schemeClr>
                </a:solidFill>
                <a:latin typeface="Times New Roman" panose="02020603050405020304" pitchFamily="18" charset="0"/>
                <a:ea typeface="+mn-ea"/>
                <a:cs typeface="+mn-cs"/>
              </a:defRPr>
            </a:lvl2pPr>
            <a:lvl3pPr marL="914400" indent="0" algn="ctr" defTabSz="914400" rtl="0" eaLnBrk="1" latinLnBrk="0" hangingPunct="1">
              <a:lnSpc>
                <a:spcPct val="90000"/>
              </a:lnSpc>
              <a:spcBef>
                <a:spcPts val="300"/>
              </a:spcBef>
              <a:spcAft>
                <a:spcPts val="300"/>
              </a:spcAft>
              <a:buClr>
                <a:schemeClr val="accent1"/>
              </a:buClr>
              <a:buFont typeface="Wingdings 2" pitchFamily="18" charset="2"/>
              <a:buNone/>
              <a:defRPr sz="2200" kern="1200">
                <a:solidFill>
                  <a:schemeClr val="tx1">
                    <a:lumMod val="85000"/>
                    <a:lumOff val="15000"/>
                  </a:schemeClr>
                </a:solidFill>
                <a:latin typeface="Times New Roman" panose="02020603050405020304" pitchFamily="18" charset="0"/>
                <a:ea typeface="+mn-ea"/>
                <a:cs typeface="+mn-cs"/>
              </a:defRPr>
            </a:lvl3pPr>
            <a:lvl4pPr marL="13716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Times New Roman" panose="02020603050405020304" pitchFamily="18" charset="0"/>
                <a:ea typeface="+mn-ea"/>
                <a:cs typeface="+mn-cs"/>
              </a:defRPr>
            </a:lvl4pPr>
            <a:lvl5pPr marL="18288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Times New Roman" panose="02020603050405020304" pitchFamily="18" charset="0"/>
                <a:ea typeface="+mn-ea"/>
                <a:cs typeface="+mn-cs"/>
              </a:defRPr>
            </a:lvl5pPr>
            <a:lvl6pPr marL="22860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9pPr>
          </a:lstStyle>
          <a:p>
            <a:r>
              <a:rPr lang="en-US" sz="2400" dirty="0"/>
              <a:t>“Demand Inducement and the Physician/Patient Relationship.” </a:t>
            </a:r>
            <a:r>
              <a:rPr lang="en-US" sz="2400" i="1" dirty="0"/>
              <a:t>Economic Inquiry</a:t>
            </a:r>
            <a:endParaRPr lang="en-US" sz="2400" dirty="0"/>
          </a:p>
        </p:txBody>
      </p:sp>
    </p:spTree>
    <p:extLst>
      <p:ext uri="{BB962C8B-B14F-4D97-AF65-F5344CB8AC3E}">
        <p14:creationId xmlns:p14="http://schemas.microsoft.com/office/powerpoint/2010/main" val="405752591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1217" y="30443"/>
            <a:ext cx="10304383" cy="702856"/>
          </a:xfrm>
          <a:prstGeom prst="rect">
            <a:avLst/>
          </a:prstGeom>
        </p:spPr>
        <p:txBody>
          <a:bodyPr vert="horz" wrap="square" lIns="0" tIns="25499" rIns="0" bIns="0" rtlCol="0" anchor="b">
            <a:spAutoFit/>
          </a:bodyPr>
          <a:lstStyle/>
          <a:p>
            <a:pPr marL="26841">
              <a:lnSpc>
                <a:spcPct val="100000"/>
              </a:lnSpc>
              <a:spcBef>
                <a:spcPts val="201"/>
              </a:spcBef>
            </a:pPr>
            <a:r>
              <a:rPr lang="en-CA" spc="95" dirty="0"/>
              <a:t>Model Implications</a:t>
            </a:r>
            <a:endParaRPr spc="95" dirty="0"/>
          </a:p>
        </p:txBody>
      </p:sp>
      <p:sp>
        <p:nvSpPr>
          <p:cNvPr id="9" name="object 9"/>
          <p:cNvSpPr txBox="1"/>
          <p:nvPr/>
        </p:nvSpPr>
        <p:spPr>
          <a:xfrm>
            <a:off x="11862007" y="6407020"/>
            <a:ext cx="132865" cy="220866"/>
          </a:xfrm>
          <a:prstGeom prst="rect">
            <a:avLst/>
          </a:prstGeom>
        </p:spPr>
        <p:txBody>
          <a:bodyPr vert="horz" wrap="square" lIns="0" tIns="25499" rIns="0" bIns="0" rtlCol="0">
            <a:spAutoFit/>
          </a:bodyPr>
          <a:lstStyle/>
          <a:p>
            <a:pPr marL="26841">
              <a:spcBef>
                <a:spcPts val="201"/>
              </a:spcBef>
            </a:pPr>
            <a:r>
              <a:rPr sz="1268" spc="-232" dirty="0">
                <a:solidFill>
                  <a:srgbClr val="22373A"/>
                </a:solidFill>
                <a:latin typeface="Arial Black"/>
                <a:cs typeface="Arial Black"/>
              </a:rPr>
              <a:t>5</a:t>
            </a:r>
            <a:endParaRPr sz="1268">
              <a:latin typeface="Arial Black"/>
              <a:cs typeface="Arial Black"/>
            </a:endParaRPr>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0269A358-6643-27A2-4CFC-87DBE469AFBC}"/>
                  </a:ext>
                </a:extLst>
              </p14:cNvPr>
              <p14:cNvContentPartPr/>
              <p14:nvPr/>
            </p14:nvContentPartPr>
            <p14:xfrm>
              <a:off x="3164106" y="491156"/>
              <a:ext cx="2160" cy="360"/>
            </p14:xfrm>
          </p:contentPart>
        </mc:Choice>
        <mc:Fallback xmlns="">
          <p:pic>
            <p:nvPicPr>
              <p:cNvPr id="4" name="Ink 3">
                <a:extLst>
                  <a:ext uri="{FF2B5EF4-FFF2-40B4-BE49-F238E27FC236}">
                    <a16:creationId xmlns:a16="http://schemas.microsoft.com/office/drawing/2014/main" id="{0269A358-6643-27A2-4CFC-87DBE469AFBC}"/>
                  </a:ext>
                </a:extLst>
              </p:cNvPr>
              <p:cNvPicPr/>
              <p:nvPr/>
            </p:nvPicPr>
            <p:blipFill>
              <a:blip r:embed="rId4"/>
              <a:stretch>
                <a:fillRect/>
              </a:stretch>
            </p:blipFill>
            <p:spPr>
              <a:xfrm>
                <a:off x="3155106" y="482516"/>
                <a:ext cx="198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5" name="Ink 4">
                <a:extLst>
                  <a:ext uri="{FF2B5EF4-FFF2-40B4-BE49-F238E27FC236}">
                    <a16:creationId xmlns:a16="http://schemas.microsoft.com/office/drawing/2014/main" id="{9EB1C396-5C70-EB5C-87E2-F2AEA6D23D6E}"/>
                  </a:ext>
                </a:extLst>
              </p14:cNvPr>
              <p14:cNvContentPartPr/>
              <p14:nvPr/>
            </p14:nvContentPartPr>
            <p14:xfrm>
              <a:off x="3028026" y="422396"/>
              <a:ext cx="360" cy="360"/>
            </p14:xfrm>
          </p:contentPart>
        </mc:Choice>
        <mc:Fallback xmlns="">
          <p:pic>
            <p:nvPicPr>
              <p:cNvPr id="5" name="Ink 4">
                <a:extLst>
                  <a:ext uri="{FF2B5EF4-FFF2-40B4-BE49-F238E27FC236}">
                    <a16:creationId xmlns:a16="http://schemas.microsoft.com/office/drawing/2014/main" id="{9EB1C396-5C70-EB5C-87E2-F2AEA6D23D6E}"/>
                  </a:ext>
                </a:extLst>
              </p:cNvPr>
              <p:cNvPicPr/>
              <p:nvPr/>
            </p:nvPicPr>
            <p:blipFill>
              <a:blip r:embed="rId6"/>
              <a:stretch>
                <a:fillRect/>
              </a:stretch>
            </p:blipFill>
            <p:spPr>
              <a:xfrm>
                <a:off x="3019386" y="413756"/>
                <a:ext cx="18000" cy="18000"/>
              </a:xfrm>
              <a:prstGeom prst="rect">
                <a:avLst/>
              </a:prstGeom>
            </p:spPr>
          </p:pic>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5FA729C6-479C-8004-9624-88412B87441B}"/>
                  </a:ext>
                </a:extLst>
              </p:cNvPr>
              <p:cNvSpPr txBox="1"/>
              <p:nvPr/>
            </p:nvSpPr>
            <p:spPr>
              <a:xfrm>
                <a:off x="304800" y="733299"/>
                <a:ext cx="10439400" cy="1446550"/>
              </a:xfrm>
              <a:prstGeom prst="rect">
                <a:avLst/>
              </a:prstGeom>
              <a:noFill/>
            </p:spPr>
            <p:txBody>
              <a:bodyPr wrap="square" rtlCol="0">
                <a:spAutoFit/>
              </a:bodyPr>
              <a:lstStyle/>
              <a:p>
                <a:r>
                  <a:rPr lang="en-CA" sz="2200" dirty="0"/>
                  <a:t>What do these equilibria look like?</a:t>
                </a:r>
              </a:p>
              <a:p>
                <a:pPr marL="457200" indent="-457200">
                  <a:buFont typeface="+mj-lt"/>
                  <a:buAutoNum type="arabicPeriod"/>
                </a:pPr>
                <a:r>
                  <a:rPr lang="en-CA" sz="2200" dirty="0"/>
                  <a:t>Productivity spillovers </a:t>
                </a:r>
                <a14:m>
                  <m:oMath xmlns:m="http://schemas.openxmlformats.org/officeDocument/2006/math">
                    <m:r>
                      <a:rPr lang="en-CA" sz="2200" b="0" i="1" smtClean="0">
                        <a:latin typeface="Cambria Math" panose="02040503050406030204" pitchFamily="18" charset="0"/>
                      </a:rPr>
                      <m:t>⇒</m:t>
                    </m:r>
                  </m:oMath>
                </a14:m>
                <a:r>
                  <a:rPr lang="en-CA" sz="2200" dirty="0"/>
                  <a:t> multiple equilibria, even for the same </a:t>
                </a:r>
                <a14:m>
                  <m:oMath xmlns:m="http://schemas.openxmlformats.org/officeDocument/2006/math">
                    <m:r>
                      <m:rPr>
                        <m:sty m:val="p"/>
                      </m:rPr>
                      <a:rPr lang="en-CA" sz="2200" b="0" i="0" smtClean="0">
                        <a:latin typeface="Cambria Math" panose="02040503050406030204" pitchFamily="18" charset="0"/>
                      </a:rPr>
                      <m:t>f</m:t>
                    </m:r>
                    <m:r>
                      <a:rPr lang="en-CA" sz="2200" b="0" i="0" smtClean="0">
                        <a:latin typeface="Cambria Math" panose="02040503050406030204" pitchFamily="18" charset="0"/>
                      </a:rPr>
                      <m:t>(</m:t>
                    </m:r>
                    <m:r>
                      <a:rPr lang="en-CA" sz="2200" b="0" i="1" smtClean="0">
                        <a:latin typeface="Cambria Math" panose="02040503050406030204" pitchFamily="18" charset="0"/>
                      </a:rPr>
                      <m:t>𝑍</m:t>
                    </m:r>
                    <m:r>
                      <a:rPr lang="en-CA" sz="2200" b="0" i="1" smtClean="0">
                        <a:latin typeface="Cambria Math" panose="02040503050406030204" pitchFamily="18" charset="0"/>
                      </a:rPr>
                      <m:t>)</m:t>
                    </m:r>
                  </m:oMath>
                </a14:m>
                <a:endParaRPr lang="en-CA" sz="2200" dirty="0"/>
              </a:p>
              <a:p>
                <a:pPr marL="457200" indent="-457200">
                  <a:buFont typeface="+mj-lt"/>
                  <a:buAutoNum type="arabicPeriod"/>
                </a:pPr>
                <a:r>
                  <a:rPr lang="en-CA" sz="2200" dirty="0"/>
                  <a:t>Changes in </a:t>
                </a:r>
                <a14:m>
                  <m:oMath xmlns:m="http://schemas.openxmlformats.org/officeDocument/2006/math">
                    <m:r>
                      <a:rPr lang="en-CA" sz="2200" b="0" i="1" smtClean="0">
                        <a:latin typeface="Cambria Math" panose="02040503050406030204" pitchFamily="18" charset="0"/>
                      </a:rPr>
                      <m:t>𝑓</m:t>
                    </m:r>
                    <m:r>
                      <a:rPr lang="en-CA" sz="2200" b="0" i="1" smtClean="0">
                        <a:latin typeface="Cambria Math" panose="02040503050406030204" pitchFamily="18" charset="0"/>
                      </a:rPr>
                      <m:t>(</m:t>
                    </m:r>
                    <m:r>
                      <a:rPr lang="en-CA" sz="2200" b="0" i="1" smtClean="0">
                        <a:latin typeface="Cambria Math" panose="02040503050406030204" pitchFamily="18" charset="0"/>
                      </a:rPr>
                      <m:t>𝑍</m:t>
                    </m:r>
                    <m:r>
                      <a:rPr lang="en-CA" sz="2200" b="0" i="1" smtClean="0">
                        <a:latin typeface="Cambria Math" panose="02040503050406030204" pitchFamily="18" charset="0"/>
                      </a:rPr>
                      <m:t>)</m:t>
                    </m:r>
                  </m:oMath>
                </a14:m>
                <a:r>
                  <a:rPr lang="en-CA" sz="2200" dirty="0"/>
                  <a:t> will also change equilibria</a:t>
                </a:r>
              </a:p>
              <a:p>
                <a:endParaRPr lang="en-CA" sz="2200" dirty="0"/>
              </a:p>
            </p:txBody>
          </p:sp>
        </mc:Choice>
        <mc:Fallback xmlns="">
          <p:sp>
            <p:nvSpPr>
              <p:cNvPr id="6" name="TextBox 5">
                <a:extLst>
                  <a:ext uri="{FF2B5EF4-FFF2-40B4-BE49-F238E27FC236}">
                    <a16:creationId xmlns:a16="http://schemas.microsoft.com/office/drawing/2014/main" id="{5FA729C6-479C-8004-9624-88412B87441B}"/>
                  </a:ext>
                </a:extLst>
              </p:cNvPr>
              <p:cNvSpPr txBox="1">
                <a:spLocks noRot="1" noChangeAspect="1" noMove="1" noResize="1" noEditPoints="1" noAdjustHandles="1" noChangeArrowheads="1" noChangeShapeType="1" noTextEdit="1"/>
              </p:cNvSpPr>
              <p:nvPr/>
            </p:nvSpPr>
            <p:spPr>
              <a:xfrm>
                <a:off x="304800" y="733299"/>
                <a:ext cx="10439400" cy="1446550"/>
              </a:xfrm>
              <a:prstGeom prst="rect">
                <a:avLst/>
              </a:prstGeom>
              <a:blipFill>
                <a:blip r:embed="rId7"/>
                <a:stretch>
                  <a:fillRect l="-759" t="-2521"/>
                </a:stretch>
              </a:blipFill>
            </p:spPr>
            <p:txBody>
              <a:bodyPr/>
              <a:lstStyle/>
              <a:p>
                <a:r>
                  <a:rPr lang="en-CA">
                    <a:noFill/>
                  </a:rPr>
                  <a:t> </a:t>
                </a:r>
              </a:p>
            </p:txBody>
          </p:sp>
        </mc:Fallback>
      </mc:AlternateContent>
      <p:pic>
        <p:nvPicPr>
          <p:cNvPr id="7" name="Picture 6">
            <a:extLst>
              <a:ext uri="{FF2B5EF4-FFF2-40B4-BE49-F238E27FC236}">
                <a16:creationId xmlns:a16="http://schemas.microsoft.com/office/drawing/2014/main" id="{F81BBC38-DE2E-6B47-7DB4-6F6D38A3DC43}"/>
              </a:ext>
            </a:extLst>
          </p:cNvPr>
          <p:cNvPicPr>
            <a:picLocks noChangeAspect="1"/>
          </p:cNvPicPr>
          <p:nvPr/>
        </p:nvPicPr>
        <p:blipFill>
          <a:blip r:embed="rId8"/>
          <a:stretch>
            <a:fillRect/>
          </a:stretch>
        </p:blipFill>
        <p:spPr>
          <a:xfrm>
            <a:off x="2662364" y="1905000"/>
            <a:ext cx="5724271" cy="4612453"/>
          </a:xfrm>
          <a:prstGeom prst="rect">
            <a:avLst/>
          </a:prstGeom>
        </p:spPr>
      </p:pic>
    </p:spTree>
    <p:extLst>
      <p:ext uri="{BB962C8B-B14F-4D97-AF65-F5344CB8AC3E}">
        <p14:creationId xmlns:p14="http://schemas.microsoft.com/office/powerpoint/2010/main" val="2021169718"/>
      </p:ext>
    </p:extLst>
  </p:cSld>
  <p:clrMapOvr>
    <a:masterClrMapping/>
  </p:clrMapOvr>
  <p:transition>
    <p:cut/>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1217" y="30443"/>
            <a:ext cx="10304383" cy="702856"/>
          </a:xfrm>
          <a:prstGeom prst="rect">
            <a:avLst/>
          </a:prstGeom>
        </p:spPr>
        <p:txBody>
          <a:bodyPr vert="horz" wrap="square" lIns="0" tIns="25499" rIns="0" bIns="0" rtlCol="0" anchor="b">
            <a:spAutoFit/>
          </a:bodyPr>
          <a:lstStyle/>
          <a:p>
            <a:pPr marL="26841">
              <a:lnSpc>
                <a:spcPct val="100000"/>
              </a:lnSpc>
              <a:spcBef>
                <a:spcPts val="201"/>
              </a:spcBef>
            </a:pPr>
            <a:r>
              <a:rPr lang="en-CA" spc="95" dirty="0"/>
              <a:t>Model Implications</a:t>
            </a:r>
            <a:endParaRPr spc="95" dirty="0"/>
          </a:p>
        </p:txBody>
      </p:sp>
      <p:sp>
        <p:nvSpPr>
          <p:cNvPr id="9" name="object 9"/>
          <p:cNvSpPr txBox="1"/>
          <p:nvPr/>
        </p:nvSpPr>
        <p:spPr>
          <a:xfrm>
            <a:off x="11862007" y="6407020"/>
            <a:ext cx="132865" cy="220866"/>
          </a:xfrm>
          <a:prstGeom prst="rect">
            <a:avLst/>
          </a:prstGeom>
        </p:spPr>
        <p:txBody>
          <a:bodyPr vert="horz" wrap="square" lIns="0" tIns="25499" rIns="0" bIns="0" rtlCol="0">
            <a:spAutoFit/>
          </a:bodyPr>
          <a:lstStyle/>
          <a:p>
            <a:pPr marL="26841">
              <a:spcBef>
                <a:spcPts val="201"/>
              </a:spcBef>
            </a:pPr>
            <a:r>
              <a:rPr sz="1268" spc="-232" dirty="0">
                <a:solidFill>
                  <a:srgbClr val="22373A"/>
                </a:solidFill>
                <a:latin typeface="Arial Black"/>
                <a:cs typeface="Arial Black"/>
              </a:rPr>
              <a:t>5</a:t>
            </a:r>
            <a:endParaRPr sz="1268">
              <a:latin typeface="Arial Black"/>
              <a:cs typeface="Arial Black"/>
            </a:endParaRPr>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0269A358-6643-27A2-4CFC-87DBE469AFBC}"/>
                  </a:ext>
                </a:extLst>
              </p14:cNvPr>
              <p14:cNvContentPartPr/>
              <p14:nvPr/>
            </p14:nvContentPartPr>
            <p14:xfrm>
              <a:off x="3164106" y="491156"/>
              <a:ext cx="2160" cy="360"/>
            </p14:xfrm>
          </p:contentPart>
        </mc:Choice>
        <mc:Fallback xmlns="">
          <p:pic>
            <p:nvPicPr>
              <p:cNvPr id="4" name="Ink 3">
                <a:extLst>
                  <a:ext uri="{FF2B5EF4-FFF2-40B4-BE49-F238E27FC236}">
                    <a16:creationId xmlns:a16="http://schemas.microsoft.com/office/drawing/2014/main" id="{0269A358-6643-27A2-4CFC-87DBE469AFBC}"/>
                  </a:ext>
                </a:extLst>
              </p:cNvPr>
              <p:cNvPicPr/>
              <p:nvPr/>
            </p:nvPicPr>
            <p:blipFill>
              <a:blip r:embed="rId4"/>
              <a:stretch>
                <a:fillRect/>
              </a:stretch>
            </p:blipFill>
            <p:spPr>
              <a:xfrm>
                <a:off x="3155106" y="482516"/>
                <a:ext cx="198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5" name="Ink 4">
                <a:extLst>
                  <a:ext uri="{FF2B5EF4-FFF2-40B4-BE49-F238E27FC236}">
                    <a16:creationId xmlns:a16="http://schemas.microsoft.com/office/drawing/2014/main" id="{9EB1C396-5C70-EB5C-87E2-F2AEA6D23D6E}"/>
                  </a:ext>
                </a:extLst>
              </p14:cNvPr>
              <p14:cNvContentPartPr/>
              <p14:nvPr/>
            </p14:nvContentPartPr>
            <p14:xfrm>
              <a:off x="3028026" y="422396"/>
              <a:ext cx="360" cy="360"/>
            </p14:xfrm>
          </p:contentPart>
        </mc:Choice>
        <mc:Fallback xmlns="">
          <p:pic>
            <p:nvPicPr>
              <p:cNvPr id="5" name="Ink 4">
                <a:extLst>
                  <a:ext uri="{FF2B5EF4-FFF2-40B4-BE49-F238E27FC236}">
                    <a16:creationId xmlns:a16="http://schemas.microsoft.com/office/drawing/2014/main" id="{9EB1C396-5C70-EB5C-87E2-F2AEA6D23D6E}"/>
                  </a:ext>
                </a:extLst>
              </p:cNvPr>
              <p:cNvPicPr/>
              <p:nvPr/>
            </p:nvPicPr>
            <p:blipFill>
              <a:blip r:embed="rId6"/>
              <a:stretch>
                <a:fillRect/>
              </a:stretch>
            </p:blipFill>
            <p:spPr>
              <a:xfrm>
                <a:off x="3019386" y="413756"/>
                <a:ext cx="18000" cy="18000"/>
              </a:xfrm>
              <a:prstGeom prst="rect">
                <a:avLst/>
              </a:prstGeom>
            </p:spPr>
          </p:pic>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5FA729C6-479C-8004-9624-88412B87441B}"/>
                  </a:ext>
                </a:extLst>
              </p:cNvPr>
              <p:cNvSpPr txBox="1"/>
              <p:nvPr/>
            </p:nvSpPr>
            <p:spPr>
              <a:xfrm>
                <a:off x="304800" y="733299"/>
                <a:ext cx="10439400" cy="2462213"/>
              </a:xfrm>
              <a:prstGeom prst="rect">
                <a:avLst/>
              </a:prstGeom>
              <a:noFill/>
            </p:spPr>
            <p:txBody>
              <a:bodyPr wrap="square" rtlCol="0">
                <a:spAutoFit/>
              </a:bodyPr>
              <a:lstStyle/>
              <a:p>
                <a:r>
                  <a:rPr lang="en-CA" sz="2200" dirty="0"/>
                  <a:t>What do these equilibria look like?</a:t>
                </a:r>
              </a:p>
              <a:p>
                <a:pPr marL="457200" indent="-457200">
                  <a:buFont typeface="+mj-lt"/>
                  <a:buAutoNum type="arabicPeriod"/>
                </a:pPr>
                <a:r>
                  <a:rPr lang="en-CA" sz="2200" dirty="0"/>
                  <a:t>Productivity spillovers </a:t>
                </a:r>
                <a14:m>
                  <m:oMath xmlns:m="http://schemas.openxmlformats.org/officeDocument/2006/math">
                    <m:r>
                      <a:rPr lang="en-CA" sz="2200" b="0" i="1" smtClean="0">
                        <a:latin typeface="Cambria Math" panose="02040503050406030204" pitchFamily="18" charset="0"/>
                      </a:rPr>
                      <m:t>⇒</m:t>
                    </m:r>
                  </m:oMath>
                </a14:m>
                <a:r>
                  <a:rPr lang="en-CA" sz="2200" dirty="0"/>
                  <a:t> multiple equilibria, even for the same </a:t>
                </a:r>
                <a14:m>
                  <m:oMath xmlns:m="http://schemas.openxmlformats.org/officeDocument/2006/math">
                    <m:r>
                      <m:rPr>
                        <m:sty m:val="p"/>
                      </m:rPr>
                      <a:rPr lang="en-CA" sz="2200" b="0" i="0" smtClean="0">
                        <a:latin typeface="Cambria Math" panose="02040503050406030204" pitchFamily="18" charset="0"/>
                      </a:rPr>
                      <m:t>f</m:t>
                    </m:r>
                    <m:r>
                      <a:rPr lang="en-CA" sz="2200" b="0" i="0" smtClean="0">
                        <a:latin typeface="Cambria Math" panose="02040503050406030204" pitchFamily="18" charset="0"/>
                      </a:rPr>
                      <m:t>(</m:t>
                    </m:r>
                    <m:r>
                      <a:rPr lang="en-CA" sz="2200" b="0" i="1" smtClean="0">
                        <a:latin typeface="Cambria Math" panose="02040503050406030204" pitchFamily="18" charset="0"/>
                      </a:rPr>
                      <m:t>𝑍</m:t>
                    </m:r>
                    <m:r>
                      <a:rPr lang="en-CA" sz="2200" b="0" i="1" smtClean="0">
                        <a:latin typeface="Cambria Math" panose="02040503050406030204" pitchFamily="18" charset="0"/>
                      </a:rPr>
                      <m:t>)</m:t>
                    </m:r>
                  </m:oMath>
                </a14:m>
                <a:endParaRPr lang="en-CA" sz="2200" dirty="0"/>
              </a:p>
              <a:p>
                <a:pPr marL="457200" indent="-457200">
                  <a:buFont typeface="+mj-lt"/>
                  <a:buAutoNum type="arabicPeriod"/>
                </a:pPr>
                <a:r>
                  <a:rPr lang="en-CA" sz="2200" dirty="0"/>
                  <a:t>Changes in </a:t>
                </a:r>
                <a14:m>
                  <m:oMath xmlns:m="http://schemas.openxmlformats.org/officeDocument/2006/math">
                    <m:r>
                      <a:rPr lang="en-CA" sz="2200" b="0" i="1" smtClean="0">
                        <a:latin typeface="Cambria Math" panose="02040503050406030204" pitchFamily="18" charset="0"/>
                      </a:rPr>
                      <m:t>𝑓</m:t>
                    </m:r>
                    <m:r>
                      <a:rPr lang="en-CA" sz="2200" b="0" i="1" smtClean="0">
                        <a:latin typeface="Cambria Math" panose="02040503050406030204" pitchFamily="18" charset="0"/>
                      </a:rPr>
                      <m:t>(</m:t>
                    </m:r>
                    <m:r>
                      <a:rPr lang="en-CA" sz="2200" b="0" i="1" smtClean="0">
                        <a:latin typeface="Cambria Math" panose="02040503050406030204" pitchFamily="18" charset="0"/>
                      </a:rPr>
                      <m:t>𝑍</m:t>
                    </m:r>
                    <m:r>
                      <a:rPr lang="en-CA" sz="2200" b="0" i="1" smtClean="0">
                        <a:latin typeface="Cambria Math" panose="02040503050406030204" pitchFamily="18" charset="0"/>
                      </a:rPr>
                      <m:t>)</m:t>
                    </m:r>
                  </m:oMath>
                </a14:m>
                <a:r>
                  <a:rPr lang="en-CA" sz="2200" dirty="0"/>
                  <a:t> will also change equilibria</a:t>
                </a:r>
              </a:p>
              <a:p>
                <a:pPr marL="457200" indent="-457200">
                  <a:buFont typeface="+mj-lt"/>
                  <a:buAutoNum type="arabicPeriod"/>
                </a:pPr>
                <a:r>
                  <a:rPr lang="en-CA" sz="2200" dirty="0"/>
                  <a:t>These distributions “snowball” because of productivity spillovers</a:t>
                </a:r>
              </a:p>
              <a:p>
                <a:pPr marL="914400" lvl="1" indent="-457200">
                  <a:buFont typeface="Arial" panose="020B0604020202020204" pitchFamily="34" charset="0"/>
                  <a:buChar char="•"/>
                </a:pPr>
                <a:r>
                  <a:rPr lang="en-CA" sz="2200" dirty="0"/>
                  <a:t>Chain effects result in small differences in </a:t>
                </a:r>
                <a14:m>
                  <m:oMath xmlns:m="http://schemas.openxmlformats.org/officeDocument/2006/math">
                    <m:r>
                      <a:rPr lang="en-CA" sz="2200" b="0" i="1" smtClean="0">
                        <a:latin typeface="Cambria Math" panose="02040503050406030204" pitchFamily="18" charset="0"/>
                      </a:rPr>
                      <m:t>𝑓</m:t>
                    </m:r>
                    <m:d>
                      <m:dPr>
                        <m:ctrlPr>
                          <a:rPr lang="en-CA" sz="2200" b="0" i="1" smtClean="0">
                            <a:latin typeface="Cambria Math" panose="02040503050406030204" pitchFamily="18" charset="0"/>
                          </a:rPr>
                        </m:ctrlPr>
                      </m:dPr>
                      <m:e>
                        <m:r>
                          <a:rPr lang="en-CA" sz="2200" b="0" i="1" smtClean="0">
                            <a:latin typeface="Cambria Math" panose="02040503050406030204" pitchFamily="18" charset="0"/>
                          </a:rPr>
                          <m:t>𝑍</m:t>
                        </m:r>
                      </m:e>
                    </m:d>
                  </m:oMath>
                </a14:m>
                <a:r>
                  <a:rPr lang="en-CA" sz="2200" dirty="0"/>
                  <a:t> becoming large differences in equilibrium treatment rates</a:t>
                </a:r>
              </a:p>
              <a:p>
                <a:endParaRPr lang="en-CA" sz="2200" dirty="0"/>
              </a:p>
            </p:txBody>
          </p:sp>
        </mc:Choice>
        <mc:Fallback xmlns="">
          <p:sp>
            <p:nvSpPr>
              <p:cNvPr id="6" name="TextBox 5">
                <a:extLst>
                  <a:ext uri="{FF2B5EF4-FFF2-40B4-BE49-F238E27FC236}">
                    <a16:creationId xmlns:a16="http://schemas.microsoft.com/office/drawing/2014/main" id="{5FA729C6-479C-8004-9624-88412B87441B}"/>
                  </a:ext>
                </a:extLst>
              </p:cNvPr>
              <p:cNvSpPr txBox="1">
                <a:spLocks noRot="1" noChangeAspect="1" noMove="1" noResize="1" noEditPoints="1" noAdjustHandles="1" noChangeArrowheads="1" noChangeShapeType="1" noTextEdit="1"/>
              </p:cNvSpPr>
              <p:nvPr/>
            </p:nvSpPr>
            <p:spPr>
              <a:xfrm>
                <a:off x="304800" y="733299"/>
                <a:ext cx="10439400" cy="2462213"/>
              </a:xfrm>
              <a:prstGeom prst="rect">
                <a:avLst/>
              </a:prstGeom>
              <a:blipFill>
                <a:blip r:embed="rId7"/>
                <a:stretch>
                  <a:fillRect l="-759" t="-1485"/>
                </a:stretch>
              </a:blipFill>
            </p:spPr>
            <p:txBody>
              <a:bodyPr/>
              <a:lstStyle/>
              <a:p>
                <a:r>
                  <a:rPr lang="en-CA">
                    <a:noFill/>
                  </a:rPr>
                  <a:t> </a:t>
                </a:r>
              </a:p>
            </p:txBody>
          </p:sp>
        </mc:Fallback>
      </mc:AlternateContent>
    </p:spTree>
    <p:extLst>
      <p:ext uri="{BB962C8B-B14F-4D97-AF65-F5344CB8AC3E}">
        <p14:creationId xmlns:p14="http://schemas.microsoft.com/office/powerpoint/2010/main" val="1146997072"/>
      </p:ext>
    </p:extLst>
  </p:cSld>
  <p:clrMapOvr>
    <a:masterClrMapping/>
  </p:clrMapOvr>
  <p:transition>
    <p:cut/>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1217" y="30443"/>
            <a:ext cx="10304383" cy="702856"/>
          </a:xfrm>
          <a:prstGeom prst="rect">
            <a:avLst/>
          </a:prstGeom>
        </p:spPr>
        <p:txBody>
          <a:bodyPr vert="horz" wrap="square" lIns="0" tIns="25499" rIns="0" bIns="0" rtlCol="0" anchor="b">
            <a:spAutoFit/>
          </a:bodyPr>
          <a:lstStyle/>
          <a:p>
            <a:pPr marL="26841">
              <a:lnSpc>
                <a:spcPct val="100000"/>
              </a:lnSpc>
              <a:spcBef>
                <a:spcPts val="201"/>
              </a:spcBef>
            </a:pPr>
            <a:r>
              <a:rPr lang="en-CA" spc="95" dirty="0"/>
              <a:t>Model Implications</a:t>
            </a:r>
            <a:endParaRPr spc="95" dirty="0"/>
          </a:p>
        </p:txBody>
      </p:sp>
      <p:sp>
        <p:nvSpPr>
          <p:cNvPr id="9" name="object 9"/>
          <p:cNvSpPr txBox="1"/>
          <p:nvPr/>
        </p:nvSpPr>
        <p:spPr>
          <a:xfrm>
            <a:off x="11862007" y="6407020"/>
            <a:ext cx="132865" cy="220866"/>
          </a:xfrm>
          <a:prstGeom prst="rect">
            <a:avLst/>
          </a:prstGeom>
        </p:spPr>
        <p:txBody>
          <a:bodyPr vert="horz" wrap="square" lIns="0" tIns="25499" rIns="0" bIns="0" rtlCol="0">
            <a:spAutoFit/>
          </a:bodyPr>
          <a:lstStyle/>
          <a:p>
            <a:pPr marL="26841">
              <a:spcBef>
                <a:spcPts val="201"/>
              </a:spcBef>
            </a:pPr>
            <a:r>
              <a:rPr sz="1268" spc="-232" dirty="0">
                <a:solidFill>
                  <a:srgbClr val="22373A"/>
                </a:solidFill>
                <a:latin typeface="Arial Black"/>
                <a:cs typeface="Arial Black"/>
              </a:rPr>
              <a:t>5</a:t>
            </a:r>
            <a:endParaRPr sz="1268">
              <a:latin typeface="Arial Black"/>
              <a:cs typeface="Arial Black"/>
            </a:endParaRPr>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0269A358-6643-27A2-4CFC-87DBE469AFBC}"/>
                  </a:ext>
                </a:extLst>
              </p14:cNvPr>
              <p14:cNvContentPartPr/>
              <p14:nvPr/>
            </p14:nvContentPartPr>
            <p14:xfrm>
              <a:off x="3164106" y="491156"/>
              <a:ext cx="2160" cy="360"/>
            </p14:xfrm>
          </p:contentPart>
        </mc:Choice>
        <mc:Fallback xmlns="">
          <p:pic>
            <p:nvPicPr>
              <p:cNvPr id="4" name="Ink 3">
                <a:extLst>
                  <a:ext uri="{FF2B5EF4-FFF2-40B4-BE49-F238E27FC236}">
                    <a16:creationId xmlns:a16="http://schemas.microsoft.com/office/drawing/2014/main" id="{0269A358-6643-27A2-4CFC-87DBE469AFBC}"/>
                  </a:ext>
                </a:extLst>
              </p:cNvPr>
              <p:cNvPicPr/>
              <p:nvPr/>
            </p:nvPicPr>
            <p:blipFill>
              <a:blip r:embed="rId4"/>
              <a:stretch>
                <a:fillRect/>
              </a:stretch>
            </p:blipFill>
            <p:spPr>
              <a:xfrm>
                <a:off x="3155106" y="482516"/>
                <a:ext cx="198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5" name="Ink 4">
                <a:extLst>
                  <a:ext uri="{FF2B5EF4-FFF2-40B4-BE49-F238E27FC236}">
                    <a16:creationId xmlns:a16="http://schemas.microsoft.com/office/drawing/2014/main" id="{9EB1C396-5C70-EB5C-87E2-F2AEA6D23D6E}"/>
                  </a:ext>
                </a:extLst>
              </p14:cNvPr>
              <p14:cNvContentPartPr/>
              <p14:nvPr/>
            </p14:nvContentPartPr>
            <p14:xfrm>
              <a:off x="3028026" y="422396"/>
              <a:ext cx="360" cy="360"/>
            </p14:xfrm>
          </p:contentPart>
        </mc:Choice>
        <mc:Fallback xmlns="">
          <p:pic>
            <p:nvPicPr>
              <p:cNvPr id="5" name="Ink 4">
                <a:extLst>
                  <a:ext uri="{FF2B5EF4-FFF2-40B4-BE49-F238E27FC236}">
                    <a16:creationId xmlns:a16="http://schemas.microsoft.com/office/drawing/2014/main" id="{9EB1C396-5C70-EB5C-87E2-F2AEA6D23D6E}"/>
                  </a:ext>
                </a:extLst>
              </p:cNvPr>
              <p:cNvPicPr/>
              <p:nvPr/>
            </p:nvPicPr>
            <p:blipFill>
              <a:blip r:embed="rId6"/>
              <a:stretch>
                <a:fillRect/>
              </a:stretch>
            </p:blipFill>
            <p:spPr>
              <a:xfrm>
                <a:off x="3019386" y="413756"/>
                <a:ext cx="18000" cy="18000"/>
              </a:xfrm>
              <a:prstGeom prst="rect">
                <a:avLst/>
              </a:prstGeom>
            </p:spPr>
          </p:pic>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5FA729C6-479C-8004-9624-88412B87441B}"/>
                  </a:ext>
                </a:extLst>
              </p:cNvPr>
              <p:cNvSpPr txBox="1"/>
              <p:nvPr/>
            </p:nvSpPr>
            <p:spPr>
              <a:xfrm>
                <a:off x="304800" y="733299"/>
                <a:ext cx="10439400" cy="2800767"/>
              </a:xfrm>
              <a:prstGeom prst="rect">
                <a:avLst/>
              </a:prstGeom>
              <a:noFill/>
            </p:spPr>
            <p:txBody>
              <a:bodyPr wrap="square" rtlCol="0">
                <a:spAutoFit/>
              </a:bodyPr>
              <a:lstStyle/>
              <a:p>
                <a:r>
                  <a:rPr lang="en-CA" sz="2200" dirty="0"/>
                  <a:t>What do these equilibria look like?</a:t>
                </a:r>
              </a:p>
              <a:p>
                <a:pPr marL="457200" indent="-457200">
                  <a:buFont typeface="+mj-lt"/>
                  <a:buAutoNum type="arabicPeriod"/>
                </a:pPr>
                <a:r>
                  <a:rPr lang="en-CA" sz="2200" dirty="0"/>
                  <a:t>Productivity spillovers </a:t>
                </a:r>
                <a14:m>
                  <m:oMath xmlns:m="http://schemas.openxmlformats.org/officeDocument/2006/math">
                    <m:r>
                      <a:rPr lang="en-CA" sz="2200" b="0" i="1" smtClean="0">
                        <a:latin typeface="Cambria Math" panose="02040503050406030204" pitchFamily="18" charset="0"/>
                      </a:rPr>
                      <m:t>⇒</m:t>
                    </m:r>
                  </m:oMath>
                </a14:m>
                <a:r>
                  <a:rPr lang="en-CA" sz="2200" dirty="0"/>
                  <a:t> multiple equilibria, even for the same </a:t>
                </a:r>
                <a14:m>
                  <m:oMath xmlns:m="http://schemas.openxmlformats.org/officeDocument/2006/math">
                    <m:r>
                      <m:rPr>
                        <m:sty m:val="p"/>
                      </m:rPr>
                      <a:rPr lang="en-CA" sz="2200" b="0" i="0" smtClean="0">
                        <a:latin typeface="Cambria Math" panose="02040503050406030204" pitchFamily="18" charset="0"/>
                      </a:rPr>
                      <m:t>f</m:t>
                    </m:r>
                    <m:r>
                      <a:rPr lang="en-CA" sz="2200" b="0" i="0" smtClean="0">
                        <a:latin typeface="Cambria Math" panose="02040503050406030204" pitchFamily="18" charset="0"/>
                      </a:rPr>
                      <m:t>(</m:t>
                    </m:r>
                    <m:r>
                      <a:rPr lang="en-CA" sz="2200" b="0" i="1" smtClean="0">
                        <a:latin typeface="Cambria Math" panose="02040503050406030204" pitchFamily="18" charset="0"/>
                      </a:rPr>
                      <m:t>𝑍</m:t>
                    </m:r>
                    <m:r>
                      <a:rPr lang="en-CA" sz="2200" b="0" i="1" smtClean="0">
                        <a:latin typeface="Cambria Math" panose="02040503050406030204" pitchFamily="18" charset="0"/>
                      </a:rPr>
                      <m:t>)</m:t>
                    </m:r>
                  </m:oMath>
                </a14:m>
                <a:endParaRPr lang="en-CA" sz="2200" dirty="0"/>
              </a:p>
              <a:p>
                <a:pPr marL="457200" indent="-457200">
                  <a:buFont typeface="+mj-lt"/>
                  <a:buAutoNum type="arabicPeriod"/>
                </a:pPr>
                <a:r>
                  <a:rPr lang="en-CA" sz="2200" dirty="0"/>
                  <a:t>Changes in </a:t>
                </a:r>
                <a14:m>
                  <m:oMath xmlns:m="http://schemas.openxmlformats.org/officeDocument/2006/math">
                    <m:r>
                      <a:rPr lang="en-CA" sz="2200" b="0" i="1" smtClean="0">
                        <a:latin typeface="Cambria Math" panose="02040503050406030204" pitchFamily="18" charset="0"/>
                      </a:rPr>
                      <m:t>𝑓</m:t>
                    </m:r>
                    <m:r>
                      <a:rPr lang="en-CA" sz="2200" b="0" i="1" smtClean="0">
                        <a:latin typeface="Cambria Math" panose="02040503050406030204" pitchFamily="18" charset="0"/>
                      </a:rPr>
                      <m:t>(</m:t>
                    </m:r>
                    <m:r>
                      <a:rPr lang="en-CA" sz="2200" b="0" i="1" smtClean="0">
                        <a:latin typeface="Cambria Math" panose="02040503050406030204" pitchFamily="18" charset="0"/>
                      </a:rPr>
                      <m:t>𝑍</m:t>
                    </m:r>
                    <m:r>
                      <a:rPr lang="en-CA" sz="2200" b="0" i="1" smtClean="0">
                        <a:latin typeface="Cambria Math" panose="02040503050406030204" pitchFamily="18" charset="0"/>
                      </a:rPr>
                      <m:t>)</m:t>
                    </m:r>
                  </m:oMath>
                </a14:m>
                <a:r>
                  <a:rPr lang="en-CA" sz="2200" dirty="0"/>
                  <a:t> will also change equilibria</a:t>
                </a:r>
              </a:p>
              <a:p>
                <a:pPr marL="457200" indent="-457200">
                  <a:buFont typeface="+mj-lt"/>
                  <a:buAutoNum type="arabicPeriod"/>
                </a:pPr>
                <a:r>
                  <a:rPr lang="en-CA" sz="2200" dirty="0"/>
                  <a:t>These distributions “snowball” because of productivity spillovers</a:t>
                </a:r>
              </a:p>
              <a:p>
                <a:pPr marL="914400" lvl="1" indent="-457200">
                  <a:buFont typeface="Arial" panose="020B0604020202020204" pitchFamily="34" charset="0"/>
                  <a:buChar char="•"/>
                </a:pPr>
                <a:r>
                  <a:rPr lang="en-CA" sz="2200" dirty="0"/>
                  <a:t>Chain effects result in small differences in </a:t>
                </a:r>
                <a14:m>
                  <m:oMath xmlns:m="http://schemas.openxmlformats.org/officeDocument/2006/math">
                    <m:r>
                      <a:rPr lang="en-CA" sz="2200" b="0" i="1" smtClean="0">
                        <a:latin typeface="Cambria Math" panose="02040503050406030204" pitchFamily="18" charset="0"/>
                      </a:rPr>
                      <m:t>𝑓</m:t>
                    </m:r>
                    <m:d>
                      <m:dPr>
                        <m:ctrlPr>
                          <a:rPr lang="en-CA" sz="2200" b="0" i="1" smtClean="0">
                            <a:latin typeface="Cambria Math" panose="02040503050406030204" pitchFamily="18" charset="0"/>
                          </a:rPr>
                        </m:ctrlPr>
                      </m:dPr>
                      <m:e>
                        <m:r>
                          <a:rPr lang="en-CA" sz="2200" b="0" i="1" smtClean="0">
                            <a:latin typeface="Cambria Math" panose="02040503050406030204" pitchFamily="18" charset="0"/>
                          </a:rPr>
                          <m:t>𝑍</m:t>
                        </m:r>
                      </m:e>
                    </m:d>
                  </m:oMath>
                </a14:m>
                <a:r>
                  <a:rPr lang="en-CA" sz="2200" dirty="0"/>
                  <a:t> becoming large differences in equilibrium treatment rates</a:t>
                </a:r>
              </a:p>
              <a:p>
                <a:pPr marL="457200" indent="-457200">
                  <a:buFont typeface="+mj-lt"/>
                  <a:buAutoNum type="arabicPeriod"/>
                </a:pPr>
                <a:r>
                  <a:rPr lang="en-CA" sz="2200" dirty="0"/>
                  <a:t>Equilibrium identifies </a:t>
                </a:r>
                <a:r>
                  <a:rPr lang="en-CA" sz="2200" dirty="0" err="1"/>
                  <a:t>cutoffs</a:t>
                </a:r>
                <a:r>
                  <a:rPr lang="en-CA" sz="2200" dirty="0"/>
                  <a:t> for individual treatment decisions</a:t>
                </a:r>
              </a:p>
              <a:p>
                <a:endParaRPr lang="en-CA" sz="2200" dirty="0"/>
              </a:p>
            </p:txBody>
          </p:sp>
        </mc:Choice>
        <mc:Fallback xmlns="">
          <p:sp>
            <p:nvSpPr>
              <p:cNvPr id="6" name="TextBox 5">
                <a:extLst>
                  <a:ext uri="{FF2B5EF4-FFF2-40B4-BE49-F238E27FC236}">
                    <a16:creationId xmlns:a16="http://schemas.microsoft.com/office/drawing/2014/main" id="{5FA729C6-479C-8004-9624-88412B87441B}"/>
                  </a:ext>
                </a:extLst>
              </p:cNvPr>
              <p:cNvSpPr txBox="1">
                <a:spLocks noRot="1" noChangeAspect="1" noMove="1" noResize="1" noEditPoints="1" noAdjustHandles="1" noChangeArrowheads="1" noChangeShapeType="1" noTextEdit="1"/>
              </p:cNvSpPr>
              <p:nvPr/>
            </p:nvSpPr>
            <p:spPr>
              <a:xfrm>
                <a:off x="304800" y="733299"/>
                <a:ext cx="10439400" cy="2800767"/>
              </a:xfrm>
              <a:prstGeom prst="rect">
                <a:avLst/>
              </a:prstGeom>
              <a:blipFill>
                <a:blip r:embed="rId7"/>
                <a:stretch>
                  <a:fillRect l="-759" t="-1304"/>
                </a:stretch>
              </a:blipFill>
            </p:spPr>
            <p:txBody>
              <a:bodyPr/>
              <a:lstStyle/>
              <a:p>
                <a:r>
                  <a:rPr lang="en-CA">
                    <a:noFill/>
                  </a:rPr>
                  <a:t> </a:t>
                </a:r>
              </a:p>
            </p:txBody>
          </p:sp>
        </mc:Fallback>
      </mc:AlternateContent>
      <p:pic>
        <p:nvPicPr>
          <p:cNvPr id="7" name="Picture 6">
            <a:extLst>
              <a:ext uri="{FF2B5EF4-FFF2-40B4-BE49-F238E27FC236}">
                <a16:creationId xmlns:a16="http://schemas.microsoft.com/office/drawing/2014/main" id="{99EC8C14-1F2A-1757-5EC9-3CD6CFAE8A0B}"/>
              </a:ext>
            </a:extLst>
          </p:cNvPr>
          <p:cNvPicPr>
            <a:picLocks noChangeAspect="1"/>
          </p:cNvPicPr>
          <p:nvPr/>
        </p:nvPicPr>
        <p:blipFill>
          <a:blip r:embed="rId8"/>
          <a:stretch>
            <a:fillRect/>
          </a:stretch>
        </p:blipFill>
        <p:spPr>
          <a:xfrm>
            <a:off x="1600200" y="3143034"/>
            <a:ext cx="5429559" cy="3719882"/>
          </a:xfrm>
          <a:prstGeom prst="rect">
            <a:avLst/>
          </a:prstGeom>
        </p:spPr>
      </p:pic>
    </p:spTree>
    <p:extLst>
      <p:ext uri="{BB962C8B-B14F-4D97-AF65-F5344CB8AC3E}">
        <p14:creationId xmlns:p14="http://schemas.microsoft.com/office/powerpoint/2010/main" val="2383169272"/>
      </p:ext>
    </p:extLst>
  </p:cSld>
  <p:clrMapOvr>
    <a:masterClrMapping/>
  </p:clrMapOvr>
  <p:transition>
    <p:cut/>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1217" y="30443"/>
            <a:ext cx="10304383" cy="702856"/>
          </a:xfrm>
          <a:prstGeom prst="rect">
            <a:avLst/>
          </a:prstGeom>
        </p:spPr>
        <p:txBody>
          <a:bodyPr vert="horz" wrap="square" lIns="0" tIns="25499" rIns="0" bIns="0" rtlCol="0" anchor="b">
            <a:spAutoFit/>
          </a:bodyPr>
          <a:lstStyle/>
          <a:p>
            <a:pPr marL="26841">
              <a:lnSpc>
                <a:spcPct val="100000"/>
              </a:lnSpc>
              <a:spcBef>
                <a:spcPts val="201"/>
              </a:spcBef>
            </a:pPr>
            <a:r>
              <a:rPr lang="en-CA" spc="95" dirty="0"/>
              <a:t>Model Implications</a:t>
            </a:r>
            <a:endParaRPr spc="95" dirty="0"/>
          </a:p>
        </p:txBody>
      </p:sp>
      <p:sp>
        <p:nvSpPr>
          <p:cNvPr id="9" name="object 9"/>
          <p:cNvSpPr txBox="1"/>
          <p:nvPr/>
        </p:nvSpPr>
        <p:spPr>
          <a:xfrm>
            <a:off x="11862007" y="6407020"/>
            <a:ext cx="132865" cy="220866"/>
          </a:xfrm>
          <a:prstGeom prst="rect">
            <a:avLst/>
          </a:prstGeom>
        </p:spPr>
        <p:txBody>
          <a:bodyPr vert="horz" wrap="square" lIns="0" tIns="25499" rIns="0" bIns="0" rtlCol="0">
            <a:spAutoFit/>
          </a:bodyPr>
          <a:lstStyle/>
          <a:p>
            <a:pPr marL="26841">
              <a:spcBef>
                <a:spcPts val="201"/>
              </a:spcBef>
            </a:pPr>
            <a:r>
              <a:rPr sz="1268" spc="-232" dirty="0">
                <a:solidFill>
                  <a:srgbClr val="22373A"/>
                </a:solidFill>
                <a:latin typeface="Arial Black"/>
                <a:cs typeface="Arial Black"/>
              </a:rPr>
              <a:t>5</a:t>
            </a:r>
            <a:endParaRPr sz="1268">
              <a:latin typeface="Arial Black"/>
              <a:cs typeface="Arial Black"/>
            </a:endParaRPr>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0269A358-6643-27A2-4CFC-87DBE469AFBC}"/>
                  </a:ext>
                </a:extLst>
              </p14:cNvPr>
              <p14:cNvContentPartPr/>
              <p14:nvPr/>
            </p14:nvContentPartPr>
            <p14:xfrm>
              <a:off x="3164106" y="491156"/>
              <a:ext cx="2160" cy="360"/>
            </p14:xfrm>
          </p:contentPart>
        </mc:Choice>
        <mc:Fallback xmlns="">
          <p:pic>
            <p:nvPicPr>
              <p:cNvPr id="4" name="Ink 3">
                <a:extLst>
                  <a:ext uri="{FF2B5EF4-FFF2-40B4-BE49-F238E27FC236}">
                    <a16:creationId xmlns:a16="http://schemas.microsoft.com/office/drawing/2014/main" id="{0269A358-6643-27A2-4CFC-87DBE469AFBC}"/>
                  </a:ext>
                </a:extLst>
              </p:cNvPr>
              <p:cNvPicPr/>
              <p:nvPr/>
            </p:nvPicPr>
            <p:blipFill>
              <a:blip r:embed="rId4"/>
              <a:stretch>
                <a:fillRect/>
              </a:stretch>
            </p:blipFill>
            <p:spPr>
              <a:xfrm>
                <a:off x="3155106" y="482516"/>
                <a:ext cx="198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5" name="Ink 4">
                <a:extLst>
                  <a:ext uri="{FF2B5EF4-FFF2-40B4-BE49-F238E27FC236}">
                    <a16:creationId xmlns:a16="http://schemas.microsoft.com/office/drawing/2014/main" id="{9EB1C396-5C70-EB5C-87E2-F2AEA6D23D6E}"/>
                  </a:ext>
                </a:extLst>
              </p14:cNvPr>
              <p14:cNvContentPartPr/>
              <p14:nvPr/>
            </p14:nvContentPartPr>
            <p14:xfrm>
              <a:off x="3028026" y="422396"/>
              <a:ext cx="360" cy="360"/>
            </p14:xfrm>
          </p:contentPart>
        </mc:Choice>
        <mc:Fallback xmlns="">
          <p:pic>
            <p:nvPicPr>
              <p:cNvPr id="5" name="Ink 4">
                <a:extLst>
                  <a:ext uri="{FF2B5EF4-FFF2-40B4-BE49-F238E27FC236}">
                    <a16:creationId xmlns:a16="http://schemas.microsoft.com/office/drawing/2014/main" id="{9EB1C396-5C70-EB5C-87E2-F2AEA6D23D6E}"/>
                  </a:ext>
                </a:extLst>
              </p:cNvPr>
              <p:cNvPicPr/>
              <p:nvPr/>
            </p:nvPicPr>
            <p:blipFill>
              <a:blip r:embed="rId6"/>
              <a:stretch>
                <a:fillRect/>
              </a:stretch>
            </p:blipFill>
            <p:spPr>
              <a:xfrm>
                <a:off x="3019386" y="413756"/>
                <a:ext cx="18000" cy="18000"/>
              </a:xfrm>
              <a:prstGeom prst="rect">
                <a:avLst/>
              </a:prstGeom>
            </p:spPr>
          </p:pic>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5FA729C6-479C-8004-9624-88412B87441B}"/>
                  </a:ext>
                </a:extLst>
              </p:cNvPr>
              <p:cNvSpPr txBox="1"/>
              <p:nvPr/>
            </p:nvSpPr>
            <p:spPr>
              <a:xfrm>
                <a:off x="304800" y="733299"/>
                <a:ext cx="10439400" cy="3477875"/>
              </a:xfrm>
              <a:prstGeom prst="rect">
                <a:avLst/>
              </a:prstGeom>
              <a:noFill/>
            </p:spPr>
            <p:txBody>
              <a:bodyPr wrap="square" rtlCol="0">
                <a:spAutoFit/>
              </a:bodyPr>
              <a:lstStyle/>
              <a:p>
                <a:r>
                  <a:rPr lang="en-CA" sz="2200" dirty="0"/>
                  <a:t>What do these equilibria look like?</a:t>
                </a:r>
              </a:p>
              <a:p>
                <a:pPr marL="457200" indent="-457200">
                  <a:buFont typeface="+mj-lt"/>
                  <a:buAutoNum type="arabicPeriod"/>
                </a:pPr>
                <a:r>
                  <a:rPr lang="en-CA" sz="2200" dirty="0"/>
                  <a:t>Productivity spillovers </a:t>
                </a:r>
                <a14:m>
                  <m:oMath xmlns:m="http://schemas.openxmlformats.org/officeDocument/2006/math">
                    <m:r>
                      <a:rPr lang="en-CA" sz="2200" b="0" i="1" smtClean="0">
                        <a:latin typeface="Cambria Math" panose="02040503050406030204" pitchFamily="18" charset="0"/>
                      </a:rPr>
                      <m:t>⇒</m:t>
                    </m:r>
                  </m:oMath>
                </a14:m>
                <a:r>
                  <a:rPr lang="en-CA" sz="2200" dirty="0"/>
                  <a:t> multiple equilibria, even for the same </a:t>
                </a:r>
                <a14:m>
                  <m:oMath xmlns:m="http://schemas.openxmlformats.org/officeDocument/2006/math">
                    <m:r>
                      <m:rPr>
                        <m:sty m:val="p"/>
                      </m:rPr>
                      <a:rPr lang="en-CA" sz="2200" b="0" i="0" smtClean="0">
                        <a:latin typeface="Cambria Math" panose="02040503050406030204" pitchFamily="18" charset="0"/>
                      </a:rPr>
                      <m:t>f</m:t>
                    </m:r>
                    <m:r>
                      <a:rPr lang="en-CA" sz="2200" b="0" i="0" smtClean="0">
                        <a:latin typeface="Cambria Math" panose="02040503050406030204" pitchFamily="18" charset="0"/>
                      </a:rPr>
                      <m:t>(</m:t>
                    </m:r>
                    <m:r>
                      <a:rPr lang="en-CA" sz="2200" b="0" i="1" smtClean="0">
                        <a:latin typeface="Cambria Math" panose="02040503050406030204" pitchFamily="18" charset="0"/>
                      </a:rPr>
                      <m:t>𝑍</m:t>
                    </m:r>
                    <m:r>
                      <a:rPr lang="en-CA" sz="2200" b="0" i="1" smtClean="0">
                        <a:latin typeface="Cambria Math" panose="02040503050406030204" pitchFamily="18" charset="0"/>
                      </a:rPr>
                      <m:t>)</m:t>
                    </m:r>
                  </m:oMath>
                </a14:m>
                <a:endParaRPr lang="en-CA" sz="2200" dirty="0"/>
              </a:p>
              <a:p>
                <a:pPr marL="457200" indent="-457200">
                  <a:buFont typeface="+mj-lt"/>
                  <a:buAutoNum type="arabicPeriod"/>
                </a:pPr>
                <a:r>
                  <a:rPr lang="en-CA" sz="2200" dirty="0"/>
                  <a:t>Changes in </a:t>
                </a:r>
                <a14:m>
                  <m:oMath xmlns:m="http://schemas.openxmlformats.org/officeDocument/2006/math">
                    <m:r>
                      <a:rPr lang="en-CA" sz="2200" b="0" i="1" smtClean="0">
                        <a:latin typeface="Cambria Math" panose="02040503050406030204" pitchFamily="18" charset="0"/>
                      </a:rPr>
                      <m:t>𝑓</m:t>
                    </m:r>
                    <m:r>
                      <a:rPr lang="en-CA" sz="2200" b="0" i="1" smtClean="0">
                        <a:latin typeface="Cambria Math" panose="02040503050406030204" pitchFamily="18" charset="0"/>
                      </a:rPr>
                      <m:t>(</m:t>
                    </m:r>
                    <m:r>
                      <a:rPr lang="en-CA" sz="2200" b="0" i="1" smtClean="0">
                        <a:latin typeface="Cambria Math" panose="02040503050406030204" pitchFamily="18" charset="0"/>
                      </a:rPr>
                      <m:t>𝑍</m:t>
                    </m:r>
                    <m:r>
                      <a:rPr lang="en-CA" sz="2200" b="0" i="1" smtClean="0">
                        <a:latin typeface="Cambria Math" panose="02040503050406030204" pitchFamily="18" charset="0"/>
                      </a:rPr>
                      <m:t>)</m:t>
                    </m:r>
                  </m:oMath>
                </a14:m>
                <a:r>
                  <a:rPr lang="en-CA" sz="2200" dirty="0"/>
                  <a:t> will also change equilibria</a:t>
                </a:r>
              </a:p>
              <a:p>
                <a:pPr marL="457200" indent="-457200">
                  <a:buFont typeface="+mj-lt"/>
                  <a:buAutoNum type="arabicPeriod"/>
                </a:pPr>
                <a:r>
                  <a:rPr lang="en-CA" sz="2200" dirty="0"/>
                  <a:t>These distributions “snowball” because of productivity spillovers</a:t>
                </a:r>
              </a:p>
              <a:p>
                <a:pPr marL="914400" lvl="1" indent="-457200">
                  <a:buFont typeface="Arial" panose="020B0604020202020204" pitchFamily="34" charset="0"/>
                  <a:buChar char="•"/>
                </a:pPr>
                <a:r>
                  <a:rPr lang="en-CA" sz="2200" dirty="0"/>
                  <a:t>Chain effects result in small differences in </a:t>
                </a:r>
                <a14:m>
                  <m:oMath xmlns:m="http://schemas.openxmlformats.org/officeDocument/2006/math">
                    <m:r>
                      <a:rPr lang="en-CA" sz="2200" b="0" i="1" smtClean="0">
                        <a:latin typeface="Cambria Math" panose="02040503050406030204" pitchFamily="18" charset="0"/>
                      </a:rPr>
                      <m:t>𝑓</m:t>
                    </m:r>
                    <m:d>
                      <m:dPr>
                        <m:ctrlPr>
                          <a:rPr lang="en-CA" sz="2200" b="0" i="1" smtClean="0">
                            <a:latin typeface="Cambria Math" panose="02040503050406030204" pitchFamily="18" charset="0"/>
                          </a:rPr>
                        </m:ctrlPr>
                      </m:dPr>
                      <m:e>
                        <m:r>
                          <a:rPr lang="en-CA" sz="2200" b="0" i="1" smtClean="0">
                            <a:latin typeface="Cambria Math" panose="02040503050406030204" pitchFamily="18" charset="0"/>
                          </a:rPr>
                          <m:t>𝑍</m:t>
                        </m:r>
                      </m:e>
                    </m:d>
                  </m:oMath>
                </a14:m>
                <a:r>
                  <a:rPr lang="en-CA" sz="2200" dirty="0"/>
                  <a:t> becoming large differences in equilibrium treatment rates</a:t>
                </a:r>
              </a:p>
              <a:p>
                <a:pPr marL="457200" indent="-457200">
                  <a:buFont typeface="+mj-lt"/>
                  <a:buAutoNum type="arabicPeriod"/>
                </a:pPr>
                <a:r>
                  <a:rPr lang="en-CA" sz="2200" dirty="0"/>
                  <a:t>Equilibrium identifies </a:t>
                </a:r>
                <a:r>
                  <a:rPr lang="en-CA" sz="2200" dirty="0" err="1"/>
                  <a:t>cutoffs</a:t>
                </a:r>
                <a:r>
                  <a:rPr lang="en-CA" sz="2200" dirty="0"/>
                  <a:t> for individual treatment decisions</a:t>
                </a:r>
              </a:p>
              <a:p>
                <a:pPr marL="457200" indent="-457200">
                  <a:buFont typeface="+mj-lt"/>
                  <a:buAutoNum type="arabicPeriod"/>
                </a:pPr>
                <a:r>
                  <a:rPr lang="en-CA" sz="2200" b="1" dirty="0"/>
                  <a:t>Two identical patients will receive different treatments based on regional characteristics </a:t>
                </a:r>
                <a:r>
                  <a:rPr lang="en-CA" sz="2200" dirty="0"/>
                  <a:t>(figure on next slide)</a:t>
                </a:r>
              </a:p>
              <a:p>
                <a:endParaRPr lang="en-CA" sz="2200" dirty="0"/>
              </a:p>
            </p:txBody>
          </p:sp>
        </mc:Choice>
        <mc:Fallback xmlns="">
          <p:sp>
            <p:nvSpPr>
              <p:cNvPr id="6" name="TextBox 5">
                <a:extLst>
                  <a:ext uri="{FF2B5EF4-FFF2-40B4-BE49-F238E27FC236}">
                    <a16:creationId xmlns:a16="http://schemas.microsoft.com/office/drawing/2014/main" id="{5FA729C6-479C-8004-9624-88412B87441B}"/>
                  </a:ext>
                </a:extLst>
              </p:cNvPr>
              <p:cNvSpPr txBox="1">
                <a:spLocks noRot="1" noChangeAspect="1" noMove="1" noResize="1" noEditPoints="1" noAdjustHandles="1" noChangeArrowheads="1" noChangeShapeType="1" noTextEdit="1"/>
              </p:cNvSpPr>
              <p:nvPr/>
            </p:nvSpPr>
            <p:spPr>
              <a:xfrm>
                <a:off x="304800" y="733299"/>
                <a:ext cx="10439400" cy="3477875"/>
              </a:xfrm>
              <a:prstGeom prst="rect">
                <a:avLst/>
              </a:prstGeom>
              <a:blipFill>
                <a:blip r:embed="rId7"/>
                <a:stretch>
                  <a:fillRect l="-759" t="-1051"/>
                </a:stretch>
              </a:blipFill>
            </p:spPr>
            <p:txBody>
              <a:bodyPr/>
              <a:lstStyle/>
              <a:p>
                <a:r>
                  <a:rPr lang="en-CA">
                    <a:noFill/>
                  </a:rPr>
                  <a:t> </a:t>
                </a:r>
              </a:p>
            </p:txBody>
          </p:sp>
        </mc:Fallback>
      </mc:AlternateContent>
    </p:spTree>
    <p:extLst>
      <p:ext uri="{BB962C8B-B14F-4D97-AF65-F5344CB8AC3E}">
        <p14:creationId xmlns:p14="http://schemas.microsoft.com/office/powerpoint/2010/main" val="2935395107"/>
      </p:ext>
    </p:extLst>
  </p:cSld>
  <p:clrMapOvr>
    <a:masterClrMapping/>
  </p:clrMapOvr>
  <p:transition>
    <p:cut/>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1217" y="30443"/>
            <a:ext cx="10304383" cy="702856"/>
          </a:xfrm>
          <a:prstGeom prst="rect">
            <a:avLst/>
          </a:prstGeom>
        </p:spPr>
        <p:txBody>
          <a:bodyPr vert="horz" wrap="square" lIns="0" tIns="25499" rIns="0" bIns="0" rtlCol="0" anchor="b">
            <a:spAutoFit/>
          </a:bodyPr>
          <a:lstStyle/>
          <a:p>
            <a:pPr marL="26841">
              <a:lnSpc>
                <a:spcPct val="100000"/>
              </a:lnSpc>
              <a:spcBef>
                <a:spcPts val="201"/>
              </a:spcBef>
            </a:pPr>
            <a:r>
              <a:rPr lang="en-CA" spc="95" dirty="0"/>
              <a:t>Model Implications</a:t>
            </a:r>
            <a:endParaRPr spc="95" dirty="0"/>
          </a:p>
        </p:txBody>
      </p:sp>
      <p:sp>
        <p:nvSpPr>
          <p:cNvPr id="9" name="object 9"/>
          <p:cNvSpPr txBox="1"/>
          <p:nvPr/>
        </p:nvSpPr>
        <p:spPr>
          <a:xfrm>
            <a:off x="11862007" y="6407020"/>
            <a:ext cx="132865" cy="220866"/>
          </a:xfrm>
          <a:prstGeom prst="rect">
            <a:avLst/>
          </a:prstGeom>
        </p:spPr>
        <p:txBody>
          <a:bodyPr vert="horz" wrap="square" lIns="0" tIns="25499" rIns="0" bIns="0" rtlCol="0">
            <a:spAutoFit/>
          </a:bodyPr>
          <a:lstStyle/>
          <a:p>
            <a:pPr marL="26841">
              <a:spcBef>
                <a:spcPts val="201"/>
              </a:spcBef>
            </a:pPr>
            <a:r>
              <a:rPr sz="1268" spc="-232" dirty="0">
                <a:solidFill>
                  <a:srgbClr val="22373A"/>
                </a:solidFill>
                <a:latin typeface="Arial Black"/>
                <a:cs typeface="Arial Black"/>
              </a:rPr>
              <a:t>5</a:t>
            </a:r>
            <a:endParaRPr sz="1268">
              <a:latin typeface="Arial Black"/>
              <a:cs typeface="Arial Black"/>
            </a:endParaRPr>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0269A358-6643-27A2-4CFC-87DBE469AFBC}"/>
                  </a:ext>
                </a:extLst>
              </p14:cNvPr>
              <p14:cNvContentPartPr/>
              <p14:nvPr/>
            </p14:nvContentPartPr>
            <p14:xfrm>
              <a:off x="3164106" y="491156"/>
              <a:ext cx="2160" cy="360"/>
            </p14:xfrm>
          </p:contentPart>
        </mc:Choice>
        <mc:Fallback xmlns="">
          <p:pic>
            <p:nvPicPr>
              <p:cNvPr id="4" name="Ink 3">
                <a:extLst>
                  <a:ext uri="{FF2B5EF4-FFF2-40B4-BE49-F238E27FC236}">
                    <a16:creationId xmlns:a16="http://schemas.microsoft.com/office/drawing/2014/main" id="{0269A358-6643-27A2-4CFC-87DBE469AFBC}"/>
                  </a:ext>
                </a:extLst>
              </p:cNvPr>
              <p:cNvPicPr/>
              <p:nvPr/>
            </p:nvPicPr>
            <p:blipFill>
              <a:blip r:embed="rId4"/>
              <a:stretch>
                <a:fillRect/>
              </a:stretch>
            </p:blipFill>
            <p:spPr>
              <a:xfrm>
                <a:off x="3155106" y="482516"/>
                <a:ext cx="198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5" name="Ink 4">
                <a:extLst>
                  <a:ext uri="{FF2B5EF4-FFF2-40B4-BE49-F238E27FC236}">
                    <a16:creationId xmlns:a16="http://schemas.microsoft.com/office/drawing/2014/main" id="{9EB1C396-5C70-EB5C-87E2-F2AEA6D23D6E}"/>
                  </a:ext>
                </a:extLst>
              </p14:cNvPr>
              <p14:cNvContentPartPr/>
              <p14:nvPr/>
            </p14:nvContentPartPr>
            <p14:xfrm>
              <a:off x="3028026" y="422396"/>
              <a:ext cx="360" cy="360"/>
            </p14:xfrm>
          </p:contentPart>
        </mc:Choice>
        <mc:Fallback xmlns="">
          <p:pic>
            <p:nvPicPr>
              <p:cNvPr id="5" name="Ink 4">
                <a:extLst>
                  <a:ext uri="{FF2B5EF4-FFF2-40B4-BE49-F238E27FC236}">
                    <a16:creationId xmlns:a16="http://schemas.microsoft.com/office/drawing/2014/main" id="{9EB1C396-5C70-EB5C-87E2-F2AEA6D23D6E}"/>
                  </a:ext>
                </a:extLst>
              </p:cNvPr>
              <p:cNvPicPr/>
              <p:nvPr/>
            </p:nvPicPr>
            <p:blipFill>
              <a:blip r:embed="rId6"/>
              <a:stretch>
                <a:fillRect/>
              </a:stretch>
            </p:blipFill>
            <p:spPr>
              <a:xfrm>
                <a:off x="3019386" y="413756"/>
                <a:ext cx="18000" cy="18000"/>
              </a:xfrm>
              <a:prstGeom prst="rect">
                <a:avLst/>
              </a:prstGeom>
            </p:spPr>
          </p:pic>
        </mc:Fallback>
      </mc:AlternateContent>
      <p:pic>
        <p:nvPicPr>
          <p:cNvPr id="7" name="Picture 6">
            <a:extLst>
              <a:ext uri="{FF2B5EF4-FFF2-40B4-BE49-F238E27FC236}">
                <a16:creationId xmlns:a16="http://schemas.microsoft.com/office/drawing/2014/main" id="{DA394A5C-4459-B403-73B6-973DB39E2D5D}"/>
              </a:ext>
            </a:extLst>
          </p:cNvPr>
          <p:cNvPicPr>
            <a:picLocks noChangeAspect="1"/>
          </p:cNvPicPr>
          <p:nvPr/>
        </p:nvPicPr>
        <p:blipFill>
          <a:blip r:embed="rId7"/>
          <a:stretch>
            <a:fillRect/>
          </a:stretch>
        </p:blipFill>
        <p:spPr>
          <a:xfrm>
            <a:off x="194670" y="727481"/>
            <a:ext cx="8858735" cy="6095160"/>
          </a:xfrm>
          <a:prstGeom prst="rect">
            <a:avLst/>
          </a:prstGeom>
        </p:spPr>
      </p:pic>
    </p:spTree>
    <p:extLst>
      <p:ext uri="{BB962C8B-B14F-4D97-AF65-F5344CB8AC3E}">
        <p14:creationId xmlns:p14="http://schemas.microsoft.com/office/powerpoint/2010/main" val="3706387972"/>
      </p:ext>
    </p:extLst>
  </p:cSld>
  <p:clrMapOvr>
    <a:masterClrMapping/>
  </p:clrMapOvr>
  <p:transition>
    <p:cut/>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1217" y="30443"/>
            <a:ext cx="10304383" cy="702856"/>
          </a:xfrm>
          <a:prstGeom prst="rect">
            <a:avLst/>
          </a:prstGeom>
        </p:spPr>
        <p:txBody>
          <a:bodyPr vert="horz" wrap="square" lIns="0" tIns="25499" rIns="0" bIns="0" rtlCol="0" anchor="b">
            <a:spAutoFit/>
          </a:bodyPr>
          <a:lstStyle/>
          <a:p>
            <a:pPr marL="26841">
              <a:lnSpc>
                <a:spcPct val="100000"/>
              </a:lnSpc>
              <a:spcBef>
                <a:spcPts val="201"/>
              </a:spcBef>
            </a:pPr>
            <a:r>
              <a:rPr lang="en-CA" spc="95" dirty="0"/>
              <a:t>Welfare Implications</a:t>
            </a:r>
            <a:endParaRPr spc="95" dirty="0"/>
          </a:p>
        </p:txBody>
      </p:sp>
      <p:sp>
        <p:nvSpPr>
          <p:cNvPr id="9" name="object 9"/>
          <p:cNvSpPr txBox="1"/>
          <p:nvPr/>
        </p:nvSpPr>
        <p:spPr>
          <a:xfrm>
            <a:off x="11862007" y="6407020"/>
            <a:ext cx="132865" cy="220866"/>
          </a:xfrm>
          <a:prstGeom prst="rect">
            <a:avLst/>
          </a:prstGeom>
        </p:spPr>
        <p:txBody>
          <a:bodyPr vert="horz" wrap="square" lIns="0" tIns="25499" rIns="0" bIns="0" rtlCol="0">
            <a:spAutoFit/>
          </a:bodyPr>
          <a:lstStyle/>
          <a:p>
            <a:pPr marL="26841">
              <a:spcBef>
                <a:spcPts val="201"/>
              </a:spcBef>
            </a:pPr>
            <a:r>
              <a:rPr sz="1268" spc="-232" dirty="0">
                <a:solidFill>
                  <a:srgbClr val="22373A"/>
                </a:solidFill>
                <a:latin typeface="Arial Black"/>
                <a:cs typeface="Arial Black"/>
              </a:rPr>
              <a:t>5</a:t>
            </a:r>
            <a:endParaRPr sz="1268">
              <a:latin typeface="Arial Black"/>
              <a:cs typeface="Arial Black"/>
            </a:endParaRP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EB3B0B30-C2F4-16D0-9036-2E80A97D4666}"/>
                  </a:ext>
                </a:extLst>
              </p:cNvPr>
              <p:cNvSpPr txBox="1"/>
              <p:nvPr/>
            </p:nvSpPr>
            <p:spPr>
              <a:xfrm>
                <a:off x="304800" y="733299"/>
                <a:ext cx="10668000" cy="3444533"/>
              </a:xfrm>
              <a:prstGeom prst="rect">
                <a:avLst/>
              </a:prstGeom>
              <a:noFill/>
            </p:spPr>
            <p:txBody>
              <a:bodyPr wrap="square" rtlCol="0">
                <a:spAutoFit/>
              </a:bodyPr>
              <a:lstStyle/>
              <a:p>
                <a:endParaRPr lang="en-CA" sz="2200" dirty="0">
                  <a:solidFill>
                    <a:schemeClr val="tx1"/>
                  </a:solidFill>
                </a:endParaRPr>
              </a:p>
              <a:p>
                <a:pPr marL="457200" indent="-457200">
                  <a:buFont typeface="Arial" panose="020B0604020202020204" pitchFamily="34" charset="0"/>
                  <a:buChar char="•"/>
                </a:pPr>
                <a:r>
                  <a:rPr lang="en-CA" sz="2200" dirty="0">
                    <a:solidFill>
                      <a:schemeClr val="tx1"/>
                    </a:solidFill>
                  </a:rPr>
                  <a:t>How does geographic variation affect patients? </a:t>
                </a:r>
              </a:p>
              <a:p>
                <a:pPr marL="914400" lvl="1" indent="-457200">
                  <a:buFont typeface="Arial" panose="020B0604020202020204" pitchFamily="34" charset="0"/>
                  <a:buChar char="•"/>
                </a:pPr>
                <a:r>
                  <a:rPr lang="en-CA" sz="2200" dirty="0">
                    <a:solidFill>
                      <a:schemeClr val="tx1"/>
                    </a:solidFill>
                  </a:rPr>
                  <a:t>Some patients benefit, others lose out – </a:t>
                </a:r>
                <a:r>
                  <a:rPr lang="en-CA" sz="2200" b="1" dirty="0">
                    <a:solidFill>
                      <a:schemeClr val="accent2">
                        <a:lumMod val="75000"/>
                      </a:schemeClr>
                    </a:solidFill>
                  </a:rPr>
                  <a:t>what about on average?</a:t>
                </a:r>
              </a:p>
              <a:p>
                <a:pPr marL="914400" lvl="1" indent="-457200">
                  <a:buFont typeface="Arial" panose="020B0604020202020204" pitchFamily="34" charset="0"/>
                  <a:buChar char="•"/>
                </a:pPr>
                <a:endParaRPr lang="en-CA" sz="2200" dirty="0">
                  <a:solidFill>
                    <a:schemeClr val="tx1"/>
                  </a:solidFill>
                </a:endParaRPr>
              </a:p>
              <a:p>
                <a:pPr marL="457200" indent="-457200">
                  <a:buFont typeface="Arial" panose="020B0604020202020204" pitchFamily="34" charset="0"/>
                  <a:buChar char="•"/>
                </a:pPr>
                <a:r>
                  <a:rPr lang="en-CA" sz="2200" dirty="0">
                    <a:solidFill>
                      <a:schemeClr val="tx1"/>
                    </a:solidFill>
                  </a:rPr>
                  <a:t>Consider changes in average utility as equilibrium (for intensive treatment) changes: </a:t>
                </a:r>
              </a:p>
              <a:p>
                <a:pPr/>
                <a14:m>
                  <m:oMathPara xmlns:m="http://schemas.openxmlformats.org/officeDocument/2006/math">
                    <m:oMathParaPr>
                      <m:jc m:val="centerGroup"/>
                    </m:oMathParaPr>
                    <m:oMath xmlns:m="http://schemas.openxmlformats.org/officeDocument/2006/math">
                      <m:f>
                        <m:fPr>
                          <m:ctrlPr>
                            <a:rPr lang="en-CA" sz="2200" b="0" i="1" smtClean="0">
                              <a:solidFill>
                                <a:schemeClr val="tx1"/>
                              </a:solidFill>
                              <a:latin typeface="Cambria Math" panose="02040503050406030204" pitchFamily="18" charset="0"/>
                            </a:rPr>
                          </m:ctrlPr>
                        </m:fPr>
                        <m:num>
                          <m:r>
                            <a:rPr lang="en-CA" sz="2200" b="0" i="1" smtClean="0">
                              <a:solidFill>
                                <a:schemeClr val="tx1"/>
                              </a:solidFill>
                              <a:latin typeface="Cambria Math" panose="02040503050406030204" pitchFamily="18" charset="0"/>
                            </a:rPr>
                            <m:t>𝜕</m:t>
                          </m:r>
                          <m:r>
                            <a:rPr lang="en-CA" sz="2200" b="0" i="1" smtClean="0">
                              <a:solidFill>
                                <a:schemeClr val="tx1"/>
                              </a:solidFill>
                              <a:latin typeface="Cambria Math" panose="02040503050406030204" pitchFamily="18" charset="0"/>
                            </a:rPr>
                            <m:t>𝑈</m:t>
                          </m:r>
                        </m:num>
                        <m:den>
                          <m:r>
                            <a:rPr lang="en-CA" sz="2200" b="0" i="1" smtClean="0">
                              <a:solidFill>
                                <a:schemeClr val="tx1"/>
                              </a:solidFill>
                              <a:latin typeface="Cambria Math" panose="02040503050406030204" pitchFamily="18" charset="0"/>
                            </a:rPr>
                            <m:t>𝜕</m:t>
                          </m:r>
                          <m:sSup>
                            <m:sSupPr>
                              <m:ctrlPr>
                                <a:rPr lang="en-CA" sz="2200" b="0" i="1" smtClean="0">
                                  <a:solidFill>
                                    <a:schemeClr val="tx1"/>
                                  </a:solidFill>
                                  <a:latin typeface="Cambria Math" panose="02040503050406030204" pitchFamily="18" charset="0"/>
                                </a:rPr>
                              </m:ctrlPr>
                            </m:sSupPr>
                            <m:e>
                              <m:r>
                                <a:rPr lang="en-CA" sz="2200" b="0" i="1" smtClean="0">
                                  <a:solidFill>
                                    <a:schemeClr val="tx1"/>
                                  </a:solidFill>
                                  <a:latin typeface="Cambria Math" panose="02040503050406030204" pitchFamily="18" charset="0"/>
                                </a:rPr>
                                <m:t>𝑃</m:t>
                              </m:r>
                            </m:e>
                            <m:sup>
                              <m:r>
                                <a:rPr lang="en-CA" sz="2200" b="0" i="1" smtClean="0">
                                  <a:solidFill>
                                    <a:schemeClr val="tx1"/>
                                  </a:solidFill>
                                  <a:latin typeface="Cambria Math" panose="02040503050406030204" pitchFamily="18" charset="0"/>
                                </a:rPr>
                                <m:t>∗</m:t>
                              </m:r>
                            </m:sup>
                          </m:sSup>
                        </m:den>
                      </m:f>
                      <m:r>
                        <a:rPr lang="en-CA" sz="2200" b="0" i="1" smtClean="0">
                          <a:solidFill>
                            <a:schemeClr val="tx1"/>
                          </a:solidFill>
                          <a:latin typeface="Cambria Math" panose="02040503050406030204" pitchFamily="18" charset="0"/>
                        </a:rPr>
                        <m:t>=</m:t>
                      </m:r>
                      <m:sSub>
                        <m:sSubPr>
                          <m:ctrlPr>
                            <a:rPr lang="en-CA" sz="2200" b="0" i="1" smtClean="0">
                              <a:solidFill>
                                <a:schemeClr val="tx1"/>
                              </a:solidFill>
                              <a:latin typeface="Cambria Math" panose="02040503050406030204" pitchFamily="18" charset="0"/>
                            </a:rPr>
                          </m:ctrlPr>
                        </m:sSubPr>
                        <m:e>
                          <m:r>
                            <a:rPr lang="en-CA" sz="2200" b="0" i="1" smtClean="0">
                              <a:solidFill>
                                <a:schemeClr val="tx1"/>
                              </a:solidFill>
                              <a:latin typeface="Cambria Math" panose="02040503050406030204" pitchFamily="18" charset="0"/>
                            </a:rPr>
                            <m:t>𝛼</m:t>
                          </m:r>
                        </m:e>
                        <m:sub>
                          <m:r>
                            <a:rPr lang="en-CA" sz="2200" b="0" i="1" smtClean="0">
                              <a:solidFill>
                                <a:schemeClr val="tx1"/>
                              </a:solidFill>
                              <a:latin typeface="Cambria Math" panose="02040503050406030204" pitchFamily="18" charset="0"/>
                            </a:rPr>
                            <m:t>2</m:t>
                          </m:r>
                        </m:sub>
                      </m:sSub>
                      <m:sSup>
                        <m:sSupPr>
                          <m:ctrlPr>
                            <a:rPr lang="en-CA" sz="2200" b="0" i="1" smtClean="0">
                              <a:solidFill>
                                <a:schemeClr val="tx1"/>
                              </a:solidFill>
                              <a:latin typeface="Cambria Math" panose="02040503050406030204" pitchFamily="18" charset="0"/>
                            </a:rPr>
                          </m:ctrlPr>
                        </m:sSupPr>
                        <m:e>
                          <m:r>
                            <a:rPr lang="en-CA" sz="2200" b="0" i="1" smtClean="0">
                              <a:solidFill>
                                <a:schemeClr val="tx1"/>
                              </a:solidFill>
                              <a:latin typeface="Cambria Math" panose="02040503050406030204" pitchFamily="18" charset="0"/>
                            </a:rPr>
                            <m:t>𝑃</m:t>
                          </m:r>
                        </m:e>
                        <m:sup>
                          <m:r>
                            <a:rPr lang="en-CA" sz="2200" b="0" i="1" smtClean="0">
                              <a:solidFill>
                                <a:schemeClr val="tx1"/>
                              </a:solidFill>
                              <a:latin typeface="Cambria Math" panose="02040503050406030204" pitchFamily="18" charset="0"/>
                            </a:rPr>
                            <m:t>∗</m:t>
                          </m:r>
                        </m:sup>
                      </m:sSup>
                      <m:r>
                        <a:rPr lang="en-CA" sz="2200" b="0" i="1" smtClean="0">
                          <a:solidFill>
                            <a:schemeClr val="tx1"/>
                          </a:solidFill>
                          <a:latin typeface="Cambria Math" panose="02040503050406030204" pitchFamily="18" charset="0"/>
                        </a:rPr>
                        <m:t>−</m:t>
                      </m:r>
                      <m:sSub>
                        <m:sSubPr>
                          <m:ctrlPr>
                            <a:rPr lang="en-CA" sz="2200" b="0" i="1" smtClean="0">
                              <a:solidFill>
                                <a:schemeClr val="tx1"/>
                              </a:solidFill>
                              <a:latin typeface="Cambria Math" panose="02040503050406030204" pitchFamily="18" charset="0"/>
                            </a:rPr>
                          </m:ctrlPr>
                        </m:sSubPr>
                        <m:e>
                          <m:r>
                            <a:rPr lang="en-CA" sz="2200" b="0" i="1" smtClean="0">
                              <a:solidFill>
                                <a:schemeClr val="tx1"/>
                              </a:solidFill>
                              <a:latin typeface="Cambria Math" panose="02040503050406030204" pitchFamily="18" charset="0"/>
                            </a:rPr>
                            <m:t>𝛼</m:t>
                          </m:r>
                        </m:e>
                        <m:sub>
                          <m:r>
                            <a:rPr lang="en-CA" sz="2200" b="0" i="1" smtClean="0">
                              <a:solidFill>
                                <a:schemeClr val="tx1"/>
                              </a:solidFill>
                              <a:latin typeface="Cambria Math" panose="02040503050406030204" pitchFamily="18" charset="0"/>
                            </a:rPr>
                            <m:t>1</m:t>
                          </m:r>
                        </m:sub>
                      </m:sSub>
                      <m:d>
                        <m:dPr>
                          <m:ctrlPr>
                            <a:rPr lang="en-CA" sz="2200" b="0" i="1" smtClean="0">
                              <a:solidFill>
                                <a:schemeClr val="tx1"/>
                              </a:solidFill>
                              <a:latin typeface="Cambria Math" panose="02040503050406030204" pitchFamily="18" charset="0"/>
                            </a:rPr>
                          </m:ctrlPr>
                        </m:dPr>
                        <m:e>
                          <m:r>
                            <a:rPr lang="en-CA" sz="2200" b="0" i="1" smtClean="0">
                              <a:solidFill>
                                <a:schemeClr val="tx1"/>
                              </a:solidFill>
                              <a:latin typeface="Cambria Math" panose="02040503050406030204" pitchFamily="18" charset="0"/>
                            </a:rPr>
                            <m:t>1−</m:t>
                          </m:r>
                          <m:sSup>
                            <m:sSupPr>
                              <m:ctrlPr>
                                <a:rPr lang="en-CA" sz="2200" b="0" i="1" smtClean="0">
                                  <a:solidFill>
                                    <a:schemeClr val="tx1"/>
                                  </a:solidFill>
                                  <a:latin typeface="Cambria Math" panose="02040503050406030204" pitchFamily="18" charset="0"/>
                                </a:rPr>
                              </m:ctrlPr>
                            </m:sSupPr>
                            <m:e>
                              <m:r>
                                <a:rPr lang="en-CA" sz="2200" b="0" i="1" smtClean="0">
                                  <a:solidFill>
                                    <a:schemeClr val="tx1"/>
                                  </a:solidFill>
                                  <a:latin typeface="Cambria Math" panose="02040503050406030204" pitchFamily="18" charset="0"/>
                                </a:rPr>
                                <m:t>𝑃</m:t>
                              </m:r>
                            </m:e>
                            <m:sup>
                              <m:r>
                                <a:rPr lang="en-CA" sz="2200" b="0" i="1" smtClean="0">
                                  <a:solidFill>
                                    <a:schemeClr val="tx1"/>
                                  </a:solidFill>
                                  <a:latin typeface="Cambria Math" panose="02040503050406030204" pitchFamily="18" charset="0"/>
                                </a:rPr>
                                <m:t>∗</m:t>
                              </m:r>
                            </m:sup>
                          </m:sSup>
                        </m:e>
                      </m:d>
                      <m:r>
                        <a:rPr lang="en-CA" sz="2200" b="0" i="1" smtClean="0">
                          <a:solidFill>
                            <a:schemeClr val="tx1"/>
                          </a:solidFill>
                          <a:latin typeface="Cambria Math" panose="02040503050406030204" pitchFamily="18" charset="0"/>
                        </a:rPr>
                        <m:t>=−</m:t>
                      </m:r>
                      <m:sSub>
                        <m:sSubPr>
                          <m:ctrlPr>
                            <a:rPr lang="en-CA" sz="2200" b="0" i="1" smtClean="0">
                              <a:solidFill>
                                <a:schemeClr val="tx1"/>
                              </a:solidFill>
                              <a:latin typeface="Cambria Math" panose="02040503050406030204" pitchFamily="18" charset="0"/>
                            </a:rPr>
                          </m:ctrlPr>
                        </m:sSubPr>
                        <m:e>
                          <m:r>
                            <a:rPr lang="en-CA" sz="2200" b="0" i="1" smtClean="0">
                              <a:solidFill>
                                <a:schemeClr val="tx1"/>
                              </a:solidFill>
                              <a:latin typeface="Cambria Math" panose="02040503050406030204" pitchFamily="18" charset="0"/>
                            </a:rPr>
                            <m:t>𝛼</m:t>
                          </m:r>
                        </m:e>
                        <m:sub>
                          <m:r>
                            <a:rPr lang="en-CA" sz="2200" b="0" i="1" smtClean="0">
                              <a:solidFill>
                                <a:schemeClr val="tx1"/>
                              </a:solidFill>
                              <a:latin typeface="Cambria Math" panose="02040503050406030204" pitchFamily="18" charset="0"/>
                            </a:rPr>
                            <m:t>1</m:t>
                          </m:r>
                        </m:sub>
                      </m:sSub>
                      <m:r>
                        <a:rPr lang="en-CA" sz="2200" b="0" i="1" smtClean="0">
                          <a:solidFill>
                            <a:schemeClr val="tx1"/>
                          </a:solidFill>
                          <a:latin typeface="Cambria Math" panose="02040503050406030204" pitchFamily="18" charset="0"/>
                        </a:rPr>
                        <m:t>+</m:t>
                      </m:r>
                      <m:r>
                        <a:rPr lang="en-CA" sz="2200" b="0" i="1" smtClean="0">
                          <a:solidFill>
                            <a:schemeClr val="tx1"/>
                          </a:solidFill>
                          <a:latin typeface="Cambria Math" panose="02040503050406030204" pitchFamily="18" charset="0"/>
                        </a:rPr>
                        <m:t>𝛼</m:t>
                      </m:r>
                      <m:sSup>
                        <m:sSupPr>
                          <m:ctrlPr>
                            <a:rPr lang="en-CA" sz="2200" b="0" i="1" smtClean="0">
                              <a:solidFill>
                                <a:schemeClr val="tx1"/>
                              </a:solidFill>
                              <a:latin typeface="Cambria Math" panose="02040503050406030204" pitchFamily="18" charset="0"/>
                            </a:rPr>
                          </m:ctrlPr>
                        </m:sSupPr>
                        <m:e>
                          <m:r>
                            <a:rPr lang="en-CA" sz="2200" b="0" i="1" smtClean="0">
                              <a:solidFill>
                                <a:schemeClr val="tx1"/>
                              </a:solidFill>
                              <a:latin typeface="Cambria Math" panose="02040503050406030204" pitchFamily="18" charset="0"/>
                            </a:rPr>
                            <m:t>𝑃</m:t>
                          </m:r>
                        </m:e>
                        <m:sup>
                          <m:r>
                            <a:rPr lang="en-CA" sz="2200" b="0" i="1" smtClean="0">
                              <a:solidFill>
                                <a:schemeClr val="tx1"/>
                              </a:solidFill>
                              <a:latin typeface="Cambria Math" panose="02040503050406030204" pitchFamily="18" charset="0"/>
                            </a:rPr>
                            <m:t>∗</m:t>
                          </m:r>
                        </m:sup>
                      </m:sSup>
                    </m:oMath>
                  </m:oMathPara>
                </a14:m>
                <a:endParaRPr lang="en-CA" sz="2200" b="0" dirty="0">
                  <a:solidFill>
                    <a:schemeClr val="tx1"/>
                  </a:solidFill>
                </a:endParaRPr>
              </a:p>
              <a:p>
                <a:pPr marL="342900" indent="-342900">
                  <a:buFont typeface="Arial" panose="020B0604020202020204" pitchFamily="34" charset="0"/>
                  <a:buChar char="•"/>
                </a:pPr>
                <a:endParaRPr lang="en-CA" sz="2200" dirty="0">
                  <a:solidFill>
                    <a:schemeClr val="tx1"/>
                  </a:solidFill>
                </a:endParaRPr>
              </a:p>
              <a:p>
                <a:pPr marL="342900" indent="-342900">
                  <a:buFont typeface="Arial" panose="020B0604020202020204" pitchFamily="34" charset="0"/>
                  <a:buChar char="•"/>
                </a:pPr>
                <a:r>
                  <a:rPr lang="en-CA" sz="2200" dirty="0">
                    <a:solidFill>
                      <a:schemeClr val="tx1"/>
                    </a:solidFill>
                  </a:rPr>
                  <a:t>Simply the weighted average of positive and negative externalities!</a:t>
                </a:r>
              </a:p>
            </p:txBody>
          </p:sp>
        </mc:Choice>
        <mc:Fallback xmlns="">
          <p:sp>
            <p:nvSpPr>
              <p:cNvPr id="3" name="TextBox 2">
                <a:extLst>
                  <a:ext uri="{FF2B5EF4-FFF2-40B4-BE49-F238E27FC236}">
                    <a16:creationId xmlns:a16="http://schemas.microsoft.com/office/drawing/2014/main" id="{EB3B0B30-C2F4-16D0-9036-2E80A97D4666}"/>
                  </a:ext>
                </a:extLst>
              </p:cNvPr>
              <p:cNvSpPr txBox="1">
                <a:spLocks noRot="1" noChangeAspect="1" noMove="1" noResize="1" noEditPoints="1" noAdjustHandles="1" noChangeArrowheads="1" noChangeShapeType="1" noTextEdit="1"/>
              </p:cNvSpPr>
              <p:nvPr/>
            </p:nvSpPr>
            <p:spPr>
              <a:xfrm>
                <a:off x="304800" y="733299"/>
                <a:ext cx="10668000" cy="3444533"/>
              </a:xfrm>
              <a:prstGeom prst="rect">
                <a:avLst/>
              </a:prstGeom>
              <a:blipFill>
                <a:blip r:embed="rId3"/>
                <a:stretch>
                  <a:fillRect l="-629" b="-2832"/>
                </a:stretch>
              </a:blipFill>
            </p:spPr>
            <p:txBody>
              <a:bodyPr/>
              <a:lstStyle/>
              <a:p>
                <a:r>
                  <a:rPr lang="en-CA">
                    <a:noFill/>
                  </a:rPr>
                  <a:t> </a:t>
                </a:r>
              </a:p>
            </p:txBody>
          </p:sp>
        </mc:Fallback>
      </mc:AlternateContent>
      <mc:AlternateContent xmlns:mc="http://schemas.openxmlformats.org/markup-compatibility/2006" xmlns:p14="http://schemas.microsoft.com/office/powerpoint/2010/main">
        <mc:Choice Requires="p14">
          <p:contentPart p14:bwMode="auto" r:id="rId4">
            <p14:nvContentPartPr>
              <p14:cNvPr id="4" name="Ink 3">
                <a:extLst>
                  <a:ext uri="{FF2B5EF4-FFF2-40B4-BE49-F238E27FC236}">
                    <a16:creationId xmlns:a16="http://schemas.microsoft.com/office/drawing/2014/main" id="{0269A358-6643-27A2-4CFC-87DBE469AFBC}"/>
                  </a:ext>
                </a:extLst>
              </p14:cNvPr>
              <p14:cNvContentPartPr/>
              <p14:nvPr/>
            </p14:nvContentPartPr>
            <p14:xfrm>
              <a:off x="3164106" y="491156"/>
              <a:ext cx="2160" cy="360"/>
            </p14:xfrm>
          </p:contentPart>
        </mc:Choice>
        <mc:Fallback xmlns="">
          <p:pic>
            <p:nvPicPr>
              <p:cNvPr id="4" name="Ink 3">
                <a:extLst>
                  <a:ext uri="{FF2B5EF4-FFF2-40B4-BE49-F238E27FC236}">
                    <a16:creationId xmlns:a16="http://schemas.microsoft.com/office/drawing/2014/main" id="{0269A358-6643-27A2-4CFC-87DBE469AFBC}"/>
                  </a:ext>
                </a:extLst>
              </p:cNvPr>
              <p:cNvPicPr/>
              <p:nvPr/>
            </p:nvPicPr>
            <p:blipFill>
              <a:blip r:embed="rId5"/>
              <a:stretch>
                <a:fillRect/>
              </a:stretch>
            </p:blipFill>
            <p:spPr>
              <a:xfrm>
                <a:off x="3155106" y="482516"/>
                <a:ext cx="198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5" name="Ink 4">
                <a:extLst>
                  <a:ext uri="{FF2B5EF4-FFF2-40B4-BE49-F238E27FC236}">
                    <a16:creationId xmlns:a16="http://schemas.microsoft.com/office/drawing/2014/main" id="{9EB1C396-5C70-EB5C-87E2-F2AEA6D23D6E}"/>
                  </a:ext>
                </a:extLst>
              </p14:cNvPr>
              <p14:cNvContentPartPr/>
              <p14:nvPr/>
            </p14:nvContentPartPr>
            <p14:xfrm>
              <a:off x="3028026" y="422396"/>
              <a:ext cx="360" cy="360"/>
            </p14:xfrm>
          </p:contentPart>
        </mc:Choice>
        <mc:Fallback xmlns="">
          <p:pic>
            <p:nvPicPr>
              <p:cNvPr id="5" name="Ink 4">
                <a:extLst>
                  <a:ext uri="{FF2B5EF4-FFF2-40B4-BE49-F238E27FC236}">
                    <a16:creationId xmlns:a16="http://schemas.microsoft.com/office/drawing/2014/main" id="{9EB1C396-5C70-EB5C-87E2-F2AEA6D23D6E}"/>
                  </a:ext>
                </a:extLst>
              </p:cNvPr>
              <p:cNvPicPr/>
              <p:nvPr/>
            </p:nvPicPr>
            <p:blipFill>
              <a:blip r:embed="rId7"/>
              <a:stretch>
                <a:fillRect/>
              </a:stretch>
            </p:blipFill>
            <p:spPr>
              <a:xfrm>
                <a:off x="3019386" y="413756"/>
                <a:ext cx="18000" cy="18000"/>
              </a:xfrm>
              <a:prstGeom prst="rect">
                <a:avLst/>
              </a:prstGeom>
            </p:spPr>
          </p:pic>
        </mc:Fallback>
      </mc:AlternateContent>
    </p:spTree>
    <p:extLst>
      <p:ext uri="{BB962C8B-B14F-4D97-AF65-F5344CB8AC3E}">
        <p14:creationId xmlns:p14="http://schemas.microsoft.com/office/powerpoint/2010/main" val="2830524987"/>
      </p:ext>
    </p:extLst>
  </p:cSld>
  <p:clrMapOvr>
    <a:masterClrMapping/>
  </p:clrMapOvr>
  <p:transition>
    <p:cut/>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1217" y="30443"/>
            <a:ext cx="10304383" cy="702856"/>
          </a:xfrm>
          <a:prstGeom prst="rect">
            <a:avLst/>
          </a:prstGeom>
        </p:spPr>
        <p:txBody>
          <a:bodyPr vert="horz" wrap="square" lIns="0" tIns="25499" rIns="0" bIns="0" rtlCol="0" anchor="b">
            <a:spAutoFit/>
          </a:bodyPr>
          <a:lstStyle/>
          <a:p>
            <a:pPr marL="26841">
              <a:lnSpc>
                <a:spcPct val="100000"/>
              </a:lnSpc>
              <a:spcBef>
                <a:spcPts val="201"/>
              </a:spcBef>
            </a:pPr>
            <a:r>
              <a:rPr lang="en-CA" spc="95" dirty="0"/>
              <a:t>Empirical Predictions of the Model</a:t>
            </a:r>
            <a:endParaRPr spc="95" dirty="0"/>
          </a:p>
        </p:txBody>
      </p:sp>
      <p:sp>
        <p:nvSpPr>
          <p:cNvPr id="9" name="object 9"/>
          <p:cNvSpPr txBox="1"/>
          <p:nvPr/>
        </p:nvSpPr>
        <p:spPr>
          <a:xfrm>
            <a:off x="11862007" y="6407020"/>
            <a:ext cx="132865" cy="220866"/>
          </a:xfrm>
          <a:prstGeom prst="rect">
            <a:avLst/>
          </a:prstGeom>
        </p:spPr>
        <p:txBody>
          <a:bodyPr vert="horz" wrap="square" lIns="0" tIns="25499" rIns="0" bIns="0" rtlCol="0">
            <a:spAutoFit/>
          </a:bodyPr>
          <a:lstStyle/>
          <a:p>
            <a:pPr marL="26841">
              <a:spcBef>
                <a:spcPts val="201"/>
              </a:spcBef>
            </a:pPr>
            <a:r>
              <a:rPr sz="1268" spc="-232" dirty="0">
                <a:solidFill>
                  <a:srgbClr val="22373A"/>
                </a:solidFill>
                <a:latin typeface="Arial Black"/>
                <a:cs typeface="Arial Black"/>
              </a:rPr>
              <a:t>5</a:t>
            </a:r>
            <a:endParaRPr sz="1268">
              <a:latin typeface="Arial Black"/>
              <a:cs typeface="Arial Black"/>
            </a:endParaRPr>
          </a:p>
        </p:txBody>
      </p:sp>
      <p:sp>
        <p:nvSpPr>
          <p:cNvPr id="3" name="TextBox 2">
            <a:extLst>
              <a:ext uri="{FF2B5EF4-FFF2-40B4-BE49-F238E27FC236}">
                <a16:creationId xmlns:a16="http://schemas.microsoft.com/office/drawing/2014/main" id="{EB3B0B30-C2F4-16D0-9036-2E80A97D4666}"/>
              </a:ext>
            </a:extLst>
          </p:cNvPr>
          <p:cNvSpPr txBox="1"/>
          <p:nvPr/>
        </p:nvSpPr>
        <p:spPr>
          <a:xfrm>
            <a:off x="304800" y="733299"/>
            <a:ext cx="10668000" cy="4493538"/>
          </a:xfrm>
          <a:prstGeom prst="rect">
            <a:avLst/>
          </a:prstGeom>
          <a:noFill/>
        </p:spPr>
        <p:txBody>
          <a:bodyPr wrap="square" rtlCol="0">
            <a:spAutoFit/>
          </a:bodyPr>
          <a:lstStyle/>
          <a:p>
            <a:endParaRPr lang="en-CA" sz="2200" dirty="0"/>
          </a:p>
          <a:p>
            <a:pPr marL="457200" indent="-457200">
              <a:buFont typeface="+mj-lt"/>
              <a:buAutoNum type="arabicPeriod"/>
            </a:pPr>
            <a:r>
              <a:rPr lang="en-CA" sz="2200" dirty="0"/>
              <a:t>Utility of </a:t>
            </a:r>
            <a:r>
              <a:rPr lang="en-CA" sz="2200" dirty="0" err="1"/>
              <a:t>nonintensive</a:t>
            </a:r>
            <a:r>
              <a:rPr lang="en-CA" sz="2200" dirty="0"/>
              <a:t> management is worse in areas that are intensive</a:t>
            </a:r>
          </a:p>
          <a:p>
            <a:pPr marL="914400" lvl="1" indent="-457200">
              <a:buFont typeface="Arial" panose="020B0604020202020204" pitchFamily="34" charset="0"/>
              <a:buChar char="•"/>
            </a:pPr>
            <a:r>
              <a:rPr lang="en-CA" sz="2200" dirty="0"/>
              <a:t>There should be a negative relationship between intensity of treatment on average and quality of non-intensive treatment in a region</a:t>
            </a:r>
          </a:p>
          <a:p>
            <a:pPr marL="914400" lvl="1" indent="-457200">
              <a:buFont typeface="Arial" panose="020B0604020202020204" pitchFamily="34" charset="0"/>
              <a:buChar char="•"/>
            </a:pPr>
            <a:r>
              <a:rPr lang="en-CA" sz="2200" dirty="0"/>
              <a:t>That is: </a:t>
            </a:r>
            <a:r>
              <a:rPr lang="en-US" sz="2000" b="1" dirty="0">
                <a:solidFill>
                  <a:schemeClr val="accent2">
                    <a:lumMod val="75000"/>
                  </a:schemeClr>
                </a:solidFill>
              </a:rPr>
              <a:t>intensive treatment crowds out good medical management</a:t>
            </a:r>
            <a:endParaRPr lang="en-CA" sz="2000" b="1" dirty="0">
              <a:solidFill>
                <a:schemeClr val="accent2">
                  <a:lumMod val="75000"/>
                </a:schemeClr>
              </a:solidFill>
            </a:endParaRPr>
          </a:p>
          <a:p>
            <a:pPr marL="457200" indent="-457200">
              <a:buFont typeface="+mj-lt"/>
              <a:buAutoNum type="arabicPeriod"/>
            </a:pPr>
            <a:r>
              <a:rPr lang="en-US" sz="2200" dirty="0"/>
              <a:t>Comparing intensive to minimalist regions: </a:t>
            </a:r>
          </a:p>
          <a:p>
            <a:pPr marL="914400" lvl="1" indent="-457200">
              <a:buFont typeface="Arial" panose="020B0604020202020204" pitchFamily="34" charset="0"/>
              <a:buChar char="•"/>
            </a:pPr>
            <a:r>
              <a:rPr lang="en-US" sz="2200" dirty="0"/>
              <a:t>Patient utility for riskiest patients will be higher </a:t>
            </a:r>
          </a:p>
          <a:p>
            <a:pPr marL="914400" lvl="1" indent="-457200">
              <a:buFont typeface="Arial" panose="020B0604020202020204" pitchFamily="34" charset="0"/>
              <a:buChar char="•"/>
            </a:pPr>
            <a:r>
              <a:rPr lang="en-US" sz="2200" dirty="0"/>
              <a:t>Patient utility for least risky patients will be lower</a:t>
            </a:r>
          </a:p>
          <a:p>
            <a:pPr marL="914400" lvl="1" indent="-457200">
              <a:buFont typeface="Arial" panose="020B0604020202020204" pitchFamily="34" charset="0"/>
              <a:buChar char="•"/>
            </a:pPr>
            <a:r>
              <a:rPr lang="en-US" sz="2200" dirty="0"/>
              <a:t>Benefit from receiving intervention is higher (ATT is higher)</a:t>
            </a:r>
          </a:p>
          <a:p>
            <a:pPr marL="457200" indent="-457200">
              <a:buFont typeface="+mj-lt"/>
              <a:buAutoNum type="arabicPeriod"/>
            </a:pPr>
            <a:r>
              <a:rPr lang="en-US" sz="2200" dirty="0"/>
              <a:t>Marginal patients receiving treatment in intensive areas will be less clinically appropriate for the intervention </a:t>
            </a:r>
            <a:endParaRPr lang="en-CA" sz="2200" dirty="0"/>
          </a:p>
          <a:p>
            <a:pPr marL="457200" indent="-457200">
              <a:buFont typeface="+mj-lt"/>
              <a:buAutoNum type="arabicPeriod"/>
            </a:pPr>
            <a:endParaRPr lang="en-CA" sz="2200" dirty="0"/>
          </a:p>
          <a:p>
            <a:r>
              <a:rPr lang="en-CA" sz="2200" b="1" dirty="0">
                <a:solidFill>
                  <a:schemeClr val="accent2">
                    <a:lumMod val="75000"/>
                  </a:schemeClr>
                </a:solidFill>
              </a:rPr>
              <a:t>How are these tested in the paper? Is it convincing? </a:t>
            </a:r>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0269A358-6643-27A2-4CFC-87DBE469AFBC}"/>
                  </a:ext>
                </a:extLst>
              </p14:cNvPr>
              <p14:cNvContentPartPr/>
              <p14:nvPr/>
            </p14:nvContentPartPr>
            <p14:xfrm>
              <a:off x="3164106" y="491156"/>
              <a:ext cx="2160" cy="360"/>
            </p14:xfrm>
          </p:contentPart>
        </mc:Choice>
        <mc:Fallback xmlns="">
          <p:pic>
            <p:nvPicPr>
              <p:cNvPr id="4" name="Ink 3">
                <a:extLst>
                  <a:ext uri="{FF2B5EF4-FFF2-40B4-BE49-F238E27FC236}">
                    <a16:creationId xmlns:a16="http://schemas.microsoft.com/office/drawing/2014/main" id="{0269A358-6643-27A2-4CFC-87DBE469AFBC}"/>
                  </a:ext>
                </a:extLst>
              </p:cNvPr>
              <p:cNvPicPr/>
              <p:nvPr/>
            </p:nvPicPr>
            <p:blipFill>
              <a:blip r:embed="rId4"/>
              <a:stretch>
                <a:fillRect/>
              </a:stretch>
            </p:blipFill>
            <p:spPr>
              <a:xfrm>
                <a:off x="3155106" y="482516"/>
                <a:ext cx="198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5" name="Ink 4">
                <a:extLst>
                  <a:ext uri="{FF2B5EF4-FFF2-40B4-BE49-F238E27FC236}">
                    <a16:creationId xmlns:a16="http://schemas.microsoft.com/office/drawing/2014/main" id="{9EB1C396-5C70-EB5C-87E2-F2AEA6D23D6E}"/>
                  </a:ext>
                </a:extLst>
              </p14:cNvPr>
              <p14:cNvContentPartPr/>
              <p14:nvPr/>
            </p14:nvContentPartPr>
            <p14:xfrm>
              <a:off x="3028026" y="422396"/>
              <a:ext cx="360" cy="360"/>
            </p14:xfrm>
          </p:contentPart>
        </mc:Choice>
        <mc:Fallback xmlns="">
          <p:pic>
            <p:nvPicPr>
              <p:cNvPr id="5" name="Ink 4">
                <a:extLst>
                  <a:ext uri="{FF2B5EF4-FFF2-40B4-BE49-F238E27FC236}">
                    <a16:creationId xmlns:a16="http://schemas.microsoft.com/office/drawing/2014/main" id="{9EB1C396-5C70-EB5C-87E2-F2AEA6D23D6E}"/>
                  </a:ext>
                </a:extLst>
              </p:cNvPr>
              <p:cNvPicPr/>
              <p:nvPr/>
            </p:nvPicPr>
            <p:blipFill>
              <a:blip r:embed="rId6"/>
              <a:stretch>
                <a:fillRect/>
              </a:stretch>
            </p:blipFill>
            <p:spPr>
              <a:xfrm>
                <a:off x="3019386" y="413756"/>
                <a:ext cx="18000" cy="18000"/>
              </a:xfrm>
              <a:prstGeom prst="rect">
                <a:avLst/>
              </a:prstGeom>
            </p:spPr>
          </p:pic>
        </mc:Fallback>
      </mc:AlternateContent>
    </p:spTree>
    <p:extLst>
      <p:ext uri="{BB962C8B-B14F-4D97-AF65-F5344CB8AC3E}">
        <p14:creationId xmlns:p14="http://schemas.microsoft.com/office/powerpoint/2010/main" val="1633976078"/>
      </p:ext>
    </p:extLst>
  </p:cSld>
  <p:clrMapOvr>
    <a:masterClrMapping/>
  </p:clrMapOvr>
  <p:transition>
    <p:cut/>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959A64B-5C9A-4A9B-BA45-ADECED2E51D9}"/>
              </a:ext>
            </a:extLst>
          </p:cNvPr>
          <p:cNvSpPr>
            <a:spLocks noGrp="1"/>
          </p:cNvSpPr>
          <p:nvPr>
            <p:ph type="ctrTitle"/>
          </p:nvPr>
        </p:nvSpPr>
        <p:spPr>
          <a:xfrm>
            <a:off x="1261872" y="758952"/>
            <a:ext cx="10625328" cy="4041648"/>
          </a:xfrm>
        </p:spPr>
        <p:txBody>
          <a:bodyPr/>
          <a:lstStyle/>
          <a:p>
            <a:r>
              <a:rPr lang="en-US" dirty="0"/>
              <a:t>Presentations</a:t>
            </a:r>
          </a:p>
        </p:txBody>
      </p:sp>
      <p:sp>
        <p:nvSpPr>
          <p:cNvPr id="5" name="Subtitle 4">
            <a:extLst>
              <a:ext uri="{FF2B5EF4-FFF2-40B4-BE49-F238E27FC236}">
                <a16:creationId xmlns:a16="http://schemas.microsoft.com/office/drawing/2014/main" id="{D52D9252-3DD8-4D35-8070-32332FBE25E4}"/>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90596377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959A64B-5C9A-4A9B-BA45-ADECED2E51D9}"/>
              </a:ext>
            </a:extLst>
          </p:cNvPr>
          <p:cNvSpPr>
            <a:spLocks noGrp="1"/>
          </p:cNvSpPr>
          <p:nvPr>
            <p:ph type="ctrTitle"/>
          </p:nvPr>
        </p:nvSpPr>
        <p:spPr>
          <a:xfrm>
            <a:off x="1261872" y="3276600"/>
            <a:ext cx="10625328" cy="1298448"/>
          </a:xfrm>
        </p:spPr>
        <p:txBody>
          <a:bodyPr>
            <a:normAutofit/>
          </a:bodyPr>
          <a:lstStyle/>
          <a:p>
            <a:r>
              <a:rPr lang="en-US" dirty="0"/>
              <a:t>Liu and Ma (2013)</a:t>
            </a:r>
          </a:p>
        </p:txBody>
      </p:sp>
      <p:sp>
        <p:nvSpPr>
          <p:cNvPr id="7" name="Subtitle 4">
            <a:extLst>
              <a:ext uri="{FF2B5EF4-FFF2-40B4-BE49-F238E27FC236}">
                <a16:creationId xmlns:a16="http://schemas.microsoft.com/office/drawing/2014/main" id="{592755C3-E09C-4692-E8D4-9A9FB12BD9A6}"/>
              </a:ext>
            </a:extLst>
          </p:cNvPr>
          <p:cNvSpPr txBox="1">
            <a:spLocks/>
          </p:cNvSpPr>
          <p:nvPr/>
        </p:nvSpPr>
        <p:spPr>
          <a:xfrm>
            <a:off x="1235291" y="4814777"/>
            <a:ext cx="9418320" cy="1691640"/>
          </a:xfrm>
          <a:prstGeom prst="rect">
            <a:avLst/>
          </a:prstGeom>
        </p:spPr>
        <p:txBody>
          <a:bodyPr vert="horz" lIns="91440" tIns="45720" rIns="91440" bIns="45720" rtlCol="0">
            <a:normAutofit/>
          </a:bodyPr>
          <a:lstStyle>
            <a:lvl1pPr marL="0" indent="0" algn="l" defTabSz="914400" rtl="0" eaLnBrk="1" latinLnBrk="0" hangingPunct="1">
              <a:lnSpc>
                <a:spcPct val="95000"/>
              </a:lnSpc>
              <a:spcBef>
                <a:spcPts val="1400"/>
              </a:spcBef>
              <a:spcAft>
                <a:spcPts val="200"/>
              </a:spcAft>
              <a:buClr>
                <a:schemeClr val="accent1"/>
              </a:buClr>
              <a:buSzPct val="80000"/>
              <a:buFont typeface="Arial" pitchFamily="34" charset="0"/>
              <a:buNone/>
              <a:defRPr sz="2200" kern="1200" spc="10" baseline="0">
                <a:solidFill>
                  <a:schemeClr val="tx1">
                    <a:lumMod val="75000"/>
                  </a:schemeClr>
                </a:solidFill>
                <a:latin typeface="Times New Roman" panose="02020603050405020304" pitchFamily="18" charset="0"/>
                <a:ea typeface="+mn-ea"/>
                <a:cs typeface="+mn-cs"/>
              </a:defRPr>
            </a:lvl1pPr>
            <a:lvl2pPr marL="457200" indent="0" algn="ctr" defTabSz="914400" rtl="0" eaLnBrk="1" latinLnBrk="0" hangingPunct="1">
              <a:lnSpc>
                <a:spcPct val="90000"/>
              </a:lnSpc>
              <a:spcBef>
                <a:spcPts val="300"/>
              </a:spcBef>
              <a:spcAft>
                <a:spcPts val="300"/>
              </a:spcAft>
              <a:buClr>
                <a:schemeClr val="accent1"/>
              </a:buClr>
              <a:buFont typeface="Wingdings 2" pitchFamily="18" charset="2"/>
              <a:buNone/>
              <a:defRPr sz="2200" kern="1200">
                <a:solidFill>
                  <a:schemeClr val="tx1">
                    <a:lumMod val="85000"/>
                    <a:lumOff val="15000"/>
                  </a:schemeClr>
                </a:solidFill>
                <a:latin typeface="Times New Roman" panose="02020603050405020304" pitchFamily="18" charset="0"/>
                <a:ea typeface="+mn-ea"/>
                <a:cs typeface="+mn-cs"/>
              </a:defRPr>
            </a:lvl2pPr>
            <a:lvl3pPr marL="914400" indent="0" algn="ctr" defTabSz="914400" rtl="0" eaLnBrk="1" latinLnBrk="0" hangingPunct="1">
              <a:lnSpc>
                <a:spcPct val="90000"/>
              </a:lnSpc>
              <a:spcBef>
                <a:spcPts val="300"/>
              </a:spcBef>
              <a:spcAft>
                <a:spcPts val="300"/>
              </a:spcAft>
              <a:buClr>
                <a:schemeClr val="accent1"/>
              </a:buClr>
              <a:buFont typeface="Wingdings 2" pitchFamily="18" charset="2"/>
              <a:buNone/>
              <a:defRPr sz="2200" kern="1200">
                <a:solidFill>
                  <a:schemeClr val="tx1">
                    <a:lumMod val="85000"/>
                    <a:lumOff val="15000"/>
                  </a:schemeClr>
                </a:solidFill>
                <a:latin typeface="Times New Roman" panose="02020603050405020304" pitchFamily="18" charset="0"/>
                <a:ea typeface="+mn-ea"/>
                <a:cs typeface="+mn-cs"/>
              </a:defRPr>
            </a:lvl3pPr>
            <a:lvl4pPr marL="13716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Times New Roman" panose="02020603050405020304" pitchFamily="18" charset="0"/>
                <a:ea typeface="+mn-ea"/>
                <a:cs typeface="+mn-cs"/>
              </a:defRPr>
            </a:lvl4pPr>
            <a:lvl5pPr marL="18288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Times New Roman" panose="02020603050405020304" pitchFamily="18" charset="0"/>
                <a:ea typeface="+mn-ea"/>
                <a:cs typeface="+mn-cs"/>
              </a:defRPr>
            </a:lvl5pPr>
            <a:lvl6pPr marL="22860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9pPr>
          </a:lstStyle>
          <a:p>
            <a:r>
              <a:rPr lang="en-US" sz="2400" spc="-5" dirty="0">
                <a:effectLst/>
                <a:latin typeface="Times New Roman" panose="02020603050405020304" pitchFamily="18" charset="0"/>
                <a:ea typeface="Times New Roman" panose="02020603050405020304" pitchFamily="18" charset="0"/>
              </a:rPr>
              <a:t>“</a:t>
            </a:r>
            <a:r>
              <a:rPr lang="en-US" sz="2400" dirty="0">
                <a:effectLst/>
                <a:latin typeface="Times New Roman" panose="02020603050405020304" pitchFamily="18" charset="0"/>
                <a:ea typeface="Times New Roman" panose="02020603050405020304" pitchFamily="18" charset="0"/>
              </a:rPr>
              <a:t>Health insurance, treatment plan, and delegation to altruistic physician”</a:t>
            </a:r>
          </a:p>
          <a:p>
            <a:r>
              <a:rPr lang="en-US" sz="2400" i="1" dirty="0">
                <a:effectLst/>
                <a:latin typeface="Times New Roman" panose="02020603050405020304" pitchFamily="18" charset="0"/>
                <a:ea typeface="Times New Roman" panose="02020603050405020304" pitchFamily="18" charset="0"/>
              </a:rPr>
              <a:t>Journal of Economic Behavior &amp; Organization</a:t>
            </a:r>
            <a:r>
              <a:rPr lang="en-US" sz="2400" spc="-5" dirty="0">
                <a:effectLst/>
                <a:latin typeface="Times New Roman" panose="02020603050405020304" pitchFamily="18" charset="0"/>
                <a:ea typeface="Times New Roman" panose="02020603050405020304" pitchFamily="18" charset="0"/>
              </a:rPr>
              <a:t> </a:t>
            </a:r>
            <a:endParaRPr lang="en-US" sz="2400" dirty="0"/>
          </a:p>
        </p:txBody>
      </p:sp>
    </p:spTree>
    <p:extLst>
      <p:ext uri="{BB962C8B-B14F-4D97-AF65-F5344CB8AC3E}">
        <p14:creationId xmlns:p14="http://schemas.microsoft.com/office/powerpoint/2010/main" val="33465007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1217" y="30443"/>
            <a:ext cx="9694783" cy="702856"/>
          </a:xfrm>
          <a:prstGeom prst="rect">
            <a:avLst/>
          </a:prstGeom>
        </p:spPr>
        <p:txBody>
          <a:bodyPr vert="horz" wrap="square" lIns="0" tIns="25499" rIns="0" bIns="0" rtlCol="0" anchor="b">
            <a:spAutoFit/>
          </a:bodyPr>
          <a:lstStyle/>
          <a:p>
            <a:pPr marL="26841">
              <a:lnSpc>
                <a:spcPct val="100000"/>
              </a:lnSpc>
              <a:spcBef>
                <a:spcPts val="201"/>
              </a:spcBef>
            </a:pPr>
            <a:r>
              <a:rPr lang="en-CA" spc="95" dirty="0"/>
              <a:t>Can a physician induce demand?</a:t>
            </a:r>
            <a:endParaRPr spc="95" dirty="0"/>
          </a:p>
        </p:txBody>
      </p:sp>
      <p:sp>
        <p:nvSpPr>
          <p:cNvPr id="9" name="object 9"/>
          <p:cNvSpPr txBox="1"/>
          <p:nvPr/>
        </p:nvSpPr>
        <p:spPr>
          <a:xfrm>
            <a:off x="11862007" y="6407020"/>
            <a:ext cx="132865" cy="220866"/>
          </a:xfrm>
          <a:prstGeom prst="rect">
            <a:avLst/>
          </a:prstGeom>
        </p:spPr>
        <p:txBody>
          <a:bodyPr vert="horz" wrap="square" lIns="0" tIns="25499" rIns="0" bIns="0" rtlCol="0">
            <a:spAutoFit/>
          </a:bodyPr>
          <a:lstStyle/>
          <a:p>
            <a:pPr marL="26841">
              <a:spcBef>
                <a:spcPts val="201"/>
              </a:spcBef>
            </a:pPr>
            <a:r>
              <a:rPr sz="1268" spc="-232" dirty="0">
                <a:solidFill>
                  <a:srgbClr val="22373A"/>
                </a:solidFill>
                <a:latin typeface="Arial Black"/>
                <a:cs typeface="Arial Black"/>
              </a:rPr>
              <a:t>5</a:t>
            </a:r>
            <a:endParaRPr sz="1268">
              <a:latin typeface="Arial Black"/>
              <a:cs typeface="Arial Black"/>
            </a:endParaRPr>
          </a:p>
        </p:txBody>
      </p:sp>
      <p:pic>
        <p:nvPicPr>
          <p:cNvPr id="4" name="Picture 3">
            <a:extLst>
              <a:ext uri="{FF2B5EF4-FFF2-40B4-BE49-F238E27FC236}">
                <a16:creationId xmlns:a16="http://schemas.microsoft.com/office/drawing/2014/main" id="{72D8BDE2-8AF7-734B-26D6-A62986CC8A5A}"/>
              </a:ext>
            </a:extLst>
          </p:cNvPr>
          <p:cNvPicPr>
            <a:picLocks noChangeAspect="1"/>
          </p:cNvPicPr>
          <p:nvPr/>
        </p:nvPicPr>
        <p:blipFill>
          <a:blip r:embed="rId3"/>
          <a:stretch>
            <a:fillRect/>
          </a:stretch>
        </p:blipFill>
        <p:spPr>
          <a:xfrm>
            <a:off x="304800" y="752964"/>
            <a:ext cx="8992994" cy="5943600"/>
          </a:xfrm>
          <a:prstGeom prst="rect">
            <a:avLst/>
          </a:prstGeom>
        </p:spPr>
      </p:pic>
      <p:sp>
        <p:nvSpPr>
          <p:cNvPr id="7" name="object 7"/>
          <p:cNvSpPr txBox="1"/>
          <p:nvPr/>
        </p:nvSpPr>
        <p:spPr>
          <a:xfrm>
            <a:off x="7772400" y="6394730"/>
            <a:ext cx="3733800" cy="413089"/>
          </a:xfrm>
          <a:prstGeom prst="rect">
            <a:avLst/>
          </a:prstGeom>
        </p:spPr>
        <p:txBody>
          <a:bodyPr vert="horz" wrap="square" lIns="0" tIns="73814" rIns="0" bIns="0" rtlCol="0">
            <a:spAutoFit/>
          </a:bodyPr>
          <a:lstStyle/>
          <a:p>
            <a:pPr marL="26841">
              <a:spcBef>
                <a:spcPts val="581"/>
              </a:spcBef>
            </a:pPr>
            <a:r>
              <a:rPr lang="en-CA" sz="2200" i="1" dirty="0">
                <a:solidFill>
                  <a:srgbClr val="22373A"/>
                </a:solidFill>
                <a:latin typeface="Times New Roman" panose="02020603050405020304" pitchFamily="18" charset="0"/>
                <a:cs typeface="Times New Roman" panose="02020603050405020304" pitchFamily="18" charset="0"/>
              </a:rPr>
              <a:t>Source: Alexander (2020, </a:t>
            </a:r>
            <a:r>
              <a:rPr lang="en-CA" sz="2200" dirty="0">
                <a:solidFill>
                  <a:srgbClr val="22373A"/>
                </a:solidFill>
                <a:latin typeface="Times New Roman" panose="02020603050405020304" pitchFamily="18" charset="0"/>
                <a:cs typeface="Times New Roman" panose="02020603050405020304" pitchFamily="18" charset="0"/>
              </a:rPr>
              <a:t>JPE) </a:t>
            </a:r>
            <a:endParaRPr sz="2200" dirty="0">
              <a:latin typeface="Times New Roman" panose="02020603050405020304" pitchFamily="18" charset="0"/>
              <a:cs typeface="Times New Roman" panose="02020603050405020304" pitchFamily="18" charset="0"/>
            </a:endParaRPr>
          </a:p>
        </p:txBody>
      </p:sp>
    </p:spTree>
  </p:cSld>
  <p:clrMapOvr>
    <a:masterClrMapping/>
  </p:clrMapOvr>
  <p:transition>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1217" y="30443"/>
            <a:ext cx="9694783" cy="702856"/>
          </a:xfrm>
          <a:prstGeom prst="rect">
            <a:avLst/>
          </a:prstGeom>
        </p:spPr>
        <p:txBody>
          <a:bodyPr vert="horz" wrap="square" lIns="0" tIns="25499" rIns="0" bIns="0" rtlCol="0" anchor="b">
            <a:spAutoFit/>
          </a:bodyPr>
          <a:lstStyle/>
          <a:p>
            <a:pPr marL="26841">
              <a:lnSpc>
                <a:spcPct val="100000"/>
              </a:lnSpc>
              <a:spcBef>
                <a:spcPts val="201"/>
              </a:spcBef>
            </a:pPr>
            <a:r>
              <a:rPr lang="en-CA" spc="95" dirty="0"/>
              <a:t>Physicians are also price responsive</a:t>
            </a:r>
            <a:endParaRPr spc="95" dirty="0"/>
          </a:p>
        </p:txBody>
      </p:sp>
      <p:sp>
        <p:nvSpPr>
          <p:cNvPr id="9" name="object 9"/>
          <p:cNvSpPr txBox="1"/>
          <p:nvPr/>
        </p:nvSpPr>
        <p:spPr>
          <a:xfrm>
            <a:off x="11862007" y="6407020"/>
            <a:ext cx="132865" cy="220866"/>
          </a:xfrm>
          <a:prstGeom prst="rect">
            <a:avLst/>
          </a:prstGeom>
        </p:spPr>
        <p:txBody>
          <a:bodyPr vert="horz" wrap="square" lIns="0" tIns="25499" rIns="0" bIns="0" rtlCol="0">
            <a:spAutoFit/>
          </a:bodyPr>
          <a:lstStyle/>
          <a:p>
            <a:pPr marL="26841">
              <a:spcBef>
                <a:spcPts val="201"/>
              </a:spcBef>
            </a:pPr>
            <a:r>
              <a:rPr sz="1268" spc="-232" dirty="0">
                <a:solidFill>
                  <a:srgbClr val="22373A"/>
                </a:solidFill>
                <a:latin typeface="Arial Black"/>
                <a:cs typeface="Arial Black"/>
              </a:rPr>
              <a:t>5</a:t>
            </a:r>
            <a:endParaRPr sz="1268">
              <a:latin typeface="Arial Black"/>
              <a:cs typeface="Arial Black"/>
            </a:endParaRPr>
          </a:p>
        </p:txBody>
      </p:sp>
      <p:sp>
        <p:nvSpPr>
          <p:cNvPr id="7" name="object 7"/>
          <p:cNvSpPr txBox="1"/>
          <p:nvPr/>
        </p:nvSpPr>
        <p:spPr>
          <a:xfrm>
            <a:off x="6096000" y="6394730"/>
            <a:ext cx="5410200" cy="413089"/>
          </a:xfrm>
          <a:prstGeom prst="rect">
            <a:avLst/>
          </a:prstGeom>
        </p:spPr>
        <p:txBody>
          <a:bodyPr vert="horz" wrap="square" lIns="0" tIns="73814" rIns="0" bIns="0" rtlCol="0">
            <a:spAutoFit/>
          </a:bodyPr>
          <a:lstStyle/>
          <a:p>
            <a:pPr marL="26841">
              <a:spcBef>
                <a:spcPts val="581"/>
              </a:spcBef>
            </a:pPr>
            <a:r>
              <a:rPr lang="en-CA" sz="2200" i="1" dirty="0">
                <a:solidFill>
                  <a:srgbClr val="22373A"/>
                </a:solidFill>
                <a:latin typeface="Times New Roman" panose="02020603050405020304" pitchFamily="18" charset="0"/>
                <a:cs typeface="Times New Roman" panose="02020603050405020304" pitchFamily="18" charset="0"/>
              </a:rPr>
              <a:t>Source: Clemens &amp; Gottlieb (2014, </a:t>
            </a:r>
            <a:r>
              <a:rPr lang="en-CA" sz="2200" dirty="0">
                <a:solidFill>
                  <a:srgbClr val="22373A"/>
                </a:solidFill>
                <a:latin typeface="Times New Roman" panose="02020603050405020304" pitchFamily="18" charset="0"/>
                <a:cs typeface="Times New Roman" panose="02020603050405020304" pitchFamily="18" charset="0"/>
              </a:rPr>
              <a:t>AER) </a:t>
            </a:r>
            <a:endParaRPr sz="22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571DCC46-F94A-85C8-E47A-0C6D492C7375}"/>
              </a:ext>
            </a:extLst>
          </p:cNvPr>
          <p:cNvPicPr>
            <a:picLocks noChangeAspect="1"/>
          </p:cNvPicPr>
          <p:nvPr/>
        </p:nvPicPr>
        <p:blipFill>
          <a:blip r:embed="rId3"/>
          <a:stretch>
            <a:fillRect/>
          </a:stretch>
        </p:blipFill>
        <p:spPr>
          <a:xfrm>
            <a:off x="381000" y="854266"/>
            <a:ext cx="10515600" cy="5448993"/>
          </a:xfrm>
          <a:prstGeom prst="rect">
            <a:avLst/>
          </a:prstGeom>
        </p:spPr>
      </p:pic>
    </p:spTree>
    <p:extLst>
      <p:ext uri="{BB962C8B-B14F-4D97-AF65-F5344CB8AC3E}">
        <p14:creationId xmlns:p14="http://schemas.microsoft.com/office/powerpoint/2010/main" val="3662799455"/>
      </p:ext>
    </p:extLst>
  </p:cSld>
  <p:clrMapOvr>
    <a:masterClrMapping/>
  </p:clrMapOvr>
  <p:transition>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1217" y="30443"/>
            <a:ext cx="10304383" cy="702856"/>
          </a:xfrm>
          <a:prstGeom prst="rect">
            <a:avLst/>
          </a:prstGeom>
        </p:spPr>
        <p:txBody>
          <a:bodyPr vert="horz" wrap="square" lIns="0" tIns="25499" rIns="0" bIns="0" rtlCol="0" anchor="b">
            <a:spAutoFit/>
          </a:bodyPr>
          <a:lstStyle/>
          <a:p>
            <a:pPr marL="26841">
              <a:lnSpc>
                <a:spcPct val="100000"/>
              </a:lnSpc>
              <a:spcBef>
                <a:spcPts val="201"/>
              </a:spcBef>
            </a:pPr>
            <a:r>
              <a:rPr lang="en-CA" spc="95" dirty="0"/>
              <a:t>Classic paper: Physician-induced demand</a:t>
            </a:r>
            <a:endParaRPr spc="95" dirty="0"/>
          </a:p>
        </p:txBody>
      </p:sp>
      <p:sp>
        <p:nvSpPr>
          <p:cNvPr id="9" name="object 9"/>
          <p:cNvSpPr txBox="1"/>
          <p:nvPr/>
        </p:nvSpPr>
        <p:spPr>
          <a:xfrm>
            <a:off x="11862007" y="6407020"/>
            <a:ext cx="132865" cy="220866"/>
          </a:xfrm>
          <a:prstGeom prst="rect">
            <a:avLst/>
          </a:prstGeom>
        </p:spPr>
        <p:txBody>
          <a:bodyPr vert="horz" wrap="square" lIns="0" tIns="25499" rIns="0" bIns="0" rtlCol="0">
            <a:spAutoFit/>
          </a:bodyPr>
          <a:lstStyle/>
          <a:p>
            <a:pPr marL="26841">
              <a:spcBef>
                <a:spcPts val="201"/>
              </a:spcBef>
            </a:pPr>
            <a:r>
              <a:rPr sz="1268" spc="-232" dirty="0">
                <a:solidFill>
                  <a:srgbClr val="22373A"/>
                </a:solidFill>
                <a:latin typeface="Arial Black"/>
                <a:cs typeface="Arial Black"/>
              </a:rPr>
              <a:t>5</a:t>
            </a:r>
            <a:endParaRPr sz="1268">
              <a:latin typeface="Arial Black"/>
              <a:cs typeface="Arial Black"/>
            </a:endParaRPr>
          </a:p>
        </p:txBody>
      </p:sp>
      <p:sp>
        <p:nvSpPr>
          <p:cNvPr id="3" name="TextBox 2">
            <a:extLst>
              <a:ext uri="{FF2B5EF4-FFF2-40B4-BE49-F238E27FC236}">
                <a16:creationId xmlns:a16="http://schemas.microsoft.com/office/drawing/2014/main" id="{EB3B0B30-C2F4-16D0-9036-2E80A97D4666}"/>
              </a:ext>
            </a:extLst>
          </p:cNvPr>
          <p:cNvSpPr txBox="1"/>
          <p:nvPr/>
        </p:nvSpPr>
        <p:spPr>
          <a:xfrm>
            <a:off x="304800" y="733299"/>
            <a:ext cx="10668000" cy="1446550"/>
          </a:xfrm>
          <a:prstGeom prst="rect">
            <a:avLst/>
          </a:prstGeom>
          <a:noFill/>
        </p:spPr>
        <p:txBody>
          <a:bodyPr wrap="square" rtlCol="0">
            <a:spAutoFit/>
          </a:bodyPr>
          <a:lstStyle/>
          <a:p>
            <a:pPr marL="285750" indent="-285750">
              <a:buFont typeface="Arial" panose="020B0604020202020204" pitchFamily="34" charset="0"/>
              <a:buChar char="•"/>
            </a:pPr>
            <a:r>
              <a:rPr lang="en-CA" sz="2200" dirty="0"/>
              <a:t>One hypothesis: profit-maximizing physicians persuade patients to consume “excess” care</a:t>
            </a:r>
          </a:p>
          <a:p>
            <a:pPr marL="285750" indent="-285750">
              <a:buFont typeface="Arial" panose="020B0604020202020204" pitchFamily="34" charset="0"/>
              <a:buChar char="•"/>
            </a:pPr>
            <a:r>
              <a:rPr lang="en-CA" sz="2200" dirty="0"/>
              <a:t>Providers exploit their </a:t>
            </a:r>
            <a:r>
              <a:rPr lang="en-CA" sz="2200" i="1" dirty="0"/>
              <a:t>medical </a:t>
            </a:r>
            <a:r>
              <a:rPr lang="en-CA" sz="2200" dirty="0"/>
              <a:t>information asymmetry to increase profits</a:t>
            </a:r>
          </a:p>
          <a:p>
            <a:pPr marL="285750" indent="-285750">
              <a:buFont typeface="Arial" panose="020B0604020202020204" pitchFamily="34" charset="0"/>
              <a:buChar char="•"/>
            </a:pPr>
            <a:r>
              <a:rPr lang="en-CA" sz="2200" b="1" u="sng" dirty="0"/>
              <a:t>How plausible do we think this is? </a:t>
            </a:r>
          </a:p>
        </p:txBody>
      </p:sp>
      <p:pic>
        <p:nvPicPr>
          <p:cNvPr id="5" name="Picture 4">
            <a:extLst>
              <a:ext uri="{FF2B5EF4-FFF2-40B4-BE49-F238E27FC236}">
                <a16:creationId xmlns:a16="http://schemas.microsoft.com/office/drawing/2014/main" id="{A5842685-763E-4161-2151-DC46FB0E64DC}"/>
              </a:ext>
            </a:extLst>
          </p:cNvPr>
          <p:cNvPicPr>
            <a:picLocks noChangeAspect="1"/>
          </p:cNvPicPr>
          <p:nvPr/>
        </p:nvPicPr>
        <p:blipFill>
          <a:blip r:embed="rId3"/>
          <a:stretch>
            <a:fillRect/>
          </a:stretch>
        </p:blipFill>
        <p:spPr>
          <a:xfrm>
            <a:off x="1905000" y="2362200"/>
            <a:ext cx="7839636" cy="3352800"/>
          </a:xfrm>
          <a:prstGeom prst="rect">
            <a:avLst/>
          </a:prstGeom>
        </p:spPr>
      </p:pic>
    </p:spTree>
    <p:extLst>
      <p:ext uri="{BB962C8B-B14F-4D97-AF65-F5344CB8AC3E}">
        <p14:creationId xmlns:p14="http://schemas.microsoft.com/office/powerpoint/2010/main" val="4265795801"/>
      </p:ext>
    </p:extLst>
  </p:cSld>
  <p:clrMapOvr>
    <a:masterClrMapping/>
  </p:clrMapOvr>
  <p:transition>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1217" y="30443"/>
            <a:ext cx="10304383" cy="702856"/>
          </a:xfrm>
          <a:prstGeom prst="rect">
            <a:avLst/>
          </a:prstGeom>
        </p:spPr>
        <p:txBody>
          <a:bodyPr vert="horz" wrap="square" lIns="0" tIns="25499" rIns="0" bIns="0" rtlCol="0" anchor="b">
            <a:spAutoFit/>
          </a:bodyPr>
          <a:lstStyle/>
          <a:p>
            <a:pPr marL="26841">
              <a:lnSpc>
                <a:spcPct val="100000"/>
              </a:lnSpc>
              <a:spcBef>
                <a:spcPts val="201"/>
              </a:spcBef>
            </a:pPr>
            <a:r>
              <a:rPr lang="en-CA" spc="95" dirty="0"/>
              <a:t>Model Setup: Patients</a:t>
            </a:r>
            <a:endParaRPr spc="95" dirty="0"/>
          </a:p>
        </p:txBody>
      </p:sp>
      <p:sp>
        <p:nvSpPr>
          <p:cNvPr id="9" name="object 9"/>
          <p:cNvSpPr txBox="1"/>
          <p:nvPr/>
        </p:nvSpPr>
        <p:spPr>
          <a:xfrm>
            <a:off x="11862007" y="6407020"/>
            <a:ext cx="132865" cy="220866"/>
          </a:xfrm>
          <a:prstGeom prst="rect">
            <a:avLst/>
          </a:prstGeom>
        </p:spPr>
        <p:txBody>
          <a:bodyPr vert="horz" wrap="square" lIns="0" tIns="25499" rIns="0" bIns="0" rtlCol="0">
            <a:spAutoFit/>
          </a:bodyPr>
          <a:lstStyle/>
          <a:p>
            <a:pPr marL="26841">
              <a:spcBef>
                <a:spcPts val="201"/>
              </a:spcBef>
            </a:pPr>
            <a:r>
              <a:rPr sz="1268" spc="-232" dirty="0">
                <a:solidFill>
                  <a:srgbClr val="22373A"/>
                </a:solidFill>
                <a:latin typeface="Arial Black"/>
                <a:cs typeface="Arial Black"/>
              </a:rPr>
              <a:t>5</a:t>
            </a:r>
            <a:endParaRPr sz="1268">
              <a:latin typeface="Arial Black"/>
              <a:cs typeface="Arial Black"/>
            </a:endParaRP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EB3B0B30-C2F4-16D0-9036-2E80A97D4666}"/>
                  </a:ext>
                </a:extLst>
              </p:cNvPr>
              <p:cNvSpPr txBox="1"/>
              <p:nvPr/>
            </p:nvSpPr>
            <p:spPr>
              <a:xfrm>
                <a:off x="304800" y="733299"/>
                <a:ext cx="10668000" cy="2488310"/>
              </a:xfrm>
              <a:prstGeom prst="rect">
                <a:avLst/>
              </a:prstGeom>
              <a:noFill/>
            </p:spPr>
            <p:txBody>
              <a:bodyPr wrap="square" rtlCol="0">
                <a:spAutoFit/>
              </a:bodyPr>
              <a:lstStyle/>
              <a:p>
                <a:pPr marL="285750" indent="-285750">
                  <a:buFont typeface="Arial" panose="020B0604020202020204" pitchFamily="34" charset="0"/>
                  <a:buChar char="•"/>
                </a:pPr>
                <a:r>
                  <a:rPr lang="en-CA" sz="2200" dirty="0"/>
                  <a:t>Providers exploit their </a:t>
                </a:r>
                <a:r>
                  <a:rPr lang="en-CA" sz="2200" i="1" dirty="0"/>
                  <a:t>medical </a:t>
                </a:r>
                <a:r>
                  <a:rPr lang="en-CA" sz="2200" dirty="0"/>
                  <a:t>information asymmetry to increase profits</a:t>
                </a:r>
              </a:p>
              <a:p>
                <a:pPr marL="285750" indent="-285750">
                  <a:buFont typeface="Arial" panose="020B0604020202020204" pitchFamily="34" charset="0"/>
                  <a:buChar char="•"/>
                </a:pPr>
                <a:endParaRPr lang="en-CA" sz="2200" dirty="0"/>
              </a:p>
              <a:p>
                <a:pPr marL="457200" indent="-457200">
                  <a:buFont typeface="+mj-lt"/>
                  <a:buAutoNum type="arabicPeriod"/>
                </a:pPr>
                <a:r>
                  <a:rPr lang="en-CA" sz="2200" dirty="0"/>
                  <a:t>Patients receive a signal </a:t>
                </a:r>
                <a14:m>
                  <m:oMath xmlns:m="http://schemas.openxmlformats.org/officeDocument/2006/math">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𝑆</m:t>
                        </m:r>
                      </m:e>
                      <m:sub>
                        <m:r>
                          <a:rPr lang="en-CA" sz="2200" b="0" i="1" smtClean="0">
                            <a:latin typeface="Cambria Math" panose="02040503050406030204" pitchFamily="18" charset="0"/>
                          </a:rPr>
                          <m:t>𝑝</m:t>
                        </m:r>
                      </m:sub>
                    </m:sSub>
                    <m:r>
                      <a:rPr lang="en-CA" sz="2200" b="0" i="1" smtClean="0">
                        <a:latin typeface="Cambria Math" panose="02040503050406030204" pitchFamily="18" charset="0"/>
                      </a:rPr>
                      <m:t> </m:t>
                    </m:r>
                  </m:oMath>
                </a14:m>
                <a:r>
                  <a:rPr lang="en-CA" sz="2200" dirty="0"/>
                  <a:t>of illness severity </a:t>
                </a:r>
                <a14:m>
                  <m:oMath xmlns:m="http://schemas.openxmlformats.org/officeDocument/2006/math">
                    <m:r>
                      <a:rPr lang="en-CA" sz="2200" b="0" i="1" smtClean="0">
                        <a:latin typeface="Cambria Math" panose="02040503050406030204" pitchFamily="18" charset="0"/>
                      </a:rPr>
                      <m:t>𝑍</m:t>
                    </m:r>
                  </m:oMath>
                </a14:m>
                <a:endParaRPr lang="en-CA" sz="2200" b="0" dirty="0"/>
              </a:p>
              <a:p>
                <a:pPr marL="457200" indent="-457200">
                  <a:buFont typeface="+mj-lt"/>
                  <a:buAutoNum type="arabicPeriod"/>
                </a:pPr>
                <a:r>
                  <a:rPr lang="en-CA" sz="2200" dirty="0"/>
                  <a:t>Illness severity affects patient utility: </a:t>
                </a:r>
              </a:p>
              <a:p>
                <a:pPr/>
                <a14:m>
                  <m:oMathPara xmlns:m="http://schemas.openxmlformats.org/officeDocument/2006/math">
                    <m:oMathParaPr>
                      <m:jc m:val="centerGroup"/>
                    </m:oMathParaPr>
                    <m:oMath xmlns:m="http://schemas.openxmlformats.org/officeDocument/2006/math">
                      <m:sSup>
                        <m:sSupPr>
                          <m:ctrlPr>
                            <a:rPr lang="en-CA" sz="2200" b="0" i="1" smtClean="0">
                              <a:latin typeface="Cambria Math" panose="02040503050406030204" pitchFamily="18" charset="0"/>
                            </a:rPr>
                          </m:ctrlPr>
                        </m:sSupPr>
                        <m:e>
                          <m:r>
                            <a:rPr lang="en-CA" sz="2200" b="0" i="1" smtClean="0">
                              <a:latin typeface="Cambria Math" panose="02040503050406030204" pitchFamily="18" charset="0"/>
                            </a:rPr>
                            <m:t>𝑈</m:t>
                          </m:r>
                        </m:e>
                        <m:sup>
                          <m:r>
                            <a:rPr lang="en-CA" sz="2200" b="0" i="1" smtClean="0">
                              <a:latin typeface="Cambria Math" panose="02040503050406030204" pitchFamily="18" charset="0"/>
                            </a:rPr>
                            <m:t>𝑝</m:t>
                          </m:r>
                        </m:sup>
                      </m:sSup>
                      <m:r>
                        <a:rPr lang="en-CA" sz="2200" b="0" i="1" smtClean="0">
                          <a:latin typeface="Cambria Math" panose="02040503050406030204" pitchFamily="18" charset="0"/>
                        </a:rPr>
                        <m:t>=</m:t>
                      </m:r>
                      <m:r>
                        <a:rPr lang="en-CA" sz="2200" b="0" i="1" smtClean="0">
                          <a:latin typeface="Cambria Math" panose="02040503050406030204" pitchFamily="18" charset="0"/>
                        </a:rPr>
                        <m:t>𝑀</m:t>
                      </m:r>
                      <m:r>
                        <a:rPr lang="en-CA" sz="2200" b="0" i="1" smtClean="0">
                          <a:latin typeface="Cambria Math" panose="02040503050406030204" pitchFamily="18" charset="0"/>
                        </a:rPr>
                        <m:t>+</m:t>
                      </m:r>
                      <m:r>
                        <a:rPr lang="en-CA" sz="2200" b="0" i="1" smtClean="0">
                          <a:latin typeface="Cambria Math" panose="02040503050406030204" pitchFamily="18" charset="0"/>
                        </a:rPr>
                        <m:t>𝜇</m:t>
                      </m:r>
                      <m:r>
                        <a:rPr lang="en-CA" sz="2200" b="0" i="1" smtClean="0">
                          <a:latin typeface="Cambria Math" panose="02040503050406030204" pitchFamily="18" charset="0"/>
                        </a:rPr>
                        <m:t>(</m:t>
                      </m:r>
                      <m:r>
                        <a:rPr lang="en-CA" sz="2200" b="0" i="1" smtClean="0">
                          <a:latin typeface="Cambria Math" panose="02040503050406030204" pitchFamily="18" charset="0"/>
                        </a:rPr>
                        <m:t>𝐸</m:t>
                      </m:r>
                      <m:r>
                        <a:rPr lang="en-CA" sz="2200" b="0" i="1" smtClean="0">
                          <a:latin typeface="Cambria Math" panose="02040503050406030204" pitchFamily="18" charset="0"/>
                        </a:rPr>
                        <m:t>−</m:t>
                      </m:r>
                      <m:r>
                        <a:rPr lang="en-CA" sz="2200" b="0" i="1" smtClean="0">
                          <a:latin typeface="Cambria Math" panose="02040503050406030204" pitchFamily="18" charset="0"/>
                        </a:rPr>
                        <m:t>𝑃</m:t>
                      </m:r>
                      <m:r>
                        <a:rPr lang="en-CA" sz="2200" b="0" i="1" smtClean="0">
                          <a:latin typeface="Cambria Math" panose="02040503050406030204" pitchFamily="18" charset="0"/>
                        </a:rPr>
                        <m:t>)</m:t>
                      </m:r>
                    </m:oMath>
                  </m:oMathPara>
                </a14:m>
                <a:endParaRPr lang="en-CA" sz="2200" dirty="0"/>
              </a:p>
              <a:p>
                <a:r>
                  <a:rPr lang="en-CA" sz="2200" dirty="0"/>
                  <a:t>3. Based on signals, patients seek treatment (</a:t>
                </a:r>
                <a14:m>
                  <m:oMath xmlns:m="http://schemas.openxmlformats.org/officeDocument/2006/math">
                    <m:r>
                      <a:rPr lang="en-CA" sz="2200" b="0" i="1" smtClean="0">
                        <a:latin typeface="Cambria Math" panose="02040503050406030204" pitchFamily="18" charset="0"/>
                      </a:rPr>
                      <m:t>𝑀</m:t>
                    </m:r>
                    <m:r>
                      <a:rPr lang="en-CA" sz="2200" b="0" i="1" smtClean="0">
                        <a:latin typeface="Cambria Math" panose="02040503050406030204" pitchFamily="18" charset="0"/>
                      </a:rPr>
                      <m:t>=0,</m:t>
                    </m:r>
                    <m:r>
                      <a:rPr lang="en-CA" sz="2200" b="0" i="1" smtClean="0">
                        <a:latin typeface="Cambria Math" panose="02040503050406030204" pitchFamily="18" charset="0"/>
                      </a:rPr>
                      <m:t>𝑃</m:t>
                    </m:r>
                    <m:r>
                      <a:rPr lang="en-CA" sz="2200" b="0" i="1" smtClean="0">
                        <a:latin typeface="Cambria Math" panose="02040503050406030204" pitchFamily="18" charset="0"/>
                      </a:rPr>
                      <m:t>=</m:t>
                    </m:r>
                    <m:r>
                      <a:rPr lang="en-CA" sz="2200" b="0" i="1" smtClean="0">
                        <a:latin typeface="Cambria Math" panose="02040503050406030204" pitchFamily="18" charset="0"/>
                      </a:rPr>
                      <m:t>𝑝</m:t>
                    </m:r>
                    <m:r>
                      <a:rPr lang="en-CA" sz="2200" b="0" i="1" smtClean="0">
                        <a:latin typeface="Cambria Math" panose="02040503050406030204" pitchFamily="18" charset="0"/>
                      </a:rPr>
                      <m:t>)</m:t>
                    </m:r>
                  </m:oMath>
                </a14:m>
                <a:r>
                  <a:rPr lang="en-CA" sz="2200" dirty="0"/>
                  <a:t> 								or not (</a:t>
                </a:r>
                <a14:m>
                  <m:oMath xmlns:m="http://schemas.openxmlformats.org/officeDocument/2006/math">
                    <m:r>
                      <a:rPr lang="en-CA" sz="2200" b="0" i="1" smtClean="0">
                        <a:latin typeface="Cambria Math" panose="02040503050406030204" pitchFamily="18" charset="0"/>
                      </a:rPr>
                      <m:t>𝑀</m:t>
                    </m:r>
                    <m:r>
                      <a:rPr lang="en-CA" sz="2200" b="0" i="1" smtClean="0">
                        <a:latin typeface="Cambria Math" panose="02040503050406030204" pitchFamily="18" charset="0"/>
                      </a:rPr>
                      <m:t>=−</m:t>
                    </m:r>
                    <m:r>
                      <a:rPr lang="en-CA" sz="2200" b="0" i="1" smtClean="0">
                        <a:latin typeface="Cambria Math" panose="02040503050406030204" pitchFamily="18" charset="0"/>
                      </a:rPr>
                      <m:t>𝜋</m:t>
                    </m:r>
                    <m:d>
                      <m:dPr>
                        <m:ctrlPr>
                          <a:rPr lang="en-CA" sz="2200" b="0" i="1" smtClean="0">
                            <a:latin typeface="Cambria Math" panose="02040503050406030204" pitchFamily="18" charset="0"/>
                          </a:rPr>
                        </m:ctrlPr>
                      </m:dPr>
                      <m:e>
                        <m:r>
                          <a:rPr lang="en-CA" sz="2200" b="0" i="1" smtClean="0">
                            <a:latin typeface="Cambria Math" panose="02040503050406030204" pitchFamily="18" charset="0"/>
                          </a:rPr>
                          <m:t>𝑍</m:t>
                        </m:r>
                      </m:e>
                    </m:d>
                    <m:r>
                      <a:rPr lang="en-CA" sz="2200" b="0" i="1" smtClean="0">
                        <a:latin typeface="Cambria Math" panose="02040503050406030204" pitchFamily="18" charset="0"/>
                      </a:rPr>
                      <m:t>,</m:t>
                    </m:r>
                    <m:r>
                      <a:rPr lang="en-CA" sz="2200" b="0" i="1" smtClean="0">
                        <a:latin typeface="Cambria Math" panose="02040503050406030204" pitchFamily="18" charset="0"/>
                      </a:rPr>
                      <m:t>𝑃</m:t>
                    </m:r>
                    <m:r>
                      <a:rPr lang="en-CA" sz="2200" b="0" i="1" smtClean="0">
                        <a:latin typeface="Cambria Math" panose="02040503050406030204" pitchFamily="18" charset="0"/>
                      </a:rPr>
                      <m:t>=0)</m:t>
                    </m:r>
                  </m:oMath>
                </a14:m>
                <a:endParaRPr lang="en-CA" sz="2200" dirty="0"/>
              </a:p>
            </p:txBody>
          </p:sp>
        </mc:Choice>
        <mc:Fallback xmlns="">
          <p:sp>
            <p:nvSpPr>
              <p:cNvPr id="3" name="TextBox 2">
                <a:extLst>
                  <a:ext uri="{FF2B5EF4-FFF2-40B4-BE49-F238E27FC236}">
                    <a16:creationId xmlns:a16="http://schemas.microsoft.com/office/drawing/2014/main" id="{EB3B0B30-C2F4-16D0-9036-2E80A97D4666}"/>
                  </a:ext>
                </a:extLst>
              </p:cNvPr>
              <p:cNvSpPr txBox="1">
                <a:spLocks noRot="1" noChangeAspect="1" noMove="1" noResize="1" noEditPoints="1" noAdjustHandles="1" noChangeArrowheads="1" noChangeShapeType="1" noTextEdit="1"/>
              </p:cNvSpPr>
              <p:nvPr/>
            </p:nvSpPr>
            <p:spPr>
              <a:xfrm>
                <a:off x="304800" y="733299"/>
                <a:ext cx="10668000" cy="2488310"/>
              </a:xfrm>
              <a:prstGeom prst="rect">
                <a:avLst/>
              </a:prstGeom>
              <a:blipFill>
                <a:blip r:embed="rId3"/>
                <a:stretch>
                  <a:fillRect l="-743" t="-1471" b="-4167"/>
                </a:stretch>
              </a:blipFill>
            </p:spPr>
            <p:txBody>
              <a:bodyPr/>
              <a:lstStyle/>
              <a:p>
                <a:r>
                  <a:rPr lang="en-CA">
                    <a:noFill/>
                  </a:rPr>
                  <a:t> </a:t>
                </a:r>
              </a:p>
            </p:txBody>
          </p:sp>
        </mc:Fallback>
      </mc:AlternateContent>
      <mc:AlternateContent xmlns:mc="http://schemas.openxmlformats.org/markup-compatibility/2006" xmlns:p14="http://schemas.microsoft.com/office/powerpoint/2010/main">
        <mc:Choice Requires="p14">
          <p:contentPart p14:bwMode="auto" r:id="rId4">
            <p14:nvContentPartPr>
              <p14:cNvPr id="4" name="Ink 3">
                <a:extLst>
                  <a:ext uri="{FF2B5EF4-FFF2-40B4-BE49-F238E27FC236}">
                    <a16:creationId xmlns:a16="http://schemas.microsoft.com/office/drawing/2014/main" id="{0269A358-6643-27A2-4CFC-87DBE469AFBC}"/>
                  </a:ext>
                </a:extLst>
              </p14:cNvPr>
              <p14:cNvContentPartPr/>
              <p14:nvPr/>
            </p14:nvContentPartPr>
            <p14:xfrm>
              <a:off x="3164106" y="491156"/>
              <a:ext cx="2160" cy="360"/>
            </p14:xfrm>
          </p:contentPart>
        </mc:Choice>
        <mc:Fallback xmlns="">
          <p:pic>
            <p:nvPicPr>
              <p:cNvPr id="4" name="Ink 3">
                <a:extLst>
                  <a:ext uri="{FF2B5EF4-FFF2-40B4-BE49-F238E27FC236}">
                    <a16:creationId xmlns:a16="http://schemas.microsoft.com/office/drawing/2014/main" id="{0269A358-6643-27A2-4CFC-87DBE469AFBC}"/>
                  </a:ext>
                </a:extLst>
              </p:cNvPr>
              <p:cNvPicPr/>
              <p:nvPr/>
            </p:nvPicPr>
            <p:blipFill>
              <a:blip r:embed="rId5"/>
              <a:stretch>
                <a:fillRect/>
              </a:stretch>
            </p:blipFill>
            <p:spPr>
              <a:xfrm>
                <a:off x="3155106" y="482516"/>
                <a:ext cx="198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5" name="Ink 4">
                <a:extLst>
                  <a:ext uri="{FF2B5EF4-FFF2-40B4-BE49-F238E27FC236}">
                    <a16:creationId xmlns:a16="http://schemas.microsoft.com/office/drawing/2014/main" id="{9EB1C396-5C70-EB5C-87E2-F2AEA6D23D6E}"/>
                  </a:ext>
                </a:extLst>
              </p14:cNvPr>
              <p14:cNvContentPartPr/>
              <p14:nvPr/>
            </p14:nvContentPartPr>
            <p14:xfrm>
              <a:off x="3028026" y="422396"/>
              <a:ext cx="360" cy="360"/>
            </p14:xfrm>
          </p:contentPart>
        </mc:Choice>
        <mc:Fallback xmlns="">
          <p:pic>
            <p:nvPicPr>
              <p:cNvPr id="5" name="Ink 4">
                <a:extLst>
                  <a:ext uri="{FF2B5EF4-FFF2-40B4-BE49-F238E27FC236}">
                    <a16:creationId xmlns:a16="http://schemas.microsoft.com/office/drawing/2014/main" id="{9EB1C396-5C70-EB5C-87E2-F2AEA6D23D6E}"/>
                  </a:ext>
                </a:extLst>
              </p:cNvPr>
              <p:cNvPicPr/>
              <p:nvPr/>
            </p:nvPicPr>
            <p:blipFill>
              <a:blip r:embed="rId7"/>
              <a:stretch>
                <a:fillRect/>
              </a:stretch>
            </p:blipFill>
            <p:spPr>
              <a:xfrm>
                <a:off x="3019386" y="413756"/>
                <a:ext cx="18000" cy="18000"/>
              </a:xfrm>
              <a:prstGeom prst="rect">
                <a:avLst/>
              </a:prstGeom>
            </p:spPr>
          </p:pic>
        </mc:Fallback>
      </mc:AlternateContent>
    </p:spTree>
    <p:extLst>
      <p:ext uri="{BB962C8B-B14F-4D97-AF65-F5344CB8AC3E}">
        <p14:creationId xmlns:p14="http://schemas.microsoft.com/office/powerpoint/2010/main" val="1233502507"/>
      </p:ext>
    </p:extLst>
  </p:cSld>
  <p:clrMapOvr>
    <a:masterClrMapping/>
  </p:clrMapOvr>
  <p:transition>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1217" y="30443"/>
            <a:ext cx="10304383" cy="702856"/>
          </a:xfrm>
          <a:prstGeom prst="rect">
            <a:avLst/>
          </a:prstGeom>
        </p:spPr>
        <p:txBody>
          <a:bodyPr vert="horz" wrap="square" lIns="0" tIns="25499" rIns="0" bIns="0" rtlCol="0" anchor="b">
            <a:spAutoFit/>
          </a:bodyPr>
          <a:lstStyle/>
          <a:p>
            <a:pPr marL="26841">
              <a:lnSpc>
                <a:spcPct val="100000"/>
              </a:lnSpc>
              <a:spcBef>
                <a:spcPts val="201"/>
              </a:spcBef>
            </a:pPr>
            <a:r>
              <a:rPr lang="en-CA" spc="95" dirty="0"/>
              <a:t>Model Setup: Patients</a:t>
            </a:r>
            <a:endParaRPr spc="95" dirty="0"/>
          </a:p>
        </p:txBody>
      </p:sp>
      <p:sp>
        <p:nvSpPr>
          <p:cNvPr id="9" name="object 9"/>
          <p:cNvSpPr txBox="1"/>
          <p:nvPr/>
        </p:nvSpPr>
        <p:spPr>
          <a:xfrm>
            <a:off x="11862007" y="6407020"/>
            <a:ext cx="132865" cy="220866"/>
          </a:xfrm>
          <a:prstGeom prst="rect">
            <a:avLst/>
          </a:prstGeom>
        </p:spPr>
        <p:txBody>
          <a:bodyPr vert="horz" wrap="square" lIns="0" tIns="25499" rIns="0" bIns="0" rtlCol="0">
            <a:spAutoFit/>
          </a:bodyPr>
          <a:lstStyle/>
          <a:p>
            <a:pPr marL="26841">
              <a:spcBef>
                <a:spcPts val="201"/>
              </a:spcBef>
            </a:pPr>
            <a:r>
              <a:rPr sz="1268" spc="-232" dirty="0">
                <a:solidFill>
                  <a:srgbClr val="22373A"/>
                </a:solidFill>
                <a:latin typeface="Arial Black"/>
                <a:cs typeface="Arial Black"/>
              </a:rPr>
              <a:t>5</a:t>
            </a:r>
            <a:endParaRPr sz="1268">
              <a:latin typeface="Arial Black"/>
              <a:cs typeface="Arial Black"/>
            </a:endParaRP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EB3B0B30-C2F4-16D0-9036-2E80A97D4666}"/>
                  </a:ext>
                </a:extLst>
              </p:cNvPr>
              <p:cNvSpPr txBox="1"/>
              <p:nvPr/>
            </p:nvSpPr>
            <p:spPr>
              <a:xfrm>
                <a:off x="304800" y="733299"/>
                <a:ext cx="10668000" cy="5250155"/>
              </a:xfrm>
              <a:prstGeom prst="rect">
                <a:avLst/>
              </a:prstGeom>
              <a:noFill/>
            </p:spPr>
            <p:txBody>
              <a:bodyPr wrap="square" rtlCol="0">
                <a:spAutoFit/>
              </a:bodyPr>
              <a:lstStyle/>
              <a:p>
                <a:pPr marL="285750" indent="-285750">
                  <a:buFont typeface="Arial" panose="020B0604020202020204" pitchFamily="34" charset="0"/>
                  <a:buChar char="•"/>
                </a:pPr>
                <a:r>
                  <a:rPr lang="en-CA" sz="2200" dirty="0"/>
                  <a:t>Providers exploit their </a:t>
                </a:r>
                <a:r>
                  <a:rPr lang="en-CA" sz="2200" i="1" dirty="0"/>
                  <a:t>medical </a:t>
                </a:r>
                <a:r>
                  <a:rPr lang="en-CA" sz="2200" dirty="0"/>
                  <a:t>information asymmetry to increase profits</a:t>
                </a:r>
              </a:p>
              <a:p>
                <a:pPr marL="285750" indent="-285750">
                  <a:buFont typeface="Arial" panose="020B0604020202020204" pitchFamily="34" charset="0"/>
                  <a:buChar char="•"/>
                </a:pPr>
                <a:endParaRPr lang="en-CA" sz="2200" dirty="0"/>
              </a:p>
              <a:p>
                <a:pPr marL="457200" indent="-457200">
                  <a:buFont typeface="+mj-lt"/>
                  <a:buAutoNum type="arabicPeriod"/>
                </a:pPr>
                <a:r>
                  <a:rPr lang="en-CA" sz="2200" dirty="0"/>
                  <a:t>Patients receive a signal </a:t>
                </a:r>
                <a14:m>
                  <m:oMath xmlns:m="http://schemas.openxmlformats.org/officeDocument/2006/math">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𝑆</m:t>
                        </m:r>
                      </m:e>
                      <m:sub>
                        <m:r>
                          <a:rPr lang="en-CA" sz="2200" b="0" i="1" smtClean="0">
                            <a:latin typeface="Cambria Math" panose="02040503050406030204" pitchFamily="18" charset="0"/>
                          </a:rPr>
                          <m:t>𝑝</m:t>
                        </m:r>
                      </m:sub>
                    </m:sSub>
                    <m:r>
                      <a:rPr lang="en-CA" sz="2200" b="0" i="1" smtClean="0">
                        <a:latin typeface="Cambria Math" panose="02040503050406030204" pitchFamily="18" charset="0"/>
                      </a:rPr>
                      <m:t> </m:t>
                    </m:r>
                  </m:oMath>
                </a14:m>
                <a:r>
                  <a:rPr lang="en-CA" sz="2200" dirty="0"/>
                  <a:t>of illness severity </a:t>
                </a:r>
                <a14:m>
                  <m:oMath xmlns:m="http://schemas.openxmlformats.org/officeDocument/2006/math">
                    <m:r>
                      <a:rPr lang="en-CA" sz="2200" b="0" i="1" smtClean="0">
                        <a:latin typeface="Cambria Math" panose="02040503050406030204" pitchFamily="18" charset="0"/>
                      </a:rPr>
                      <m:t>𝑍</m:t>
                    </m:r>
                  </m:oMath>
                </a14:m>
                <a:endParaRPr lang="en-CA" sz="2200" b="0" dirty="0"/>
              </a:p>
              <a:p>
                <a:pPr marL="457200" indent="-457200">
                  <a:buFont typeface="+mj-lt"/>
                  <a:buAutoNum type="arabicPeriod"/>
                </a:pPr>
                <a:r>
                  <a:rPr lang="en-CA" sz="2200" dirty="0"/>
                  <a:t>Illness severity affects patient utility: </a:t>
                </a:r>
              </a:p>
              <a:p>
                <a:pPr/>
                <a14:m>
                  <m:oMathPara xmlns:m="http://schemas.openxmlformats.org/officeDocument/2006/math">
                    <m:oMathParaPr>
                      <m:jc m:val="centerGroup"/>
                    </m:oMathParaPr>
                    <m:oMath xmlns:m="http://schemas.openxmlformats.org/officeDocument/2006/math">
                      <m:sSup>
                        <m:sSupPr>
                          <m:ctrlPr>
                            <a:rPr lang="en-CA" sz="2200" b="0" i="1" smtClean="0">
                              <a:latin typeface="Cambria Math" panose="02040503050406030204" pitchFamily="18" charset="0"/>
                            </a:rPr>
                          </m:ctrlPr>
                        </m:sSupPr>
                        <m:e>
                          <m:r>
                            <a:rPr lang="en-CA" sz="2200" b="0" i="1" smtClean="0">
                              <a:latin typeface="Cambria Math" panose="02040503050406030204" pitchFamily="18" charset="0"/>
                            </a:rPr>
                            <m:t>𝑈</m:t>
                          </m:r>
                        </m:e>
                        <m:sup>
                          <m:r>
                            <a:rPr lang="en-CA" sz="2200" b="0" i="1" smtClean="0">
                              <a:latin typeface="Cambria Math" panose="02040503050406030204" pitchFamily="18" charset="0"/>
                            </a:rPr>
                            <m:t>𝑝</m:t>
                          </m:r>
                        </m:sup>
                      </m:sSup>
                      <m:r>
                        <a:rPr lang="en-CA" sz="2200" b="0" i="1" smtClean="0">
                          <a:latin typeface="Cambria Math" panose="02040503050406030204" pitchFamily="18" charset="0"/>
                        </a:rPr>
                        <m:t>=</m:t>
                      </m:r>
                      <m:r>
                        <a:rPr lang="en-CA" sz="2200" b="0" i="1" smtClean="0">
                          <a:latin typeface="Cambria Math" panose="02040503050406030204" pitchFamily="18" charset="0"/>
                        </a:rPr>
                        <m:t>𝑀</m:t>
                      </m:r>
                      <m:r>
                        <a:rPr lang="en-CA" sz="2200" b="0" i="1" smtClean="0">
                          <a:latin typeface="Cambria Math" panose="02040503050406030204" pitchFamily="18" charset="0"/>
                        </a:rPr>
                        <m:t>+</m:t>
                      </m:r>
                      <m:r>
                        <a:rPr lang="en-CA" sz="2200" b="0" i="1" smtClean="0">
                          <a:latin typeface="Cambria Math" panose="02040503050406030204" pitchFamily="18" charset="0"/>
                        </a:rPr>
                        <m:t>𝜇</m:t>
                      </m:r>
                      <m:r>
                        <a:rPr lang="en-CA" sz="2200" b="0" i="1" smtClean="0">
                          <a:latin typeface="Cambria Math" panose="02040503050406030204" pitchFamily="18" charset="0"/>
                        </a:rPr>
                        <m:t>(</m:t>
                      </m:r>
                      <m:r>
                        <a:rPr lang="en-CA" sz="2200" b="0" i="1" smtClean="0">
                          <a:latin typeface="Cambria Math" panose="02040503050406030204" pitchFamily="18" charset="0"/>
                        </a:rPr>
                        <m:t>𝐸</m:t>
                      </m:r>
                      <m:r>
                        <a:rPr lang="en-CA" sz="2200" b="0" i="1" smtClean="0">
                          <a:latin typeface="Cambria Math" panose="02040503050406030204" pitchFamily="18" charset="0"/>
                        </a:rPr>
                        <m:t>−</m:t>
                      </m:r>
                      <m:r>
                        <a:rPr lang="en-CA" sz="2200" b="0" i="1" smtClean="0">
                          <a:latin typeface="Cambria Math" panose="02040503050406030204" pitchFamily="18" charset="0"/>
                        </a:rPr>
                        <m:t>𝑃</m:t>
                      </m:r>
                      <m:r>
                        <a:rPr lang="en-CA" sz="2200" b="0" i="1" smtClean="0">
                          <a:latin typeface="Cambria Math" panose="02040503050406030204" pitchFamily="18" charset="0"/>
                        </a:rPr>
                        <m:t>)</m:t>
                      </m:r>
                    </m:oMath>
                  </m:oMathPara>
                </a14:m>
                <a:endParaRPr lang="en-CA" sz="2200" dirty="0"/>
              </a:p>
              <a:p>
                <a:r>
                  <a:rPr lang="en-CA" sz="2200" dirty="0"/>
                  <a:t>3. Based on signals, patients seek treatment (</a:t>
                </a:r>
                <a14:m>
                  <m:oMath xmlns:m="http://schemas.openxmlformats.org/officeDocument/2006/math">
                    <m:r>
                      <a:rPr lang="en-CA" sz="2200" b="0" i="1" smtClean="0">
                        <a:latin typeface="Cambria Math" panose="02040503050406030204" pitchFamily="18" charset="0"/>
                      </a:rPr>
                      <m:t>𝑀</m:t>
                    </m:r>
                    <m:r>
                      <a:rPr lang="en-CA" sz="2200" b="0" i="1" smtClean="0">
                        <a:latin typeface="Cambria Math" panose="02040503050406030204" pitchFamily="18" charset="0"/>
                      </a:rPr>
                      <m:t>=0,</m:t>
                    </m:r>
                    <m:r>
                      <a:rPr lang="en-CA" sz="2200" b="0" i="1" smtClean="0">
                        <a:latin typeface="Cambria Math" panose="02040503050406030204" pitchFamily="18" charset="0"/>
                      </a:rPr>
                      <m:t>𝑃</m:t>
                    </m:r>
                    <m:r>
                      <a:rPr lang="en-CA" sz="2200" b="0" i="1" smtClean="0">
                        <a:latin typeface="Cambria Math" panose="02040503050406030204" pitchFamily="18" charset="0"/>
                      </a:rPr>
                      <m:t>=</m:t>
                    </m:r>
                    <m:r>
                      <a:rPr lang="en-CA" sz="2200" b="0" i="1" smtClean="0">
                        <a:latin typeface="Cambria Math" panose="02040503050406030204" pitchFamily="18" charset="0"/>
                      </a:rPr>
                      <m:t>𝑝</m:t>
                    </m:r>
                    <m:r>
                      <a:rPr lang="en-CA" sz="2200" b="0" i="1" smtClean="0">
                        <a:latin typeface="Cambria Math" panose="02040503050406030204" pitchFamily="18" charset="0"/>
                      </a:rPr>
                      <m:t>)</m:t>
                    </m:r>
                  </m:oMath>
                </a14:m>
                <a:r>
                  <a:rPr lang="en-CA" sz="2200" dirty="0"/>
                  <a:t> 								or not (</a:t>
                </a:r>
                <a14:m>
                  <m:oMath xmlns:m="http://schemas.openxmlformats.org/officeDocument/2006/math">
                    <m:r>
                      <a:rPr lang="en-CA" sz="2200" b="0" i="1" smtClean="0">
                        <a:latin typeface="Cambria Math" panose="02040503050406030204" pitchFamily="18" charset="0"/>
                      </a:rPr>
                      <m:t>𝑀</m:t>
                    </m:r>
                    <m:r>
                      <a:rPr lang="en-CA" sz="2200" b="0" i="1" smtClean="0">
                        <a:latin typeface="Cambria Math" panose="02040503050406030204" pitchFamily="18" charset="0"/>
                      </a:rPr>
                      <m:t>=−</m:t>
                    </m:r>
                    <m:r>
                      <a:rPr lang="en-CA" sz="2200" b="0" i="1" smtClean="0">
                        <a:latin typeface="Cambria Math" panose="02040503050406030204" pitchFamily="18" charset="0"/>
                      </a:rPr>
                      <m:t>𝜋</m:t>
                    </m:r>
                    <m:d>
                      <m:dPr>
                        <m:ctrlPr>
                          <a:rPr lang="en-CA" sz="2200" b="0" i="1" smtClean="0">
                            <a:latin typeface="Cambria Math" panose="02040503050406030204" pitchFamily="18" charset="0"/>
                          </a:rPr>
                        </m:ctrlPr>
                      </m:dPr>
                      <m:e>
                        <m:r>
                          <a:rPr lang="en-CA" sz="2200" b="0" i="1" smtClean="0">
                            <a:latin typeface="Cambria Math" panose="02040503050406030204" pitchFamily="18" charset="0"/>
                          </a:rPr>
                          <m:t>𝑍</m:t>
                        </m:r>
                      </m:e>
                    </m:d>
                    <m:r>
                      <a:rPr lang="en-CA" sz="2200" b="0" i="1" smtClean="0">
                        <a:latin typeface="Cambria Math" panose="02040503050406030204" pitchFamily="18" charset="0"/>
                      </a:rPr>
                      <m:t>,</m:t>
                    </m:r>
                    <m:r>
                      <a:rPr lang="en-CA" sz="2200" b="0" i="1" smtClean="0">
                        <a:latin typeface="Cambria Math" panose="02040503050406030204" pitchFamily="18" charset="0"/>
                      </a:rPr>
                      <m:t>𝑃</m:t>
                    </m:r>
                    <m:r>
                      <a:rPr lang="en-CA" sz="2200" b="0" i="1" smtClean="0">
                        <a:latin typeface="Cambria Math" panose="02040503050406030204" pitchFamily="18" charset="0"/>
                      </a:rPr>
                      <m:t>=0)</m:t>
                    </m:r>
                  </m:oMath>
                </a14:m>
                <a:endParaRPr lang="en-CA" sz="2200" dirty="0"/>
              </a:p>
              <a:p>
                <a:endParaRPr lang="en-CA" sz="2200" dirty="0"/>
              </a:p>
              <a:p>
                <a:r>
                  <a:rPr lang="en-CA" sz="2200" b="1" dirty="0"/>
                  <a:t>What will an expected utility maximizer decide?</a:t>
                </a:r>
              </a:p>
              <a:p>
                <a:pPr/>
                <a14:m>
                  <m:oMathPara xmlns:m="http://schemas.openxmlformats.org/officeDocument/2006/math">
                    <m:oMathParaPr>
                      <m:jc m:val="centerGroup"/>
                    </m:oMathParaPr>
                    <m:oMath xmlns:m="http://schemas.openxmlformats.org/officeDocument/2006/math">
                      <m:r>
                        <a:rPr lang="en-CA" sz="2200" b="0" i="1" smtClean="0">
                          <a:latin typeface="Cambria Math" panose="02040503050406030204" pitchFamily="18" charset="0"/>
                        </a:rPr>
                        <m:t>𝐸𝑈</m:t>
                      </m:r>
                      <m:d>
                        <m:dPr>
                          <m:ctrlPr>
                            <a:rPr lang="en-CA" sz="2200" b="0" i="1" smtClean="0">
                              <a:latin typeface="Cambria Math" panose="02040503050406030204" pitchFamily="18" charset="0"/>
                            </a:rPr>
                          </m:ctrlPr>
                        </m:dPr>
                        <m:e>
                          <m:r>
                            <a:rPr lang="en-CA" sz="2200" b="0" i="1" smtClean="0">
                              <a:latin typeface="Cambria Math" panose="02040503050406030204" pitchFamily="18" charset="0"/>
                            </a:rPr>
                            <m:t>𝑛𝑜</m:t>
                          </m:r>
                          <m:r>
                            <a:rPr lang="en-CA" sz="2200" b="0" i="1" smtClean="0">
                              <a:latin typeface="Cambria Math" panose="02040503050406030204" pitchFamily="18" charset="0"/>
                            </a:rPr>
                            <m:t> </m:t>
                          </m:r>
                          <m:r>
                            <a:rPr lang="en-CA" sz="2200" b="0" i="1" smtClean="0">
                              <a:latin typeface="Cambria Math" panose="02040503050406030204" pitchFamily="18" charset="0"/>
                            </a:rPr>
                            <m:t>𝑡𝑟𝑒𝑎𝑡𝑚𝑒𝑛𝑡</m:t>
                          </m:r>
                        </m:e>
                      </m:d>
                      <m:r>
                        <a:rPr lang="en-CA" sz="2200" b="0" i="1" smtClean="0">
                          <a:latin typeface="Cambria Math" panose="02040503050406030204" pitchFamily="18" charset="0"/>
                        </a:rPr>
                        <m:t>=−</m:t>
                      </m:r>
                      <m:nary>
                        <m:naryPr>
                          <m:ctrlPr>
                            <a:rPr lang="en-CA" sz="2200" b="0" i="1" smtClean="0">
                              <a:latin typeface="Cambria Math" panose="02040503050406030204" pitchFamily="18" charset="0"/>
                            </a:rPr>
                          </m:ctrlPr>
                        </m:naryPr>
                        <m:sub>
                          <m:r>
                            <a:rPr lang="en-CA" sz="2200" b="0" i="1" smtClean="0">
                              <a:latin typeface="Cambria Math" panose="02040503050406030204" pitchFamily="18" charset="0"/>
                            </a:rPr>
                            <m:t>−∞</m:t>
                          </m:r>
                        </m:sub>
                        <m:sup>
                          <m:r>
                            <a:rPr lang="en-CA" sz="2200" b="0" i="1" smtClean="0">
                              <a:latin typeface="Cambria Math" panose="02040503050406030204" pitchFamily="18" charset="0"/>
                            </a:rPr>
                            <m:t>∞</m:t>
                          </m:r>
                        </m:sup>
                        <m:e>
                          <m:r>
                            <a:rPr lang="en-CA" sz="2200" b="0" i="1" smtClean="0">
                              <a:latin typeface="Cambria Math" panose="02040503050406030204" pitchFamily="18" charset="0"/>
                            </a:rPr>
                            <m:t>𝜋</m:t>
                          </m:r>
                          <m:d>
                            <m:dPr>
                              <m:ctrlPr>
                                <a:rPr lang="en-CA" sz="2200" b="0" i="1" smtClean="0">
                                  <a:latin typeface="Cambria Math" panose="02040503050406030204" pitchFamily="18" charset="0"/>
                                </a:rPr>
                              </m:ctrlPr>
                            </m:dPr>
                            <m:e>
                              <m:r>
                                <a:rPr lang="en-CA" sz="2200" b="0" i="1" smtClean="0">
                                  <a:latin typeface="Cambria Math" panose="02040503050406030204" pitchFamily="18" charset="0"/>
                                </a:rPr>
                                <m:t>𝑍</m:t>
                              </m:r>
                            </m:e>
                          </m:d>
                          <m:r>
                            <a:rPr lang="en-CA" sz="2200" b="0" i="1" smtClean="0">
                              <a:latin typeface="Cambria Math" panose="02040503050406030204" pitchFamily="18" charset="0"/>
                            </a:rPr>
                            <m:t>𝑗</m:t>
                          </m:r>
                          <m:d>
                            <m:dPr>
                              <m:ctrlPr>
                                <a:rPr lang="en-CA" sz="2200" b="0" i="1" smtClean="0">
                                  <a:latin typeface="Cambria Math" panose="02040503050406030204" pitchFamily="18" charset="0"/>
                                </a:rPr>
                              </m:ctrlPr>
                            </m:dPr>
                            <m:e>
                              <m:r>
                                <a:rPr lang="en-CA" sz="2200" b="0" i="1" smtClean="0">
                                  <a:latin typeface="Cambria Math" panose="02040503050406030204" pitchFamily="18" charset="0"/>
                                </a:rPr>
                                <m:t>𝑍</m:t>
                              </m:r>
                              <m:r>
                                <a:rPr lang="en-CA" sz="2200" b="0" i="1" smtClean="0">
                                  <a:latin typeface="Cambria Math" panose="02040503050406030204" pitchFamily="18" charset="0"/>
                                </a:rPr>
                                <m:t>;</m:t>
                              </m:r>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𝑆</m:t>
                                  </m:r>
                                </m:e>
                                <m:sub>
                                  <m:r>
                                    <a:rPr lang="en-CA" sz="2200" b="0" i="1" smtClean="0">
                                      <a:latin typeface="Cambria Math" panose="02040503050406030204" pitchFamily="18" charset="0"/>
                                    </a:rPr>
                                    <m:t>𝑃</m:t>
                                  </m:r>
                                </m:sub>
                              </m:sSub>
                            </m:e>
                          </m:d>
                          <m:r>
                            <a:rPr lang="en-CA" sz="2200" b="0" i="1" smtClean="0">
                              <a:latin typeface="Cambria Math" panose="02040503050406030204" pitchFamily="18" charset="0"/>
                            </a:rPr>
                            <m:t>𝑑𝑍</m:t>
                          </m:r>
                          <m:r>
                            <a:rPr lang="en-CA" sz="2200" b="0" i="1" smtClean="0">
                              <a:latin typeface="Cambria Math" panose="02040503050406030204" pitchFamily="18" charset="0"/>
                            </a:rPr>
                            <m:t>+</m:t>
                          </m:r>
                          <m:r>
                            <a:rPr lang="en-CA" sz="2200" b="0" i="1" smtClean="0">
                              <a:latin typeface="Cambria Math" panose="02040503050406030204" pitchFamily="18" charset="0"/>
                            </a:rPr>
                            <m:t>𝜇</m:t>
                          </m:r>
                          <m:d>
                            <m:dPr>
                              <m:ctrlPr>
                                <a:rPr lang="en-CA" sz="2200" b="0" i="1" smtClean="0">
                                  <a:latin typeface="Cambria Math" panose="02040503050406030204" pitchFamily="18" charset="0"/>
                                </a:rPr>
                              </m:ctrlPr>
                            </m:dPr>
                            <m:e>
                              <m:r>
                                <a:rPr lang="en-CA" sz="2200" b="0" i="1" smtClean="0">
                                  <a:latin typeface="Cambria Math" panose="02040503050406030204" pitchFamily="18" charset="0"/>
                                </a:rPr>
                                <m:t>𝐸</m:t>
                              </m:r>
                            </m:e>
                          </m:d>
                          <m:r>
                            <a:rPr lang="en-CA" sz="2200" b="0" i="1" smtClean="0">
                              <a:latin typeface="Cambria Math" panose="02040503050406030204" pitchFamily="18" charset="0"/>
                            </a:rPr>
                            <m:t> </m:t>
                          </m:r>
                        </m:e>
                      </m:nary>
                    </m:oMath>
                  </m:oMathPara>
                </a14:m>
                <a:endParaRPr lang="en-CA" sz="2200" b="0" dirty="0"/>
              </a:p>
              <a:p>
                <a:pPr/>
                <a14:m>
                  <m:oMathPara xmlns:m="http://schemas.openxmlformats.org/officeDocument/2006/math">
                    <m:oMathParaPr>
                      <m:jc m:val="centerGroup"/>
                    </m:oMathParaPr>
                    <m:oMath xmlns:m="http://schemas.openxmlformats.org/officeDocument/2006/math">
                      <m:r>
                        <a:rPr lang="en-CA" sz="2200" b="0" i="1" smtClean="0">
                          <a:latin typeface="Cambria Math" panose="02040503050406030204" pitchFamily="18" charset="0"/>
                        </a:rPr>
                        <m:t>𝐸𝑈</m:t>
                      </m:r>
                      <m:d>
                        <m:dPr>
                          <m:ctrlPr>
                            <a:rPr lang="en-CA" sz="2200" b="0" i="1" smtClean="0">
                              <a:latin typeface="Cambria Math" panose="02040503050406030204" pitchFamily="18" charset="0"/>
                            </a:rPr>
                          </m:ctrlPr>
                        </m:dPr>
                        <m:e>
                          <m:r>
                            <a:rPr lang="en-CA" sz="2200" b="0" i="1" smtClean="0">
                              <a:latin typeface="Cambria Math" panose="02040503050406030204" pitchFamily="18" charset="0"/>
                            </a:rPr>
                            <m:t>𝑡𝑟𝑒𝑎𝑡𝑚𝑒𝑛𝑡</m:t>
                          </m:r>
                        </m:e>
                      </m:d>
                      <m:r>
                        <a:rPr lang="en-CA" sz="2200" b="0" i="1" smtClean="0">
                          <a:latin typeface="Cambria Math" panose="02040503050406030204" pitchFamily="18" charset="0"/>
                        </a:rPr>
                        <m:t>=</m:t>
                      </m:r>
                      <m:r>
                        <a:rPr lang="en-CA" sz="2200" b="0" i="1" smtClean="0">
                          <a:latin typeface="Cambria Math" panose="02040503050406030204" pitchFamily="18" charset="0"/>
                        </a:rPr>
                        <m:t>𝜇</m:t>
                      </m:r>
                      <m:d>
                        <m:dPr>
                          <m:ctrlPr>
                            <a:rPr lang="en-CA" sz="2200" b="0" i="1" smtClean="0">
                              <a:latin typeface="Cambria Math" panose="02040503050406030204" pitchFamily="18" charset="0"/>
                            </a:rPr>
                          </m:ctrlPr>
                        </m:dPr>
                        <m:e>
                          <m:r>
                            <a:rPr lang="en-CA" sz="2200" b="0" i="1" smtClean="0">
                              <a:latin typeface="Cambria Math" panose="02040503050406030204" pitchFamily="18" charset="0"/>
                            </a:rPr>
                            <m:t>𝐸</m:t>
                          </m:r>
                          <m:r>
                            <a:rPr lang="en-CA" sz="2200" b="0" i="1" smtClean="0">
                              <a:latin typeface="Cambria Math" panose="02040503050406030204" pitchFamily="18" charset="0"/>
                            </a:rPr>
                            <m:t>−</m:t>
                          </m:r>
                          <m:r>
                            <a:rPr lang="en-CA" sz="2200" b="0" i="1" smtClean="0">
                              <a:latin typeface="Cambria Math" panose="02040503050406030204" pitchFamily="18" charset="0"/>
                            </a:rPr>
                            <m:t>𝑝</m:t>
                          </m:r>
                        </m:e>
                      </m:d>
                    </m:oMath>
                  </m:oMathPara>
                </a14:m>
                <a:endParaRPr lang="en-CA" sz="2200" b="0" dirty="0"/>
              </a:p>
              <a:p>
                <a:endParaRPr lang="en-CA" sz="2200" dirty="0"/>
              </a:p>
              <a:p>
                <a:r>
                  <a:rPr lang="en-CA" sz="2200" dirty="0"/>
                  <a:t>There is a threshold </a:t>
                </a:r>
                <a14:m>
                  <m:oMath xmlns:m="http://schemas.openxmlformats.org/officeDocument/2006/math">
                    <m:sSup>
                      <m:sSupPr>
                        <m:ctrlPr>
                          <a:rPr lang="en-CA" sz="2200" b="0" i="1" dirty="0" smtClean="0">
                            <a:latin typeface="Cambria Math" panose="02040503050406030204" pitchFamily="18" charset="0"/>
                          </a:rPr>
                        </m:ctrlPr>
                      </m:sSupPr>
                      <m:e>
                        <m:acc>
                          <m:accPr>
                            <m:chr m:val="̅"/>
                            <m:ctrlPr>
                              <a:rPr lang="en-CA" sz="2200" b="0" i="1" smtClean="0">
                                <a:latin typeface="Cambria Math" panose="02040503050406030204" pitchFamily="18" charset="0"/>
                              </a:rPr>
                            </m:ctrlPr>
                          </m:accPr>
                          <m:e>
                            <m:r>
                              <a:rPr lang="en-CA" sz="2200" b="0" i="1" smtClean="0">
                                <a:latin typeface="Cambria Math" panose="02040503050406030204" pitchFamily="18" charset="0"/>
                              </a:rPr>
                              <m:t>𝑠</m:t>
                            </m:r>
                          </m:e>
                        </m:acc>
                      </m:e>
                      <m:sup>
                        <m:r>
                          <a:rPr lang="en-CA" sz="2200" b="0" i="1" dirty="0" smtClean="0">
                            <a:latin typeface="Cambria Math" panose="02040503050406030204" pitchFamily="18" charset="0"/>
                          </a:rPr>
                          <m:t>𝑝</m:t>
                        </m:r>
                      </m:sup>
                    </m:sSup>
                  </m:oMath>
                </a14:m>
                <a:r>
                  <a:rPr lang="en-CA" sz="2200" dirty="0"/>
                  <a:t> which defines when treatment is consumed</a:t>
                </a:r>
              </a:p>
              <a:p>
                <a:endParaRPr lang="en-CA" sz="2200" dirty="0"/>
              </a:p>
            </p:txBody>
          </p:sp>
        </mc:Choice>
        <mc:Fallback xmlns="">
          <p:sp>
            <p:nvSpPr>
              <p:cNvPr id="3" name="TextBox 2">
                <a:extLst>
                  <a:ext uri="{FF2B5EF4-FFF2-40B4-BE49-F238E27FC236}">
                    <a16:creationId xmlns:a16="http://schemas.microsoft.com/office/drawing/2014/main" id="{EB3B0B30-C2F4-16D0-9036-2E80A97D4666}"/>
                  </a:ext>
                </a:extLst>
              </p:cNvPr>
              <p:cNvSpPr txBox="1">
                <a:spLocks noRot="1" noChangeAspect="1" noMove="1" noResize="1" noEditPoints="1" noAdjustHandles="1" noChangeArrowheads="1" noChangeShapeType="1" noTextEdit="1"/>
              </p:cNvSpPr>
              <p:nvPr/>
            </p:nvSpPr>
            <p:spPr>
              <a:xfrm>
                <a:off x="304800" y="733299"/>
                <a:ext cx="10668000" cy="5250155"/>
              </a:xfrm>
              <a:prstGeom prst="rect">
                <a:avLst/>
              </a:prstGeom>
              <a:blipFill>
                <a:blip r:embed="rId3"/>
                <a:stretch>
                  <a:fillRect l="-743" t="-696"/>
                </a:stretch>
              </a:blipFill>
            </p:spPr>
            <p:txBody>
              <a:bodyPr/>
              <a:lstStyle/>
              <a:p>
                <a:r>
                  <a:rPr lang="en-CA">
                    <a:noFill/>
                  </a:rPr>
                  <a:t> </a:t>
                </a:r>
              </a:p>
            </p:txBody>
          </p:sp>
        </mc:Fallback>
      </mc:AlternateContent>
    </p:spTree>
    <p:extLst>
      <p:ext uri="{BB962C8B-B14F-4D97-AF65-F5344CB8AC3E}">
        <p14:creationId xmlns:p14="http://schemas.microsoft.com/office/powerpoint/2010/main" val="2507490193"/>
      </p:ext>
    </p:extLst>
  </p:cSld>
  <p:clrMapOvr>
    <a:masterClrMapping/>
  </p:clrMapOvr>
  <p:transition>
    <p:cut/>
  </p:transition>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View</Template>
  <TotalTime>2071</TotalTime>
  <Words>3804</Words>
  <Application>Microsoft Office PowerPoint</Application>
  <PresentationFormat>Widescreen</PresentationFormat>
  <Paragraphs>420</Paragraphs>
  <Slides>48</Slides>
  <Notes>47</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48</vt:i4>
      </vt:variant>
    </vt:vector>
  </HeadingPairs>
  <TitlesOfParts>
    <vt:vector size="58" baseType="lpstr">
      <vt:lpstr>Arial</vt:lpstr>
      <vt:lpstr>Arial Black</vt:lpstr>
      <vt:lpstr>Calibri</vt:lpstr>
      <vt:lpstr>Cambria Math</vt:lpstr>
      <vt:lpstr>FiraSans-Light-Identity-H</vt:lpstr>
      <vt:lpstr>NewBaskerville-Roman</vt:lpstr>
      <vt:lpstr>Symbol</vt:lpstr>
      <vt:lpstr>Times New Roman</vt:lpstr>
      <vt:lpstr>Wingdings 2</vt:lpstr>
      <vt:lpstr>View</vt:lpstr>
      <vt:lpstr>Advanced Health Economics</vt:lpstr>
      <vt:lpstr>Last time: Provider Payment</vt:lpstr>
      <vt:lpstr>Last time: Provider Payment</vt:lpstr>
      <vt:lpstr>Dranove (1988)</vt:lpstr>
      <vt:lpstr>Can a physician induce demand?</vt:lpstr>
      <vt:lpstr>Physicians are also price responsive</vt:lpstr>
      <vt:lpstr>Classic paper: Physician-induced demand</vt:lpstr>
      <vt:lpstr>Model Setup: Patients</vt:lpstr>
      <vt:lpstr>Model Setup: Patients</vt:lpstr>
      <vt:lpstr>Example: Fever</vt:lpstr>
      <vt:lpstr>Model Setup: Providers</vt:lpstr>
      <vt:lpstr>Simple Equilibrium: Commitment</vt:lpstr>
      <vt:lpstr>Solving for the Equilibrium: Backward Induction</vt:lpstr>
      <vt:lpstr>Solving for the Equilibrium: Backward Induction</vt:lpstr>
      <vt:lpstr>Solving for the Equilibrium: Backward Induction</vt:lpstr>
      <vt:lpstr>Equilibrium Intuition </vt:lpstr>
      <vt:lpstr>Equilibrium Intuition </vt:lpstr>
      <vt:lpstr>Equilibrium Intuition </vt:lpstr>
      <vt:lpstr>Can providers change cutoff rule?</vt:lpstr>
      <vt:lpstr>Can providers change cutoff rule?</vt:lpstr>
      <vt:lpstr>Ways to Enrich the Model</vt:lpstr>
      <vt:lpstr>Ways to Enrich the Model</vt:lpstr>
      <vt:lpstr>Literature Extensions </vt:lpstr>
      <vt:lpstr>Chandra and Staiger (2007)</vt:lpstr>
      <vt:lpstr>Motivation: Geographic Variation in Care</vt:lpstr>
      <vt:lpstr>Motivation: Geographic Variation in Care</vt:lpstr>
      <vt:lpstr>Motivation: Geographic Variation in Care</vt:lpstr>
      <vt:lpstr>Productivity Spillovers</vt:lpstr>
      <vt:lpstr>Productivity Spillovers</vt:lpstr>
      <vt:lpstr>Productivity Spillovers</vt:lpstr>
      <vt:lpstr>Model Setup: Roy Model</vt:lpstr>
      <vt:lpstr>Model Setup: Roy Model</vt:lpstr>
      <vt:lpstr>Model Setup: Patient Utility </vt:lpstr>
      <vt:lpstr>Model Setup: Physician Choice</vt:lpstr>
      <vt:lpstr>Model Setup: Physician Choice</vt:lpstr>
      <vt:lpstr>Equilibrium</vt:lpstr>
      <vt:lpstr>Equilibrium</vt:lpstr>
      <vt:lpstr>Equilibrium</vt:lpstr>
      <vt:lpstr>Model Implications</vt:lpstr>
      <vt:lpstr>Model Implications</vt:lpstr>
      <vt:lpstr>Model Implications</vt:lpstr>
      <vt:lpstr>Model Implications</vt:lpstr>
      <vt:lpstr>Model Implications</vt:lpstr>
      <vt:lpstr>Model Implications</vt:lpstr>
      <vt:lpstr>Welfare Implications</vt:lpstr>
      <vt:lpstr>Empirical Predictions of the Model</vt:lpstr>
      <vt:lpstr>Presentations</vt:lpstr>
      <vt:lpstr>Liu and Ma (2013)</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Econometrics I:</dc:title>
  <dc:creator>Audrey Laporte</dc:creator>
  <cp:lastModifiedBy>Alexander Hoagland</cp:lastModifiedBy>
  <cp:revision>137</cp:revision>
  <dcterms:created xsi:type="dcterms:W3CDTF">2011-01-10T00:42:42Z</dcterms:created>
  <dcterms:modified xsi:type="dcterms:W3CDTF">2024-02-13T20:10:30Z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034a106e-6316-442c-ad35-738afd673d2b_Enabled">
    <vt:lpwstr>True</vt:lpwstr>
  </property>
  <property fmtid="{D5CDD505-2E9C-101B-9397-08002B2CF9AE}" pid="3" name="MSIP_Label_034a106e-6316-442c-ad35-738afd673d2b_SiteId">
    <vt:lpwstr>cddc1229-ac2a-4b97-b78a-0e5cacb5865c</vt:lpwstr>
  </property>
  <property fmtid="{D5CDD505-2E9C-101B-9397-08002B2CF9AE}" pid="4" name="MSIP_Label_034a106e-6316-442c-ad35-738afd673d2b_Owner">
    <vt:lpwstr>Eric.Nauenberg@ontario.ca</vt:lpwstr>
  </property>
  <property fmtid="{D5CDD505-2E9C-101B-9397-08002B2CF9AE}" pid="5" name="MSIP_Label_034a106e-6316-442c-ad35-738afd673d2b_SetDate">
    <vt:lpwstr>2020-08-28T20:23:07.5369310Z</vt:lpwstr>
  </property>
  <property fmtid="{D5CDD505-2E9C-101B-9397-08002B2CF9AE}" pid="6" name="MSIP_Label_034a106e-6316-442c-ad35-738afd673d2b_Name">
    <vt:lpwstr>OPS - Unclassified Information</vt:lpwstr>
  </property>
  <property fmtid="{D5CDD505-2E9C-101B-9397-08002B2CF9AE}" pid="7" name="MSIP_Label_034a106e-6316-442c-ad35-738afd673d2b_Application">
    <vt:lpwstr>Microsoft Azure Information Protection</vt:lpwstr>
  </property>
  <property fmtid="{D5CDD505-2E9C-101B-9397-08002B2CF9AE}" pid="8" name="MSIP_Label_034a106e-6316-442c-ad35-738afd673d2b_ActionId">
    <vt:lpwstr>e0d92f5a-28a2-4725-917b-84a82b221364</vt:lpwstr>
  </property>
  <property fmtid="{D5CDD505-2E9C-101B-9397-08002B2CF9AE}" pid="9" name="MSIP_Label_034a106e-6316-442c-ad35-738afd673d2b_Extended_MSFT_Method">
    <vt:lpwstr>Automatic</vt:lpwstr>
  </property>
  <property fmtid="{D5CDD505-2E9C-101B-9397-08002B2CF9AE}" pid="10" name="Sensitivity">
    <vt:lpwstr>OPS - Unclassified Information</vt:lpwstr>
  </property>
</Properties>
</file>