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38"/>
  </p:notesMasterIdLst>
  <p:sldIdLst>
    <p:sldId id="256" r:id="rId3"/>
    <p:sldId id="509" r:id="rId4"/>
    <p:sldId id="357" r:id="rId5"/>
    <p:sldId id="476" r:id="rId6"/>
    <p:sldId id="480" r:id="rId7"/>
    <p:sldId id="503" r:id="rId8"/>
    <p:sldId id="506" r:id="rId9"/>
    <p:sldId id="504" r:id="rId10"/>
    <p:sldId id="505" r:id="rId11"/>
    <p:sldId id="502" r:id="rId12"/>
    <p:sldId id="341" r:id="rId13"/>
    <p:sldId id="485" r:id="rId14"/>
    <p:sldId id="486" r:id="rId15"/>
    <p:sldId id="487" r:id="rId16"/>
    <p:sldId id="488" r:id="rId17"/>
    <p:sldId id="489" r:id="rId18"/>
    <p:sldId id="490" r:id="rId19"/>
    <p:sldId id="479" r:id="rId20"/>
    <p:sldId id="491" r:id="rId21"/>
    <p:sldId id="492" r:id="rId22"/>
    <p:sldId id="493" r:id="rId23"/>
    <p:sldId id="494" r:id="rId24"/>
    <p:sldId id="495" r:id="rId25"/>
    <p:sldId id="496" r:id="rId26"/>
    <p:sldId id="497" r:id="rId27"/>
    <p:sldId id="498" r:id="rId28"/>
    <p:sldId id="499" r:id="rId29"/>
    <p:sldId id="507" r:id="rId30"/>
    <p:sldId id="508" r:id="rId31"/>
    <p:sldId id="501" r:id="rId32"/>
    <p:sldId id="500" r:id="rId33"/>
    <p:sldId id="484" r:id="rId34"/>
    <p:sldId id="510" r:id="rId35"/>
    <p:sldId id="511" r:id="rId36"/>
    <p:sldId id="414" r:id="rId3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2/19/2024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Empirical paper to add: https://www.nber.org/papers/w30767. Theoretical paper to add: https://www.sciencedirect.com/science/article/pii/S0167629622001291. “</a:t>
            </a:r>
            <a:r>
              <a:rPr lang="en-US" b="0" i="0" dirty="0">
                <a:solidFill>
                  <a:srgbClr val="1F1F1F"/>
                </a:solidFill>
                <a:effectLst/>
                <a:latin typeface="ElsevierGulliver"/>
              </a:rPr>
              <a:t>Contracts for primary and secondary care physicians and </a:t>
            </a:r>
            <a:r>
              <a:rPr lang="en-US" b="0" i="0">
                <a:solidFill>
                  <a:srgbClr val="1F1F1F"/>
                </a:solidFill>
                <a:effectLst/>
                <a:latin typeface="ElsevierGulliver"/>
              </a:rPr>
              <a:t>equity-efficiency trade-offs”</a:t>
            </a:r>
            <a:endParaRPr lang="en-US" b="0" i="0" dirty="0">
              <a:solidFill>
                <a:srgbClr val="1F1F1F"/>
              </a:solidFill>
              <a:effectLst/>
              <a:latin typeface="ElsevierGulliver"/>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632356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6545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809170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178040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181859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970437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105100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 treatment when S&gt;S^* for URM. For majority, beta = 1, so recommend treatment when Z&gt; Z^*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9492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curve is whites, flatter curve is blacks (where signal matters). Also take the time to do some comparative statics – what about a more capable physician (where noise variance is lower)? How would that change the curve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322628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second equation as given.  Do the derivative by hand, show that benefit is increasing in beta (so worse for URM)</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659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note! Submission link: https://docs.google.com/forms/d/e/1FAIpQLSehZcG1J92n-ea6y_UKoN3kdNNw5vIKsB6DEfyztKWaCcpsFQ/viewform</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678263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empirical trends across groups can be explained by just this assumption! Miscommunication leads to lower-quality matches between doctors and patients (e.g., mental health). We will save other extensions of this model for later, and instead fit the unified framework of the 2003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613797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simplify so that a = 1. Hence, if we want to explain observed disparities using perfectly benevolent MDs, we only have one lever at our disposal: differences in  severity across groups (in particular, the distance between whites and blacks). Can we rationalize observed data using only this gap? It might have to be very large!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118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026274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66136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796437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stereotypes affect this? Not directly addressed!</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060209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82611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Meant to give an idea of how to take a model off the shelf and </a:t>
            </a:r>
            <a:r>
              <a:rPr lang="en-CA"/>
              <a:t>apply it. Cover </a:t>
            </a:r>
            <a:r>
              <a:rPr lang="en-CA" dirty="0"/>
              <a:t>Chandra et al as an empirical </a:t>
            </a:r>
            <a:r>
              <a:rPr lang="en-CA" dirty="0" err="1"/>
              <a:t>followup</a:t>
            </a:r>
            <a:r>
              <a:rPr lang="en-CA" dirty="0"/>
              <a: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792425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09569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https://alex-hoagland.github.io/files/Hoagland_InnovationsInequities_TAVR.pdf</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46676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Case study: race as a factor in risk adjustment. </a:t>
            </a:r>
          </a:p>
          <a:p>
            <a:pPr marL="171450" indent="-171450">
              <a:buFont typeface="Arial" panose="020B0604020202020204" pitchFamily="34" charset="0"/>
              <a:buChar char="•"/>
            </a:pPr>
            <a:r>
              <a:rPr lang="en-CA" dirty="0"/>
              <a:t>What are the </a:t>
            </a:r>
            <a:r>
              <a:rPr lang="en-CA" dirty="0" err="1"/>
              <a:t>tradeoffs</a:t>
            </a:r>
            <a:r>
              <a:rPr lang="en-CA" dirty="0"/>
              <a:t> in using patient race information in risk adjustment? (Better information vs misusing that information) </a:t>
            </a:r>
          </a:p>
          <a:p>
            <a:pPr marL="171450" indent="-171450">
              <a:buFont typeface="Arial" panose="020B0604020202020204" pitchFamily="34" charset="0"/>
              <a:buChar char="•"/>
            </a:pPr>
            <a:r>
              <a:rPr lang="en-US" b="0" i="0" dirty="0">
                <a:solidFill>
                  <a:srgbClr val="4D4D4D"/>
                </a:solidFill>
                <a:effectLst/>
                <a:latin typeface="ff-quadraat-web-pro"/>
              </a:rPr>
              <a:t>One RCT shows a combination of hydralazine and isosorbide dinitrate reduced mortality due to heart failure among patients who identified themselves as black – led to drug </a:t>
            </a:r>
            <a:r>
              <a:rPr lang="en-US" b="0" i="0" dirty="0" err="1">
                <a:solidFill>
                  <a:srgbClr val="4D4D4D"/>
                </a:solidFill>
                <a:effectLst/>
                <a:latin typeface="ff-quadraat-web-pro"/>
              </a:rPr>
              <a:t>BiDil</a:t>
            </a:r>
            <a:r>
              <a:rPr lang="en-US" b="0" i="0" dirty="0">
                <a:solidFill>
                  <a:srgbClr val="4D4D4D"/>
                </a:solidFill>
                <a:effectLst/>
                <a:latin typeface="ff-quadraat-web-pro"/>
              </a:rPr>
              <a:t> getting a “race-based medicine” flag by the FDA. Thoughts? </a:t>
            </a:r>
          </a:p>
          <a:p>
            <a:pPr marL="171450" indent="-171450">
              <a:buFont typeface="Arial" panose="020B0604020202020204" pitchFamily="34" charset="0"/>
              <a:buChar char="•"/>
            </a:pPr>
            <a:r>
              <a:rPr lang="en-US" b="0" i="0" dirty="0">
                <a:solidFill>
                  <a:srgbClr val="4D4D4D"/>
                </a:solidFill>
                <a:effectLst/>
                <a:latin typeface="ff-quadraat-web-pro"/>
              </a:rPr>
              <a:t>Read cardiology section from article. </a:t>
            </a:r>
          </a:p>
          <a:p>
            <a:pPr marL="171450" indent="-171450">
              <a:buFont typeface="Arial" panose="020B0604020202020204" pitchFamily="34" charset="0"/>
              <a:buChar char="•"/>
            </a:pPr>
            <a:r>
              <a:rPr lang="en-US" b="0" i="0" dirty="0">
                <a:solidFill>
                  <a:srgbClr val="4D4D4D"/>
                </a:solidFill>
                <a:effectLst/>
                <a:latin typeface="ff-quadraat-web-pro"/>
              </a:rPr>
              <a:t>How would we incorporate this into a model of “optimal” risk adjustment that thinks about equity?</a:t>
            </a:r>
          </a:p>
          <a:p>
            <a:pPr marL="171450" indent="-171450">
              <a:buFont typeface="Arial" panose="020B0604020202020204" pitchFamily="34" charset="0"/>
              <a:buChar char="•"/>
            </a:pPr>
            <a:r>
              <a:rPr lang="en-US" b="0" i="0" dirty="0">
                <a:solidFill>
                  <a:srgbClr val="4D4D4D"/>
                </a:solidFill>
                <a:effectLst/>
                <a:latin typeface="ff-quadraat-web-pro"/>
              </a:rPr>
              <a:t>Article link: https://www.nejm.org/doi/full/10.1056/NEJMms2004740.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46718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First nations/all Canadians data (mortality is higher on a reservation, also for younger populations)</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01430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Tuskegee study: </a:t>
            </a:r>
            <a:r>
              <a:rPr lang="en-US" sz="1800" b="0" i="0" u="none" strike="noStrike" baseline="0" dirty="0">
                <a:solidFill>
                  <a:srgbClr val="23373B"/>
                </a:solidFill>
                <a:latin typeface="FiraSans-Light-Identity-H"/>
              </a:rPr>
              <a:t>For 40 years (1932–1972) US Public Health Service (PHS) followed hundreds of poor, Black men in Tuskegee, Alabama who had syphilis for the stated purpose of understanding the natural course of</a:t>
            </a:r>
          </a:p>
          <a:p>
            <a:pPr algn="l"/>
            <a:r>
              <a:rPr lang="en-CA" sz="1800" b="0" i="0" u="none" strike="noStrike" baseline="0" dirty="0">
                <a:solidFill>
                  <a:srgbClr val="23373B"/>
                </a:solidFill>
                <a:latin typeface="FiraSans-Light-Identity-H"/>
              </a:rPr>
              <a:t>the disease </a:t>
            </a:r>
            <a:r>
              <a:rPr lang="en-US" sz="1800" b="0" i="0" u="none" strike="noStrike" baseline="0" dirty="0">
                <a:solidFill>
                  <a:srgbClr val="23373B"/>
                </a:solidFill>
                <a:latin typeface="FiraSans-Light-Identity-H"/>
              </a:rPr>
              <a:t>• They were purposely denied effective treatment and actively discouraged from seeking medical advice from practitioners outside the study • Many thought they were being treated for “bad blood” (a condition that does not exist nor did they </a:t>
            </a:r>
            <a:r>
              <a:rPr lang="en-CA" sz="1800" b="0" i="0" u="none" strike="noStrike" baseline="0" dirty="0">
                <a:solidFill>
                  <a:srgbClr val="23373B"/>
                </a:solidFill>
                <a:latin typeface="FiraSans-Light-Identity-H"/>
              </a:rPr>
              <a:t>have)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99748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Classic taste-based discrimination model : </a:t>
            </a:r>
            <a:r>
              <a:rPr lang="en-CA" dirty="0" err="1"/>
              <a:t>becker</a:t>
            </a:r>
            <a:r>
              <a:rPr lang="en-CA" dirty="0"/>
              <a:t>. Can use Williams slides or Lang/Lehman to present this model. Then present how Lang-Leman search model discussion could apply to health? (Ask people to read this before hand and think about a model here?)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39733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21324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855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2/19/2024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239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104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253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333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7927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5663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2382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302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857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5709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894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2/19/2024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2/19/2024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2095827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18.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10820400" cy="1894362"/>
          </a:xfrm>
        </p:spPr>
        <p:txBody>
          <a:bodyPr>
            <a:normAutofit/>
          </a:bodyPr>
          <a:lstStyle/>
          <a:p>
            <a:r>
              <a:rPr lang="en-US" dirty="0"/>
              <a:t>Advanced Health Economics</a:t>
            </a:r>
          </a:p>
        </p:txBody>
      </p:sp>
      <p:sp>
        <p:nvSpPr>
          <p:cNvPr id="3" name="Subtitle 2"/>
          <p:cNvSpPr>
            <a:spLocks noGrp="1"/>
          </p:cNvSpPr>
          <p:nvPr>
            <p:ph type="subTitle" idx="1"/>
          </p:nvPr>
        </p:nvSpPr>
        <p:spPr>
          <a:xfrm>
            <a:off x="990600" y="4191000"/>
            <a:ext cx="10363200" cy="1981200"/>
          </a:xfrm>
        </p:spPr>
        <p:txBody>
          <a:bodyPr>
            <a:noAutofit/>
          </a:bodyPr>
          <a:lstStyle/>
          <a:p>
            <a:r>
              <a:rPr lang="en-US" sz="2400" dirty="0"/>
              <a:t>Lecture 8: Health Equity and Discrimination</a:t>
            </a:r>
          </a:p>
          <a:p>
            <a:r>
              <a:rPr lang="en-US" sz="2400" dirty="0"/>
              <a:t>March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Equity modeling is (sorely) lacking</a:t>
            </a:r>
            <a:r>
              <a:rPr lang="en-US" sz="3600" dirty="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Empirical revolution means we skipped over equity theory</a:t>
            </a:r>
          </a:p>
          <a:p>
            <a:r>
              <a:rPr lang="en-US" sz="2400" dirty="0">
                <a:cs typeface="Times New Roman" panose="02020603050405020304" pitchFamily="18" charset="0"/>
              </a:rPr>
              <a:t>Currently we work with two (old) flavors of models: </a:t>
            </a:r>
          </a:p>
          <a:p>
            <a:pPr marL="457200" indent="-457200">
              <a:buAutoNum type="arabicPeriod"/>
            </a:pPr>
            <a:r>
              <a:rPr lang="en-US" sz="2400" dirty="0">
                <a:cs typeface="Times New Roman" panose="02020603050405020304" pitchFamily="18" charset="0"/>
              </a:rPr>
              <a:t>Taste-based discrimination (Becker 1957): </a:t>
            </a:r>
          </a:p>
          <a:p>
            <a:pPr lvl="1"/>
            <a:r>
              <a:rPr lang="en-US" sz="2200" dirty="0">
                <a:cs typeface="Times New Roman" panose="02020603050405020304" pitchFamily="18" charset="0"/>
              </a:rPr>
              <a:t>Some people are “willing to pay” to be with a certain group (e.g., act as if blacks are more expensive to hire because of implicit association cost)</a:t>
            </a:r>
          </a:p>
          <a:p>
            <a:pPr lvl="1"/>
            <a:r>
              <a:rPr lang="en-US" sz="2200" dirty="0">
                <a:cs typeface="Times New Roman" panose="02020603050405020304" pitchFamily="18" charset="0"/>
              </a:rPr>
              <a:t>Standard models here predict prejudice should be run out of the market in long run</a:t>
            </a:r>
          </a:p>
          <a:p>
            <a:pPr lvl="1"/>
            <a:r>
              <a:rPr lang="en-US" sz="2200" dirty="0">
                <a:cs typeface="Times New Roman" panose="02020603050405020304" pitchFamily="18" charset="0"/>
              </a:rPr>
              <a:t>Is this observed? Not really</a:t>
            </a:r>
          </a:p>
          <a:p>
            <a:pPr marL="0" indent="0">
              <a:buNone/>
            </a:pPr>
            <a:r>
              <a:rPr lang="en-US" sz="2400" dirty="0">
                <a:cs typeface="Times New Roman" panose="02020603050405020304" pitchFamily="18" charset="0"/>
              </a:rPr>
              <a:t>2. Statistical discrimination: </a:t>
            </a:r>
          </a:p>
          <a:p>
            <a:pPr lvl="1"/>
            <a:r>
              <a:rPr lang="en-US" sz="2200" dirty="0">
                <a:cs typeface="Times New Roman" panose="02020603050405020304" pitchFamily="18" charset="0"/>
              </a:rPr>
              <a:t>Employers have less reliable information about certain groups </a:t>
            </a:r>
          </a:p>
          <a:p>
            <a:pPr lvl="1"/>
            <a:r>
              <a:rPr lang="en-US" sz="2200" dirty="0">
                <a:cs typeface="Times New Roman" panose="02020603050405020304" pitchFamily="18" charset="0"/>
              </a:rPr>
              <a:t>E.g., believe that signals of labor productivity are noisier for women than for men</a:t>
            </a:r>
          </a:p>
          <a:p>
            <a:pPr lvl="1"/>
            <a:r>
              <a:rPr lang="en-US" sz="2200" dirty="0">
                <a:cs typeface="Times New Roman" panose="02020603050405020304" pitchFamily="18" charset="0"/>
              </a:rPr>
              <a:t>In health: Balsa and McGuire (2001)</a:t>
            </a:r>
          </a:p>
          <a:p>
            <a:pPr lvl="1"/>
            <a:r>
              <a:rPr lang="en-US" sz="2200" dirty="0">
                <a:cs typeface="Times New Roman" panose="02020603050405020304" pitchFamily="18" charset="0"/>
              </a:rPr>
              <a:t>Can also account for bad priors (stereotypes)</a:t>
            </a:r>
          </a:p>
        </p:txBody>
      </p:sp>
    </p:spTree>
    <p:extLst>
      <p:ext uri="{BB962C8B-B14F-4D97-AF65-F5344CB8AC3E}">
        <p14:creationId xmlns:p14="http://schemas.microsoft.com/office/powerpoint/2010/main" val="187815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Becker (1957)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i="1" dirty="0"/>
              <a:t>The Economics of Discrimination. </a:t>
            </a:r>
          </a:p>
        </p:txBody>
      </p:sp>
    </p:spTree>
    <p:extLst>
      <p:ext uri="{BB962C8B-B14F-4D97-AF65-F5344CB8AC3E}">
        <p14:creationId xmlns:p14="http://schemas.microsoft.com/office/powerpoint/2010/main" val="405752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1059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However, all employees are equally productive and are perfect substitutes: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𝑤</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15038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366605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If the firm hires any workers of both types, then both hold with equality: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If wage gap is big enough, hire only URM</a:t>
                </a:r>
              </a:p>
              <a:p>
                <a:r>
                  <a:rPr lang="en-US" sz="2400" dirty="0">
                    <a:cs typeface="Times New Roman" panose="02020603050405020304" pitchFamily="18" charset="0"/>
                  </a:rPr>
                  <a:t>If wage gap is small enough, hire only MAJ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17078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p:txBody>
      </p:sp>
    </p:spTree>
    <p:extLst>
      <p:ext uri="{BB962C8B-B14F-4D97-AF65-F5344CB8AC3E}">
        <p14:creationId xmlns:p14="http://schemas.microsoft.com/office/powerpoint/2010/main" val="129932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a:p>
            <a:pPr marL="0" indent="0">
              <a:buNone/>
            </a:pPr>
            <a:r>
              <a:rPr lang="en-US" sz="2400" b="1" dirty="0">
                <a:cs typeface="Times New Roman" panose="02020603050405020304" pitchFamily="18" charset="0"/>
              </a:rPr>
              <a:t>What other models are there? How do they apply to health?</a:t>
            </a:r>
          </a:p>
          <a:p>
            <a:r>
              <a:rPr lang="en-US" sz="2400" b="1" dirty="0">
                <a:cs typeface="Times New Roman" panose="02020603050405020304" pitchFamily="18" charset="0"/>
              </a:rPr>
              <a:t>Statistical discrimination: </a:t>
            </a:r>
            <a:r>
              <a:rPr lang="en-US" sz="2400" dirty="0">
                <a:cs typeface="Times New Roman" panose="02020603050405020304" pitchFamily="18" charset="0"/>
              </a:rPr>
              <a:t>Imperfect information, rather than preferences</a:t>
            </a:r>
          </a:p>
          <a:p>
            <a:r>
              <a:rPr lang="en-US" sz="2400" i="1" u="sng" dirty="0">
                <a:cs typeface="Times New Roman" panose="02020603050405020304" pitchFamily="18" charset="0"/>
              </a:rPr>
              <a:t>“Agents (e.g., MDs), without intending to discriminate, might apply an otherwise reasonable decision-making rule (e.g., treat according to need), that in practice leads to unequal treatment of members of two groups”</a:t>
            </a:r>
          </a:p>
        </p:txBody>
      </p:sp>
    </p:spTree>
    <p:extLst>
      <p:ext uri="{BB962C8B-B14F-4D97-AF65-F5344CB8AC3E}">
        <p14:creationId xmlns:p14="http://schemas.microsoft.com/office/powerpoint/2010/main" val="324649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47183"/>
            <a:ext cx="10625328" cy="1298448"/>
          </a:xfrm>
        </p:spPr>
        <p:txBody>
          <a:bodyPr>
            <a:normAutofit/>
          </a:bodyPr>
          <a:lstStyle/>
          <a:p>
            <a:r>
              <a:rPr lang="en-US" dirty="0"/>
              <a:t>Balsa and McGuire (2003)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7853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“Prejudice, clinical uncertainty and stereotyping as sources of health disparities”</a:t>
            </a:r>
          </a:p>
          <a:p>
            <a:r>
              <a:rPr lang="en-US" sz="2400" i="1" dirty="0"/>
              <a:t>Journal of Health Economics</a:t>
            </a:r>
            <a:endParaRPr lang="en-US" sz="2400" dirty="0"/>
          </a:p>
        </p:txBody>
      </p:sp>
      <p:sp>
        <p:nvSpPr>
          <p:cNvPr id="2" name="Title 3">
            <a:extLst>
              <a:ext uri="{FF2B5EF4-FFF2-40B4-BE49-F238E27FC236}">
                <a16:creationId xmlns:a16="http://schemas.microsoft.com/office/drawing/2014/main" id="{980B3585-3782-52AE-C43B-0F077ACB8896}"/>
              </a:ext>
            </a:extLst>
          </p:cNvPr>
          <p:cNvSpPr txBox="1">
            <a:spLocks/>
          </p:cNvSpPr>
          <p:nvPr/>
        </p:nvSpPr>
        <p:spPr>
          <a:xfrm>
            <a:off x="1245782" y="427783"/>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a:t>Balsa and McGuire (2001)</a:t>
            </a:r>
            <a:endParaRPr lang="en-US" dirty="0"/>
          </a:p>
        </p:txBody>
      </p:sp>
      <p:sp>
        <p:nvSpPr>
          <p:cNvPr id="3" name="Subtitle 4">
            <a:extLst>
              <a:ext uri="{FF2B5EF4-FFF2-40B4-BE49-F238E27FC236}">
                <a16:creationId xmlns:a16="http://schemas.microsoft.com/office/drawing/2014/main" id="{086A32F1-950E-8FBA-1168-47F4B1F3AB7D}"/>
              </a:ext>
            </a:extLst>
          </p:cNvPr>
          <p:cNvSpPr txBox="1">
            <a:spLocks/>
          </p:cNvSpPr>
          <p:nvPr/>
        </p:nvSpPr>
        <p:spPr>
          <a:xfrm>
            <a:off x="1219200" y="19659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“Statistical Discrimination in Health Care”</a:t>
            </a:r>
          </a:p>
          <a:p>
            <a:r>
              <a:rPr lang="en-US" sz="2400" i="1" dirty="0"/>
              <a:t>Journal of Health Economics</a:t>
            </a:r>
            <a:endParaRPr lang="en-US" sz="2400" dirty="0"/>
          </a:p>
        </p:txBody>
      </p:sp>
    </p:spTree>
    <p:extLst>
      <p:ext uri="{BB962C8B-B14F-4D97-AF65-F5344CB8AC3E}">
        <p14:creationId xmlns:p14="http://schemas.microsoft.com/office/powerpoint/2010/main" val="416315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 observes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5235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3046"/>
        </a:solidFill>
        <a:effectLst/>
      </p:bgPr>
    </p:bg>
    <p:spTree>
      <p:nvGrpSpPr>
        <p:cNvPr id="1" name=""/>
        <p:cNvGrpSpPr/>
        <p:nvPr/>
      </p:nvGrpSpPr>
      <p:grpSpPr>
        <a:xfrm>
          <a:off x="0" y="0"/>
          <a:ext cx="0" cy="0"/>
          <a:chOff x="0" y="0"/>
          <a:chExt cx="0" cy="0"/>
        </a:xfrm>
      </p:grpSpPr>
      <p:sp>
        <p:nvSpPr>
          <p:cNvPr id="2" name="TextBox 2"/>
          <p:cNvSpPr txBox="1"/>
          <p:nvPr/>
        </p:nvSpPr>
        <p:spPr>
          <a:xfrm>
            <a:off x="111375" y="1302177"/>
            <a:ext cx="6858000" cy="1288623"/>
          </a:xfrm>
          <a:prstGeom prst="rect">
            <a:avLst/>
          </a:prstGeom>
        </p:spPr>
        <p:txBody>
          <a:bodyPr lIns="0" tIns="0" rIns="0" bIns="0" rtlCol="0" anchor="t">
            <a:spAutoFit/>
          </a:bodyPr>
          <a:lstStyle/>
          <a:p>
            <a:pPr algn="ctr" defTabSz="609630">
              <a:lnSpc>
                <a:spcPts val="5164"/>
              </a:lnSpc>
            </a:pPr>
            <a:r>
              <a:rPr lang="en-US" sz="4164" spc="125" dirty="0">
                <a:solidFill>
                  <a:srgbClr val="FFFFFF"/>
                </a:solidFill>
                <a:latin typeface="Oswald Bold"/>
              </a:rPr>
              <a:t>RESEARCH AND IMPACT DAY</a:t>
            </a:r>
          </a:p>
        </p:txBody>
      </p:sp>
      <p:sp>
        <p:nvSpPr>
          <p:cNvPr id="3" name="TextBox 3"/>
          <p:cNvSpPr txBox="1"/>
          <p:nvPr/>
        </p:nvSpPr>
        <p:spPr>
          <a:xfrm>
            <a:off x="1597047" y="2685791"/>
            <a:ext cx="3886657" cy="374461"/>
          </a:xfrm>
          <a:prstGeom prst="rect">
            <a:avLst/>
          </a:prstGeom>
        </p:spPr>
        <p:txBody>
          <a:bodyPr lIns="0" tIns="0" rIns="0" bIns="0" rtlCol="0" anchor="t">
            <a:spAutoFit/>
          </a:bodyPr>
          <a:lstStyle/>
          <a:p>
            <a:pPr algn="ctr" defTabSz="609630">
              <a:lnSpc>
                <a:spcPts val="3197"/>
              </a:lnSpc>
            </a:pPr>
            <a:r>
              <a:rPr lang="en-US" sz="2284" spc="342" dirty="0">
                <a:solidFill>
                  <a:srgbClr val="EFFF32"/>
                </a:solidFill>
                <a:latin typeface="Glacial Indifference Bold"/>
              </a:rPr>
              <a:t>APRIL 19, 2023</a:t>
            </a:r>
          </a:p>
        </p:txBody>
      </p:sp>
      <p:sp>
        <p:nvSpPr>
          <p:cNvPr id="4" name="TextBox 4"/>
          <p:cNvSpPr txBox="1"/>
          <p:nvPr/>
        </p:nvSpPr>
        <p:spPr>
          <a:xfrm>
            <a:off x="1947393" y="665986"/>
            <a:ext cx="3698071" cy="293478"/>
          </a:xfrm>
          <a:prstGeom prst="rect">
            <a:avLst/>
          </a:prstGeom>
        </p:spPr>
        <p:txBody>
          <a:bodyPr lIns="0" tIns="0" rIns="0" bIns="0" rtlCol="0" anchor="t">
            <a:spAutoFit/>
          </a:bodyPr>
          <a:lstStyle/>
          <a:p>
            <a:pPr defTabSz="609630">
              <a:lnSpc>
                <a:spcPts val="2543"/>
              </a:lnSpc>
            </a:pPr>
            <a:r>
              <a:rPr lang="en-US" sz="1817" spc="73">
                <a:solidFill>
                  <a:srgbClr val="FFFFFF"/>
                </a:solidFill>
                <a:latin typeface="Glacial Indifference"/>
              </a:rPr>
              <a:t>IHPME Student-Led Conference</a:t>
            </a:r>
          </a:p>
        </p:txBody>
      </p:sp>
      <p:sp>
        <p:nvSpPr>
          <p:cNvPr id="5" name="TextBox 5"/>
          <p:cNvSpPr txBox="1"/>
          <p:nvPr/>
        </p:nvSpPr>
        <p:spPr>
          <a:xfrm>
            <a:off x="685800" y="5403403"/>
            <a:ext cx="5712765" cy="490391"/>
          </a:xfrm>
          <a:prstGeom prst="rect">
            <a:avLst/>
          </a:prstGeom>
        </p:spPr>
        <p:txBody>
          <a:bodyPr lIns="0" tIns="0" rIns="0" bIns="0" rtlCol="0" anchor="t">
            <a:spAutoFit/>
          </a:bodyPr>
          <a:lstStyle/>
          <a:p>
            <a:pPr algn="ctr" defTabSz="609630">
              <a:lnSpc>
                <a:spcPts val="1990"/>
              </a:lnSpc>
            </a:pPr>
            <a:r>
              <a:rPr lang="en-US" sz="1421">
                <a:solidFill>
                  <a:srgbClr val="FFFFFF"/>
                </a:solidFill>
                <a:latin typeface="Glacial Indifference"/>
              </a:rPr>
              <a:t>Towards Equitable and Effective Health Systems: Bridging the Gap Between Clinical and Social Sectors</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100489" y="1265443"/>
            <a:ext cx="3602815" cy="3602815"/>
          </a:xfrm>
          <a:prstGeom prst="rect">
            <a:avLst/>
          </a:prstGeom>
        </p:spPr>
      </p:pic>
      <p:sp>
        <p:nvSpPr>
          <p:cNvPr id="7" name="AutoShape 7"/>
          <p:cNvSpPr/>
          <p:nvPr/>
        </p:nvSpPr>
        <p:spPr>
          <a:xfrm rot="-5400000">
            <a:off x="4254689" y="3337560"/>
            <a:ext cx="6297971" cy="0"/>
          </a:xfrm>
          <a:prstGeom prst="line">
            <a:avLst/>
          </a:prstGeom>
          <a:ln w="38100" cap="flat">
            <a:solidFill>
              <a:srgbClr val="EFFF32"/>
            </a:solidFill>
            <a:prstDash val="solid"/>
            <a:headEnd type="none" w="sm" len="sm"/>
            <a:tailEnd type="none" w="sm" len="sm"/>
          </a:ln>
        </p:spPr>
        <p:txBody>
          <a:bodyPr/>
          <a:lstStyle/>
          <a:p>
            <a:endParaRPr lang="en-US"/>
          </a:p>
        </p:txBody>
      </p:sp>
      <p:sp>
        <p:nvSpPr>
          <p:cNvPr id="8" name="TextBox 8"/>
          <p:cNvSpPr txBox="1"/>
          <p:nvPr/>
        </p:nvSpPr>
        <p:spPr>
          <a:xfrm>
            <a:off x="7958568" y="5101463"/>
            <a:ext cx="3886657" cy="784830"/>
          </a:xfrm>
          <a:prstGeom prst="rect">
            <a:avLst/>
          </a:prstGeom>
        </p:spPr>
        <p:txBody>
          <a:bodyPr lIns="0" tIns="0" rIns="0" bIns="0" rtlCol="0" anchor="t">
            <a:spAutoFit/>
          </a:bodyPr>
          <a:lstStyle/>
          <a:p>
            <a:pPr algn="ctr" defTabSz="609630">
              <a:lnSpc>
                <a:spcPts val="3197"/>
              </a:lnSpc>
            </a:pPr>
            <a:r>
              <a:rPr lang="en-US" sz="2284" spc="342">
                <a:solidFill>
                  <a:srgbClr val="EFFF32"/>
                </a:solidFill>
                <a:latin typeface="Glacial Indifference Bold"/>
              </a:rPr>
              <a:t>SCAN FOR MORE INFORMATION</a:t>
            </a:r>
          </a:p>
        </p:txBody>
      </p:sp>
      <p:sp>
        <p:nvSpPr>
          <p:cNvPr id="9" name="AutoShape 9"/>
          <p:cNvSpPr/>
          <p:nvPr/>
        </p:nvSpPr>
        <p:spPr>
          <a:xfrm rot="-8485671">
            <a:off x="790578" y="4457827"/>
            <a:ext cx="1015217" cy="0"/>
          </a:xfrm>
          <a:prstGeom prst="line">
            <a:avLst/>
          </a:prstGeom>
          <a:ln w="66675" cap="flat">
            <a:solidFill>
              <a:srgbClr val="3590FA"/>
            </a:solidFill>
            <a:prstDash val="solid"/>
            <a:headEnd type="none" w="sm" len="sm"/>
            <a:tailEnd type="none" w="sm" len="sm"/>
          </a:ln>
        </p:spPr>
        <p:txBody>
          <a:bodyPr/>
          <a:lstStyle/>
          <a:p>
            <a:endParaRPr lang="en-US"/>
          </a:p>
        </p:txBody>
      </p:sp>
      <p:sp>
        <p:nvSpPr>
          <p:cNvPr id="10" name="AutoShape 10"/>
          <p:cNvSpPr/>
          <p:nvPr/>
        </p:nvSpPr>
        <p:spPr>
          <a:xfrm rot="-8676974">
            <a:off x="2933384" y="4468307"/>
            <a:ext cx="943204" cy="0"/>
          </a:xfrm>
          <a:prstGeom prst="line">
            <a:avLst/>
          </a:prstGeom>
          <a:ln w="66675" cap="flat">
            <a:solidFill>
              <a:srgbClr val="3590FA"/>
            </a:solidFill>
            <a:prstDash val="solid"/>
            <a:headEnd type="none" w="sm" len="sm"/>
            <a:tailEnd type="none" w="sm" len="sm"/>
          </a:ln>
        </p:spPr>
        <p:txBody>
          <a:bodyPr/>
          <a:lstStyle/>
          <a:p>
            <a:endParaRPr lang="en-US"/>
          </a:p>
        </p:txBody>
      </p:sp>
      <p:sp>
        <p:nvSpPr>
          <p:cNvPr id="11" name="AutoShape 11"/>
          <p:cNvSpPr/>
          <p:nvPr/>
        </p:nvSpPr>
        <p:spPr>
          <a:xfrm rot="-2279542">
            <a:off x="2382652" y="4459295"/>
            <a:ext cx="857981" cy="0"/>
          </a:xfrm>
          <a:prstGeom prst="line">
            <a:avLst/>
          </a:prstGeom>
          <a:ln w="66675" cap="flat">
            <a:solidFill>
              <a:srgbClr val="3590FA"/>
            </a:solidFill>
            <a:prstDash val="solid"/>
            <a:headEnd type="none" w="sm" len="sm"/>
            <a:tailEnd type="none" w="sm" len="sm"/>
          </a:ln>
        </p:spPr>
        <p:txBody>
          <a:bodyPr/>
          <a:lstStyle/>
          <a:p>
            <a:endParaRPr lang="en-US"/>
          </a:p>
        </p:txBody>
      </p:sp>
      <p:grpSp>
        <p:nvGrpSpPr>
          <p:cNvPr id="12" name="Group 12"/>
          <p:cNvGrpSpPr/>
          <p:nvPr/>
        </p:nvGrpSpPr>
        <p:grpSpPr>
          <a:xfrm rot="-5400000">
            <a:off x="1544770" y="4204860"/>
            <a:ext cx="981011" cy="981011"/>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14" name="TextBox 14"/>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88746" y="4355137"/>
            <a:ext cx="693057" cy="680457"/>
          </a:xfrm>
          <a:prstGeom prst="rect">
            <a:avLst/>
          </a:prstGeom>
        </p:spPr>
      </p:pic>
      <p:grpSp>
        <p:nvGrpSpPr>
          <p:cNvPr id="16" name="Group 16"/>
          <p:cNvGrpSpPr/>
          <p:nvPr/>
        </p:nvGrpSpPr>
        <p:grpSpPr>
          <a:xfrm rot="-5400000">
            <a:off x="495139" y="3315206"/>
            <a:ext cx="981011" cy="981011"/>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18" name="TextBox 18"/>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sp>
        <p:nvSpPr>
          <p:cNvPr id="19" name="AutoShape 19"/>
          <p:cNvSpPr/>
          <p:nvPr/>
        </p:nvSpPr>
        <p:spPr>
          <a:xfrm rot="-8627306">
            <a:off x="5143645" y="4468307"/>
            <a:ext cx="924495" cy="0"/>
          </a:xfrm>
          <a:prstGeom prst="line">
            <a:avLst/>
          </a:prstGeom>
          <a:ln w="66675" cap="flat">
            <a:solidFill>
              <a:srgbClr val="3590FA"/>
            </a:solidFill>
            <a:prstDash val="solid"/>
            <a:headEnd type="none" w="sm" len="sm"/>
            <a:tailEnd type="none" w="sm" len="sm"/>
          </a:ln>
        </p:spPr>
        <p:txBody>
          <a:bodyPr/>
          <a:lstStyle/>
          <a:p>
            <a:endParaRPr lang="en-US"/>
          </a:p>
        </p:txBody>
      </p:sp>
      <p:sp>
        <p:nvSpPr>
          <p:cNvPr id="20" name="AutoShape 20"/>
          <p:cNvSpPr/>
          <p:nvPr/>
        </p:nvSpPr>
        <p:spPr>
          <a:xfrm rot="-2173919">
            <a:off x="4519801" y="4468307"/>
            <a:ext cx="924045" cy="0"/>
          </a:xfrm>
          <a:prstGeom prst="line">
            <a:avLst/>
          </a:prstGeom>
          <a:ln w="66675" cap="flat">
            <a:solidFill>
              <a:srgbClr val="3590FA"/>
            </a:solidFill>
            <a:prstDash val="solid"/>
            <a:headEnd type="none" w="sm" len="sm"/>
            <a:tailEnd type="none" w="sm" len="sm"/>
          </a:ln>
        </p:spPr>
        <p:txBody>
          <a:bodyPr/>
          <a:lstStyle/>
          <a:p>
            <a:endParaRPr lang="en-US"/>
          </a:p>
        </p:txBody>
      </p:sp>
      <p:grpSp>
        <p:nvGrpSpPr>
          <p:cNvPr id="21" name="Group 21"/>
          <p:cNvGrpSpPr/>
          <p:nvPr/>
        </p:nvGrpSpPr>
        <p:grpSpPr>
          <a:xfrm rot="-5400000">
            <a:off x="3702330" y="4204860"/>
            <a:ext cx="981011" cy="981011"/>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23" name="TextBox 23"/>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24" name="Picture 2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833282" y="4355137"/>
            <a:ext cx="719109" cy="680457"/>
          </a:xfrm>
          <a:prstGeom prst="rect">
            <a:avLst/>
          </a:prstGeom>
        </p:spPr>
      </p:pic>
      <p:grpSp>
        <p:nvGrpSpPr>
          <p:cNvPr id="25" name="Group 25"/>
          <p:cNvGrpSpPr/>
          <p:nvPr/>
        </p:nvGrpSpPr>
        <p:grpSpPr>
          <a:xfrm rot="-5400000">
            <a:off x="5870213" y="4204860"/>
            <a:ext cx="981011" cy="981011"/>
            <a:chOff x="0" y="0"/>
            <a:chExt cx="812800" cy="812800"/>
          </a:xfrm>
        </p:grpSpPr>
        <p:sp>
          <p:nvSpPr>
            <p:cNvPr id="26" name="Freeform 2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27" name="TextBox 27"/>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grpSp>
        <p:nvGrpSpPr>
          <p:cNvPr id="28" name="Group 28"/>
          <p:cNvGrpSpPr/>
          <p:nvPr/>
        </p:nvGrpSpPr>
        <p:grpSpPr>
          <a:xfrm rot="-5400000">
            <a:off x="4786272" y="3315206"/>
            <a:ext cx="981011" cy="981011"/>
            <a:chOff x="0" y="0"/>
            <a:chExt cx="812800" cy="812800"/>
          </a:xfrm>
        </p:grpSpPr>
        <p:sp>
          <p:nvSpPr>
            <p:cNvPr id="29" name="Freeform 2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30" name="TextBox 30"/>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31" name="Picture 31"/>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4865037" y="3470658"/>
            <a:ext cx="823481" cy="670107"/>
          </a:xfrm>
          <a:prstGeom prst="rect">
            <a:avLst/>
          </a:prstGeom>
        </p:spPr>
      </p:pic>
      <p:grpSp>
        <p:nvGrpSpPr>
          <p:cNvPr id="32" name="Group 32"/>
          <p:cNvGrpSpPr/>
          <p:nvPr/>
        </p:nvGrpSpPr>
        <p:grpSpPr>
          <a:xfrm rot="-5400000">
            <a:off x="2590696" y="3315206"/>
            <a:ext cx="981011" cy="981011"/>
            <a:chOff x="0" y="0"/>
            <a:chExt cx="812800" cy="812800"/>
          </a:xfrm>
        </p:grpSpPr>
        <p:sp>
          <p:nvSpPr>
            <p:cNvPr id="33" name="Freeform 3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34" name="TextBox 34"/>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35" name="Picture 35"/>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2731991" y="3443366"/>
            <a:ext cx="698421" cy="724691"/>
          </a:xfrm>
          <a:prstGeom prst="rect">
            <a:avLst/>
          </a:prstGeom>
        </p:spPr>
      </p:pic>
      <p:pic>
        <p:nvPicPr>
          <p:cNvPr id="36" name="Picture 36"/>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627796" y="3488122"/>
            <a:ext cx="715695" cy="635179"/>
          </a:xfrm>
          <a:prstGeom prst="rect">
            <a:avLst/>
          </a:prstGeom>
        </p:spPr>
      </p:pic>
      <p:pic>
        <p:nvPicPr>
          <p:cNvPr id="37" name="Picture 37"/>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5967559" y="4355137"/>
            <a:ext cx="786319" cy="7505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doctors observe a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pPr marL="0" indent="0">
                  <a:buNone/>
                </a:pPr>
                <a:r>
                  <a:rPr lang="en-US" sz="2400" b="1" dirty="0">
                    <a:cs typeface="Times New Roman" panose="02020603050405020304" pitchFamily="18" charset="0"/>
                  </a:rPr>
                  <a:t>Main assumption of model</a:t>
                </a:r>
                <a:r>
                  <a:rPr lang="en-US" sz="2400" dirty="0">
                    <a:cs typeface="Times New Roman" panose="02020603050405020304" pitchFamily="18" charset="0"/>
                  </a:rPr>
                  <a:t>: MD receives more precise signal from one group</a:t>
                </a:r>
              </a:p>
              <a:p>
                <a:r>
                  <a:rPr lang="en-US" sz="2400" dirty="0">
                    <a:cs typeface="Times New Roman" panose="02020603050405020304" pitchFamily="18" charset="0"/>
                  </a:rPr>
                  <a:t>WLOG, simplify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=0</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269908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signals affect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Providers use Bayes’ Rule to update beliefs about patients’ severity: </a:t>
                </a:r>
              </a:p>
              <a:p>
                <a:pPr lvl="1"/>
                <a:r>
                  <a:rPr lang="en-US" sz="2400" dirty="0">
                    <a:cs typeface="Times New Roman" panose="02020603050405020304" pitchFamily="18" charset="0"/>
                  </a:rPr>
                  <a:t>Priors: Population mean severity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endParaRPr lang="en-US" sz="2400" b="0" dirty="0">
                  <a:cs typeface="Times New Roman" panose="02020603050405020304" pitchFamily="18" charset="0"/>
                </a:endParaRPr>
              </a:p>
              <a:p>
                <a:pPr lvl="1"/>
                <a:r>
                  <a:rPr lang="en-US" sz="2400" dirty="0">
                    <a:cs typeface="Times New Roman" panose="02020603050405020304" pitchFamily="18" charset="0"/>
                  </a:rPr>
                  <a:t>Posteriors: Weighted average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oMath>
                  </m:oMathPara>
                </a14:m>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𝑍</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a:t>
                </a:r>
              </a:p>
              <a:p>
                <a:pPr marL="0" indent="0">
                  <a:buNone/>
                </a:pPr>
                <a:r>
                  <a:rPr lang="en-US" sz="2400" b="1" dirty="0">
                    <a:cs typeface="Times New Roman" panose="02020603050405020304" pitchFamily="18" charset="0"/>
                  </a:rPr>
                  <a:t>What are posteriors for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𝑴𝑨𝑱</m:t>
                    </m:r>
                    <m:r>
                      <a:rPr lang="en-US" sz="2400" b="1" i="1" smtClean="0">
                        <a:latin typeface="Cambria Math" panose="02040503050406030204" pitchFamily="18" charset="0"/>
                        <a:cs typeface="Times New Roman" panose="02020603050405020304" pitchFamily="18" charset="0"/>
                      </a:rPr>
                      <m:t> </m:t>
                    </m:r>
                  </m:oMath>
                </a14:m>
                <a:r>
                  <a:rPr lang="en-US" sz="2400" b="1" dirty="0">
                    <a:cs typeface="Times New Roman" panose="02020603050405020304" pitchFamily="18" charset="0"/>
                  </a:rPr>
                  <a:t> and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𝑼𝑹𝑴</m:t>
                    </m:r>
                  </m:oMath>
                </a14:m>
                <a:r>
                  <a:rPr lang="en-US" sz="2400" b="1" dirty="0">
                    <a:cs typeface="Times New Roman" panose="02020603050405020304" pitchFamily="18" charset="0"/>
                  </a:rPr>
                  <a:t>?</a:t>
                </a: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67914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FFB7065-4BC3-712E-8E8C-2DBD601B928D}"/>
                  </a:ext>
                </a:extLst>
              </p:cNvPr>
              <p:cNvSpPr txBox="1">
                <a:spLocks/>
              </p:cNvSpPr>
              <p:nvPr/>
            </p:nvSpPr>
            <p:spPr>
              <a:xfrm>
                <a:off x="581247" y="1066800"/>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that patients receive utility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𝑎𝑍</m:t>
                    </m:r>
                  </m:oMath>
                </a14:m>
                <a:r>
                  <a:rPr lang="en-US" sz="2400" dirty="0">
                    <a:cs typeface="Times New Roman" panose="02020603050405020304" pitchFamily="18" charset="0"/>
                  </a:rPr>
                  <a:t> if they don’t receive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if they do (what do these terms represent?)</a:t>
                </a:r>
              </a:p>
              <a:p>
                <a:r>
                  <a:rPr lang="en-US" sz="2400" dirty="0">
                    <a:cs typeface="Times New Roman" panose="02020603050405020304" pitchFamily="18" charset="0"/>
                  </a:rPr>
                  <a:t>Hence, expected benefit of treatment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a:t>
                </a:r>
              </a:p>
              <a:p>
                <a:r>
                  <a:rPr lang="en-US" sz="2400" dirty="0">
                    <a:cs typeface="Times New Roman" panose="02020603050405020304" pitchFamily="18" charset="0"/>
                  </a:rPr>
                  <a:t>Based on signal then: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begChr m:val="["/>
                          <m:endChr m:val="]"/>
                          <m:ctrlPr>
                            <a:rPr lang="en-US" sz="2400" b="0" i="1" smtClean="0">
                              <a:latin typeface="Cambria Math" panose="02040503050406030204" pitchFamily="18" charset="0"/>
                              <a:cs typeface="Times New Roman" panose="02020603050405020304" pitchFamily="18" charset="0"/>
                            </a:rPr>
                          </m:ctrlPr>
                        </m:d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m:oMathPara>
                </a14:m>
                <a:endParaRPr lang="en-US" sz="2400" dirty="0">
                  <a:cs typeface="Times New Roman" panose="02020603050405020304" pitchFamily="18" charset="0"/>
                </a:endParaRPr>
              </a:p>
              <a:p>
                <a:r>
                  <a:rPr lang="en-US" sz="2400" dirty="0">
                    <a:cs typeface="Times New Roman" panose="02020603050405020304" pitchFamily="18" charset="0"/>
                  </a:rPr>
                  <a:t>What is optimal treatment? The point at which expected benefit is nonnegative:</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𝑆</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num>
                        <m:den>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𝛽</m:t>
                          </m:r>
                        </m:den>
                      </m:f>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7FFB7065-4BC3-712E-8E8C-2DBD601B928D}"/>
                  </a:ext>
                </a:extLst>
              </p:cNvPr>
              <p:cNvSpPr txBox="1">
                <a:spLocks noRot="1" noChangeAspect="1" noMove="1" noResize="1" noEditPoints="1" noAdjustHandles="1" noChangeArrowheads="1" noChangeShapeType="1" noTextEdit="1"/>
              </p:cNvSpPr>
              <p:nvPr/>
            </p:nvSpPr>
            <p:spPr>
              <a:xfrm>
                <a:off x="581247" y="1066800"/>
                <a:ext cx="10439400" cy="5141388"/>
              </a:xfrm>
              <a:prstGeom prst="rect">
                <a:avLst/>
              </a:prstGeom>
              <a:blipFill>
                <a:blip r:embed="rId3"/>
                <a:stretch>
                  <a:fillRect l="-409" t="-1305" r="-1051"/>
                </a:stretch>
              </a:blipFill>
            </p:spPr>
            <p:txBody>
              <a:bodyPr/>
              <a:lstStyle/>
              <a:p>
                <a:r>
                  <a:rPr lang="en-CA">
                    <a:noFill/>
                  </a:rPr>
                  <a:t> </a:t>
                </a:r>
              </a:p>
            </p:txBody>
          </p:sp>
        </mc:Fallback>
      </mc:AlternateContent>
    </p:spTree>
    <p:extLst>
      <p:ext uri="{BB962C8B-B14F-4D97-AF65-F5344CB8AC3E}">
        <p14:creationId xmlns:p14="http://schemas.microsoft.com/office/powerpoint/2010/main" val="289655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E84B9C1-0349-0035-412A-5BAD564A3E62}"/>
              </a:ext>
            </a:extLst>
          </p:cNvPr>
          <p:cNvPicPr>
            <a:picLocks noGrp="1" noChangeAspect="1"/>
          </p:cNvPicPr>
          <p:nvPr>
            <p:ph idx="1"/>
          </p:nvPr>
        </p:nvPicPr>
        <p:blipFill rotWithShape="1">
          <a:blip r:embed="rId3"/>
          <a:srcRect l="8333" b="3848"/>
          <a:stretch/>
        </p:blipFill>
        <p:spPr>
          <a:xfrm>
            <a:off x="381000" y="762000"/>
            <a:ext cx="5867400" cy="5943600"/>
          </a:xfrm>
        </p:spPr>
      </p:pic>
    </p:spTree>
    <p:extLst>
      <p:ext uri="{BB962C8B-B14F-4D97-AF65-F5344CB8AC3E}">
        <p14:creationId xmlns:p14="http://schemas.microsoft.com/office/powerpoint/2010/main" val="299270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expected outcomes?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More noise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𝑈𝑅𝑀</m:t>
                    </m:r>
                  </m:oMath>
                </a14:m>
                <a:r>
                  <a:rPr lang="en-US" sz="2400" dirty="0">
                    <a:cs typeface="Times New Roman" panose="02020603050405020304" pitchFamily="18" charset="0"/>
                  </a:rPr>
                  <a:t> also means more treatment mistakes! </a:t>
                </a:r>
              </a:p>
              <a:p>
                <a:r>
                  <a:rPr lang="en-US" sz="2400" dirty="0">
                    <a:cs typeface="Times New Roman" panose="02020603050405020304" pitchFamily="18" charset="0"/>
                  </a:rPr>
                  <a:t>What is the average expected benefit among a group?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dirty="0" smtClean="0">
                              <a:latin typeface="Cambria Math" panose="02040503050406030204" pitchFamily="18" charset="0"/>
                              <a:cs typeface="Times New Roman" panose="02020603050405020304" pitchFamily="18" charset="0"/>
                            </a:rPr>
                          </m:ctrlPr>
                        </m:accPr>
                        <m:e>
                          <m:r>
                            <a:rPr lang="en-US" sz="2400" b="0" i="1" dirty="0" smtClean="0">
                              <a:latin typeface="Cambria Math" panose="02040503050406030204" pitchFamily="18" charset="0"/>
                              <a:cs typeface="Times New Roman" panose="02020603050405020304" pitchFamily="18" charset="0"/>
                            </a:rPr>
                            <m:t>𝐸𝐵</m:t>
                          </m:r>
                        </m:e>
                      </m:acc>
                      <m:d>
                        <m:dPr>
                          <m:ctrlPr>
                            <a:rPr lang="en-US" sz="2400" b="0" i="1" dirty="0" smtClean="0">
                              <a:latin typeface="Cambria Math" panose="02040503050406030204" pitchFamily="18" charset="0"/>
                              <a:cs typeface="Times New Roman" panose="02020603050405020304" pitchFamily="18" charset="0"/>
                            </a:rPr>
                          </m:ctrlPr>
                        </m:dPr>
                        <m:e>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sSup>
                            <m:sSupPr>
                              <m:ctrlPr>
                                <a:rPr lang="en-US" sz="2400" b="0" i="1" smtClean="0">
                                  <a:latin typeface="Cambria Math" panose="02040503050406030204" pitchFamily="18" charset="0"/>
                                  <a:cs typeface="Times New Roman" panose="02020603050405020304" pitchFamily="18" charset="0"/>
                                </a:rPr>
                              </m:ctrlPr>
                            </m:sSupPr>
                            <m:e>
                              <m:r>
                                <m:rPr>
                                  <m:brk m:alnAt="23"/>
                                </m:rPr>
                                <a:rPr lang="en-US" sz="2400" b="0" i="1" smtClean="0">
                                  <a:latin typeface="Cambria Math" panose="02040503050406030204" pitchFamily="18" charset="0"/>
                                  <a:cs typeface="Times New Roman" panose="02020603050405020304" pitchFamily="18" charset="0"/>
                                </a:rPr>
                                <m:t>𝑆</m:t>
                              </m:r>
                            </m:e>
                            <m:sup>
                              <m:r>
                                <m:rPr>
                                  <m:brk m:alnAt="23"/>
                                </m:rPr>
                                <a:rPr lang="en-US" sz="2400" b="0" i="1" smtClean="0">
                                  <a:latin typeface="Cambria Math" panose="02040503050406030204" pitchFamily="18" charset="0"/>
                                  <a:cs typeface="Times New Roman" panose="02020603050405020304" pitchFamily="18" charset="0"/>
                                </a:rPr>
                                <m:t>∗</m:t>
                              </m:r>
                            </m:sup>
                          </m:sSup>
                        </m:sub>
                        <m:sup>
                          <m:r>
                            <a:rPr lang="en-US" sz="2400" b="0" i="1" smtClean="0">
                              <a:latin typeface="Cambria Math" panose="02040503050406030204" pitchFamily="18" charset="0"/>
                              <a:cs typeface="Times New Roman" panose="02020603050405020304" pitchFamily="18" charset="0"/>
                            </a:rPr>
                            <m:t>∞</m:t>
                          </m:r>
                        </m:sup>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𝑔</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𝑑𝑆</m:t>
                          </m:r>
                          <m:r>
                            <a:rPr lang="en-US" sz="2400" b="0" i="1" smtClean="0">
                              <a:latin typeface="Cambria Math" panose="02040503050406030204" pitchFamily="18" charset="0"/>
                              <a:cs typeface="Times New Roman" panose="02020603050405020304" pitchFamily="18" charset="0"/>
                            </a:rPr>
                            <m:t> </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Using the expected value of the truncated normal (and other manipulation): </a:t>
                </a:r>
              </a:p>
              <a:p>
                <a:pPr marL="0" indent="0">
                  <a:buNone/>
                </a:pPr>
                <a14:m>
                  <m:oMathPara xmlns:m="http://schemas.openxmlformats.org/officeDocument/2006/math">
                    <m:oMathParaPr>
                      <m:jc m:val="centerGroup"/>
                    </m:oMathParaPr>
                    <m:oMath xmlns:m="http://schemas.openxmlformats.org/officeDocument/2006/math">
                      <m:acc>
                        <m:accPr>
                          <m:chr m:val="̅"/>
                          <m:ctrlPr>
                            <a:rPr lang="en-US" sz="2400" i="1" dirty="0">
                              <a:latin typeface="Cambria Math" panose="02040503050406030204" pitchFamily="18" charset="0"/>
                              <a:cs typeface="Times New Roman" panose="02020603050405020304" pitchFamily="18" charset="0"/>
                            </a:rPr>
                          </m:ctrlPr>
                        </m:accPr>
                        <m:e>
                          <m:r>
                            <a:rPr lang="en-US" sz="2400" i="1" dirty="0">
                              <a:latin typeface="Cambria Math" panose="02040503050406030204" pitchFamily="18" charset="0"/>
                              <a:cs typeface="Times New Roman" panose="02020603050405020304" pitchFamily="18" charset="0"/>
                            </a:rPr>
                            <m:t>𝐸𝐵</m:t>
                          </m:r>
                        </m:e>
                      </m:acc>
                      <m:d>
                        <m:dPr>
                          <m:ctrlPr>
                            <a:rPr lang="en-US" sz="2400" i="1" dirty="0">
                              <a:latin typeface="Cambria Math" panose="02040503050406030204" pitchFamily="18" charset="0"/>
                              <a:cs typeface="Times New Roman" panose="02020603050405020304" pitchFamily="18" charset="0"/>
                            </a:rPr>
                          </m:ctrlPr>
                        </m:dPr>
                        <m:e>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𝑎</m:t>
                          </m:r>
                          <m:r>
                            <a:rPr lang="en-US" sz="2400" b="0" i="1" dirty="0" smtClean="0">
                              <a:latin typeface="Cambria Math" panose="02040503050406030204" pitchFamily="18" charset="0"/>
                              <a:cs typeface="Times New Roman" panose="02020603050405020304" pitchFamily="18" charset="0"/>
                            </a:rPr>
                            <m:t>𝜇</m:t>
                          </m:r>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𝑏</m:t>
                          </m:r>
                        </m:e>
                      </m:d>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1−</m:t>
                          </m:r>
                          <m:r>
                            <a:rPr lang="en-US" sz="2400" b="1" i="0" dirty="0" smtClean="0">
                              <a:latin typeface="Cambria Math" panose="02040503050406030204" pitchFamily="18" charset="0"/>
                              <a:cs typeface="Times New Roman" panose="02020603050405020304" pitchFamily="18" charset="0"/>
                            </a:rPr>
                            <m:t>𝚽</m:t>
                          </m:r>
                          <m:d>
                            <m:dPr>
                              <m:ctrlPr>
                                <a:rPr lang="en-US" sz="2400" b="0" i="1" dirty="0" smtClean="0">
                                  <a:latin typeface="Cambria Math" panose="02040503050406030204" pitchFamily="18" charset="0"/>
                                  <a:cs typeface="Times New Roman" panose="02020603050405020304" pitchFamily="18" charset="0"/>
                                </a:rPr>
                              </m:ctrlPr>
                            </m:dPr>
                            <m:e>
                              <m:f>
                                <m:fPr>
                                  <m:ctrlPr>
                                    <a:rPr lang="en-US" sz="2400" b="0" i="1" dirty="0" smtClean="0">
                                      <a:latin typeface="Cambria Math" panose="02040503050406030204" pitchFamily="18" charset="0"/>
                                      <a:cs typeface="Times New Roman" panose="02020603050405020304" pitchFamily="18" charset="0"/>
                                    </a:rPr>
                                  </m:ctrlPr>
                                </m:fPr>
                                <m:num>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𝜇</m:t>
                                  </m:r>
                                </m:num>
                                <m:den>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𝜎</m:t>
                                      </m:r>
                                    </m:e>
                                    <m:sup>
                                      <m:r>
                                        <a:rPr lang="en-US" sz="2400" b="0" i="1" dirty="0" smtClean="0">
                                          <a:latin typeface="Cambria Math" panose="02040503050406030204" pitchFamily="18" charset="0"/>
                                          <a:cs typeface="Times New Roman" panose="02020603050405020304" pitchFamily="18" charset="0"/>
                                        </a:rPr>
                                        <m:t>𝑆</m:t>
                                      </m:r>
                                    </m:sup>
                                  </m:sSup>
                                </m:den>
                              </m:f>
                            </m:e>
                          </m:d>
                        </m:e>
                      </m:d>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𝛼𝛽</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cs typeface="Times New Roman" panose="02020603050405020304" pitchFamily="18" charset="0"/>
                            </a:rPr>
                            <m:t>𝑆</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𝜙</m:t>
                      </m:r>
                      <m:d>
                        <m:dPr>
                          <m:ctrlPr>
                            <a:rPr lang="en-US" sz="2400" i="1" dirty="0">
                              <a:latin typeface="Cambria Math" panose="02040503050406030204" pitchFamily="18" charset="0"/>
                              <a:cs typeface="Times New Roman" panose="02020603050405020304" pitchFamily="18" charset="0"/>
                            </a:rPr>
                          </m:ctrlPr>
                        </m:dPr>
                        <m:e>
                          <m:f>
                            <m:fPr>
                              <m:ctrlPr>
                                <a:rPr lang="en-US" sz="2400" i="1" dirty="0">
                                  <a:latin typeface="Cambria Math" panose="02040503050406030204" pitchFamily="18" charset="0"/>
                                  <a:cs typeface="Times New Roman" panose="02020603050405020304" pitchFamily="18" charset="0"/>
                                </a:rPr>
                              </m:ctrlPr>
                            </m:fPr>
                            <m:num>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𝜇</m:t>
                              </m:r>
                            </m:num>
                            <m:den>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𝜎</m:t>
                                  </m:r>
                                </m:e>
                                <m:sup>
                                  <m:r>
                                    <a:rPr lang="en-US" sz="2400" i="1" dirty="0">
                                      <a:latin typeface="Cambria Math" panose="02040503050406030204" pitchFamily="18" charset="0"/>
                                      <a:cs typeface="Times New Roman" panose="02020603050405020304" pitchFamily="18" charset="0"/>
                                    </a:rPr>
                                    <m:t>𝑆</m:t>
                                  </m:r>
                                </m:sup>
                              </m:sSup>
                            </m:den>
                          </m:f>
                        </m:e>
                      </m:d>
                    </m:oMath>
                  </m:oMathPara>
                </a14:m>
                <a:endParaRPr lang="en-US" sz="2400" dirty="0">
                  <a:cs typeface="Times New Roman" panose="02020603050405020304" pitchFamily="18" charset="0"/>
                </a:endParaRPr>
              </a:p>
              <a:p>
                <a:r>
                  <a:rPr lang="en-US" sz="2400" dirty="0">
                    <a:cs typeface="Times New Roman" panose="02020603050405020304" pitchFamily="18" charset="0"/>
                  </a:rPr>
                  <a:t>How does group benefit change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a:t>
                </a:r>
              </a:p>
            </p:txBody>
          </p:sp>
        </mc:Choice>
        <mc:Fallback xmlns="">
          <p:sp>
            <p:nvSpPr>
              <p:cNvPr id="6" name="Content Placeholder 2">
                <a:extLst>
                  <a:ext uri="{FF2B5EF4-FFF2-40B4-BE49-F238E27FC236}">
                    <a16:creationId xmlns:a16="http://schemas.microsoft.com/office/drawing/2014/main" id="{1E43DB50-BEDE-CBC2-46F9-A709EB8CD67C}"/>
                  </a:ext>
                </a:extLst>
              </p:cNvPr>
              <p:cNvSpPr txBox="1">
                <a:spLocks noRot="1" noChangeAspect="1" noMove="1" noResize="1" noEditPoints="1" noAdjustHandles="1" noChangeArrowheads="1" noChangeShapeType="1" noTextEdit="1"/>
              </p:cNvSpPr>
              <p:nvPr/>
            </p:nvSpPr>
            <p:spPr>
              <a:xfrm>
                <a:off x="609601" y="1066801"/>
                <a:ext cx="10439400" cy="5141388"/>
              </a:xfrm>
              <a:prstGeom prst="rect">
                <a:avLst/>
              </a:prstGeo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45290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Takeaway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Based only on noisier signals for a group, can get: </a:t>
            </a:r>
          </a:p>
          <a:p>
            <a:pPr marL="731520" lvl="1" indent="-457200">
              <a:buFont typeface="+mj-lt"/>
              <a:buAutoNum type="arabicPeriod"/>
            </a:pPr>
            <a:r>
              <a:rPr lang="en-US" sz="2400" dirty="0">
                <a:cs typeface="Times New Roman" panose="02020603050405020304" pitchFamily="18" charset="0"/>
              </a:rPr>
              <a:t>Reduced access to treatment (but only if treatment is already bad?)</a:t>
            </a:r>
          </a:p>
          <a:p>
            <a:pPr marL="731520" lvl="1" indent="-457200">
              <a:buFont typeface="+mj-lt"/>
              <a:buAutoNum type="arabicPeriod"/>
            </a:pPr>
            <a:r>
              <a:rPr lang="en-US" sz="2400" dirty="0">
                <a:cs typeface="Times New Roman" panose="02020603050405020304" pitchFamily="18" charset="0"/>
              </a:rPr>
              <a:t>Worse average outcomes (but what does an outcome mean?)</a:t>
            </a:r>
          </a:p>
          <a:p>
            <a:pPr marL="0" indent="0">
              <a:buNone/>
            </a:pPr>
            <a:r>
              <a:rPr lang="en-US" sz="2600" dirty="0">
                <a:cs typeface="Times New Roman" panose="02020603050405020304" pitchFamily="18" charset="0"/>
              </a:rPr>
              <a:t>What about alternative interpretations? Balsa and McGuire (2003) consider a unified framework for: </a:t>
            </a:r>
          </a:p>
          <a:p>
            <a:r>
              <a:rPr lang="en-US" sz="2600" b="1" dirty="0">
                <a:solidFill>
                  <a:schemeClr val="accent2">
                    <a:lumMod val="75000"/>
                  </a:schemeClr>
                </a:solidFill>
                <a:cs typeface="Times New Roman" panose="02020603050405020304" pitchFamily="18" charset="0"/>
              </a:rPr>
              <a:t>Prejudice</a:t>
            </a:r>
            <a:r>
              <a:rPr lang="en-US" sz="2600" dirty="0">
                <a:cs typeface="Times New Roman" panose="02020603050405020304" pitchFamily="18" charset="0"/>
              </a:rPr>
              <a:t> – real (or perceived) threats against minorities seeking treatments</a:t>
            </a:r>
          </a:p>
          <a:p>
            <a:r>
              <a:rPr lang="en-US" sz="2600" b="1" dirty="0">
                <a:solidFill>
                  <a:schemeClr val="accent3">
                    <a:lumMod val="75000"/>
                  </a:schemeClr>
                </a:solidFill>
                <a:cs typeface="Times New Roman" panose="02020603050405020304" pitchFamily="18" charset="0"/>
              </a:rPr>
              <a:t>Clinical uncertainty</a:t>
            </a:r>
          </a:p>
          <a:p>
            <a:r>
              <a:rPr lang="en-US" sz="2600" b="1" dirty="0">
                <a:solidFill>
                  <a:schemeClr val="accent5">
                    <a:lumMod val="75000"/>
                  </a:schemeClr>
                </a:solidFill>
                <a:cs typeface="Times New Roman" panose="02020603050405020304" pitchFamily="18" charset="0"/>
              </a:rPr>
              <a:t>Stereotyping</a:t>
            </a:r>
            <a:r>
              <a:rPr lang="en-US" sz="2600" dirty="0">
                <a:cs typeface="Times New Roman" panose="02020603050405020304" pitchFamily="18" charset="0"/>
              </a:rPr>
              <a:t> – physician </a:t>
            </a:r>
            <a:r>
              <a:rPr lang="en-US" sz="2600" i="1" dirty="0">
                <a:cs typeface="Times New Roman" panose="02020603050405020304" pitchFamily="18" charset="0"/>
              </a:rPr>
              <a:t>effort </a:t>
            </a:r>
            <a:r>
              <a:rPr lang="en-US" sz="2600" dirty="0">
                <a:cs typeface="Times New Roman" panose="02020603050405020304" pitchFamily="18" charset="0"/>
              </a:rPr>
              <a:t>in diagnosing may differ</a:t>
            </a:r>
          </a:p>
        </p:txBody>
      </p:sp>
    </p:spTree>
    <p:extLst>
      <p:ext uri="{BB962C8B-B14F-4D97-AF65-F5344CB8AC3E}">
        <p14:creationId xmlns:p14="http://schemas.microsoft.com/office/powerpoint/2010/main" val="83747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Benchmark: Benevolent Doctor with Perfect Information</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854228F6-BB69-2106-F1A2-616A9FBAD3B6}"/>
              </a:ext>
            </a:extLst>
          </p:cNvPr>
          <p:cNvPicPr>
            <a:picLocks noChangeAspect="1"/>
          </p:cNvPicPr>
          <p:nvPr/>
        </p:nvPicPr>
        <p:blipFill>
          <a:blip r:embed="rId3"/>
          <a:stretch>
            <a:fillRect/>
          </a:stretch>
        </p:blipFill>
        <p:spPr>
          <a:xfrm>
            <a:off x="686492" y="896917"/>
            <a:ext cx="9473889" cy="5689006"/>
          </a:xfrm>
          <a:prstGeom prst="rect">
            <a:avLst/>
          </a:prstGeom>
        </p:spPr>
      </p:pic>
    </p:spTree>
    <p:extLst>
      <p:ext uri="{BB962C8B-B14F-4D97-AF65-F5344CB8AC3E}">
        <p14:creationId xmlns:p14="http://schemas.microsoft.com/office/powerpoint/2010/main" val="258023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Like the Becker model</a:t>
            </a:r>
          </a:p>
          <a:p>
            <a:r>
              <a:rPr lang="en-US" sz="2400" dirty="0">
                <a:cs typeface="Times New Roman" panose="02020603050405020304" pitchFamily="18" charset="0"/>
              </a:rPr>
              <a:t>Taste-based discrimination can result in under-treatment for minorities</a:t>
            </a:r>
            <a:endParaRPr lang="en-US" sz="2600" dirty="0">
              <a:cs typeface="Times New Roman" panose="02020603050405020304" pitchFamily="18" charset="0"/>
            </a:endParaRPr>
          </a:p>
        </p:txBody>
      </p:sp>
      <p:pic>
        <p:nvPicPr>
          <p:cNvPr id="5" name="Picture 4">
            <a:extLst>
              <a:ext uri="{FF2B5EF4-FFF2-40B4-BE49-F238E27FC236}">
                <a16:creationId xmlns:a16="http://schemas.microsoft.com/office/drawing/2014/main" id="{F6F584E3-FA5B-3B22-43C2-424BC372F1C9}"/>
              </a:ext>
            </a:extLst>
          </p:cNvPr>
          <p:cNvPicPr>
            <a:picLocks noChangeAspect="1"/>
          </p:cNvPicPr>
          <p:nvPr/>
        </p:nvPicPr>
        <p:blipFill>
          <a:blip r:embed="rId3"/>
          <a:stretch>
            <a:fillRect/>
          </a:stretch>
        </p:blipFill>
        <p:spPr>
          <a:xfrm>
            <a:off x="2075906" y="2174365"/>
            <a:ext cx="7811590" cy="4715533"/>
          </a:xfrm>
          <a:prstGeom prst="rect">
            <a:avLst/>
          </a:prstGeom>
        </p:spPr>
      </p:pic>
    </p:spTree>
    <p:extLst>
      <p:ext uri="{BB962C8B-B14F-4D97-AF65-F5344CB8AC3E}">
        <p14:creationId xmlns:p14="http://schemas.microsoft.com/office/powerpoint/2010/main" val="128249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Social welfare thoughts: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i="1" dirty="0">
                <a:cs typeface="Times New Roman" panose="02020603050405020304" pitchFamily="18" charset="0"/>
              </a:rPr>
              <a:t>I think we would all agree that these costs are illegitimate today</a:t>
            </a:r>
            <a:endParaRPr lang="en-US" sz="2600" i="1" dirty="0">
              <a:cs typeface="Times New Roman" panose="02020603050405020304" pitchFamily="18" charset="0"/>
            </a:endParaRPr>
          </a:p>
        </p:txBody>
      </p:sp>
      <p:pic>
        <p:nvPicPr>
          <p:cNvPr id="7" name="Picture 6">
            <a:extLst>
              <a:ext uri="{FF2B5EF4-FFF2-40B4-BE49-F238E27FC236}">
                <a16:creationId xmlns:a16="http://schemas.microsoft.com/office/drawing/2014/main" id="{BF0F8D17-F0B7-5CD5-5053-7A974F7162E0}"/>
              </a:ext>
            </a:extLst>
          </p:cNvPr>
          <p:cNvPicPr>
            <a:picLocks noChangeAspect="1"/>
          </p:cNvPicPr>
          <p:nvPr/>
        </p:nvPicPr>
        <p:blipFill>
          <a:blip r:embed="rId3"/>
          <a:stretch>
            <a:fillRect/>
          </a:stretch>
        </p:blipFill>
        <p:spPr>
          <a:xfrm>
            <a:off x="609600" y="2283331"/>
            <a:ext cx="10126488" cy="2667372"/>
          </a:xfrm>
          <a:prstGeom prst="rect">
            <a:avLst/>
          </a:prstGeom>
        </p:spPr>
      </p:pic>
    </p:spTree>
    <p:extLst>
      <p:ext uri="{BB962C8B-B14F-4D97-AF65-F5344CB8AC3E}">
        <p14:creationId xmlns:p14="http://schemas.microsoft.com/office/powerpoint/2010/main" val="222030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cs typeface="Times New Roman" panose="02020603050405020304" pitchFamily="18" charset="0"/>
              </a:rPr>
              <a:t>Testing the model: </a:t>
            </a:r>
          </a:p>
          <a:p>
            <a:r>
              <a:rPr lang="en-US" sz="2600" dirty="0">
                <a:cs typeface="Times New Roman" panose="02020603050405020304" pitchFamily="18" charset="0"/>
              </a:rPr>
              <a:t>If a model includes both physician costs </a:t>
            </a:r>
            <a:r>
              <a:rPr lang="en-US" sz="2600" i="1" dirty="0">
                <a:cs typeface="Times New Roman" panose="02020603050405020304" pitchFamily="18" charset="0"/>
              </a:rPr>
              <a:t>d </a:t>
            </a:r>
            <a:r>
              <a:rPr lang="en-US" sz="2600" dirty="0">
                <a:cs typeface="Times New Roman" panose="02020603050405020304" pitchFamily="18" charset="0"/>
              </a:rPr>
              <a:t>and heterogeneous elasticity of patient demand, would expect lower levels of discrimination to be observed in services that allow for a better assessment of quality </a:t>
            </a:r>
            <a:r>
              <a:rPr lang="en-US" sz="2600" i="1" dirty="0">
                <a:cs typeface="Times New Roman" panose="02020603050405020304" pitchFamily="18" charset="0"/>
              </a:rPr>
              <a:t>ex-ante</a:t>
            </a:r>
          </a:p>
          <a:p>
            <a:pPr lvl="1"/>
            <a:r>
              <a:rPr lang="en-US" sz="2400" dirty="0">
                <a:cs typeface="Times New Roman" panose="02020603050405020304" pitchFamily="18" charset="0"/>
              </a:rPr>
              <a:t>At the </a:t>
            </a:r>
            <a:r>
              <a:rPr lang="en-US" sz="2400" b="1" dirty="0">
                <a:cs typeface="Times New Roman" panose="02020603050405020304" pitchFamily="18" charset="0"/>
              </a:rPr>
              <a:t>provider level</a:t>
            </a:r>
            <a:r>
              <a:rPr lang="en-US" sz="2400" dirty="0">
                <a:cs typeface="Times New Roman" panose="02020603050405020304" pitchFamily="18" charset="0"/>
              </a:rPr>
              <a:t>: easier to pick an unprejudiced family doc than surgeon? </a:t>
            </a:r>
          </a:p>
          <a:p>
            <a:pPr lvl="1"/>
            <a:r>
              <a:rPr lang="en-US" sz="2400" dirty="0">
                <a:cs typeface="Times New Roman" panose="02020603050405020304" pitchFamily="18" charset="0"/>
              </a:rPr>
              <a:t>At the </a:t>
            </a:r>
            <a:r>
              <a:rPr lang="en-US" sz="2400" b="1" dirty="0">
                <a:cs typeface="Times New Roman" panose="02020603050405020304" pitchFamily="18" charset="0"/>
              </a:rPr>
              <a:t>service level: </a:t>
            </a:r>
            <a:r>
              <a:rPr lang="en-US" sz="2400" dirty="0">
                <a:cs typeface="Times New Roman" panose="02020603050405020304" pitchFamily="18" charset="0"/>
              </a:rPr>
              <a:t>if need for treatment is clearer, less prejudice </a:t>
            </a:r>
          </a:p>
          <a:p>
            <a:pPr lvl="1"/>
            <a:r>
              <a:rPr lang="en-US" sz="2400" dirty="0">
                <a:cs typeface="Times New Roman" panose="02020603050405020304" pitchFamily="18" charset="0"/>
              </a:rPr>
              <a:t>Counterexample (?) to both: Black maternal care</a:t>
            </a:r>
          </a:p>
          <a:p>
            <a:r>
              <a:rPr lang="en-US" sz="2600" dirty="0">
                <a:cs typeface="Times New Roman" panose="02020603050405020304" pitchFamily="18" charset="0"/>
              </a:rPr>
              <a:t>Also, what about physician entry and dynamics?</a:t>
            </a:r>
          </a:p>
        </p:txBody>
      </p:sp>
    </p:spTree>
    <p:extLst>
      <p:ext uri="{BB962C8B-B14F-4D97-AF65-F5344CB8AC3E}">
        <p14:creationId xmlns:p14="http://schemas.microsoft.com/office/powerpoint/2010/main" val="125583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458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pic>
        <p:nvPicPr>
          <p:cNvPr id="4" name="Picture 3">
            <a:extLst>
              <a:ext uri="{FF2B5EF4-FFF2-40B4-BE49-F238E27FC236}">
                <a16:creationId xmlns:a16="http://schemas.microsoft.com/office/drawing/2014/main" id="{D053786F-8CDF-5DF8-DD2F-B54650459911}"/>
              </a:ext>
            </a:extLst>
          </p:cNvPr>
          <p:cNvPicPr>
            <a:picLocks noChangeAspect="1"/>
          </p:cNvPicPr>
          <p:nvPr/>
        </p:nvPicPr>
        <p:blipFill>
          <a:blip r:embed="rId3"/>
          <a:stretch>
            <a:fillRect/>
          </a:stretch>
        </p:blipFill>
        <p:spPr>
          <a:xfrm>
            <a:off x="381000" y="3276600"/>
            <a:ext cx="10459910" cy="1810003"/>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3: Stereotyping</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5" name="Content Placeholder 2">
            <a:extLst>
              <a:ext uri="{FF2B5EF4-FFF2-40B4-BE49-F238E27FC236}">
                <a16:creationId xmlns:a16="http://schemas.microsoft.com/office/drawing/2014/main" id="{70B0638A-FBF2-FB2D-E087-F864E1068F7E}"/>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Not so easily distinguishable (empirically) from prejudice</a:t>
            </a:r>
          </a:p>
          <a:p>
            <a:r>
              <a:rPr lang="en-US" sz="2400" dirty="0">
                <a:cs typeface="Times New Roman" panose="02020603050405020304" pitchFamily="18" charset="0"/>
              </a:rPr>
              <a:t>Physicians exert </a:t>
            </a:r>
            <a:r>
              <a:rPr lang="en-US" sz="2400" i="1" dirty="0">
                <a:cs typeface="Times New Roman" panose="02020603050405020304" pitchFamily="18" charset="0"/>
              </a:rPr>
              <a:t>effort </a:t>
            </a:r>
            <a:r>
              <a:rPr lang="en-US" sz="2400" dirty="0">
                <a:cs typeface="Times New Roman" panose="02020603050405020304" pitchFamily="18" charset="0"/>
              </a:rPr>
              <a:t>to improve signals/treatments of patients</a:t>
            </a:r>
          </a:p>
          <a:p>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55F8D7DE-E61B-6E42-5B88-01072B84F94F}"/>
              </a:ext>
            </a:extLst>
          </p:cNvPr>
          <p:cNvPicPr>
            <a:picLocks noChangeAspect="1"/>
          </p:cNvPicPr>
          <p:nvPr/>
        </p:nvPicPr>
        <p:blipFill>
          <a:blip r:embed="rId3"/>
          <a:stretch>
            <a:fillRect/>
          </a:stretch>
        </p:blipFill>
        <p:spPr>
          <a:xfrm>
            <a:off x="773635" y="2743200"/>
            <a:ext cx="10278909" cy="2591162"/>
          </a:xfrm>
          <a:prstGeom prst="rect">
            <a:avLst/>
          </a:prstGeom>
        </p:spPr>
      </p:pic>
    </p:spTree>
    <p:extLst>
      <p:ext uri="{BB962C8B-B14F-4D97-AF65-F5344CB8AC3E}">
        <p14:creationId xmlns:p14="http://schemas.microsoft.com/office/powerpoint/2010/main" val="832072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Case 2: Clinical Uncertainty  </a:t>
            </a:r>
            <a:r>
              <a:rPr lang="en-US" sz="3600" dirty="0">
                <a:cs typeface="Times New Roman" panose="02020603050405020304" pitchFamily="18" charset="0"/>
              </a:rPr>
              <a:t>(Comparative)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B16BF501-4176-ADD4-9FBD-E4F3A382175D}"/>
              </a:ext>
            </a:extLst>
          </p:cNvPr>
          <p:cNvPicPr>
            <a:picLocks noChangeAspect="1"/>
          </p:cNvPicPr>
          <p:nvPr/>
        </p:nvPicPr>
        <p:blipFill>
          <a:blip r:embed="rId3"/>
          <a:stretch>
            <a:fillRect/>
          </a:stretch>
        </p:blipFill>
        <p:spPr>
          <a:xfrm>
            <a:off x="5334000" y="85258"/>
            <a:ext cx="5896798" cy="6687483"/>
          </a:xfrm>
          <a:prstGeom prst="rect">
            <a:avLst/>
          </a:prstGeom>
        </p:spPr>
      </p:pic>
    </p:spTree>
    <p:extLst>
      <p:ext uri="{BB962C8B-B14F-4D97-AF65-F5344CB8AC3E}">
        <p14:creationId xmlns:p14="http://schemas.microsoft.com/office/powerpoint/2010/main" val="33830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Hoagland (2023)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“Innovations and Inequities in Access to Medical Services”</a:t>
            </a:r>
          </a:p>
          <a:p>
            <a:r>
              <a:rPr lang="en-US" sz="2400" i="1" dirty="0"/>
              <a:t>Working Paper </a:t>
            </a:r>
          </a:p>
        </p:txBody>
      </p:sp>
    </p:spTree>
    <p:extLst>
      <p:ext uri="{BB962C8B-B14F-4D97-AF65-F5344CB8AC3E}">
        <p14:creationId xmlns:p14="http://schemas.microsoft.com/office/powerpoint/2010/main" val="41029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How do innovations impact equity?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3A7AD797-AA3A-E829-3DBD-00E6D452AB46}"/>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Cost-based barriers to care (duh?)</a:t>
            </a:r>
          </a:p>
          <a:p>
            <a:r>
              <a:rPr lang="en-US" sz="2400" dirty="0">
                <a:cs typeface="Times New Roman" panose="02020603050405020304" pitchFamily="18" charset="0"/>
              </a:rPr>
              <a:t>Capacity constraints, physician learning, productivity spillovers!</a:t>
            </a:r>
          </a:p>
          <a:p>
            <a:r>
              <a:rPr lang="en-US" sz="2400" dirty="0">
                <a:cs typeface="Times New Roman" panose="02020603050405020304" pitchFamily="18" charset="0"/>
              </a:rPr>
              <a:t>How should this update the way we think about adopting (paying for) innovations?</a:t>
            </a:r>
            <a:endParaRPr lang="en-US" sz="2600" dirty="0">
              <a:cs typeface="Times New Roman" panose="02020603050405020304" pitchFamily="18" charset="0"/>
            </a:endParaRPr>
          </a:p>
        </p:txBody>
      </p:sp>
    </p:spTree>
    <p:extLst>
      <p:ext uri="{BB962C8B-B14F-4D97-AF65-F5344CB8AC3E}">
        <p14:creationId xmlns:p14="http://schemas.microsoft.com/office/powerpoint/2010/main" val="2092127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How do innovations impact equity?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3A7AD797-AA3A-E829-3DBD-00E6D452AB46}"/>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Cost-based barriers to care (duh?)</a:t>
            </a:r>
          </a:p>
          <a:p>
            <a:r>
              <a:rPr lang="en-US" sz="2400" dirty="0">
                <a:cs typeface="Times New Roman" panose="02020603050405020304" pitchFamily="18" charset="0"/>
              </a:rPr>
              <a:t>Capacity constraints, physician learning, productivity spillovers!</a:t>
            </a:r>
          </a:p>
          <a:p>
            <a:r>
              <a:rPr lang="en-US" sz="2400" dirty="0">
                <a:cs typeface="Times New Roman" panose="02020603050405020304" pitchFamily="18" charset="0"/>
              </a:rPr>
              <a:t>How should this update the way we think about adopting (paying for) innovations?</a:t>
            </a:r>
          </a:p>
          <a:p>
            <a:pPr marL="0" indent="0">
              <a:buNone/>
            </a:pPr>
            <a:r>
              <a:rPr lang="en-US" sz="2400" b="1" dirty="0">
                <a:cs typeface="Times New Roman" panose="02020603050405020304" pitchFamily="18" charset="0"/>
              </a:rPr>
              <a:t>This paper: </a:t>
            </a:r>
          </a:p>
          <a:p>
            <a:r>
              <a:rPr lang="en-US" sz="2400" dirty="0">
                <a:cs typeface="Times New Roman" panose="02020603050405020304" pitchFamily="18" charset="0"/>
              </a:rPr>
              <a:t>Uses the Chandra-</a:t>
            </a:r>
            <a:r>
              <a:rPr lang="en-US" sz="2400" dirty="0" err="1">
                <a:cs typeface="Times New Roman" panose="02020603050405020304" pitchFamily="18" charset="0"/>
              </a:rPr>
              <a:t>Staiger</a:t>
            </a:r>
            <a:r>
              <a:rPr lang="en-US" sz="2400" dirty="0">
                <a:cs typeface="Times New Roman" panose="02020603050405020304" pitchFamily="18" charset="0"/>
              </a:rPr>
              <a:t> model with two twists: </a:t>
            </a:r>
          </a:p>
          <a:p>
            <a:pPr marL="514350" indent="-514350">
              <a:buFont typeface="+mj-lt"/>
              <a:buAutoNum type="arabicPeriod"/>
            </a:pPr>
            <a:r>
              <a:rPr lang="en-US" sz="2400" dirty="0">
                <a:cs typeface="Times New Roman" panose="02020603050405020304" pitchFamily="18" charset="0"/>
              </a:rPr>
              <a:t>Looks at two margins of care (why?) </a:t>
            </a:r>
          </a:p>
          <a:p>
            <a:pPr marL="514350" indent="-514350">
              <a:buFont typeface="+mj-lt"/>
              <a:buAutoNum type="arabicPeriod"/>
            </a:pPr>
            <a:r>
              <a:rPr lang="en-US" sz="2400" dirty="0">
                <a:cs typeface="Times New Roman" panose="02020603050405020304" pitchFamily="18" charset="0"/>
              </a:rPr>
              <a:t>Thinks about innovations in one sector (why?)</a:t>
            </a:r>
            <a:endParaRPr lang="en-US" sz="2600" dirty="0">
              <a:cs typeface="Times New Roman" panose="02020603050405020304" pitchFamily="18" charset="0"/>
            </a:endParaRPr>
          </a:p>
        </p:txBody>
      </p:sp>
    </p:spTree>
    <p:extLst>
      <p:ext uri="{BB962C8B-B14F-4D97-AF65-F5344CB8AC3E}">
        <p14:creationId xmlns:p14="http://schemas.microsoft.com/office/powerpoint/2010/main" val="3894037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915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80135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Equity and Discrimination</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we think about modeling efficiency/equity tradeoffs? </a:t>
            </a:r>
          </a:p>
          <a:p>
            <a:r>
              <a:rPr lang="en-US" sz="2400" dirty="0">
                <a:cs typeface="Times New Roman" panose="02020603050405020304" pitchFamily="18" charset="0"/>
              </a:rPr>
              <a:t>What about more persistent threats to equity? </a:t>
            </a:r>
          </a:p>
          <a:p>
            <a:r>
              <a:rPr lang="en-US" sz="2400" dirty="0">
                <a:cs typeface="Times New Roman" panose="02020603050405020304" pitchFamily="18" charset="0"/>
              </a:rPr>
              <a:t>Lots of theoretical work to be done here!</a:t>
            </a:r>
          </a:p>
        </p:txBody>
      </p:sp>
    </p:spTree>
    <p:extLst>
      <p:ext uri="{BB962C8B-B14F-4D97-AF65-F5344CB8AC3E}">
        <p14:creationId xmlns:p14="http://schemas.microsoft.com/office/powerpoint/2010/main" val="56585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72892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r>
              <a:rPr lang="en-US" sz="2400" dirty="0">
                <a:cs typeface="Times New Roman" panose="02020603050405020304" pitchFamily="18" charset="0"/>
              </a:rPr>
              <a:t>What do we mean by disparities? </a:t>
            </a:r>
          </a:p>
          <a:p>
            <a:r>
              <a:rPr lang="en-US" sz="2400" dirty="0">
                <a:cs typeface="Times New Roman" panose="02020603050405020304" pitchFamily="18" charset="0"/>
              </a:rPr>
              <a:t>Differing levels of </a:t>
            </a:r>
            <a:r>
              <a:rPr lang="en-US" sz="2400" i="1" dirty="0">
                <a:cs typeface="Times New Roman" panose="02020603050405020304" pitchFamily="18" charset="0"/>
              </a:rPr>
              <a:t>access </a:t>
            </a:r>
            <a:r>
              <a:rPr lang="en-US" sz="2400" dirty="0">
                <a:cs typeface="Times New Roman" panose="02020603050405020304" pitchFamily="18" charset="0"/>
              </a:rPr>
              <a:t>(reduced rates of cancer screenings)</a:t>
            </a:r>
            <a:endParaRPr lang="en-US" sz="2400" i="1" dirty="0">
              <a:cs typeface="Times New Roman" panose="02020603050405020304" pitchFamily="18" charset="0"/>
            </a:endParaRPr>
          </a:p>
          <a:p>
            <a:r>
              <a:rPr lang="en-US" sz="2400" dirty="0">
                <a:cs typeface="Times New Roman" panose="02020603050405020304" pitchFamily="18" charset="0"/>
              </a:rPr>
              <a:t>Differing </a:t>
            </a:r>
            <a:r>
              <a:rPr lang="en-US" sz="2400" i="1" dirty="0">
                <a:cs typeface="Times New Roman" panose="02020603050405020304" pitchFamily="18" charset="0"/>
              </a:rPr>
              <a:t>outcomes </a:t>
            </a:r>
            <a:r>
              <a:rPr lang="en-US" sz="2400" dirty="0">
                <a:cs typeface="Times New Roman" panose="02020603050405020304" pitchFamily="18" charset="0"/>
              </a:rPr>
              <a:t>(increased cancer mortality rates)</a:t>
            </a:r>
          </a:p>
          <a:p>
            <a:r>
              <a:rPr lang="en-US" sz="2400" dirty="0">
                <a:cs typeface="Times New Roman" panose="02020603050405020304" pitchFamily="18" charset="0"/>
              </a:rPr>
              <a:t>Differential </a:t>
            </a:r>
            <a:r>
              <a:rPr lang="en-US" sz="2400" i="1" dirty="0">
                <a:cs typeface="Times New Roman" panose="02020603050405020304" pitchFamily="18" charset="0"/>
              </a:rPr>
              <a:t>physician interactions </a:t>
            </a:r>
            <a:r>
              <a:rPr lang="en-US" sz="2400" dirty="0">
                <a:cs typeface="Times New Roman" panose="02020603050405020304" pitchFamily="18" charset="0"/>
              </a:rPr>
              <a:t>(trust, labeling behaviors as child abuse, etc.)</a:t>
            </a:r>
          </a:p>
        </p:txBody>
      </p:sp>
    </p:spTree>
    <p:extLst>
      <p:ext uri="{BB962C8B-B14F-4D97-AF65-F5344CB8AC3E}">
        <p14:creationId xmlns:p14="http://schemas.microsoft.com/office/powerpoint/2010/main" val="407950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persist even among younger populations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7162800" y="1219200"/>
            <a:ext cx="4038600" cy="5486400"/>
          </a:xfrm>
        </p:spPr>
        <p:txBody>
          <a:bodyPr/>
          <a:lstStyle/>
          <a:p>
            <a:r>
              <a:rPr lang="en-CA" dirty="0"/>
              <a:t>Source: </a:t>
            </a:r>
            <a:r>
              <a:rPr lang="en-CA" dirty="0" err="1"/>
              <a:t>Aikee</a:t>
            </a:r>
            <a:r>
              <a:rPr lang="en-CA" dirty="0"/>
              <a:t> and </a:t>
            </a:r>
            <a:r>
              <a:rPr lang="en-CA" dirty="0" err="1"/>
              <a:t>Feir</a:t>
            </a:r>
            <a:r>
              <a:rPr lang="en-CA" dirty="0"/>
              <a:t> (2019)</a:t>
            </a:r>
          </a:p>
        </p:txBody>
      </p:sp>
      <p:pic>
        <p:nvPicPr>
          <p:cNvPr id="4" name="Picture 3">
            <a:extLst>
              <a:ext uri="{FF2B5EF4-FFF2-40B4-BE49-F238E27FC236}">
                <a16:creationId xmlns:a16="http://schemas.microsoft.com/office/drawing/2014/main" id="{FE4E2F08-8375-88E8-8FAD-A8C602EFC766}"/>
              </a:ext>
            </a:extLst>
          </p:cNvPr>
          <p:cNvPicPr>
            <a:picLocks noChangeAspect="1"/>
          </p:cNvPicPr>
          <p:nvPr/>
        </p:nvPicPr>
        <p:blipFill>
          <a:blip r:embed="rId3"/>
          <a:stretch>
            <a:fillRect/>
          </a:stretch>
        </p:blipFill>
        <p:spPr>
          <a:xfrm>
            <a:off x="381000" y="896917"/>
            <a:ext cx="6638860" cy="5638800"/>
          </a:xfrm>
          <a:prstGeom prst="rect">
            <a:avLst/>
          </a:prstGeom>
        </p:spPr>
      </p:pic>
    </p:spTree>
    <p:extLst>
      <p:ext uri="{BB962C8B-B14F-4D97-AF65-F5344CB8AC3E}">
        <p14:creationId xmlns:p14="http://schemas.microsoft.com/office/powerpoint/2010/main" val="254591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Things to have in intro: update this figure?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D805E0D-3136-3FA0-0542-9376D12289F6}"/>
              </a:ext>
            </a:extLst>
          </p:cNvPr>
          <p:cNvPicPr>
            <a:picLocks noGrp="1" noChangeAspect="1"/>
          </p:cNvPicPr>
          <p:nvPr>
            <p:ph idx="1"/>
          </p:nvPr>
        </p:nvPicPr>
        <p:blipFill>
          <a:blip r:embed="rId2"/>
          <a:stretch>
            <a:fillRect/>
          </a:stretch>
        </p:blipFill>
        <p:spPr>
          <a:xfrm>
            <a:off x="1828594" y="1313537"/>
            <a:ext cx="8001411" cy="4648439"/>
          </a:xfrm>
        </p:spPr>
      </p:pic>
      <p:pic>
        <p:nvPicPr>
          <p:cNvPr id="4" name="Picture 3">
            <a:extLst>
              <a:ext uri="{FF2B5EF4-FFF2-40B4-BE49-F238E27FC236}">
                <a16:creationId xmlns:a16="http://schemas.microsoft.com/office/drawing/2014/main" id="{E49F200C-943D-0CC6-3F83-F91E4BCB8109}"/>
              </a:ext>
            </a:extLst>
          </p:cNvPr>
          <p:cNvPicPr>
            <a:picLocks noChangeAspect="1"/>
          </p:cNvPicPr>
          <p:nvPr/>
        </p:nvPicPr>
        <p:blipFill>
          <a:blip r:embed="rId3"/>
          <a:stretch>
            <a:fillRect/>
          </a:stretch>
        </p:blipFill>
        <p:spPr>
          <a:xfrm>
            <a:off x="127754" y="147179"/>
            <a:ext cx="11936491" cy="6563641"/>
          </a:xfrm>
          <a:prstGeom prst="rect">
            <a:avLst/>
          </a:prstGeom>
        </p:spPr>
      </p:pic>
    </p:spTree>
    <p:extLst>
      <p:ext uri="{BB962C8B-B14F-4D97-AF65-F5344CB8AC3E}">
        <p14:creationId xmlns:p14="http://schemas.microsoft.com/office/powerpoint/2010/main" val="244753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have strong dynamics associated with them</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8305800" y="1676400"/>
            <a:ext cx="2895600" cy="5029200"/>
          </a:xfrm>
        </p:spPr>
        <p:txBody>
          <a:bodyPr/>
          <a:lstStyle/>
          <a:p>
            <a:r>
              <a:rPr lang="en-CA" dirty="0"/>
              <a:t>Source: Alsan and Wanamaker (QJE 2018)</a:t>
            </a:r>
          </a:p>
          <a:p>
            <a:r>
              <a:rPr lang="en-CA" dirty="0"/>
              <a:t>Blue: differences between black and white </a:t>
            </a:r>
            <a:r>
              <a:rPr lang="en-CA" i="1" dirty="0"/>
              <a:t>men</a:t>
            </a:r>
          </a:p>
          <a:p>
            <a:r>
              <a:rPr lang="en-CA" dirty="0"/>
              <a:t>Red: differences between black and white </a:t>
            </a:r>
            <a:r>
              <a:rPr lang="en-CA" i="1" dirty="0"/>
              <a:t>women</a:t>
            </a:r>
            <a:endParaRPr lang="en-CA" dirty="0"/>
          </a:p>
        </p:txBody>
      </p:sp>
      <p:pic>
        <p:nvPicPr>
          <p:cNvPr id="8" name="Picture 7">
            <a:extLst>
              <a:ext uri="{FF2B5EF4-FFF2-40B4-BE49-F238E27FC236}">
                <a16:creationId xmlns:a16="http://schemas.microsoft.com/office/drawing/2014/main" id="{FE060285-F723-8E32-C8C0-74C4A836DD0A}"/>
              </a:ext>
            </a:extLst>
          </p:cNvPr>
          <p:cNvPicPr>
            <a:picLocks noChangeAspect="1"/>
          </p:cNvPicPr>
          <p:nvPr/>
        </p:nvPicPr>
        <p:blipFill>
          <a:blip r:embed="rId3"/>
          <a:stretch>
            <a:fillRect/>
          </a:stretch>
        </p:blipFill>
        <p:spPr>
          <a:xfrm>
            <a:off x="533400" y="858385"/>
            <a:ext cx="7621956" cy="5847215"/>
          </a:xfrm>
          <a:prstGeom prst="rect">
            <a:avLst/>
          </a:prstGeom>
        </p:spPr>
      </p:pic>
    </p:spTree>
    <p:extLst>
      <p:ext uri="{BB962C8B-B14F-4D97-AF65-F5344CB8AC3E}">
        <p14:creationId xmlns:p14="http://schemas.microsoft.com/office/powerpoint/2010/main" val="30142304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2164</TotalTime>
  <Words>2540</Words>
  <Application>Microsoft Office PowerPoint</Application>
  <PresentationFormat>Widescreen</PresentationFormat>
  <Paragraphs>254</Paragraphs>
  <Slides>35</Slides>
  <Notes>30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Arial</vt:lpstr>
      <vt:lpstr>Calibri</vt:lpstr>
      <vt:lpstr>Cambria Math</vt:lpstr>
      <vt:lpstr>ElsevierGulliver</vt:lpstr>
      <vt:lpstr>ff-quadraat-web-pro</vt:lpstr>
      <vt:lpstr>FiraSans-Light-Identity-H</vt:lpstr>
      <vt:lpstr>Glacial Indifference</vt:lpstr>
      <vt:lpstr>Glacial Indifference Bold</vt:lpstr>
      <vt:lpstr>Oswald Bold</vt:lpstr>
      <vt:lpstr>Symbol</vt:lpstr>
      <vt:lpstr>Times New Roman</vt:lpstr>
      <vt:lpstr>Wingdings 2</vt:lpstr>
      <vt:lpstr>View</vt:lpstr>
      <vt:lpstr>Office Theme</vt:lpstr>
      <vt:lpstr>Advanced Health Economics</vt:lpstr>
      <vt:lpstr>PowerPoint Presentation</vt:lpstr>
      <vt:lpstr>Last time: Risk Adjustment</vt:lpstr>
      <vt:lpstr>Last time: Risk Adjustment</vt:lpstr>
      <vt:lpstr>Empirical evidence for health disparities</vt:lpstr>
      <vt:lpstr>Empirical evidence for health disparities</vt:lpstr>
      <vt:lpstr>Disparities persist even among younger populations</vt:lpstr>
      <vt:lpstr>Things to have in intro: update this figure?</vt:lpstr>
      <vt:lpstr>Disparities have strong dynamics associated with them</vt:lpstr>
      <vt:lpstr>Equity modeling is (sorely) lacking!</vt:lpstr>
      <vt:lpstr>Becker (1957)</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Balsa and McGuire (2003)</vt:lpstr>
      <vt:lpstr>Statistical Discrimination and Disparities in Treatment</vt:lpstr>
      <vt:lpstr>Statistical Discrimination and Disparities in Treatment</vt:lpstr>
      <vt:lpstr>How do signals affect decisions? </vt:lpstr>
      <vt:lpstr>What are optimal treatment decisions? </vt:lpstr>
      <vt:lpstr>What are optimal treatment decisions? </vt:lpstr>
      <vt:lpstr>What are expected outcomes? </vt:lpstr>
      <vt:lpstr>Takeaway</vt:lpstr>
      <vt:lpstr>Benchmark: Benevolent Doctor with Perfect Information</vt:lpstr>
      <vt:lpstr>Case 1: Prejudice</vt:lpstr>
      <vt:lpstr>Case 1: Prejudice</vt:lpstr>
      <vt:lpstr>Case 1: Prejudice</vt:lpstr>
      <vt:lpstr>Case 3: Stereotyping</vt:lpstr>
      <vt:lpstr>Case 2: Clinical Uncertainty  (Comparative)</vt:lpstr>
      <vt:lpstr>Hoagland (2023)</vt:lpstr>
      <vt:lpstr>How do innovations impact equity?</vt:lpstr>
      <vt:lpstr>How do innovations impact equity?</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163</cp:revision>
  <dcterms:created xsi:type="dcterms:W3CDTF">2011-01-10T00:42:42Z</dcterms:created>
  <dcterms:modified xsi:type="dcterms:W3CDTF">2024-02-19T18:09:39Z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