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50" r:id="rId2"/>
  </p:sldMasterIdLst>
  <p:notesMasterIdLst>
    <p:notesMasterId r:id="rId38"/>
  </p:notesMasterIdLst>
  <p:sldIdLst>
    <p:sldId id="256" r:id="rId3"/>
    <p:sldId id="509" r:id="rId4"/>
    <p:sldId id="357" r:id="rId5"/>
    <p:sldId id="476" r:id="rId6"/>
    <p:sldId id="480" r:id="rId7"/>
    <p:sldId id="503" r:id="rId8"/>
    <p:sldId id="506" r:id="rId9"/>
    <p:sldId id="504" r:id="rId10"/>
    <p:sldId id="505" r:id="rId11"/>
    <p:sldId id="502" r:id="rId12"/>
    <p:sldId id="341" r:id="rId13"/>
    <p:sldId id="485" r:id="rId14"/>
    <p:sldId id="486" r:id="rId15"/>
    <p:sldId id="487" r:id="rId16"/>
    <p:sldId id="488" r:id="rId17"/>
    <p:sldId id="489" r:id="rId18"/>
    <p:sldId id="490" r:id="rId19"/>
    <p:sldId id="479" r:id="rId20"/>
    <p:sldId id="491" r:id="rId21"/>
    <p:sldId id="492" r:id="rId22"/>
    <p:sldId id="493" r:id="rId23"/>
    <p:sldId id="494" r:id="rId24"/>
    <p:sldId id="495" r:id="rId25"/>
    <p:sldId id="496" r:id="rId26"/>
    <p:sldId id="497" r:id="rId27"/>
    <p:sldId id="498" r:id="rId28"/>
    <p:sldId id="499" r:id="rId29"/>
    <p:sldId id="507" r:id="rId30"/>
    <p:sldId id="508" r:id="rId31"/>
    <p:sldId id="501" r:id="rId32"/>
    <p:sldId id="500" r:id="rId33"/>
    <p:sldId id="484" r:id="rId34"/>
    <p:sldId id="510" r:id="rId35"/>
    <p:sldId id="511" r:id="rId36"/>
    <p:sldId id="414" r:id="rId37"/>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1766" autoAdjust="0"/>
  </p:normalViewPr>
  <p:slideViewPr>
    <p:cSldViewPr>
      <p:cViewPr varScale="1">
        <p:scale>
          <a:sx n="51" d="100"/>
          <a:sy n="51" d="100"/>
        </p:scale>
        <p:origin x="1232" y="5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3/6/2023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t>Empirical paper to add: https://www.nber.org/papers/w30767</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a:t>
            </a:r>
            <a:r>
              <a:rPr lang="en-US" dirty="0" err="1"/>
              <a:t>d_e</a:t>
            </a:r>
            <a:r>
              <a:rPr lang="en-US" dirty="0"/>
              <a:t> is an employer specific “distaste” term . So if the distribution of </a:t>
            </a:r>
            <a:r>
              <a:rPr lang="en-US" dirty="0" err="1"/>
              <a:t>d_e</a:t>
            </a:r>
            <a:r>
              <a:rPr lang="en-US" dirty="0"/>
              <a:t> is smooth in society (no mass points), then there will be no wage differential so firms are totally segregated </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1632356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a:t>
            </a:r>
            <a:r>
              <a:rPr lang="en-US" dirty="0" err="1"/>
              <a:t>d_e</a:t>
            </a:r>
            <a:r>
              <a:rPr lang="en-US" dirty="0"/>
              <a:t> is an employer specific “distaste” term . So if the distribution of </a:t>
            </a:r>
            <a:r>
              <a:rPr lang="en-US" dirty="0" err="1"/>
              <a:t>d_e</a:t>
            </a:r>
            <a:r>
              <a:rPr lang="en-US" dirty="0"/>
              <a:t> is smooth in society (no mass points), then there will be no wage differential so firms are totally segregated </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65455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a:t>
            </a:r>
            <a:r>
              <a:rPr lang="en-US" dirty="0" err="1"/>
              <a:t>d_e</a:t>
            </a:r>
            <a:r>
              <a:rPr lang="en-US" dirty="0"/>
              <a:t> is an employer specific “distaste” term . So if the distribution of </a:t>
            </a:r>
            <a:r>
              <a:rPr lang="en-US" dirty="0" err="1"/>
              <a:t>d_e</a:t>
            </a:r>
            <a:r>
              <a:rPr lang="en-US" dirty="0"/>
              <a:t> is smooth in society (no mass points), then there will be no wage differential so firms are totally segregated </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1809170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3178040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 is also normal with mean mu and variance sigma^2_Z+sigma^2_eps.</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41818595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 is also normal with mean mu and variance sigma^2_Z+sigma^2_eps.</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9704379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11051006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Recommend treatment when S&gt;S^* for URM. For majority, beta = 1, so recommend treatment when Z&gt; Z^* </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494929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curve is whites, flatter curve is blacks (where signal matters). Also take the time to do some comparative statics – what about a more capable physician (where noise variance is lower)? How would that change the curve here? </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13226280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the second equation as given.  Do the derivative by hand, show that benefit is increasing in beta (so worse for URM)</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3365971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note! Submission link: https://docs.google.com/forms/d/e/1FAIpQLSehZcG1J92n-ea6y_UKoN3kdNNw5vIKsB6DEfyztKWaCcpsFQ/viewform</a:t>
            </a:r>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36782637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empirical trends across groups can be explained by just this assumption! Miscommunication leads to lower-quality matches between doctors and patients (e.g., mental health). We will save other extensions of this model for later, and instead fit the unified framework of the 2003 paper. </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26137978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simplify so that a = 1. Hence, if we want to explain observed disparities using perfectly benevolent MDs, we only have one lever at our disposal: differences in  severity across groups (in particular, the distance between whites and blacks). Can we rationalize observed data using only this gap? It might have to be very large! </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11187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10262745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34661365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7964379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would stereotypes affect this? Not directly addressed!</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20602090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18261108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Meant to give an idea of how to take a model off the shelf and </a:t>
            </a:r>
            <a:r>
              <a:rPr lang="en-CA"/>
              <a:t>apply it. Cover </a:t>
            </a:r>
            <a:r>
              <a:rPr lang="en-CA" dirty="0"/>
              <a:t>Chandra et al as an empirical </a:t>
            </a:r>
            <a:r>
              <a:rPr lang="en-CA" dirty="0" err="1"/>
              <a:t>followup</a:t>
            </a:r>
            <a:r>
              <a:rPr lang="en-CA" dirty="0"/>
              <a:t> if there’s time. </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7924258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38095691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https://alex-hoagland.github.io/files/Hoagland_InnovationsInequities_TAVR.pdf</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2466763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Case study: race as a factor in risk adjustment. </a:t>
            </a:r>
          </a:p>
          <a:p>
            <a:pPr marL="171450" indent="-171450">
              <a:buFont typeface="Arial" panose="020B0604020202020204" pitchFamily="34" charset="0"/>
              <a:buChar char="•"/>
            </a:pPr>
            <a:r>
              <a:rPr lang="en-CA" dirty="0"/>
              <a:t>What are the </a:t>
            </a:r>
            <a:r>
              <a:rPr lang="en-CA" dirty="0" err="1"/>
              <a:t>tradeoffs</a:t>
            </a:r>
            <a:r>
              <a:rPr lang="en-CA" dirty="0"/>
              <a:t> in using patient race information in risk adjustment? (Better information vs misusing that information) </a:t>
            </a:r>
          </a:p>
          <a:p>
            <a:pPr marL="171450" indent="-171450">
              <a:buFont typeface="Arial" panose="020B0604020202020204" pitchFamily="34" charset="0"/>
              <a:buChar char="•"/>
            </a:pPr>
            <a:r>
              <a:rPr lang="en-US" b="0" i="0" dirty="0">
                <a:solidFill>
                  <a:srgbClr val="4D4D4D"/>
                </a:solidFill>
                <a:effectLst/>
                <a:latin typeface="ff-quadraat-web-pro"/>
              </a:rPr>
              <a:t>One RCT shows a combination of hydralazine and isosorbide dinitrate reduced mortality due to heart failure among patients who identified themselves as black – led to drug </a:t>
            </a:r>
            <a:r>
              <a:rPr lang="en-US" b="0" i="0" dirty="0" err="1">
                <a:solidFill>
                  <a:srgbClr val="4D4D4D"/>
                </a:solidFill>
                <a:effectLst/>
                <a:latin typeface="ff-quadraat-web-pro"/>
              </a:rPr>
              <a:t>BiDil</a:t>
            </a:r>
            <a:r>
              <a:rPr lang="en-US" b="0" i="0" dirty="0">
                <a:solidFill>
                  <a:srgbClr val="4D4D4D"/>
                </a:solidFill>
                <a:effectLst/>
                <a:latin typeface="ff-quadraat-web-pro"/>
              </a:rPr>
              <a:t> getting a “race-based medicine” flag by the FDA. Thoughts? </a:t>
            </a:r>
          </a:p>
          <a:p>
            <a:pPr marL="171450" indent="-171450">
              <a:buFont typeface="Arial" panose="020B0604020202020204" pitchFamily="34" charset="0"/>
              <a:buChar char="•"/>
            </a:pPr>
            <a:r>
              <a:rPr lang="en-US" b="0" i="0" dirty="0">
                <a:solidFill>
                  <a:srgbClr val="4D4D4D"/>
                </a:solidFill>
                <a:effectLst/>
                <a:latin typeface="ff-quadraat-web-pro"/>
              </a:rPr>
              <a:t>Read cardiology section from article. </a:t>
            </a:r>
          </a:p>
          <a:p>
            <a:pPr marL="171450" indent="-171450">
              <a:buFont typeface="Arial" panose="020B0604020202020204" pitchFamily="34" charset="0"/>
              <a:buChar char="•"/>
            </a:pPr>
            <a:r>
              <a:rPr lang="en-US" b="0" i="0" dirty="0">
                <a:solidFill>
                  <a:srgbClr val="4D4D4D"/>
                </a:solidFill>
                <a:effectLst/>
                <a:latin typeface="ff-quadraat-web-pro"/>
              </a:rPr>
              <a:t>How would we incorporate this into a model of “optimal” risk adjustment that thinks about equity?</a:t>
            </a:r>
          </a:p>
          <a:p>
            <a:pPr marL="171450" indent="-171450">
              <a:buFont typeface="Arial" panose="020B0604020202020204" pitchFamily="34" charset="0"/>
              <a:buChar char="•"/>
            </a:pPr>
            <a:r>
              <a:rPr lang="en-US" b="0" i="0" dirty="0">
                <a:solidFill>
                  <a:srgbClr val="4D4D4D"/>
                </a:solidFill>
                <a:effectLst/>
                <a:latin typeface="ff-quadraat-web-pro"/>
              </a:rPr>
              <a:t>Article link: https://www.nejm.org/doi/full/10.1056/NEJMms2004740.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10467181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591619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First nations/all Canadians data (mortality is higher on a reservation, also for younger populations)</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3014301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Tuskegee study: </a:t>
            </a:r>
            <a:r>
              <a:rPr lang="en-US" sz="1800" b="0" i="0" u="none" strike="noStrike" baseline="0" dirty="0">
                <a:solidFill>
                  <a:srgbClr val="23373B"/>
                </a:solidFill>
                <a:latin typeface="FiraSans-Light-Identity-H"/>
              </a:rPr>
              <a:t>For 40 years (1932–1972) US Public Health Service (PHS) followed hundreds of poor, Black men in Tuskegee, Alabama who had syphilis for the stated purpose of understanding the natural course of</a:t>
            </a:r>
          </a:p>
          <a:p>
            <a:pPr algn="l"/>
            <a:r>
              <a:rPr lang="en-CA" sz="1800" b="0" i="0" u="none" strike="noStrike" baseline="0" dirty="0">
                <a:solidFill>
                  <a:srgbClr val="23373B"/>
                </a:solidFill>
                <a:latin typeface="FiraSans-Light-Identity-H"/>
              </a:rPr>
              <a:t>the disease </a:t>
            </a:r>
            <a:r>
              <a:rPr lang="en-US" sz="1800" b="0" i="0" u="none" strike="noStrike" baseline="0" dirty="0">
                <a:solidFill>
                  <a:srgbClr val="23373B"/>
                </a:solidFill>
                <a:latin typeface="FiraSans-Light-Identity-H"/>
              </a:rPr>
              <a:t>• They were purposely denied effective treatment and actively discouraged from seeking medical advice from practitioners outside the study • Many thought they were being treated for “bad blood” (a condition that does not exist nor did they </a:t>
            </a:r>
            <a:r>
              <a:rPr lang="en-CA" sz="1800" b="0" i="0" u="none" strike="noStrike" baseline="0" dirty="0">
                <a:solidFill>
                  <a:srgbClr val="23373B"/>
                </a:solidFill>
                <a:latin typeface="FiraSans-Light-Identity-H"/>
              </a:rPr>
              <a:t>have)</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997483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Classic taste-based discrimination model : </a:t>
            </a:r>
            <a:r>
              <a:rPr lang="en-CA" dirty="0" err="1"/>
              <a:t>becker</a:t>
            </a:r>
            <a:r>
              <a:rPr lang="en-CA" dirty="0"/>
              <a:t>. Can use Williams slides or Lang/Lehman to present this model. Then present how Lang-Leman search model discussion could apply to health? (Ask people to read this before hand and think about a model here?)</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1527946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Becker model, this was black/white – here I’ll use URM to be a little more general. </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2397338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Becker model, this was black/white – here I’ll use URM to be a little more general. </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3213247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a:t>
            </a:r>
            <a:r>
              <a:rPr lang="en-US" dirty="0" err="1"/>
              <a:t>d_e</a:t>
            </a:r>
            <a:r>
              <a:rPr lang="en-US" dirty="0"/>
              <a:t> is an employer specific “distaste” term </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185549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3/6/2023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02393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0104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98253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133389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77927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656635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023822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3021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685792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057098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48949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3/6/2023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3/6/2023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3/6/2023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3/6/2023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pPr/>
              <a:t>3/6/2023</a:t>
            </a:fld>
            <a:endParaRPr lang="en-US"/>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2095827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2.xml"/><Relationship Id="rId16" Type="http://schemas.openxmlformats.org/officeDocument/2006/relationships/image" Target="../media/image14.svg"/><Relationship Id="rId1" Type="http://schemas.openxmlformats.org/officeDocument/2006/relationships/slideLayout" Target="../slideLayouts/slideLayout18.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2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209800"/>
            <a:ext cx="10820400" cy="1894362"/>
          </a:xfrm>
        </p:spPr>
        <p:txBody>
          <a:bodyPr>
            <a:normAutofit/>
          </a:bodyPr>
          <a:lstStyle/>
          <a:p>
            <a:r>
              <a:rPr lang="en-US" dirty="0"/>
              <a:t>Advanced Health Economics</a:t>
            </a:r>
          </a:p>
        </p:txBody>
      </p:sp>
      <p:sp>
        <p:nvSpPr>
          <p:cNvPr id="3" name="Subtitle 2"/>
          <p:cNvSpPr>
            <a:spLocks noGrp="1"/>
          </p:cNvSpPr>
          <p:nvPr>
            <p:ph type="subTitle" idx="1"/>
          </p:nvPr>
        </p:nvSpPr>
        <p:spPr>
          <a:xfrm>
            <a:off x="990600" y="4191000"/>
            <a:ext cx="10363200" cy="1981200"/>
          </a:xfrm>
        </p:spPr>
        <p:txBody>
          <a:bodyPr>
            <a:noAutofit/>
          </a:bodyPr>
          <a:lstStyle/>
          <a:p>
            <a:r>
              <a:rPr lang="en-US" sz="2400" dirty="0"/>
              <a:t>Lecture 8: Health Equity and Discrimination</a:t>
            </a:r>
          </a:p>
          <a:p>
            <a:r>
              <a:rPr lang="en-US" sz="2400" dirty="0"/>
              <a:t>March 8, 2023</a:t>
            </a:r>
          </a:p>
          <a:p>
            <a:endParaRPr lang="en-US" sz="2400" dirty="0"/>
          </a:p>
          <a:p>
            <a:r>
              <a:rPr lang="en-US" sz="2400" dirty="0"/>
              <a:t>HAD 6750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Equity modeling is (sorely) lacking</a:t>
            </a:r>
            <a:r>
              <a:rPr lang="en-US" sz="3600" dirty="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Empirical revolution means we skipped over equity theory</a:t>
            </a:r>
          </a:p>
          <a:p>
            <a:r>
              <a:rPr lang="en-US" sz="2400" dirty="0">
                <a:cs typeface="Times New Roman" panose="02020603050405020304" pitchFamily="18" charset="0"/>
              </a:rPr>
              <a:t>Currently we work with two (old) flavors of models: </a:t>
            </a:r>
          </a:p>
          <a:p>
            <a:pPr marL="457200" indent="-457200">
              <a:buAutoNum type="arabicPeriod"/>
            </a:pPr>
            <a:r>
              <a:rPr lang="en-US" sz="2400" dirty="0">
                <a:cs typeface="Times New Roman" panose="02020603050405020304" pitchFamily="18" charset="0"/>
              </a:rPr>
              <a:t>Taste-based discrimination (Becker 1957): </a:t>
            </a:r>
          </a:p>
          <a:p>
            <a:pPr lvl="1"/>
            <a:r>
              <a:rPr lang="en-US" sz="2200" dirty="0">
                <a:cs typeface="Times New Roman" panose="02020603050405020304" pitchFamily="18" charset="0"/>
              </a:rPr>
              <a:t>Some people are “willing to pay” to be with a certain group (e.g., act as if blacks are more expensive to hire because of implicit association cost)</a:t>
            </a:r>
          </a:p>
          <a:p>
            <a:pPr lvl="1"/>
            <a:r>
              <a:rPr lang="en-US" sz="2200" dirty="0">
                <a:cs typeface="Times New Roman" panose="02020603050405020304" pitchFamily="18" charset="0"/>
              </a:rPr>
              <a:t>Standard models here predict prejudice should be run out of the market in long run</a:t>
            </a:r>
          </a:p>
          <a:p>
            <a:pPr lvl="1"/>
            <a:r>
              <a:rPr lang="en-US" sz="2200" dirty="0">
                <a:cs typeface="Times New Roman" panose="02020603050405020304" pitchFamily="18" charset="0"/>
              </a:rPr>
              <a:t>Is this observed? Not really</a:t>
            </a:r>
          </a:p>
          <a:p>
            <a:pPr marL="0" indent="0">
              <a:buNone/>
            </a:pPr>
            <a:r>
              <a:rPr lang="en-US" sz="2400" dirty="0">
                <a:cs typeface="Times New Roman" panose="02020603050405020304" pitchFamily="18" charset="0"/>
              </a:rPr>
              <a:t>2. Statistical discrimination: </a:t>
            </a:r>
          </a:p>
          <a:p>
            <a:pPr lvl="1"/>
            <a:r>
              <a:rPr lang="en-US" sz="2200" dirty="0">
                <a:cs typeface="Times New Roman" panose="02020603050405020304" pitchFamily="18" charset="0"/>
              </a:rPr>
              <a:t>Employers have less reliable information about certain groups </a:t>
            </a:r>
          </a:p>
          <a:p>
            <a:pPr lvl="1"/>
            <a:r>
              <a:rPr lang="en-US" sz="2200" dirty="0">
                <a:cs typeface="Times New Roman" panose="02020603050405020304" pitchFamily="18" charset="0"/>
              </a:rPr>
              <a:t>E.g., believe that signals of labor productivity are noisier for women than for men</a:t>
            </a:r>
          </a:p>
          <a:p>
            <a:pPr lvl="1"/>
            <a:r>
              <a:rPr lang="en-US" sz="2200" dirty="0">
                <a:cs typeface="Times New Roman" panose="02020603050405020304" pitchFamily="18" charset="0"/>
              </a:rPr>
              <a:t>In health: Balsa and McGuire (2001)</a:t>
            </a:r>
          </a:p>
          <a:p>
            <a:pPr lvl="1"/>
            <a:r>
              <a:rPr lang="en-US" sz="2200" dirty="0">
                <a:cs typeface="Times New Roman" panose="02020603050405020304" pitchFamily="18" charset="0"/>
              </a:rPr>
              <a:t>Can also account for bad priors (stereotypes)</a:t>
            </a:r>
          </a:p>
        </p:txBody>
      </p:sp>
    </p:spTree>
    <p:extLst>
      <p:ext uri="{BB962C8B-B14F-4D97-AF65-F5344CB8AC3E}">
        <p14:creationId xmlns:p14="http://schemas.microsoft.com/office/powerpoint/2010/main" val="1878150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Becker (1957)</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i="1" dirty="0"/>
              <a:t>The Economics of Discrimination. </a:t>
            </a:r>
          </a:p>
        </p:txBody>
      </p:sp>
    </p:spTree>
    <p:extLst>
      <p:ext uri="{BB962C8B-B14F-4D97-AF65-F5344CB8AC3E}">
        <p14:creationId xmlns:p14="http://schemas.microsoft.com/office/powerpoint/2010/main" val="4057525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A First Pass at Models of Discrimination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The first models of health equity require </a:t>
                </a:r>
                <a:r>
                  <a:rPr lang="en-US" sz="2400" b="1" dirty="0">
                    <a:cs typeface="Times New Roman" panose="02020603050405020304" pitchFamily="18" charset="0"/>
                  </a:rPr>
                  <a:t>strong assumptions </a:t>
                </a:r>
                <a:endParaRPr lang="en-US" sz="2400" dirty="0">
                  <a:cs typeface="Times New Roman" panose="02020603050405020304" pitchFamily="18" charset="0"/>
                </a:endParaRPr>
              </a:p>
              <a:p>
                <a:r>
                  <a:rPr lang="en-US" sz="2400" dirty="0">
                    <a:cs typeface="Times New Roman" panose="02020603050405020304" pitchFamily="18" charset="0"/>
                  </a:rPr>
                  <a:t>This makes them both unpalatable and, probably, unrealistic</a:t>
                </a:r>
              </a:p>
              <a:p>
                <a:r>
                  <a:rPr lang="en-US" sz="2400" dirty="0">
                    <a:cs typeface="Times New Roman" panose="02020603050405020304" pitchFamily="18" charset="0"/>
                  </a:rPr>
                  <a:t>Classic model: Becker (1957, 1971) assumes that </a:t>
                </a:r>
                <a:r>
                  <a:rPr lang="en-US" sz="2400" b="1" dirty="0">
                    <a:cs typeface="Times New Roman" panose="02020603050405020304" pitchFamily="18" charset="0"/>
                  </a:rPr>
                  <a:t>people are willing to pay to avoid contact with minorities</a:t>
                </a:r>
              </a:p>
              <a:p>
                <a:r>
                  <a:rPr lang="en-US" sz="2400" dirty="0">
                    <a:cs typeface="Times New Roman" panose="02020603050405020304" pitchFamily="18" charset="0"/>
                  </a:rPr>
                  <a:t>An employer has utility that </a:t>
                </a:r>
                <a:r>
                  <a:rPr lang="en-US" sz="2400" i="1" dirty="0">
                    <a:cs typeface="Times New Roman" panose="02020603050405020304" pitchFamily="18" charset="0"/>
                  </a:rPr>
                  <a:t>decreases </a:t>
                </a:r>
                <a:r>
                  <a:rPr lang="en-US" sz="2400" dirty="0">
                    <a:cs typeface="Times New Roman" panose="02020603050405020304" pitchFamily="18" charset="0"/>
                  </a:rPr>
                  <a:t>in representation</a:t>
                </a:r>
                <a:endParaRPr lang="en-US" sz="220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𝑒</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𝑒</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𝑈𝑅𝑀</m:t>
                          </m:r>
                        </m:sub>
                      </m:sSub>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409" t="-1305"/>
                </a:stretch>
              </a:blipFill>
            </p:spPr>
            <p:txBody>
              <a:bodyPr/>
              <a:lstStyle/>
              <a:p>
                <a:r>
                  <a:rPr lang="en-CA">
                    <a:noFill/>
                  </a:rPr>
                  <a:t> </a:t>
                </a:r>
              </a:p>
            </p:txBody>
          </p:sp>
        </mc:Fallback>
      </mc:AlternateContent>
    </p:spTree>
    <p:extLst>
      <p:ext uri="{BB962C8B-B14F-4D97-AF65-F5344CB8AC3E}">
        <p14:creationId xmlns:p14="http://schemas.microsoft.com/office/powerpoint/2010/main" val="4210596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A First Pass at Models of Discrimination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The first models of health equity require </a:t>
                </a:r>
                <a:r>
                  <a:rPr lang="en-US" sz="2400" b="1" dirty="0">
                    <a:cs typeface="Times New Roman" panose="02020603050405020304" pitchFamily="18" charset="0"/>
                  </a:rPr>
                  <a:t>strong assumptions </a:t>
                </a:r>
                <a:endParaRPr lang="en-US" sz="2400" dirty="0">
                  <a:cs typeface="Times New Roman" panose="02020603050405020304" pitchFamily="18" charset="0"/>
                </a:endParaRPr>
              </a:p>
              <a:p>
                <a:r>
                  <a:rPr lang="en-US" sz="2400" dirty="0">
                    <a:cs typeface="Times New Roman" panose="02020603050405020304" pitchFamily="18" charset="0"/>
                  </a:rPr>
                  <a:t>This makes them both unpalatable and, probably, unrealistic</a:t>
                </a:r>
              </a:p>
              <a:p>
                <a:r>
                  <a:rPr lang="en-US" sz="2400" dirty="0">
                    <a:cs typeface="Times New Roman" panose="02020603050405020304" pitchFamily="18" charset="0"/>
                  </a:rPr>
                  <a:t>Classic model: Becker (1957, 1971) assumes that </a:t>
                </a:r>
                <a:r>
                  <a:rPr lang="en-US" sz="2400" b="1" dirty="0">
                    <a:cs typeface="Times New Roman" panose="02020603050405020304" pitchFamily="18" charset="0"/>
                  </a:rPr>
                  <a:t>people are willing to pay to avoid contact with minorities</a:t>
                </a:r>
              </a:p>
              <a:p>
                <a:r>
                  <a:rPr lang="en-US" sz="2400" dirty="0">
                    <a:cs typeface="Times New Roman" panose="02020603050405020304" pitchFamily="18" charset="0"/>
                  </a:rPr>
                  <a:t>An employer has utility that </a:t>
                </a:r>
                <a:r>
                  <a:rPr lang="en-US" sz="2400" i="1" dirty="0">
                    <a:cs typeface="Times New Roman" panose="02020603050405020304" pitchFamily="18" charset="0"/>
                  </a:rPr>
                  <a:t>decreases </a:t>
                </a:r>
                <a:r>
                  <a:rPr lang="en-US" sz="2400" dirty="0">
                    <a:cs typeface="Times New Roman" panose="02020603050405020304" pitchFamily="18" charset="0"/>
                  </a:rPr>
                  <a:t>in representation</a:t>
                </a:r>
                <a:endParaRPr lang="en-US" sz="220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𝑒</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𝑒</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𝑈𝑅𝑀</m:t>
                          </m:r>
                        </m:sub>
                      </m:sSub>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r>
                  <a:rPr lang="en-US" sz="2400" dirty="0">
                    <a:cs typeface="Times New Roman" panose="02020603050405020304" pitchFamily="18" charset="0"/>
                  </a:rPr>
                  <a:t>However, all employees are equally productive and are perfect substitutes: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𝑓</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𝑀𝐴𝐽</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𝑈𝑅𝑀</m:t>
                              </m:r>
                            </m:sub>
                          </m:sSub>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𝑤</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𝑀𝐴𝐽</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𝑈𝑅𝑀</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𝑈𝑅𝑀</m:t>
                          </m:r>
                        </m:sub>
                      </m:sSub>
                    </m:oMath>
                  </m:oMathPara>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409" t="-1305"/>
                </a:stretch>
              </a:blipFill>
            </p:spPr>
            <p:txBody>
              <a:bodyPr/>
              <a:lstStyle/>
              <a:p>
                <a:r>
                  <a:rPr lang="en-CA">
                    <a:noFill/>
                  </a:rPr>
                  <a:t> </a:t>
                </a:r>
              </a:p>
            </p:txBody>
          </p:sp>
        </mc:Fallback>
      </mc:AlternateContent>
    </p:spTree>
    <p:extLst>
      <p:ext uri="{BB962C8B-B14F-4D97-AF65-F5344CB8AC3E}">
        <p14:creationId xmlns:p14="http://schemas.microsoft.com/office/powerpoint/2010/main" val="1150385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A First Pass at Models of Discrimination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Consider a simplified utility function: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𝑒</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𝑓</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𝑀𝐴𝐽</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𝑈𝑅𝑀</m:t>
                              </m:r>
                            </m:sub>
                          </m:sSub>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𝑀𝐴𝐽</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𝑀𝐴𝐽</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𝑈𝑅𝑀</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𝑈𝑅𝑀</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𝑑</m:t>
                          </m:r>
                        </m:e>
                        <m:sub>
                          <m:r>
                            <a:rPr lang="en-US" sz="2400" b="0" i="1" smtClean="0">
                              <a:latin typeface="Cambria Math" panose="02040503050406030204" pitchFamily="18" charset="0"/>
                              <a:cs typeface="Times New Roman" panose="02020603050405020304" pitchFamily="18" charset="0"/>
                            </a:rPr>
                            <m:t>𝑒</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𝑈𝑅𝑀</m:t>
                          </m:r>
                        </m:sub>
                      </m:sSub>
                    </m:oMath>
                  </m:oMathPara>
                </a14:m>
                <a:endParaRPr lang="en-US" sz="2400" b="0" dirty="0">
                  <a:cs typeface="Times New Roman" panose="02020603050405020304" pitchFamily="18" charset="0"/>
                </a:endParaRPr>
              </a:p>
              <a:p>
                <a:r>
                  <a:rPr lang="en-US" sz="2400" dirty="0">
                    <a:cs typeface="Times New Roman" panose="02020603050405020304" pitchFamily="18" charset="0"/>
                  </a:rPr>
                  <a:t>FOCs are therefore: </a:t>
                </a:r>
              </a:p>
              <a:p>
                <a:pPr marL="0" indent="0">
                  <a:buNone/>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𝑓</m:t>
                          </m:r>
                        </m:e>
                        <m:sup>
                          <m:r>
                            <a:rPr lang="en-US" sz="2400" b="0" i="1" smtClean="0">
                              <a:latin typeface="Cambria Math" panose="02040503050406030204" pitchFamily="18" charset="0"/>
                              <a:cs typeface="Times New Roman" panose="02020603050405020304" pitchFamily="18" charset="0"/>
                            </a:rPr>
                            <m:t>′</m:t>
                          </m:r>
                        </m:sup>
                      </m:sSup>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𝑀𝐴𝐽</m:t>
                          </m:r>
                        </m:sub>
                      </m:sSub>
                    </m:oMath>
                  </m:oMathPara>
                </a14:m>
                <a:endParaRPr lang="en-US" sz="2400" b="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𝑓</m:t>
                          </m:r>
                        </m:e>
                        <m:sup>
                          <m:r>
                            <a:rPr lang="en-US" sz="2400" b="0" i="1" smtClean="0">
                              <a:latin typeface="Cambria Math" panose="02040503050406030204" pitchFamily="18" charset="0"/>
                              <a:cs typeface="Times New Roman" panose="02020603050405020304" pitchFamily="18" charset="0"/>
                            </a:rPr>
                            <m:t>′</m:t>
                          </m:r>
                        </m:sup>
                      </m:sSup>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𝑈𝑅𝑀</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𝑑</m:t>
                          </m:r>
                        </m:e>
                        <m:sub>
                          <m:r>
                            <a:rPr lang="en-US" sz="2400" b="0" i="1" smtClean="0">
                              <a:latin typeface="Cambria Math" panose="02040503050406030204" pitchFamily="18" charset="0"/>
                              <a:cs typeface="Times New Roman" panose="02020603050405020304" pitchFamily="18" charset="0"/>
                            </a:rPr>
                            <m:t>𝑒</m:t>
                          </m:r>
                        </m:sub>
                      </m:sSub>
                    </m:oMath>
                  </m:oMathPara>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409" t="-1305"/>
                </a:stretch>
              </a:blipFill>
            </p:spPr>
            <p:txBody>
              <a:bodyPr/>
              <a:lstStyle/>
              <a:p>
                <a:r>
                  <a:rPr lang="en-US">
                    <a:noFill/>
                  </a:rPr>
                  <a:t> </a:t>
                </a:r>
              </a:p>
            </p:txBody>
          </p:sp>
        </mc:Fallback>
      </mc:AlternateContent>
    </p:spTree>
    <p:extLst>
      <p:ext uri="{BB962C8B-B14F-4D97-AF65-F5344CB8AC3E}">
        <p14:creationId xmlns:p14="http://schemas.microsoft.com/office/powerpoint/2010/main" val="3666051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A First Pass at Models of Discrimination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Consider a simplified utility function: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𝑒</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𝑓</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𝑀𝐴𝐽</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𝑈𝑅𝑀</m:t>
                              </m:r>
                            </m:sub>
                          </m:sSub>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𝑀𝐴𝐽</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𝑀𝐴𝐽</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𝑈𝑅𝑀</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𝑈𝑅𝑀</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𝑑</m:t>
                          </m:r>
                        </m:e>
                        <m:sub>
                          <m:r>
                            <a:rPr lang="en-US" sz="2400" b="0" i="1" smtClean="0">
                              <a:latin typeface="Cambria Math" panose="02040503050406030204" pitchFamily="18" charset="0"/>
                              <a:cs typeface="Times New Roman" panose="02020603050405020304" pitchFamily="18" charset="0"/>
                            </a:rPr>
                            <m:t>𝑒</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m:t>
                          </m:r>
                        </m:e>
                        <m:sub>
                          <m:r>
                            <a:rPr lang="en-US" sz="2400" b="0" i="1" smtClean="0">
                              <a:latin typeface="Cambria Math" panose="02040503050406030204" pitchFamily="18" charset="0"/>
                              <a:cs typeface="Times New Roman" panose="02020603050405020304" pitchFamily="18" charset="0"/>
                            </a:rPr>
                            <m:t>𝑈𝑅𝑀</m:t>
                          </m:r>
                        </m:sub>
                      </m:sSub>
                    </m:oMath>
                  </m:oMathPara>
                </a14:m>
                <a:endParaRPr lang="en-US" sz="2400" b="0" dirty="0">
                  <a:cs typeface="Times New Roman" panose="02020603050405020304" pitchFamily="18" charset="0"/>
                </a:endParaRPr>
              </a:p>
              <a:p>
                <a:r>
                  <a:rPr lang="en-US" sz="2400" dirty="0">
                    <a:cs typeface="Times New Roman" panose="02020603050405020304" pitchFamily="18" charset="0"/>
                  </a:rPr>
                  <a:t>FOCs are therefore: </a:t>
                </a:r>
              </a:p>
              <a:p>
                <a:pPr marL="0" indent="0">
                  <a:buNone/>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𝑓</m:t>
                          </m:r>
                        </m:e>
                        <m:sup>
                          <m:r>
                            <a:rPr lang="en-US" sz="2400" b="0" i="1" smtClean="0">
                              <a:latin typeface="Cambria Math" panose="02040503050406030204" pitchFamily="18" charset="0"/>
                              <a:cs typeface="Times New Roman" panose="02020603050405020304" pitchFamily="18" charset="0"/>
                            </a:rPr>
                            <m:t>′</m:t>
                          </m:r>
                        </m:sup>
                      </m:sSup>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𝑀𝐴𝐽</m:t>
                          </m:r>
                        </m:sub>
                      </m:sSub>
                    </m:oMath>
                  </m:oMathPara>
                </a14:m>
                <a:endParaRPr lang="en-US" sz="2400" b="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𝑓</m:t>
                          </m:r>
                        </m:e>
                        <m:sup>
                          <m:r>
                            <a:rPr lang="en-US" sz="2400" b="0" i="1" smtClean="0">
                              <a:latin typeface="Cambria Math" panose="02040503050406030204" pitchFamily="18" charset="0"/>
                              <a:cs typeface="Times New Roman" panose="02020603050405020304" pitchFamily="18" charset="0"/>
                            </a:rPr>
                            <m:t>′</m:t>
                          </m:r>
                        </m:sup>
                      </m:sSup>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𝑈𝑅𝑀</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𝑑</m:t>
                          </m:r>
                        </m:e>
                        <m:sub>
                          <m:r>
                            <a:rPr lang="en-US" sz="2400" b="0" i="1" smtClean="0">
                              <a:latin typeface="Cambria Math" panose="02040503050406030204" pitchFamily="18" charset="0"/>
                              <a:cs typeface="Times New Roman" panose="02020603050405020304" pitchFamily="18" charset="0"/>
                            </a:rPr>
                            <m:t>𝑒</m:t>
                          </m:r>
                        </m:sub>
                      </m:sSub>
                    </m:oMath>
                  </m:oMathPara>
                </a14:m>
                <a:endParaRPr lang="en-US" sz="2400" dirty="0">
                  <a:cs typeface="Times New Roman" panose="02020603050405020304" pitchFamily="18" charset="0"/>
                </a:endParaRPr>
              </a:p>
              <a:p>
                <a:r>
                  <a:rPr lang="en-US" sz="2400" dirty="0">
                    <a:cs typeface="Times New Roman" panose="02020603050405020304" pitchFamily="18" charset="0"/>
                  </a:rPr>
                  <a:t>If the firm hires any workers of both types, then both hold with equality: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𝑑</m:t>
                          </m:r>
                        </m:e>
                        <m:sub>
                          <m:r>
                            <a:rPr lang="en-US" sz="2400" b="0" i="1" smtClean="0">
                              <a:latin typeface="Cambria Math" panose="02040503050406030204" pitchFamily="18" charset="0"/>
                              <a:cs typeface="Times New Roman" panose="02020603050405020304" pitchFamily="18" charset="0"/>
                            </a:rPr>
                            <m:t>𝑒</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𝑀𝐴𝐽</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𝑈𝑅𝑀</m:t>
                          </m:r>
                        </m:sub>
                      </m:sSub>
                    </m:oMath>
                  </m:oMathPara>
                </a14:m>
                <a:endParaRPr lang="en-US" sz="2400" b="0" dirty="0">
                  <a:cs typeface="Times New Roman" panose="02020603050405020304" pitchFamily="18" charset="0"/>
                </a:endParaRPr>
              </a:p>
              <a:p>
                <a:r>
                  <a:rPr lang="en-US" sz="2400" dirty="0">
                    <a:cs typeface="Times New Roman" panose="02020603050405020304" pitchFamily="18" charset="0"/>
                  </a:rPr>
                  <a:t>If wage gap is big enough, hire only URM</a:t>
                </a:r>
              </a:p>
              <a:p>
                <a:r>
                  <a:rPr lang="en-US" sz="2400" dirty="0">
                    <a:cs typeface="Times New Roman" panose="02020603050405020304" pitchFamily="18" charset="0"/>
                  </a:rPr>
                  <a:t>If wage gap is small enough, hire only MAJ</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409" t="-1305"/>
                </a:stretch>
              </a:blipFill>
            </p:spPr>
            <p:txBody>
              <a:bodyPr/>
              <a:lstStyle/>
              <a:p>
                <a:r>
                  <a:rPr lang="en-US">
                    <a:noFill/>
                  </a:rPr>
                  <a:t> </a:t>
                </a:r>
              </a:p>
            </p:txBody>
          </p:sp>
        </mc:Fallback>
      </mc:AlternateContent>
    </p:spTree>
    <p:extLst>
      <p:ext uri="{BB962C8B-B14F-4D97-AF65-F5344CB8AC3E}">
        <p14:creationId xmlns:p14="http://schemas.microsoft.com/office/powerpoint/2010/main" val="2170781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A First Pass at Models of Discrimination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0" indent="0">
              <a:buNone/>
            </a:pPr>
            <a:r>
              <a:rPr lang="en-US" sz="2400" b="1" dirty="0">
                <a:cs typeface="Times New Roman" panose="02020603050405020304" pitchFamily="18" charset="0"/>
              </a:rPr>
              <a:t>Model takeaways: </a:t>
            </a:r>
            <a:endParaRPr lang="en-US" sz="2400" dirty="0">
              <a:cs typeface="Times New Roman" panose="02020603050405020304" pitchFamily="18" charset="0"/>
            </a:endParaRPr>
          </a:p>
          <a:p>
            <a:r>
              <a:rPr lang="en-US" sz="2400" dirty="0">
                <a:cs typeface="Times New Roman" panose="02020603050405020304" pitchFamily="18" charset="0"/>
              </a:rPr>
              <a:t>“Taste-based” discrimination uses preferences to model disparities </a:t>
            </a:r>
          </a:p>
          <a:p>
            <a:r>
              <a:rPr lang="en-US" sz="2400" dirty="0">
                <a:cs typeface="Times New Roman" panose="02020603050405020304" pitchFamily="18" charset="0"/>
              </a:rPr>
              <a:t>Discrimination is countered by the market through segregation</a:t>
            </a:r>
          </a:p>
          <a:p>
            <a:r>
              <a:rPr lang="en-US" sz="2400" dirty="0">
                <a:cs typeface="Times New Roman" panose="02020603050405020304" pitchFamily="18" charset="0"/>
              </a:rPr>
              <a:t>Basically a “separate but equal” model of the labor force</a:t>
            </a:r>
          </a:p>
          <a:p>
            <a:r>
              <a:rPr lang="en-US" sz="2400" dirty="0">
                <a:cs typeface="Times New Roman" panose="02020603050405020304" pitchFamily="18" charset="0"/>
              </a:rPr>
              <a:t>However, this never explained reality – wage differentials exist and are not countered by the market</a:t>
            </a:r>
          </a:p>
        </p:txBody>
      </p:sp>
    </p:spTree>
    <p:extLst>
      <p:ext uri="{BB962C8B-B14F-4D97-AF65-F5344CB8AC3E}">
        <p14:creationId xmlns:p14="http://schemas.microsoft.com/office/powerpoint/2010/main" val="1299323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A First Pass at Models of Discrimination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0" indent="0">
              <a:buNone/>
            </a:pPr>
            <a:r>
              <a:rPr lang="en-US" sz="2400" b="1" dirty="0">
                <a:cs typeface="Times New Roman" panose="02020603050405020304" pitchFamily="18" charset="0"/>
              </a:rPr>
              <a:t>Model takeaways: </a:t>
            </a:r>
            <a:endParaRPr lang="en-US" sz="2400" dirty="0">
              <a:cs typeface="Times New Roman" panose="02020603050405020304" pitchFamily="18" charset="0"/>
            </a:endParaRPr>
          </a:p>
          <a:p>
            <a:r>
              <a:rPr lang="en-US" sz="2400" dirty="0">
                <a:cs typeface="Times New Roman" panose="02020603050405020304" pitchFamily="18" charset="0"/>
              </a:rPr>
              <a:t>“Taste-based” discrimination uses preferences to model disparities </a:t>
            </a:r>
          </a:p>
          <a:p>
            <a:r>
              <a:rPr lang="en-US" sz="2400" dirty="0">
                <a:cs typeface="Times New Roman" panose="02020603050405020304" pitchFamily="18" charset="0"/>
              </a:rPr>
              <a:t>Discrimination is countered by the market through segregation</a:t>
            </a:r>
          </a:p>
          <a:p>
            <a:r>
              <a:rPr lang="en-US" sz="2400" dirty="0">
                <a:cs typeface="Times New Roman" panose="02020603050405020304" pitchFamily="18" charset="0"/>
              </a:rPr>
              <a:t>Basically a “separate but equal” model of the labor force</a:t>
            </a:r>
          </a:p>
          <a:p>
            <a:r>
              <a:rPr lang="en-US" sz="2400" dirty="0">
                <a:cs typeface="Times New Roman" panose="02020603050405020304" pitchFamily="18" charset="0"/>
              </a:rPr>
              <a:t>However, this never explained reality – wage differentials exist and are not countered by the market</a:t>
            </a:r>
          </a:p>
          <a:p>
            <a:pPr marL="0" indent="0">
              <a:buNone/>
            </a:pPr>
            <a:r>
              <a:rPr lang="en-US" sz="2400" b="1" dirty="0">
                <a:cs typeface="Times New Roman" panose="02020603050405020304" pitchFamily="18" charset="0"/>
              </a:rPr>
              <a:t>What other models are there? How do they apply to health?</a:t>
            </a:r>
          </a:p>
          <a:p>
            <a:r>
              <a:rPr lang="en-US" sz="2400" b="1" dirty="0">
                <a:cs typeface="Times New Roman" panose="02020603050405020304" pitchFamily="18" charset="0"/>
              </a:rPr>
              <a:t>Statistical discrimination: </a:t>
            </a:r>
            <a:r>
              <a:rPr lang="en-US" sz="2400" dirty="0">
                <a:cs typeface="Times New Roman" panose="02020603050405020304" pitchFamily="18" charset="0"/>
              </a:rPr>
              <a:t>Imperfect information, rather than preferences</a:t>
            </a:r>
          </a:p>
          <a:p>
            <a:r>
              <a:rPr lang="en-US" sz="2400" i="1" u="sng" dirty="0">
                <a:cs typeface="Times New Roman" panose="02020603050405020304" pitchFamily="18" charset="0"/>
              </a:rPr>
              <a:t>“Agents (e.g., MDs), without intending to discriminate, might apply an otherwise reasonable decision-making rule (e.g., treat according to need), that in practice leads to unequal treatment of members of two groups”</a:t>
            </a:r>
          </a:p>
        </p:txBody>
      </p:sp>
    </p:spTree>
    <p:extLst>
      <p:ext uri="{BB962C8B-B14F-4D97-AF65-F5344CB8AC3E}">
        <p14:creationId xmlns:p14="http://schemas.microsoft.com/office/powerpoint/2010/main" val="3246497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47183"/>
            <a:ext cx="10625328" cy="1298448"/>
          </a:xfrm>
        </p:spPr>
        <p:txBody>
          <a:bodyPr>
            <a:normAutofit/>
          </a:bodyPr>
          <a:lstStyle/>
          <a:p>
            <a:r>
              <a:rPr lang="en-US" dirty="0"/>
              <a:t>Balsa and McGuire (2003)</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785360"/>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“Prejudice, clinical uncertainty and stereotyping as sources of health disparities”</a:t>
            </a:r>
          </a:p>
          <a:p>
            <a:r>
              <a:rPr lang="en-US" sz="2400" i="1" dirty="0"/>
              <a:t>Journal of Health Economics</a:t>
            </a:r>
            <a:endParaRPr lang="en-US" sz="2400" dirty="0"/>
          </a:p>
        </p:txBody>
      </p:sp>
      <p:sp>
        <p:nvSpPr>
          <p:cNvPr id="2" name="Title 3">
            <a:extLst>
              <a:ext uri="{FF2B5EF4-FFF2-40B4-BE49-F238E27FC236}">
                <a16:creationId xmlns:a16="http://schemas.microsoft.com/office/drawing/2014/main" id="{980B3585-3782-52AE-C43B-0F077ACB8896}"/>
              </a:ext>
            </a:extLst>
          </p:cNvPr>
          <p:cNvSpPr txBox="1">
            <a:spLocks/>
          </p:cNvSpPr>
          <p:nvPr/>
        </p:nvSpPr>
        <p:spPr>
          <a:xfrm>
            <a:off x="1245782" y="427783"/>
            <a:ext cx="10625328" cy="129844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Times New Roman" panose="02020603050405020304" pitchFamily="18" charset="0"/>
                <a:ea typeface="+mj-ea"/>
                <a:cs typeface="+mj-cs"/>
              </a:defRPr>
            </a:lvl1pPr>
          </a:lstStyle>
          <a:p>
            <a:r>
              <a:rPr lang="en-US"/>
              <a:t>Balsa and McGuire (2001)</a:t>
            </a:r>
            <a:endParaRPr lang="en-US" dirty="0"/>
          </a:p>
        </p:txBody>
      </p:sp>
      <p:sp>
        <p:nvSpPr>
          <p:cNvPr id="3" name="Subtitle 4">
            <a:extLst>
              <a:ext uri="{FF2B5EF4-FFF2-40B4-BE49-F238E27FC236}">
                <a16:creationId xmlns:a16="http://schemas.microsoft.com/office/drawing/2014/main" id="{086A32F1-950E-8FBA-1168-47F4B1F3AB7D}"/>
              </a:ext>
            </a:extLst>
          </p:cNvPr>
          <p:cNvSpPr txBox="1">
            <a:spLocks/>
          </p:cNvSpPr>
          <p:nvPr/>
        </p:nvSpPr>
        <p:spPr>
          <a:xfrm>
            <a:off x="1219200" y="1965960"/>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“Statistical Discrimination in Health Care”</a:t>
            </a:r>
          </a:p>
          <a:p>
            <a:r>
              <a:rPr lang="en-US" sz="2400" i="1" dirty="0"/>
              <a:t>Journal of Health Economics</a:t>
            </a:r>
            <a:endParaRPr lang="en-US" sz="2400" dirty="0"/>
          </a:p>
        </p:txBody>
      </p:sp>
    </p:spTree>
    <p:extLst>
      <p:ext uri="{BB962C8B-B14F-4D97-AF65-F5344CB8AC3E}">
        <p14:creationId xmlns:p14="http://schemas.microsoft.com/office/powerpoint/2010/main" val="4163151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Statistical Discrimination and Disparities in Treatment</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Consider a simple case: one illness, one treatment, one (majority) physician</a:t>
                </a:r>
              </a:p>
              <a:p>
                <a:r>
                  <a:rPr lang="en-US" sz="2400" dirty="0">
                    <a:cs typeface="Times New Roman" panose="02020603050405020304" pitchFamily="18" charset="0"/>
                  </a:rPr>
                  <a:t>Patients have an underlying need to be treated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𝑍</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𝑁</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𝜇</m:t>
                        </m:r>
                      </m:e>
                      <m:sub>
                        <m:r>
                          <a:rPr lang="en-US" sz="2400" b="0" i="1" smtClean="0">
                            <a:latin typeface="Cambria Math" panose="02040503050406030204" pitchFamily="18" charset="0"/>
                            <a:cs typeface="Times New Roman" panose="02020603050405020304" pitchFamily="18" charset="0"/>
                          </a:rPr>
                          <m:t>𝑍</m:t>
                        </m:r>
                      </m:sub>
                    </m:sSub>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𝜎</m:t>
                        </m:r>
                      </m:e>
                      <m:sub>
                        <m:r>
                          <a:rPr lang="en-US" sz="2400" b="0" i="1" smtClean="0">
                            <a:latin typeface="Cambria Math" panose="02040503050406030204" pitchFamily="18" charset="0"/>
                            <a:cs typeface="Times New Roman" panose="02020603050405020304" pitchFamily="18" charset="0"/>
                          </a:rPr>
                          <m:t>𝑍</m:t>
                        </m:r>
                      </m:sub>
                      <m:sup>
                        <m:r>
                          <a:rPr lang="en-US" sz="2400" b="0" i="1" smtClean="0">
                            <a:latin typeface="Cambria Math" panose="02040503050406030204" pitchFamily="18" charset="0"/>
                            <a:cs typeface="Times New Roman" panose="02020603050405020304" pitchFamily="18" charset="0"/>
                          </a:rPr>
                          <m:t>2</m:t>
                        </m:r>
                      </m:sup>
                    </m:sSubSup>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t>
                </a:r>
              </a:p>
              <a:p>
                <a:r>
                  <a:rPr lang="en-US" sz="2400" dirty="0">
                    <a:cs typeface="Times New Roman" panose="02020603050405020304" pitchFamily="18" charset="0"/>
                  </a:rPr>
                  <a:t>However, doctor observes signal </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S</m:t>
                    </m:r>
                    <m:r>
                      <a:rPr lang="en-US" sz="2400" b="0" i="0"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𝑍</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a14:m>
                <a:r>
                  <a:rPr lang="en-US" sz="2400" b="0" dirty="0">
                    <a:cs typeface="Times New Roman" panose="02020603050405020304" pitchFamily="18" charset="0"/>
                  </a:rPr>
                  <a:t>, where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𝜀</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𝑁</m:t>
                    </m:r>
                    <m:r>
                      <a:rPr lang="en-US" sz="2400" b="0" i="1" smtClean="0">
                        <a:latin typeface="Cambria Math" panose="02040503050406030204" pitchFamily="18" charset="0"/>
                        <a:cs typeface="Times New Roman" panose="02020603050405020304" pitchFamily="18" charset="0"/>
                      </a:rPr>
                      <m:t>(0,</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𝜎</m:t>
                        </m:r>
                      </m:e>
                      <m:sub>
                        <m:r>
                          <a:rPr lang="en-US" sz="2400" b="0" i="1" smtClean="0">
                            <a:latin typeface="Cambria Math" panose="02040503050406030204" pitchFamily="18" charset="0"/>
                            <a:cs typeface="Times New Roman" panose="02020603050405020304" pitchFamily="18" charset="0"/>
                          </a:rPr>
                          <m:t>𝜀</m:t>
                        </m:r>
                      </m:sub>
                      <m:sup>
                        <m:r>
                          <a:rPr lang="en-US" sz="2400" b="0" i="1" smtClean="0">
                            <a:latin typeface="Cambria Math" panose="02040503050406030204" pitchFamily="18" charset="0"/>
                            <a:cs typeface="Times New Roman" panose="02020603050405020304" pitchFamily="18" charset="0"/>
                          </a:rPr>
                          <m:t>2</m:t>
                        </m:r>
                      </m:sup>
                    </m:sSubSup>
                    <m:r>
                      <a:rPr lang="en-US" sz="2400" b="0" i="1" smtClean="0">
                        <a:latin typeface="Cambria Math" panose="02040503050406030204" pitchFamily="18" charset="0"/>
                        <a:cs typeface="Times New Roman" panose="02020603050405020304" pitchFamily="18" charset="0"/>
                      </a:rPr>
                      <m:t>)</m:t>
                    </m:r>
                  </m:oMath>
                </a14:m>
                <a:r>
                  <a:rPr lang="en-US" sz="2400" b="0" dirty="0">
                    <a:cs typeface="Times New Roman" panose="02020603050405020304" pitchFamily="18" charset="0"/>
                  </a:rPr>
                  <a:t> is </a:t>
                </a:r>
                <a:r>
                  <a:rPr lang="en-US" sz="2400" b="0" dirty="0" err="1">
                    <a:cs typeface="Times New Roman" panose="02020603050405020304" pitchFamily="18" charset="0"/>
                  </a:rPr>
                  <a:t>i.i.d.</a:t>
                </a:r>
                <a:endParaRPr lang="en-US" sz="2400" b="0" dirty="0">
                  <a:cs typeface="Times New Roman" panose="02020603050405020304" pitchFamily="18" charset="0"/>
                </a:endParaRPr>
              </a:p>
              <a:p>
                <a:r>
                  <a:rPr lang="en-US" sz="2400" dirty="0">
                    <a:cs typeface="Times New Roman" panose="02020603050405020304" pitchFamily="18" charset="0"/>
                  </a:rPr>
                  <a:t>What is the distribution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𝑆</m:t>
                    </m:r>
                  </m:oMath>
                </a14:m>
                <a:r>
                  <a:rPr lang="en-US" sz="2400" b="0" dirty="0">
                    <a:cs typeface="Times New Roman" panose="02020603050405020304" pitchFamily="18" charset="0"/>
                  </a:rPr>
                  <a:t>?</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409" t="-1305"/>
                </a:stretch>
              </a:blipFill>
            </p:spPr>
            <p:txBody>
              <a:bodyPr/>
              <a:lstStyle/>
              <a:p>
                <a:r>
                  <a:rPr lang="en-CA">
                    <a:noFill/>
                  </a:rPr>
                  <a:t> </a:t>
                </a:r>
              </a:p>
            </p:txBody>
          </p:sp>
        </mc:Fallback>
      </mc:AlternateContent>
    </p:spTree>
    <p:extLst>
      <p:ext uri="{BB962C8B-B14F-4D97-AF65-F5344CB8AC3E}">
        <p14:creationId xmlns:p14="http://schemas.microsoft.com/office/powerpoint/2010/main" val="4252356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F3046"/>
        </a:solidFill>
        <a:effectLst/>
      </p:bgPr>
    </p:bg>
    <p:spTree>
      <p:nvGrpSpPr>
        <p:cNvPr id="1" name=""/>
        <p:cNvGrpSpPr/>
        <p:nvPr/>
      </p:nvGrpSpPr>
      <p:grpSpPr>
        <a:xfrm>
          <a:off x="0" y="0"/>
          <a:ext cx="0" cy="0"/>
          <a:chOff x="0" y="0"/>
          <a:chExt cx="0" cy="0"/>
        </a:xfrm>
      </p:grpSpPr>
      <p:sp>
        <p:nvSpPr>
          <p:cNvPr id="2" name="TextBox 2"/>
          <p:cNvSpPr txBox="1"/>
          <p:nvPr/>
        </p:nvSpPr>
        <p:spPr>
          <a:xfrm>
            <a:off x="111375" y="1302177"/>
            <a:ext cx="6858000" cy="1288623"/>
          </a:xfrm>
          <a:prstGeom prst="rect">
            <a:avLst/>
          </a:prstGeom>
        </p:spPr>
        <p:txBody>
          <a:bodyPr lIns="0" tIns="0" rIns="0" bIns="0" rtlCol="0" anchor="t">
            <a:spAutoFit/>
          </a:bodyPr>
          <a:lstStyle/>
          <a:p>
            <a:pPr algn="ctr" defTabSz="609630">
              <a:lnSpc>
                <a:spcPts val="5164"/>
              </a:lnSpc>
            </a:pPr>
            <a:r>
              <a:rPr lang="en-US" sz="4164" spc="125" dirty="0">
                <a:solidFill>
                  <a:srgbClr val="FFFFFF"/>
                </a:solidFill>
                <a:latin typeface="Oswald Bold"/>
              </a:rPr>
              <a:t>RESEARCH AND IMPACT DAY</a:t>
            </a:r>
          </a:p>
        </p:txBody>
      </p:sp>
      <p:sp>
        <p:nvSpPr>
          <p:cNvPr id="3" name="TextBox 3"/>
          <p:cNvSpPr txBox="1"/>
          <p:nvPr/>
        </p:nvSpPr>
        <p:spPr>
          <a:xfrm>
            <a:off x="1597047" y="2685791"/>
            <a:ext cx="3886657" cy="374461"/>
          </a:xfrm>
          <a:prstGeom prst="rect">
            <a:avLst/>
          </a:prstGeom>
        </p:spPr>
        <p:txBody>
          <a:bodyPr lIns="0" tIns="0" rIns="0" bIns="0" rtlCol="0" anchor="t">
            <a:spAutoFit/>
          </a:bodyPr>
          <a:lstStyle/>
          <a:p>
            <a:pPr algn="ctr" defTabSz="609630">
              <a:lnSpc>
                <a:spcPts val="3197"/>
              </a:lnSpc>
            </a:pPr>
            <a:r>
              <a:rPr lang="en-US" sz="2284" spc="342" dirty="0">
                <a:solidFill>
                  <a:srgbClr val="EFFF32"/>
                </a:solidFill>
                <a:latin typeface="Glacial Indifference Bold"/>
              </a:rPr>
              <a:t>APRIL 19, 2023</a:t>
            </a:r>
          </a:p>
        </p:txBody>
      </p:sp>
      <p:sp>
        <p:nvSpPr>
          <p:cNvPr id="4" name="TextBox 4"/>
          <p:cNvSpPr txBox="1"/>
          <p:nvPr/>
        </p:nvSpPr>
        <p:spPr>
          <a:xfrm>
            <a:off x="1947393" y="665986"/>
            <a:ext cx="3698071" cy="293478"/>
          </a:xfrm>
          <a:prstGeom prst="rect">
            <a:avLst/>
          </a:prstGeom>
        </p:spPr>
        <p:txBody>
          <a:bodyPr lIns="0" tIns="0" rIns="0" bIns="0" rtlCol="0" anchor="t">
            <a:spAutoFit/>
          </a:bodyPr>
          <a:lstStyle/>
          <a:p>
            <a:pPr defTabSz="609630">
              <a:lnSpc>
                <a:spcPts val="2543"/>
              </a:lnSpc>
            </a:pPr>
            <a:r>
              <a:rPr lang="en-US" sz="1817" spc="73">
                <a:solidFill>
                  <a:srgbClr val="FFFFFF"/>
                </a:solidFill>
                <a:latin typeface="Glacial Indifference"/>
              </a:rPr>
              <a:t>IHPME Student-Led Conference</a:t>
            </a:r>
          </a:p>
        </p:txBody>
      </p:sp>
      <p:sp>
        <p:nvSpPr>
          <p:cNvPr id="5" name="TextBox 5"/>
          <p:cNvSpPr txBox="1"/>
          <p:nvPr/>
        </p:nvSpPr>
        <p:spPr>
          <a:xfrm>
            <a:off x="685800" y="5403403"/>
            <a:ext cx="5712765" cy="490391"/>
          </a:xfrm>
          <a:prstGeom prst="rect">
            <a:avLst/>
          </a:prstGeom>
        </p:spPr>
        <p:txBody>
          <a:bodyPr lIns="0" tIns="0" rIns="0" bIns="0" rtlCol="0" anchor="t">
            <a:spAutoFit/>
          </a:bodyPr>
          <a:lstStyle/>
          <a:p>
            <a:pPr algn="ctr" defTabSz="609630">
              <a:lnSpc>
                <a:spcPts val="1990"/>
              </a:lnSpc>
            </a:pPr>
            <a:r>
              <a:rPr lang="en-US" sz="1421">
                <a:solidFill>
                  <a:srgbClr val="FFFFFF"/>
                </a:solidFill>
                <a:latin typeface="Glacial Indifference"/>
              </a:rPr>
              <a:t>Towards Equitable and Effective Health Systems: Bridging the Gap Between Clinical and Social Sectors</a:t>
            </a:r>
          </a:p>
        </p:txBody>
      </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8100489" y="1265443"/>
            <a:ext cx="3602815" cy="3602815"/>
          </a:xfrm>
          <a:prstGeom prst="rect">
            <a:avLst/>
          </a:prstGeom>
        </p:spPr>
      </p:pic>
      <p:sp>
        <p:nvSpPr>
          <p:cNvPr id="7" name="AutoShape 7"/>
          <p:cNvSpPr/>
          <p:nvPr/>
        </p:nvSpPr>
        <p:spPr>
          <a:xfrm rot="-5400000">
            <a:off x="4254689" y="3337560"/>
            <a:ext cx="6297971" cy="0"/>
          </a:xfrm>
          <a:prstGeom prst="line">
            <a:avLst/>
          </a:prstGeom>
          <a:ln w="38100" cap="flat">
            <a:solidFill>
              <a:srgbClr val="EFFF32"/>
            </a:solidFill>
            <a:prstDash val="solid"/>
            <a:headEnd type="none" w="sm" len="sm"/>
            <a:tailEnd type="none" w="sm" len="sm"/>
          </a:ln>
        </p:spPr>
      </p:sp>
      <p:sp>
        <p:nvSpPr>
          <p:cNvPr id="8" name="TextBox 8"/>
          <p:cNvSpPr txBox="1"/>
          <p:nvPr/>
        </p:nvSpPr>
        <p:spPr>
          <a:xfrm>
            <a:off x="7958568" y="5101463"/>
            <a:ext cx="3886657" cy="784830"/>
          </a:xfrm>
          <a:prstGeom prst="rect">
            <a:avLst/>
          </a:prstGeom>
        </p:spPr>
        <p:txBody>
          <a:bodyPr lIns="0" tIns="0" rIns="0" bIns="0" rtlCol="0" anchor="t">
            <a:spAutoFit/>
          </a:bodyPr>
          <a:lstStyle/>
          <a:p>
            <a:pPr algn="ctr" defTabSz="609630">
              <a:lnSpc>
                <a:spcPts val="3197"/>
              </a:lnSpc>
            </a:pPr>
            <a:r>
              <a:rPr lang="en-US" sz="2284" spc="342">
                <a:solidFill>
                  <a:srgbClr val="EFFF32"/>
                </a:solidFill>
                <a:latin typeface="Glacial Indifference Bold"/>
              </a:rPr>
              <a:t>SCAN FOR MORE INFORMATION</a:t>
            </a:r>
          </a:p>
        </p:txBody>
      </p:sp>
      <p:sp>
        <p:nvSpPr>
          <p:cNvPr id="9" name="AutoShape 9"/>
          <p:cNvSpPr/>
          <p:nvPr/>
        </p:nvSpPr>
        <p:spPr>
          <a:xfrm rot="-8485671">
            <a:off x="790578" y="4457827"/>
            <a:ext cx="1015217" cy="0"/>
          </a:xfrm>
          <a:prstGeom prst="line">
            <a:avLst/>
          </a:prstGeom>
          <a:ln w="66675" cap="flat">
            <a:solidFill>
              <a:srgbClr val="3590FA"/>
            </a:solidFill>
            <a:prstDash val="solid"/>
            <a:headEnd type="none" w="sm" len="sm"/>
            <a:tailEnd type="none" w="sm" len="sm"/>
          </a:ln>
        </p:spPr>
      </p:sp>
      <p:sp>
        <p:nvSpPr>
          <p:cNvPr id="10" name="AutoShape 10"/>
          <p:cNvSpPr/>
          <p:nvPr/>
        </p:nvSpPr>
        <p:spPr>
          <a:xfrm rot="-8676974">
            <a:off x="2933384" y="4468307"/>
            <a:ext cx="943204" cy="0"/>
          </a:xfrm>
          <a:prstGeom prst="line">
            <a:avLst/>
          </a:prstGeom>
          <a:ln w="66675" cap="flat">
            <a:solidFill>
              <a:srgbClr val="3590FA"/>
            </a:solidFill>
            <a:prstDash val="solid"/>
            <a:headEnd type="none" w="sm" len="sm"/>
            <a:tailEnd type="none" w="sm" len="sm"/>
          </a:ln>
        </p:spPr>
      </p:sp>
      <p:sp>
        <p:nvSpPr>
          <p:cNvPr id="11" name="AutoShape 11"/>
          <p:cNvSpPr/>
          <p:nvPr/>
        </p:nvSpPr>
        <p:spPr>
          <a:xfrm rot="-2279542">
            <a:off x="2382652" y="4459295"/>
            <a:ext cx="857981" cy="0"/>
          </a:xfrm>
          <a:prstGeom prst="line">
            <a:avLst/>
          </a:prstGeom>
          <a:ln w="66675" cap="flat">
            <a:solidFill>
              <a:srgbClr val="3590FA"/>
            </a:solidFill>
            <a:prstDash val="solid"/>
            <a:headEnd type="none" w="sm" len="sm"/>
            <a:tailEnd type="none" w="sm" len="sm"/>
          </a:ln>
        </p:spPr>
      </p:sp>
      <p:grpSp>
        <p:nvGrpSpPr>
          <p:cNvPr id="12" name="Group 12"/>
          <p:cNvGrpSpPr/>
          <p:nvPr/>
        </p:nvGrpSpPr>
        <p:grpSpPr>
          <a:xfrm rot="-5400000">
            <a:off x="1544770" y="4204860"/>
            <a:ext cx="981011" cy="981011"/>
            <a:chOff x="0" y="0"/>
            <a:chExt cx="812800" cy="812800"/>
          </a:xfrm>
        </p:grpSpPr>
        <p:sp>
          <p:nvSpPr>
            <p:cNvPr id="13" name="Freeform 1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3590FA"/>
            </a:solidFill>
          </p:spPr>
        </p:sp>
        <p:sp>
          <p:nvSpPr>
            <p:cNvPr id="14" name="TextBox 14"/>
            <p:cNvSpPr txBox="1"/>
            <p:nvPr/>
          </p:nvSpPr>
          <p:spPr>
            <a:xfrm>
              <a:off x="76200" y="57150"/>
              <a:ext cx="660400" cy="679450"/>
            </a:xfrm>
            <a:prstGeom prst="rect">
              <a:avLst/>
            </a:prstGeom>
          </p:spPr>
          <p:txBody>
            <a:bodyPr lIns="33867" tIns="33867" rIns="33867" bIns="33867" rtlCol="0" anchor="ctr"/>
            <a:lstStyle/>
            <a:p>
              <a:pPr algn="ctr" defTabSz="609630">
                <a:lnSpc>
                  <a:spcPts val="933"/>
                </a:lnSpc>
                <a:spcBef>
                  <a:spcPct val="0"/>
                </a:spcBef>
              </a:pPr>
              <a:endParaRPr sz="1200">
                <a:solidFill>
                  <a:prstClr val="black"/>
                </a:solidFill>
                <a:latin typeface="Calibri"/>
              </a:endParaRPr>
            </a:p>
          </p:txBody>
        </p:sp>
      </p:grpSp>
      <p:pic>
        <p:nvPicPr>
          <p:cNvPr id="15" name="Picture 15"/>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88746" y="4355137"/>
            <a:ext cx="693057" cy="680457"/>
          </a:xfrm>
          <a:prstGeom prst="rect">
            <a:avLst/>
          </a:prstGeom>
        </p:spPr>
      </p:pic>
      <p:grpSp>
        <p:nvGrpSpPr>
          <p:cNvPr id="16" name="Group 16"/>
          <p:cNvGrpSpPr/>
          <p:nvPr/>
        </p:nvGrpSpPr>
        <p:grpSpPr>
          <a:xfrm rot="-5400000">
            <a:off x="495139" y="3315206"/>
            <a:ext cx="981011" cy="981011"/>
            <a:chOff x="0" y="0"/>
            <a:chExt cx="812800" cy="812800"/>
          </a:xfrm>
        </p:grpSpPr>
        <p:sp>
          <p:nvSpPr>
            <p:cNvPr id="17" name="Freeform 1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3590FA"/>
            </a:solidFill>
          </p:spPr>
        </p:sp>
        <p:sp>
          <p:nvSpPr>
            <p:cNvPr id="18" name="TextBox 18"/>
            <p:cNvSpPr txBox="1"/>
            <p:nvPr/>
          </p:nvSpPr>
          <p:spPr>
            <a:xfrm>
              <a:off x="76200" y="57150"/>
              <a:ext cx="660400" cy="679450"/>
            </a:xfrm>
            <a:prstGeom prst="rect">
              <a:avLst/>
            </a:prstGeom>
          </p:spPr>
          <p:txBody>
            <a:bodyPr lIns="33867" tIns="33867" rIns="33867" bIns="33867" rtlCol="0" anchor="ctr"/>
            <a:lstStyle/>
            <a:p>
              <a:pPr algn="ctr" defTabSz="609630">
                <a:lnSpc>
                  <a:spcPts val="933"/>
                </a:lnSpc>
                <a:spcBef>
                  <a:spcPct val="0"/>
                </a:spcBef>
              </a:pPr>
              <a:endParaRPr sz="1200">
                <a:solidFill>
                  <a:prstClr val="black"/>
                </a:solidFill>
                <a:latin typeface="Calibri"/>
              </a:endParaRPr>
            </a:p>
          </p:txBody>
        </p:sp>
      </p:grpSp>
      <p:sp>
        <p:nvSpPr>
          <p:cNvPr id="19" name="AutoShape 19"/>
          <p:cNvSpPr/>
          <p:nvPr/>
        </p:nvSpPr>
        <p:spPr>
          <a:xfrm rot="-8627306">
            <a:off x="5143645" y="4468307"/>
            <a:ext cx="924495" cy="0"/>
          </a:xfrm>
          <a:prstGeom prst="line">
            <a:avLst/>
          </a:prstGeom>
          <a:ln w="66675" cap="flat">
            <a:solidFill>
              <a:srgbClr val="3590FA"/>
            </a:solidFill>
            <a:prstDash val="solid"/>
            <a:headEnd type="none" w="sm" len="sm"/>
            <a:tailEnd type="none" w="sm" len="sm"/>
          </a:ln>
        </p:spPr>
      </p:sp>
      <p:sp>
        <p:nvSpPr>
          <p:cNvPr id="20" name="AutoShape 20"/>
          <p:cNvSpPr/>
          <p:nvPr/>
        </p:nvSpPr>
        <p:spPr>
          <a:xfrm rot="-2173919">
            <a:off x="4519801" y="4468307"/>
            <a:ext cx="924045" cy="0"/>
          </a:xfrm>
          <a:prstGeom prst="line">
            <a:avLst/>
          </a:prstGeom>
          <a:ln w="66675" cap="flat">
            <a:solidFill>
              <a:srgbClr val="3590FA"/>
            </a:solidFill>
            <a:prstDash val="solid"/>
            <a:headEnd type="none" w="sm" len="sm"/>
            <a:tailEnd type="none" w="sm" len="sm"/>
          </a:ln>
        </p:spPr>
      </p:sp>
      <p:grpSp>
        <p:nvGrpSpPr>
          <p:cNvPr id="21" name="Group 21"/>
          <p:cNvGrpSpPr/>
          <p:nvPr/>
        </p:nvGrpSpPr>
        <p:grpSpPr>
          <a:xfrm rot="-5400000">
            <a:off x="3702330" y="4204860"/>
            <a:ext cx="981011" cy="981011"/>
            <a:chOff x="0" y="0"/>
            <a:chExt cx="812800" cy="812800"/>
          </a:xfrm>
        </p:grpSpPr>
        <p:sp>
          <p:nvSpPr>
            <p:cNvPr id="22" name="Freeform 22"/>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3590FA"/>
            </a:solidFill>
          </p:spPr>
        </p:sp>
        <p:sp>
          <p:nvSpPr>
            <p:cNvPr id="23" name="TextBox 23"/>
            <p:cNvSpPr txBox="1"/>
            <p:nvPr/>
          </p:nvSpPr>
          <p:spPr>
            <a:xfrm>
              <a:off x="76200" y="57150"/>
              <a:ext cx="660400" cy="679450"/>
            </a:xfrm>
            <a:prstGeom prst="rect">
              <a:avLst/>
            </a:prstGeom>
          </p:spPr>
          <p:txBody>
            <a:bodyPr lIns="33867" tIns="33867" rIns="33867" bIns="33867" rtlCol="0" anchor="ctr"/>
            <a:lstStyle/>
            <a:p>
              <a:pPr algn="ctr" defTabSz="609630">
                <a:lnSpc>
                  <a:spcPts val="933"/>
                </a:lnSpc>
                <a:spcBef>
                  <a:spcPct val="0"/>
                </a:spcBef>
              </a:pPr>
              <a:endParaRPr sz="1200">
                <a:solidFill>
                  <a:prstClr val="black"/>
                </a:solidFill>
                <a:latin typeface="Calibri"/>
              </a:endParaRPr>
            </a:p>
          </p:txBody>
        </p:sp>
      </p:grpSp>
      <p:pic>
        <p:nvPicPr>
          <p:cNvPr id="24" name="Picture 24"/>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3833282" y="4355137"/>
            <a:ext cx="719109" cy="680457"/>
          </a:xfrm>
          <a:prstGeom prst="rect">
            <a:avLst/>
          </a:prstGeom>
        </p:spPr>
      </p:pic>
      <p:grpSp>
        <p:nvGrpSpPr>
          <p:cNvPr id="25" name="Group 25"/>
          <p:cNvGrpSpPr/>
          <p:nvPr/>
        </p:nvGrpSpPr>
        <p:grpSpPr>
          <a:xfrm rot="-5400000">
            <a:off x="5870213" y="4204860"/>
            <a:ext cx="981011" cy="981011"/>
            <a:chOff x="0" y="0"/>
            <a:chExt cx="812800" cy="812800"/>
          </a:xfrm>
        </p:grpSpPr>
        <p:sp>
          <p:nvSpPr>
            <p:cNvPr id="26" name="Freeform 26"/>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3590FA"/>
            </a:solidFill>
          </p:spPr>
        </p:sp>
        <p:sp>
          <p:nvSpPr>
            <p:cNvPr id="27" name="TextBox 27"/>
            <p:cNvSpPr txBox="1"/>
            <p:nvPr/>
          </p:nvSpPr>
          <p:spPr>
            <a:xfrm>
              <a:off x="76200" y="57150"/>
              <a:ext cx="660400" cy="679450"/>
            </a:xfrm>
            <a:prstGeom prst="rect">
              <a:avLst/>
            </a:prstGeom>
          </p:spPr>
          <p:txBody>
            <a:bodyPr lIns="33867" tIns="33867" rIns="33867" bIns="33867" rtlCol="0" anchor="ctr"/>
            <a:lstStyle/>
            <a:p>
              <a:pPr algn="ctr" defTabSz="609630">
                <a:lnSpc>
                  <a:spcPts val="933"/>
                </a:lnSpc>
                <a:spcBef>
                  <a:spcPct val="0"/>
                </a:spcBef>
              </a:pPr>
              <a:endParaRPr sz="1200">
                <a:solidFill>
                  <a:prstClr val="black"/>
                </a:solidFill>
                <a:latin typeface="Calibri"/>
              </a:endParaRPr>
            </a:p>
          </p:txBody>
        </p:sp>
      </p:grpSp>
      <p:grpSp>
        <p:nvGrpSpPr>
          <p:cNvPr id="28" name="Group 28"/>
          <p:cNvGrpSpPr/>
          <p:nvPr/>
        </p:nvGrpSpPr>
        <p:grpSpPr>
          <a:xfrm rot="-5400000">
            <a:off x="4786272" y="3315206"/>
            <a:ext cx="981011" cy="981011"/>
            <a:chOff x="0" y="0"/>
            <a:chExt cx="812800" cy="812800"/>
          </a:xfrm>
        </p:grpSpPr>
        <p:sp>
          <p:nvSpPr>
            <p:cNvPr id="29" name="Freeform 2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3590FA"/>
            </a:solidFill>
          </p:spPr>
        </p:sp>
        <p:sp>
          <p:nvSpPr>
            <p:cNvPr id="30" name="TextBox 30"/>
            <p:cNvSpPr txBox="1"/>
            <p:nvPr/>
          </p:nvSpPr>
          <p:spPr>
            <a:xfrm>
              <a:off x="76200" y="57150"/>
              <a:ext cx="660400" cy="679450"/>
            </a:xfrm>
            <a:prstGeom prst="rect">
              <a:avLst/>
            </a:prstGeom>
          </p:spPr>
          <p:txBody>
            <a:bodyPr lIns="33867" tIns="33867" rIns="33867" bIns="33867" rtlCol="0" anchor="ctr"/>
            <a:lstStyle/>
            <a:p>
              <a:pPr algn="ctr" defTabSz="609630">
                <a:lnSpc>
                  <a:spcPts val="933"/>
                </a:lnSpc>
                <a:spcBef>
                  <a:spcPct val="0"/>
                </a:spcBef>
              </a:pPr>
              <a:endParaRPr sz="1200">
                <a:solidFill>
                  <a:prstClr val="black"/>
                </a:solidFill>
                <a:latin typeface="Calibri"/>
              </a:endParaRPr>
            </a:p>
          </p:txBody>
        </p:sp>
      </p:grpSp>
      <p:pic>
        <p:nvPicPr>
          <p:cNvPr id="31" name="Picture 31"/>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4865037" y="3470658"/>
            <a:ext cx="823481" cy="670107"/>
          </a:xfrm>
          <a:prstGeom prst="rect">
            <a:avLst/>
          </a:prstGeom>
        </p:spPr>
      </p:pic>
      <p:grpSp>
        <p:nvGrpSpPr>
          <p:cNvPr id="32" name="Group 32"/>
          <p:cNvGrpSpPr/>
          <p:nvPr/>
        </p:nvGrpSpPr>
        <p:grpSpPr>
          <a:xfrm rot="-5400000">
            <a:off x="2590696" y="3315206"/>
            <a:ext cx="981011" cy="981011"/>
            <a:chOff x="0" y="0"/>
            <a:chExt cx="812800" cy="812800"/>
          </a:xfrm>
        </p:grpSpPr>
        <p:sp>
          <p:nvSpPr>
            <p:cNvPr id="33" name="Freeform 3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3590FA"/>
            </a:solidFill>
          </p:spPr>
        </p:sp>
        <p:sp>
          <p:nvSpPr>
            <p:cNvPr id="34" name="TextBox 34"/>
            <p:cNvSpPr txBox="1"/>
            <p:nvPr/>
          </p:nvSpPr>
          <p:spPr>
            <a:xfrm>
              <a:off x="76200" y="57150"/>
              <a:ext cx="660400" cy="679450"/>
            </a:xfrm>
            <a:prstGeom prst="rect">
              <a:avLst/>
            </a:prstGeom>
          </p:spPr>
          <p:txBody>
            <a:bodyPr lIns="33867" tIns="33867" rIns="33867" bIns="33867" rtlCol="0" anchor="ctr"/>
            <a:lstStyle/>
            <a:p>
              <a:pPr algn="ctr" defTabSz="609630">
                <a:lnSpc>
                  <a:spcPts val="933"/>
                </a:lnSpc>
                <a:spcBef>
                  <a:spcPct val="0"/>
                </a:spcBef>
              </a:pPr>
              <a:endParaRPr sz="1200">
                <a:solidFill>
                  <a:prstClr val="black"/>
                </a:solidFill>
                <a:latin typeface="Calibri"/>
              </a:endParaRPr>
            </a:p>
          </p:txBody>
        </p:sp>
      </p:grpSp>
      <p:pic>
        <p:nvPicPr>
          <p:cNvPr id="35" name="Picture 35"/>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2731991" y="3443366"/>
            <a:ext cx="698421" cy="724691"/>
          </a:xfrm>
          <a:prstGeom prst="rect">
            <a:avLst/>
          </a:prstGeom>
        </p:spPr>
      </p:pic>
      <p:pic>
        <p:nvPicPr>
          <p:cNvPr id="36" name="Picture 36"/>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p:blipFill>
        <p:spPr>
          <a:xfrm>
            <a:off x="627796" y="3488122"/>
            <a:ext cx="715695" cy="635179"/>
          </a:xfrm>
          <a:prstGeom prst="rect">
            <a:avLst/>
          </a:prstGeom>
        </p:spPr>
      </p:pic>
      <p:pic>
        <p:nvPicPr>
          <p:cNvPr id="37" name="Picture 37"/>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a:fillRect/>
          </a:stretch>
        </p:blipFill>
        <p:spPr>
          <a:xfrm>
            <a:off x="5967559" y="4355137"/>
            <a:ext cx="786319" cy="75057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Statistical Discrimination and Disparities in Treatment</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Consider a simple case: one illness, one treatment, one (majority) physician</a:t>
                </a:r>
              </a:p>
              <a:p>
                <a:r>
                  <a:rPr lang="en-US" sz="2400" dirty="0">
                    <a:cs typeface="Times New Roman" panose="02020603050405020304" pitchFamily="18" charset="0"/>
                  </a:rPr>
                  <a:t>Patients have an underlying need to be treated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𝑍</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𝑁</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𝜇</m:t>
                        </m:r>
                      </m:e>
                      <m:sub>
                        <m:r>
                          <a:rPr lang="en-US" sz="2400" b="0" i="1" smtClean="0">
                            <a:latin typeface="Cambria Math" panose="02040503050406030204" pitchFamily="18" charset="0"/>
                            <a:cs typeface="Times New Roman" panose="02020603050405020304" pitchFamily="18" charset="0"/>
                          </a:rPr>
                          <m:t>𝑍</m:t>
                        </m:r>
                      </m:sub>
                    </m:sSub>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𝜎</m:t>
                        </m:r>
                      </m:e>
                      <m:sub>
                        <m:r>
                          <a:rPr lang="en-US" sz="2400" b="0" i="1" smtClean="0">
                            <a:latin typeface="Cambria Math" panose="02040503050406030204" pitchFamily="18" charset="0"/>
                            <a:cs typeface="Times New Roman" panose="02020603050405020304" pitchFamily="18" charset="0"/>
                          </a:rPr>
                          <m:t>𝑍</m:t>
                        </m:r>
                      </m:sub>
                      <m:sup>
                        <m:r>
                          <a:rPr lang="en-US" sz="2400" b="0" i="1" smtClean="0">
                            <a:latin typeface="Cambria Math" panose="02040503050406030204" pitchFamily="18" charset="0"/>
                            <a:cs typeface="Times New Roman" panose="02020603050405020304" pitchFamily="18" charset="0"/>
                          </a:rPr>
                          <m:t>2</m:t>
                        </m:r>
                      </m:sup>
                    </m:sSubSup>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t>
                </a:r>
              </a:p>
              <a:p>
                <a:r>
                  <a:rPr lang="en-US" sz="2400" dirty="0">
                    <a:cs typeface="Times New Roman" panose="02020603050405020304" pitchFamily="18" charset="0"/>
                  </a:rPr>
                  <a:t>However, doctors observe a signal </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S</m:t>
                    </m:r>
                    <m:r>
                      <a:rPr lang="en-US" sz="2400" b="0" i="0"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𝑍</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a14:m>
                <a:r>
                  <a:rPr lang="en-US" sz="2400" b="0" dirty="0">
                    <a:cs typeface="Times New Roman" panose="02020603050405020304" pitchFamily="18" charset="0"/>
                  </a:rPr>
                  <a:t>, where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𝜀</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𝑁</m:t>
                    </m:r>
                    <m:r>
                      <a:rPr lang="en-US" sz="2400" b="0" i="1" smtClean="0">
                        <a:latin typeface="Cambria Math" panose="02040503050406030204" pitchFamily="18" charset="0"/>
                        <a:cs typeface="Times New Roman" panose="02020603050405020304" pitchFamily="18" charset="0"/>
                      </a:rPr>
                      <m:t>(0,</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𝜎</m:t>
                        </m:r>
                      </m:e>
                      <m:sub>
                        <m:r>
                          <a:rPr lang="en-US" sz="2400" b="0" i="1" smtClean="0">
                            <a:latin typeface="Cambria Math" panose="02040503050406030204" pitchFamily="18" charset="0"/>
                            <a:cs typeface="Times New Roman" panose="02020603050405020304" pitchFamily="18" charset="0"/>
                          </a:rPr>
                          <m:t>𝜀</m:t>
                        </m:r>
                      </m:sub>
                      <m:sup>
                        <m:r>
                          <a:rPr lang="en-US" sz="2400" b="0" i="1" smtClean="0">
                            <a:latin typeface="Cambria Math" panose="02040503050406030204" pitchFamily="18" charset="0"/>
                            <a:cs typeface="Times New Roman" panose="02020603050405020304" pitchFamily="18" charset="0"/>
                          </a:rPr>
                          <m:t>2</m:t>
                        </m:r>
                      </m:sup>
                    </m:sSubSup>
                    <m:r>
                      <a:rPr lang="en-US" sz="2400" b="0" i="1" smtClean="0">
                        <a:latin typeface="Cambria Math" panose="02040503050406030204" pitchFamily="18" charset="0"/>
                        <a:cs typeface="Times New Roman" panose="02020603050405020304" pitchFamily="18" charset="0"/>
                      </a:rPr>
                      <m:t>)</m:t>
                    </m:r>
                  </m:oMath>
                </a14:m>
                <a:r>
                  <a:rPr lang="en-US" sz="2400" b="0" dirty="0">
                    <a:cs typeface="Times New Roman" panose="02020603050405020304" pitchFamily="18" charset="0"/>
                  </a:rPr>
                  <a:t> is </a:t>
                </a:r>
                <a:r>
                  <a:rPr lang="en-US" sz="2400" b="0" dirty="0" err="1">
                    <a:cs typeface="Times New Roman" panose="02020603050405020304" pitchFamily="18" charset="0"/>
                  </a:rPr>
                  <a:t>i.i.d.</a:t>
                </a:r>
                <a:endParaRPr lang="en-US" sz="2400" b="0" dirty="0">
                  <a:cs typeface="Times New Roman" panose="02020603050405020304" pitchFamily="18" charset="0"/>
                </a:endParaRPr>
              </a:p>
              <a:p>
                <a:r>
                  <a:rPr lang="en-US" sz="2400" dirty="0">
                    <a:cs typeface="Times New Roman" panose="02020603050405020304" pitchFamily="18" charset="0"/>
                  </a:rPr>
                  <a:t>What is the distribution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𝑆</m:t>
                    </m:r>
                  </m:oMath>
                </a14:m>
                <a:r>
                  <a:rPr lang="en-US" sz="2400" b="0" dirty="0">
                    <a:cs typeface="Times New Roman" panose="02020603050405020304" pitchFamily="18" charset="0"/>
                  </a:rPr>
                  <a:t>?</a:t>
                </a:r>
              </a:p>
              <a:p>
                <a:pPr marL="0" indent="0">
                  <a:buNone/>
                </a:pPr>
                <a:r>
                  <a:rPr lang="en-US" sz="2400" b="1" dirty="0">
                    <a:cs typeface="Times New Roman" panose="02020603050405020304" pitchFamily="18" charset="0"/>
                  </a:rPr>
                  <a:t>Main assumption of model</a:t>
                </a:r>
                <a:r>
                  <a:rPr lang="en-US" sz="2400" dirty="0">
                    <a:cs typeface="Times New Roman" panose="02020603050405020304" pitchFamily="18" charset="0"/>
                  </a:rPr>
                  <a:t>: MD receives more precise signal from one group</a:t>
                </a:r>
              </a:p>
              <a:p>
                <a:r>
                  <a:rPr lang="en-US" sz="2400" dirty="0">
                    <a:cs typeface="Times New Roman" panose="02020603050405020304" pitchFamily="18" charset="0"/>
                  </a:rPr>
                  <a:t>WLOG, simplify to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𝑀𝐴𝐽</m:t>
                        </m:r>
                      </m:sub>
                    </m:sSub>
                    <m:r>
                      <a:rPr lang="en-US" sz="2400" b="0" i="1" smtClean="0">
                        <a:latin typeface="Cambria Math" panose="02040503050406030204" pitchFamily="18" charset="0"/>
                        <a:cs typeface="Times New Roman" panose="02020603050405020304" pitchFamily="18" charset="0"/>
                      </a:rPr>
                      <m:t>=0</m:t>
                    </m:r>
                    <m:r>
                      <a:rPr lang="en-US" sz="2400" b="0" i="0"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𝑈𝑅𝑀</m:t>
                        </m:r>
                      </m:sub>
                    </m:sSub>
                    <m:r>
                      <a:rPr lang="en-US" sz="2400" b="0" i="1" smtClean="0">
                        <a:latin typeface="Cambria Math" panose="02040503050406030204" pitchFamily="18" charset="0"/>
                        <a:cs typeface="Times New Roman" panose="02020603050405020304" pitchFamily="18" charset="0"/>
                      </a:rPr>
                      <m:t>≠0</m:t>
                    </m:r>
                  </m:oMath>
                </a14:m>
                <a:endParaRPr lang="en-US" sz="2400" dirty="0">
                  <a:cs typeface="Times New Roman" panose="02020603050405020304" pitchFamily="18" charset="0"/>
                </a:endParaRPr>
              </a:p>
              <a:p>
                <a:pPr marL="0" indent="0">
                  <a:buNone/>
                </a:pPr>
                <a:endParaRPr lang="en-US" sz="2400" b="1"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876" t="-1305"/>
                </a:stretch>
              </a:blipFill>
            </p:spPr>
            <p:txBody>
              <a:bodyPr/>
              <a:lstStyle/>
              <a:p>
                <a:r>
                  <a:rPr lang="en-US">
                    <a:noFill/>
                  </a:rPr>
                  <a:t> </a:t>
                </a:r>
              </a:p>
            </p:txBody>
          </p:sp>
        </mc:Fallback>
      </mc:AlternateContent>
    </p:spTree>
    <p:extLst>
      <p:ext uri="{BB962C8B-B14F-4D97-AF65-F5344CB8AC3E}">
        <p14:creationId xmlns:p14="http://schemas.microsoft.com/office/powerpoint/2010/main" val="2699082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How do signals affect decisions?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Providers use Bayes’ Rule to update beliefs about patients’ severity: </a:t>
                </a:r>
              </a:p>
              <a:p>
                <a:pPr lvl="1"/>
                <a:r>
                  <a:rPr lang="en-US" sz="2400" dirty="0">
                    <a:cs typeface="Times New Roman" panose="02020603050405020304" pitchFamily="18" charset="0"/>
                  </a:rPr>
                  <a:t>Priors: Population mean severity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𝜇</m:t>
                    </m:r>
                  </m:oMath>
                </a14:m>
                <a:endParaRPr lang="en-US" sz="2400" b="0" dirty="0">
                  <a:cs typeface="Times New Roman" panose="02020603050405020304" pitchFamily="18" charset="0"/>
                </a:endParaRPr>
              </a:p>
              <a:p>
                <a:pPr lvl="1"/>
                <a:r>
                  <a:rPr lang="en-US" sz="2400" dirty="0">
                    <a:cs typeface="Times New Roman" panose="02020603050405020304" pitchFamily="18" charset="0"/>
                  </a:rPr>
                  <a:t>Posteriors: Weighted average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𝜇</m:t>
                    </m:r>
                  </m:oMath>
                </a14:m>
                <a:r>
                  <a:rPr lang="en-US" sz="2400" dirty="0">
                    <a:cs typeface="Times New Roman" panose="02020603050405020304" pitchFamily="18" charset="0"/>
                  </a:rPr>
                  <a:t> and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𝑆</m:t>
                    </m:r>
                  </m:oMath>
                </a14:m>
                <a:r>
                  <a:rPr lang="en-US" sz="2400" dirty="0">
                    <a:cs typeface="Times New Roman" panose="02020603050405020304" pitchFamily="18" charset="0"/>
                  </a:rPr>
                  <a:t>: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𝑍</m:t>
                          </m:r>
                        </m:e>
                        <m:e>
                          <m:r>
                            <a:rPr lang="en-US" sz="2400" b="0" i="1" smtClean="0">
                              <a:latin typeface="Cambria Math" panose="02040503050406030204" pitchFamily="18" charset="0"/>
                              <a:cs typeface="Times New Roman" panose="02020603050405020304" pitchFamily="18" charset="0"/>
                            </a:rPr>
                            <m:t>𝑆</m:t>
                          </m:r>
                        </m:e>
                      </m:d>
                      <m:r>
                        <a:rPr lang="en-US" sz="2400" b="0" i="1" smtClean="0">
                          <a:latin typeface="Cambria Math" panose="02040503050406030204" pitchFamily="18" charset="0"/>
                          <a:cs typeface="Times New Roman" panose="02020603050405020304" pitchFamily="18" charset="0"/>
                        </a:rPr>
                        <m:t>=</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𝜇</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r>
                        <a:rPr lang="en-US" sz="2400" b="0" i="1" smtClean="0">
                          <a:latin typeface="Cambria Math" panose="02040503050406030204" pitchFamily="18" charset="0"/>
                          <a:cs typeface="Times New Roman" panose="02020603050405020304" pitchFamily="18" charset="0"/>
                        </a:rPr>
                        <m:t>𝑆</m:t>
                      </m:r>
                    </m:oMath>
                  </m:oMathPara>
                </a14:m>
                <a:endParaRPr lang="en-US" sz="240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𝜎</m:t>
                              </m:r>
                            </m:e>
                            <m:sub>
                              <m:r>
                                <a:rPr lang="en-US" sz="2400" b="0" i="1" smtClean="0">
                                  <a:latin typeface="Cambria Math" panose="02040503050406030204" pitchFamily="18" charset="0"/>
                                  <a:cs typeface="Times New Roman" panose="02020603050405020304" pitchFamily="18" charset="0"/>
                                </a:rPr>
                                <m:t>𝑍</m:t>
                              </m:r>
                            </m:sub>
                            <m:sup>
                              <m:r>
                                <a:rPr lang="en-US" sz="2400" b="0" i="1" smtClean="0">
                                  <a:latin typeface="Cambria Math" panose="02040503050406030204" pitchFamily="18" charset="0"/>
                                  <a:cs typeface="Times New Roman" panose="02020603050405020304" pitchFamily="18" charset="0"/>
                                </a:rPr>
                                <m:t>2</m:t>
                              </m:r>
                            </m:sup>
                          </m:sSubSup>
                        </m:e>
                        <m:e>
                          <m:r>
                            <a:rPr lang="en-US" sz="2400" b="0" i="1" smtClean="0">
                              <a:latin typeface="Cambria Math" panose="02040503050406030204" pitchFamily="18" charset="0"/>
                              <a:cs typeface="Times New Roman" panose="02020603050405020304" pitchFamily="18" charset="0"/>
                            </a:rPr>
                            <m:t>𝑆</m:t>
                          </m:r>
                        </m:e>
                      </m:d>
                      <m:r>
                        <a:rPr lang="en-US" sz="2400" b="0" i="1" smtClean="0">
                          <a:latin typeface="Cambria Math" panose="02040503050406030204" pitchFamily="18" charset="0"/>
                          <a:cs typeface="Times New Roman" panose="02020603050405020304" pitchFamily="18" charset="0"/>
                        </a:rPr>
                        <m:t>=</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cs typeface="Times New Roman" panose="02020603050405020304" pitchFamily="18" charset="0"/>
                            </a:rPr>
                            <m:t>𝛽</m:t>
                          </m:r>
                        </m:e>
                      </m:d>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𝜎</m:t>
                          </m:r>
                        </m:e>
                        <m:sub>
                          <m:r>
                            <a:rPr lang="en-US" sz="2400" b="0" i="1" smtClean="0">
                              <a:latin typeface="Cambria Math" panose="02040503050406030204" pitchFamily="18" charset="0"/>
                              <a:cs typeface="Times New Roman" panose="02020603050405020304" pitchFamily="18" charset="0"/>
                            </a:rPr>
                            <m:t>𝑍</m:t>
                          </m:r>
                        </m:sub>
                        <m:sup>
                          <m:r>
                            <a:rPr lang="en-US" sz="2400" b="0" i="1" smtClean="0">
                              <a:latin typeface="Cambria Math" panose="02040503050406030204" pitchFamily="18" charset="0"/>
                              <a:cs typeface="Times New Roman" panose="02020603050405020304" pitchFamily="18" charset="0"/>
                            </a:rPr>
                            <m:t>2</m:t>
                          </m:r>
                        </m:sup>
                      </m:sSubSup>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Where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𝛽</m:t>
                    </m:r>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𝜎</m:t>
                        </m:r>
                      </m:e>
                      <m:sub>
                        <m:r>
                          <a:rPr lang="en-US" sz="2400" b="0" i="1" smtClean="0">
                            <a:latin typeface="Cambria Math" panose="02040503050406030204" pitchFamily="18" charset="0"/>
                            <a:cs typeface="Times New Roman" panose="02020603050405020304" pitchFamily="18" charset="0"/>
                          </a:rPr>
                          <m:t>𝑍</m:t>
                        </m:r>
                      </m:sub>
                      <m:sup>
                        <m:r>
                          <a:rPr lang="en-US" sz="2400" b="0" i="1" smtClean="0">
                            <a:latin typeface="Cambria Math" panose="02040503050406030204" pitchFamily="18" charset="0"/>
                            <a:cs typeface="Times New Roman" panose="02020603050405020304" pitchFamily="18" charset="0"/>
                          </a:rPr>
                          <m:t>2</m:t>
                        </m:r>
                      </m:sup>
                    </m:sSubSup>
                    <m:r>
                      <a:rPr lang="en-US" sz="2400" b="0" i="1" smtClean="0">
                        <a:latin typeface="Cambria Math" panose="02040503050406030204" pitchFamily="18" charset="0"/>
                        <a:cs typeface="Times New Roman" panose="02020603050405020304" pitchFamily="18" charset="0"/>
                      </a:rPr>
                      <m:t>/(</m:t>
                    </m:r>
                    <m:sSubSup>
                      <m:sSubSupPr>
                        <m:ctrlPr>
                          <a:rPr lang="en-US" sz="2400" i="1">
                            <a:latin typeface="Cambria Math" panose="02040503050406030204" pitchFamily="18" charset="0"/>
                            <a:cs typeface="Times New Roman" panose="02020603050405020304" pitchFamily="18" charset="0"/>
                          </a:rPr>
                        </m:ctrlPr>
                      </m:sSubSupPr>
                      <m:e>
                        <m:r>
                          <a:rPr lang="en-US" sz="2400" i="1">
                            <a:latin typeface="Cambria Math" panose="02040503050406030204" pitchFamily="18" charset="0"/>
                            <a:cs typeface="Times New Roman" panose="02020603050405020304" pitchFamily="18" charset="0"/>
                          </a:rPr>
                          <m:t>𝜎</m:t>
                        </m:r>
                      </m:e>
                      <m:sub>
                        <m:r>
                          <a:rPr lang="en-US" sz="2400" i="1">
                            <a:latin typeface="Cambria Math" panose="02040503050406030204" pitchFamily="18" charset="0"/>
                            <a:cs typeface="Times New Roman" panose="02020603050405020304" pitchFamily="18" charset="0"/>
                          </a:rPr>
                          <m:t>𝑍</m:t>
                        </m:r>
                      </m:sub>
                      <m:sup>
                        <m:r>
                          <a:rPr lang="en-US" sz="2400" i="1">
                            <a:latin typeface="Cambria Math" panose="02040503050406030204" pitchFamily="18" charset="0"/>
                            <a:cs typeface="Times New Roman" panose="02020603050405020304" pitchFamily="18" charset="0"/>
                          </a:rPr>
                          <m:t>2</m:t>
                        </m:r>
                      </m:sup>
                    </m:sSubSup>
                  </m:oMath>
                </a14:m>
                <a:r>
                  <a:rPr lang="en-US" sz="2400" dirty="0">
                    <a:cs typeface="Times New Roman" panose="02020603050405020304" pitchFamily="18" charset="0"/>
                  </a:rPr>
                  <a:t>+ </a:t>
                </a:r>
                <a14:m>
                  <m:oMath xmlns:m="http://schemas.openxmlformats.org/officeDocument/2006/math">
                    <m:sSubSup>
                      <m:sSubSupPr>
                        <m:ctrlPr>
                          <a:rPr lang="en-US" sz="2400" i="1">
                            <a:latin typeface="Cambria Math" panose="02040503050406030204" pitchFamily="18" charset="0"/>
                            <a:cs typeface="Times New Roman" panose="02020603050405020304" pitchFamily="18" charset="0"/>
                          </a:rPr>
                        </m:ctrlPr>
                      </m:sSubSupPr>
                      <m:e>
                        <m:r>
                          <a:rPr lang="en-US" sz="2400" i="1">
                            <a:latin typeface="Cambria Math" panose="02040503050406030204" pitchFamily="18" charset="0"/>
                            <a:cs typeface="Times New Roman" panose="02020603050405020304" pitchFamily="18" charset="0"/>
                          </a:rPr>
                          <m:t>𝜎</m:t>
                        </m:r>
                      </m:e>
                      <m:sub>
                        <m:r>
                          <a:rPr lang="en-US" sz="2400" b="0" i="1" smtClean="0">
                            <a:latin typeface="Cambria Math" panose="02040503050406030204" pitchFamily="18" charset="0"/>
                            <a:cs typeface="Times New Roman" panose="02020603050405020304" pitchFamily="18" charset="0"/>
                          </a:rPr>
                          <m:t>𝜀</m:t>
                        </m:r>
                      </m:sub>
                      <m:sup>
                        <m:r>
                          <a:rPr lang="en-US" sz="2400" i="1">
                            <a:latin typeface="Cambria Math" panose="02040503050406030204" pitchFamily="18" charset="0"/>
                            <a:cs typeface="Times New Roman" panose="02020603050405020304" pitchFamily="18" charset="0"/>
                          </a:rPr>
                          <m:t>2</m:t>
                        </m:r>
                      </m:sup>
                    </m:sSubSup>
                  </m:oMath>
                </a14:m>
                <a:r>
                  <a:rPr lang="en-US" sz="2400" dirty="0">
                    <a:cs typeface="Times New Roman" panose="02020603050405020304" pitchFamily="18" charset="0"/>
                  </a:rPr>
                  <a:t>).</a:t>
                </a:r>
              </a:p>
              <a:p>
                <a:pPr marL="0" indent="0">
                  <a:buNone/>
                </a:pPr>
                <a:r>
                  <a:rPr lang="en-US" sz="2400" b="1" dirty="0">
                    <a:cs typeface="Times New Roman" panose="02020603050405020304" pitchFamily="18" charset="0"/>
                  </a:rPr>
                  <a:t>What are posteriors for </a:t>
                </a:r>
                <a14:m>
                  <m:oMath xmlns:m="http://schemas.openxmlformats.org/officeDocument/2006/math">
                    <m:r>
                      <a:rPr lang="en-US" sz="2400" b="1" i="1" smtClean="0">
                        <a:latin typeface="Cambria Math" panose="02040503050406030204" pitchFamily="18" charset="0"/>
                        <a:cs typeface="Times New Roman" panose="02020603050405020304" pitchFamily="18" charset="0"/>
                      </a:rPr>
                      <m:t>𝑴𝑨𝑱</m:t>
                    </m:r>
                    <m:r>
                      <a:rPr lang="en-US" sz="2400" b="1" i="1" smtClean="0">
                        <a:latin typeface="Cambria Math" panose="02040503050406030204" pitchFamily="18" charset="0"/>
                        <a:cs typeface="Times New Roman" panose="02020603050405020304" pitchFamily="18" charset="0"/>
                      </a:rPr>
                      <m:t> </m:t>
                    </m:r>
                  </m:oMath>
                </a14:m>
                <a:r>
                  <a:rPr lang="en-US" sz="2400" b="1" dirty="0">
                    <a:cs typeface="Times New Roman" panose="02020603050405020304" pitchFamily="18" charset="0"/>
                  </a:rPr>
                  <a:t> and </a:t>
                </a:r>
                <a14:m>
                  <m:oMath xmlns:m="http://schemas.openxmlformats.org/officeDocument/2006/math">
                    <m:r>
                      <a:rPr lang="en-US" sz="2400" b="1" i="1" smtClean="0">
                        <a:latin typeface="Cambria Math" panose="02040503050406030204" pitchFamily="18" charset="0"/>
                        <a:cs typeface="Times New Roman" panose="02020603050405020304" pitchFamily="18" charset="0"/>
                      </a:rPr>
                      <m:t>𝑼𝑹𝑴</m:t>
                    </m:r>
                  </m:oMath>
                </a14:m>
                <a:r>
                  <a:rPr lang="en-US" sz="2400" b="1" dirty="0">
                    <a:cs typeface="Times New Roman" panose="02020603050405020304" pitchFamily="18" charset="0"/>
                  </a:rPr>
                  <a:t>?</a:t>
                </a:r>
              </a:p>
              <a:p>
                <a:pPr marL="0" indent="0">
                  <a:buNone/>
                </a:pPr>
                <a:endParaRPr lang="en-US" sz="2400" b="1"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876" t="-1305"/>
                </a:stretch>
              </a:blipFill>
            </p:spPr>
            <p:txBody>
              <a:bodyPr/>
              <a:lstStyle/>
              <a:p>
                <a:r>
                  <a:rPr lang="en-US">
                    <a:noFill/>
                  </a:rPr>
                  <a:t> </a:t>
                </a:r>
              </a:p>
            </p:txBody>
          </p:sp>
        </mc:Fallback>
      </mc:AlternateContent>
    </p:spTree>
    <p:extLst>
      <p:ext uri="{BB962C8B-B14F-4D97-AF65-F5344CB8AC3E}">
        <p14:creationId xmlns:p14="http://schemas.microsoft.com/office/powerpoint/2010/main" val="67914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What are optimal treatment decisions?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7FFB7065-4BC3-712E-8E8C-2DBD601B928D}"/>
                  </a:ext>
                </a:extLst>
              </p:cNvPr>
              <p:cNvSpPr txBox="1">
                <a:spLocks/>
              </p:cNvSpPr>
              <p:nvPr/>
            </p:nvSpPr>
            <p:spPr>
              <a:xfrm>
                <a:off x="581247" y="1066800"/>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Suppose that patients receive utility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𝑎𝑍</m:t>
                    </m:r>
                  </m:oMath>
                </a14:m>
                <a:r>
                  <a:rPr lang="en-US" sz="2400" dirty="0">
                    <a:cs typeface="Times New Roman" panose="02020603050405020304" pitchFamily="18" charset="0"/>
                  </a:rPr>
                  <a:t> if they don’t receive treatment,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m:t>
                    </m:r>
                  </m:oMath>
                </a14:m>
                <a:r>
                  <a:rPr lang="en-US" sz="2400" dirty="0">
                    <a:cs typeface="Times New Roman" panose="02020603050405020304" pitchFamily="18" charset="0"/>
                  </a:rPr>
                  <a:t> if they do (what do these terms represent?)</a:t>
                </a:r>
              </a:p>
              <a:p>
                <a:r>
                  <a:rPr lang="en-US" sz="2400" dirty="0">
                    <a:cs typeface="Times New Roman" panose="02020603050405020304" pitchFamily="18" charset="0"/>
                  </a:rPr>
                  <a:t>Hence, expected benefit of treatment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𝑎𝑍</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m:t>
                    </m:r>
                  </m:oMath>
                </a14:m>
                <a:r>
                  <a:rPr lang="en-US" sz="2400" dirty="0">
                    <a:cs typeface="Times New Roman" panose="02020603050405020304" pitchFamily="18" charset="0"/>
                  </a:rPr>
                  <a:t> </a:t>
                </a:r>
              </a:p>
              <a:p>
                <a:r>
                  <a:rPr lang="en-US" sz="2400" dirty="0">
                    <a:cs typeface="Times New Roman" panose="02020603050405020304" pitchFamily="18" charset="0"/>
                  </a:rPr>
                  <a:t>Based on signal then: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𝑎</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𝑍</m:t>
                          </m:r>
                        </m:e>
                        <m:e>
                          <m:r>
                            <a:rPr lang="en-US" sz="2400" b="0" i="1" smtClean="0">
                              <a:latin typeface="Cambria Math" panose="02040503050406030204" pitchFamily="18" charset="0"/>
                              <a:cs typeface="Times New Roman" panose="02020603050405020304" pitchFamily="18" charset="0"/>
                            </a:rPr>
                            <m:t>𝑆</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𝑎</m:t>
                      </m:r>
                      <m:d>
                        <m:dPr>
                          <m:begChr m:val="["/>
                          <m:endChr m:val="]"/>
                          <m:ctrlPr>
                            <a:rPr lang="en-US" sz="2400" b="0" i="1" smtClean="0">
                              <a:latin typeface="Cambria Math" panose="02040503050406030204" pitchFamily="18" charset="0"/>
                              <a:cs typeface="Times New Roman" panose="02020603050405020304" pitchFamily="18" charset="0"/>
                            </a:rPr>
                          </m:ctrlPr>
                        </m:dPr>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𝜇</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r>
                            <a:rPr lang="en-US" sz="2400" b="0" i="1" smtClean="0">
                              <a:latin typeface="Cambria Math" panose="02040503050406030204" pitchFamily="18" charset="0"/>
                              <a:cs typeface="Times New Roman" panose="02020603050405020304" pitchFamily="18" charset="0"/>
                            </a:rPr>
                            <m:t>𝑆</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m:t>
                      </m:r>
                    </m:oMath>
                  </m:oMathPara>
                </a14:m>
                <a:endParaRPr lang="en-US" sz="2400" dirty="0">
                  <a:cs typeface="Times New Roman" panose="02020603050405020304" pitchFamily="18" charset="0"/>
                </a:endParaRPr>
              </a:p>
              <a:p>
                <a:r>
                  <a:rPr lang="en-US" sz="2400" dirty="0">
                    <a:cs typeface="Times New Roman" panose="02020603050405020304" pitchFamily="18" charset="0"/>
                  </a:rPr>
                  <a:t>What is optimal treatment? The point at which expected benefit is nonnegative:</a:t>
                </a:r>
              </a:p>
              <a:p>
                <a:pPr marL="0" indent="0">
                  <a:buNone/>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𝑆</m:t>
                          </m:r>
                        </m:e>
                        <m:sup>
                          <m:r>
                            <a:rPr lang="en-US" sz="2400" b="0" i="1" smtClean="0">
                              <a:latin typeface="Cambria Math" panose="02040503050406030204" pitchFamily="18" charset="0"/>
                              <a:cs typeface="Times New Roman" panose="02020603050405020304" pitchFamily="18" charset="0"/>
                            </a:rPr>
                            <m:t>∗</m:t>
                          </m:r>
                        </m:sup>
                      </m:sSup>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𝑏</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𝑎</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𝜇</m:t>
                          </m:r>
                        </m:num>
                        <m:den>
                          <m:r>
                            <a:rPr lang="en-US" sz="2400" b="0" i="1" smtClean="0">
                              <a:latin typeface="Cambria Math" panose="02040503050406030204" pitchFamily="18" charset="0"/>
                              <a:cs typeface="Times New Roman" panose="02020603050405020304" pitchFamily="18" charset="0"/>
                            </a:rPr>
                            <m:t>𝑎</m:t>
                          </m:r>
                          <m:r>
                            <a:rPr lang="en-US" sz="2400" b="0" i="1" smtClean="0">
                              <a:latin typeface="Cambria Math" panose="02040503050406030204" pitchFamily="18" charset="0"/>
                              <a:cs typeface="Times New Roman" panose="02020603050405020304" pitchFamily="18" charset="0"/>
                            </a:rPr>
                            <m:t>𝛽</m:t>
                          </m:r>
                        </m:den>
                      </m:f>
                    </m:oMath>
                  </m:oMathPara>
                </a14:m>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8" name="Content Placeholder 2">
                <a:extLst>
                  <a:ext uri="{FF2B5EF4-FFF2-40B4-BE49-F238E27FC236}">
                    <a16:creationId xmlns:a16="http://schemas.microsoft.com/office/drawing/2014/main" id="{7FFB7065-4BC3-712E-8E8C-2DBD601B928D}"/>
                  </a:ext>
                </a:extLst>
              </p:cNvPr>
              <p:cNvSpPr txBox="1">
                <a:spLocks noRot="1" noChangeAspect="1" noMove="1" noResize="1" noEditPoints="1" noAdjustHandles="1" noChangeArrowheads="1" noChangeShapeType="1" noTextEdit="1"/>
              </p:cNvSpPr>
              <p:nvPr/>
            </p:nvSpPr>
            <p:spPr>
              <a:xfrm>
                <a:off x="581247" y="1066800"/>
                <a:ext cx="10439400" cy="5141388"/>
              </a:xfrm>
              <a:prstGeom prst="rect">
                <a:avLst/>
              </a:prstGeom>
              <a:blipFill>
                <a:blip r:embed="rId3"/>
                <a:stretch>
                  <a:fillRect l="-409" t="-1305" r="-1051"/>
                </a:stretch>
              </a:blipFill>
            </p:spPr>
            <p:txBody>
              <a:bodyPr/>
              <a:lstStyle/>
              <a:p>
                <a:r>
                  <a:rPr lang="en-CA">
                    <a:noFill/>
                  </a:rPr>
                  <a:t> </a:t>
                </a:r>
              </a:p>
            </p:txBody>
          </p:sp>
        </mc:Fallback>
      </mc:AlternateContent>
    </p:spTree>
    <p:extLst>
      <p:ext uri="{BB962C8B-B14F-4D97-AF65-F5344CB8AC3E}">
        <p14:creationId xmlns:p14="http://schemas.microsoft.com/office/powerpoint/2010/main" val="2896551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What are optimal treatment decisions? </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E84B9C1-0349-0035-412A-5BAD564A3E62}"/>
              </a:ext>
            </a:extLst>
          </p:cNvPr>
          <p:cNvPicPr>
            <a:picLocks noGrp="1" noChangeAspect="1"/>
          </p:cNvPicPr>
          <p:nvPr>
            <p:ph idx="1"/>
          </p:nvPr>
        </p:nvPicPr>
        <p:blipFill rotWithShape="1">
          <a:blip r:embed="rId3"/>
          <a:srcRect l="8333" b="3848"/>
          <a:stretch/>
        </p:blipFill>
        <p:spPr>
          <a:xfrm>
            <a:off x="381000" y="762000"/>
            <a:ext cx="5867400" cy="5943600"/>
          </a:xfrm>
        </p:spPr>
      </p:pic>
    </p:spTree>
    <p:extLst>
      <p:ext uri="{BB962C8B-B14F-4D97-AF65-F5344CB8AC3E}">
        <p14:creationId xmlns:p14="http://schemas.microsoft.com/office/powerpoint/2010/main" val="2992709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What are expected outcomes?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1E43DB50-BEDE-CBC2-46F9-A709EB8CD67C}"/>
                  </a:ext>
                </a:extLst>
              </p:cNvPr>
              <p:cNvSpPr txBox="1">
                <a:spLocks/>
              </p:cNvSpPr>
              <p:nvPr/>
            </p:nvSpPr>
            <p:spPr>
              <a:xfrm>
                <a:off x="609601" y="10668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More noise for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𝑈𝑅𝑀</m:t>
                    </m:r>
                  </m:oMath>
                </a14:m>
                <a:r>
                  <a:rPr lang="en-US" sz="2400" dirty="0">
                    <a:cs typeface="Times New Roman" panose="02020603050405020304" pitchFamily="18" charset="0"/>
                  </a:rPr>
                  <a:t> also means more treatment mistakes! </a:t>
                </a:r>
              </a:p>
              <a:p>
                <a:r>
                  <a:rPr lang="en-US" sz="2400" dirty="0">
                    <a:cs typeface="Times New Roman" panose="02020603050405020304" pitchFamily="18" charset="0"/>
                  </a:rPr>
                  <a:t>What is the average expected benefit among a group? </a:t>
                </a:r>
              </a:p>
              <a:p>
                <a:pPr marL="0" indent="0">
                  <a:buNone/>
                </a:pPr>
                <a14:m>
                  <m:oMathPara xmlns:m="http://schemas.openxmlformats.org/officeDocument/2006/math">
                    <m:oMathParaPr>
                      <m:jc m:val="centerGroup"/>
                    </m:oMathParaPr>
                    <m:oMath xmlns:m="http://schemas.openxmlformats.org/officeDocument/2006/math">
                      <m:acc>
                        <m:accPr>
                          <m:chr m:val="̅"/>
                          <m:ctrlPr>
                            <a:rPr lang="en-US" sz="2400" b="0" i="1" dirty="0" smtClean="0">
                              <a:latin typeface="Cambria Math" panose="02040503050406030204" pitchFamily="18" charset="0"/>
                              <a:cs typeface="Times New Roman" panose="02020603050405020304" pitchFamily="18" charset="0"/>
                            </a:rPr>
                          </m:ctrlPr>
                        </m:accPr>
                        <m:e>
                          <m:r>
                            <a:rPr lang="en-US" sz="2400" b="0" i="1" dirty="0" smtClean="0">
                              <a:latin typeface="Cambria Math" panose="02040503050406030204" pitchFamily="18" charset="0"/>
                              <a:cs typeface="Times New Roman" panose="02020603050405020304" pitchFamily="18" charset="0"/>
                            </a:rPr>
                            <m:t>𝐸𝐵</m:t>
                          </m:r>
                        </m:e>
                      </m:acc>
                      <m:d>
                        <m:dPr>
                          <m:ctrlPr>
                            <a:rPr lang="en-US" sz="2400" b="0" i="1" dirty="0" smtClean="0">
                              <a:latin typeface="Cambria Math" panose="02040503050406030204" pitchFamily="18" charset="0"/>
                              <a:cs typeface="Times New Roman" panose="02020603050405020304" pitchFamily="18" charset="0"/>
                            </a:rPr>
                          </m:ctrlPr>
                        </m:dPr>
                        <m:e>
                          <m:sSup>
                            <m:sSupPr>
                              <m:ctrlPr>
                                <a:rPr lang="en-US" sz="2400" b="0" i="1" dirty="0" smtClean="0">
                                  <a:latin typeface="Cambria Math" panose="02040503050406030204" pitchFamily="18" charset="0"/>
                                  <a:cs typeface="Times New Roman" panose="02020603050405020304" pitchFamily="18" charset="0"/>
                                </a:rPr>
                              </m:ctrlPr>
                            </m:sSupPr>
                            <m:e>
                              <m:r>
                                <a:rPr lang="en-US" sz="2400" b="0" i="1" dirty="0" smtClean="0">
                                  <a:latin typeface="Cambria Math" panose="02040503050406030204" pitchFamily="18" charset="0"/>
                                  <a:cs typeface="Times New Roman" panose="02020603050405020304" pitchFamily="18" charset="0"/>
                                </a:rPr>
                                <m:t>𝑆</m:t>
                              </m:r>
                            </m:e>
                            <m:sup>
                              <m:r>
                                <a:rPr lang="en-US" sz="2400" b="0" i="1" dirty="0" smtClean="0">
                                  <a:latin typeface="Cambria Math" panose="02040503050406030204" pitchFamily="18" charset="0"/>
                                  <a:cs typeface="Times New Roman" panose="02020603050405020304" pitchFamily="18" charset="0"/>
                                </a:rPr>
                                <m:t>∗</m:t>
                              </m:r>
                            </m:sup>
                          </m:sSup>
                        </m:e>
                      </m:d>
                      <m:r>
                        <a:rPr lang="en-US" sz="2400" b="0" i="1" dirty="0" smtClean="0">
                          <a:latin typeface="Cambria Math" panose="02040503050406030204" pitchFamily="18" charset="0"/>
                          <a:cs typeface="Times New Roman" panose="02020603050405020304" pitchFamily="18" charset="0"/>
                        </a:rPr>
                        <m:t>=</m:t>
                      </m:r>
                      <m:nary>
                        <m:naryPr>
                          <m:ctrlPr>
                            <a:rPr lang="en-US" sz="2400" b="0" i="1" smtClean="0">
                              <a:latin typeface="Cambria Math" panose="02040503050406030204" pitchFamily="18" charset="0"/>
                              <a:cs typeface="Times New Roman" panose="02020603050405020304" pitchFamily="18" charset="0"/>
                            </a:rPr>
                          </m:ctrlPr>
                        </m:naryPr>
                        <m:sub>
                          <m:sSup>
                            <m:sSupPr>
                              <m:ctrlPr>
                                <a:rPr lang="en-US" sz="2400" b="0" i="1" smtClean="0">
                                  <a:latin typeface="Cambria Math" panose="02040503050406030204" pitchFamily="18" charset="0"/>
                                  <a:cs typeface="Times New Roman" panose="02020603050405020304" pitchFamily="18" charset="0"/>
                                </a:rPr>
                              </m:ctrlPr>
                            </m:sSupPr>
                            <m:e>
                              <m:r>
                                <m:rPr>
                                  <m:brk m:alnAt="23"/>
                                </m:rPr>
                                <a:rPr lang="en-US" sz="2400" b="0" i="1" smtClean="0">
                                  <a:latin typeface="Cambria Math" panose="02040503050406030204" pitchFamily="18" charset="0"/>
                                  <a:cs typeface="Times New Roman" panose="02020603050405020304" pitchFamily="18" charset="0"/>
                                </a:rPr>
                                <m:t>𝑆</m:t>
                              </m:r>
                            </m:e>
                            <m:sup>
                              <m:r>
                                <m:rPr>
                                  <m:brk m:alnAt="23"/>
                                </m:rPr>
                                <a:rPr lang="en-US" sz="2400" b="0" i="1" smtClean="0">
                                  <a:latin typeface="Cambria Math" panose="02040503050406030204" pitchFamily="18" charset="0"/>
                                  <a:cs typeface="Times New Roman" panose="02020603050405020304" pitchFamily="18" charset="0"/>
                                </a:rPr>
                                <m:t>∗</m:t>
                              </m:r>
                            </m:sup>
                          </m:sSup>
                        </m:sub>
                        <m:sup>
                          <m:r>
                            <a:rPr lang="en-US" sz="2400" b="0" i="1" smtClean="0">
                              <a:latin typeface="Cambria Math" panose="02040503050406030204" pitchFamily="18" charset="0"/>
                              <a:cs typeface="Times New Roman" panose="02020603050405020304" pitchFamily="18" charset="0"/>
                            </a:rPr>
                            <m:t>∞</m:t>
                          </m:r>
                        </m:sup>
                        <m:e>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𝑔</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𝑆</m:t>
                              </m:r>
                            </m:e>
                          </m:d>
                          <m:r>
                            <a:rPr lang="en-US" sz="2400" b="0" i="1" smtClean="0">
                              <a:latin typeface="Cambria Math" panose="02040503050406030204" pitchFamily="18" charset="0"/>
                              <a:cs typeface="Times New Roman" panose="02020603050405020304" pitchFamily="18" charset="0"/>
                            </a:rPr>
                            <m:t>𝑑𝑆</m:t>
                          </m:r>
                          <m:r>
                            <a:rPr lang="en-US" sz="2400" b="0" i="1" smtClean="0">
                              <a:latin typeface="Cambria Math" panose="02040503050406030204" pitchFamily="18" charset="0"/>
                              <a:cs typeface="Times New Roman" panose="02020603050405020304" pitchFamily="18" charset="0"/>
                            </a:rPr>
                            <m:t> </m:t>
                          </m:r>
                        </m:e>
                      </m:nary>
                    </m:oMath>
                  </m:oMathPara>
                </a14:m>
                <a:endParaRPr lang="en-US" sz="2400" dirty="0">
                  <a:cs typeface="Times New Roman" panose="02020603050405020304" pitchFamily="18" charset="0"/>
                </a:endParaRPr>
              </a:p>
              <a:p>
                <a:r>
                  <a:rPr lang="en-US" sz="2400" dirty="0">
                    <a:cs typeface="Times New Roman" panose="02020603050405020304" pitchFamily="18" charset="0"/>
                  </a:rPr>
                  <a:t>Using the expected value of the truncated normal (and other manipulation): </a:t>
                </a:r>
              </a:p>
              <a:p>
                <a:pPr marL="0" indent="0">
                  <a:buNone/>
                </a:pPr>
                <a14:m>
                  <m:oMathPara xmlns:m="http://schemas.openxmlformats.org/officeDocument/2006/math">
                    <m:oMathParaPr>
                      <m:jc m:val="centerGroup"/>
                    </m:oMathParaPr>
                    <m:oMath xmlns:m="http://schemas.openxmlformats.org/officeDocument/2006/math">
                      <m:acc>
                        <m:accPr>
                          <m:chr m:val="̅"/>
                          <m:ctrlPr>
                            <a:rPr lang="en-US" sz="2400" i="1" dirty="0">
                              <a:latin typeface="Cambria Math" panose="02040503050406030204" pitchFamily="18" charset="0"/>
                              <a:cs typeface="Times New Roman" panose="02020603050405020304" pitchFamily="18" charset="0"/>
                            </a:rPr>
                          </m:ctrlPr>
                        </m:accPr>
                        <m:e>
                          <m:r>
                            <a:rPr lang="en-US" sz="2400" i="1" dirty="0">
                              <a:latin typeface="Cambria Math" panose="02040503050406030204" pitchFamily="18" charset="0"/>
                              <a:cs typeface="Times New Roman" panose="02020603050405020304" pitchFamily="18" charset="0"/>
                            </a:rPr>
                            <m:t>𝐸𝐵</m:t>
                          </m:r>
                        </m:e>
                      </m:acc>
                      <m:d>
                        <m:dPr>
                          <m:ctrlPr>
                            <a:rPr lang="en-US" sz="2400" i="1" dirty="0">
                              <a:latin typeface="Cambria Math" panose="02040503050406030204" pitchFamily="18" charset="0"/>
                              <a:cs typeface="Times New Roman" panose="02020603050405020304" pitchFamily="18" charset="0"/>
                            </a:rPr>
                          </m:ctrlPr>
                        </m:dPr>
                        <m:e>
                          <m:sSup>
                            <m:sSupPr>
                              <m:ctrlPr>
                                <a:rPr lang="en-US" sz="2400" i="1" dirty="0">
                                  <a:latin typeface="Cambria Math" panose="02040503050406030204" pitchFamily="18" charset="0"/>
                                  <a:cs typeface="Times New Roman" panose="02020603050405020304" pitchFamily="18" charset="0"/>
                                </a:rPr>
                              </m:ctrlPr>
                            </m:sSupPr>
                            <m:e>
                              <m:r>
                                <a:rPr lang="en-US" sz="2400" i="1" dirty="0">
                                  <a:latin typeface="Cambria Math" panose="02040503050406030204" pitchFamily="18" charset="0"/>
                                  <a:cs typeface="Times New Roman" panose="02020603050405020304" pitchFamily="18" charset="0"/>
                                </a:rPr>
                                <m:t>𝑆</m:t>
                              </m:r>
                            </m:e>
                            <m:sup>
                              <m:r>
                                <a:rPr lang="en-US" sz="2400" i="1" dirty="0">
                                  <a:latin typeface="Cambria Math" panose="02040503050406030204" pitchFamily="18" charset="0"/>
                                  <a:cs typeface="Times New Roman" panose="02020603050405020304" pitchFamily="18" charset="0"/>
                                </a:rPr>
                                <m:t>∗</m:t>
                              </m:r>
                            </m:sup>
                          </m:sSup>
                        </m:e>
                      </m:d>
                      <m:r>
                        <a:rPr lang="en-US" sz="2400" b="0" i="1" dirty="0" smtClean="0">
                          <a:latin typeface="Cambria Math" panose="02040503050406030204" pitchFamily="18" charset="0"/>
                          <a:cs typeface="Times New Roman" panose="02020603050405020304" pitchFamily="18" charset="0"/>
                        </a:rPr>
                        <m:t>=</m:t>
                      </m:r>
                      <m:d>
                        <m:dPr>
                          <m:begChr m:val="["/>
                          <m:endChr m:val="]"/>
                          <m:ctrlPr>
                            <a:rPr lang="en-US" sz="2400" b="0" i="1" dirty="0" smtClean="0">
                              <a:latin typeface="Cambria Math" panose="02040503050406030204" pitchFamily="18" charset="0"/>
                              <a:cs typeface="Times New Roman" panose="02020603050405020304" pitchFamily="18" charset="0"/>
                            </a:rPr>
                          </m:ctrlPr>
                        </m:dPr>
                        <m:e>
                          <m:r>
                            <a:rPr lang="en-US" sz="2400" b="0" i="1" dirty="0" smtClean="0">
                              <a:latin typeface="Cambria Math" panose="02040503050406030204" pitchFamily="18" charset="0"/>
                              <a:cs typeface="Times New Roman" panose="02020603050405020304" pitchFamily="18" charset="0"/>
                            </a:rPr>
                            <m:t>𝑎</m:t>
                          </m:r>
                          <m:r>
                            <a:rPr lang="en-US" sz="2400" b="0" i="1" dirty="0" smtClean="0">
                              <a:latin typeface="Cambria Math" panose="02040503050406030204" pitchFamily="18" charset="0"/>
                              <a:cs typeface="Times New Roman" panose="02020603050405020304" pitchFamily="18" charset="0"/>
                            </a:rPr>
                            <m:t>𝜇</m:t>
                          </m:r>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𝑏</m:t>
                          </m:r>
                        </m:e>
                      </m:d>
                      <m:d>
                        <m:dPr>
                          <m:begChr m:val="["/>
                          <m:endChr m:val="]"/>
                          <m:ctrlPr>
                            <a:rPr lang="en-US" sz="2400" b="0" i="1" dirty="0" smtClean="0">
                              <a:latin typeface="Cambria Math" panose="02040503050406030204" pitchFamily="18" charset="0"/>
                              <a:cs typeface="Times New Roman" panose="02020603050405020304" pitchFamily="18" charset="0"/>
                            </a:rPr>
                          </m:ctrlPr>
                        </m:dPr>
                        <m:e>
                          <m:r>
                            <a:rPr lang="en-US" sz="2400" b="0" i="1" dirty="0" smtClean="0">
                              <a:latin typeface="Cambria Math" panose="02040503050406030204" pitchFamily="18" charset="0"/>
                              <a:cs typeface="Times New Roman" panose="02020603050405020304" pitchFamily="18" charset="0"/>
                            </a:rPr>
                            <m:t>1−</m:t>
                          </m:r>
                          <m:r>
                            <a:rPr lang="en-US" sz="2400" b="1" i="0" dirty="0" smtClean="0">
                              <a:latin typeface="Cambria Math" panose="02040503050406030204" pitchFamily="18" charset="0"/>
                              <a:cs typeface="Times New Roman" panose="02020603050405020304" pitchFamily="18" charset="0"/>
                            </a:rPr>
                            <m:t>𝚽</m:t>
                          </m:r>
                          <m:d>
                            <m:dPr>
                              <m:ctrlPr>
                                <a:rPr lang="en-US" sz="2400" b="0" i="1" dirty="0" smtClean="0">
                                  <a:latin typeface="Cambria Math" panose="02040503050406030204" pitchFamily="18" charset="0"/>
                                  <a:cs typeface="Times New Roman" panose="02020603050405020304" pitchFamily="18" charset="0"/>
                                </a:rPr>
                              </m:ctrlPr>
                            </m:dPr>
                            <m:e>
                              <m:f>
                                <m:fPr>
                                  <m:ctrlPr>
                                    <a:rPr lang="en-US" sz="2400" b="0" i="1" dirty="0" smtClean="0">
                                      <a:latin typeface="Cambria Math" panose="02040503050406030204" pitchFamily="18" charset="0"/>
                                      <a:cs typeface="Times New Roman" panose="02020603050405020304" pitchFamily="18" charset="0"/>
                                    </a:rPr>
                                  </m:ctrlPr>
                                </m:fPr>
                                <m:num>
                                  <m:sSup>
                                    <m:sSupPr>
                                      <m:ctrlPr>
                                        <a:rPr lang="en-US" sz="2400" b="0" i="1" dirty="0" smtClean="0">
                                          <a:latin typeface="Cambria Math" panose="02040503050406030204" pitchFamily="18" charset="0"/>
                                          <a:cs typeface="Times New Roman" panose="02020603050405020304" pitchFamily="18" charset="0"/>
                                        </a:rPr>
                                      </m:ctrlPr>
                                    </m:sSupPr>
                                    <m:e>
                                      <m:r>
                                        <a:rPr lang="en-US" sz="2400" b="0" i="1" dirty="0" smtClean="0">
                                          <a:latin typeface="Cambria Math" panose="02040503050406030204" pitchFamily="18" charset="0"/>
                                          <a:cs typeface="Times New Roman" panose="02020603050405020304" pitchFamily="18" charset="0"/>
                                        </a:rPr>
                                        <m:t>𝑆</m:t>
                                      </m:r>
                                    </m:e>
                                    <m:sup>
                                      <m:r>
                                        <a:rPr lang="en-US" sz="2400" b="0" i="1" dirty="0" smtClean="0">
                                          <a:latin typeface="Cambria Math" panose="02040503050406030204" pitchFamily="18" charset="0"/>
                                          <a:cs typeface="Times New Roman" panose="02020603050405020304" pitchFamily="18" charset="0"/>
                                        </a:rPr>
                                        <m:t>∗</m:t>
                                      </m:r>
                                    </m:sup>
                                  </m:sSup>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𝜇</m:t>
                                  </m:r>
                                </m:num>
                                <m:den>
                                  <m:sSup>
                                    <m:sSupPr>
                                      <m:ctrlPr>
                                        <a:rPr lang="en-US" sz="2400" b="0" i="1" dirty="0" smtClean="0">
                                          <a:latin typeface="Cambria Math" panose="02040503050406030204" pitchFamily="18" charset="0"/>
                                          <a:cs typeface="Times New Roman" panose="02020603050405020304" pitchFamily="18" charset="0"/>
                                        </a:rPr>
                                      </m:ctrlPr>
                                    </m:sSupPr>
                                    <m:e>
                                      <m:r>
                                        <a:rPr lang="en-US" sz="2400" b="0" i="1" dirty="0" smtClean="0">
                                          <a:latin typeface="Cambria Math" panose="02040503050406030204" pitchFamily="18" charset="0"/>
                                          <a:cs typeface="Times New Roman" panose="02020603050405020304" pitchFamily="18" charset="0"/>
                                        </a:rPr>
                                        <m:t>𝜎</m:t>
                                      </m:r>
                                    </m:e>
                                    <m:sup>
                                      <m:r>
                                        <a:rPr lang="en-US" sz="2400" b="0" i="1" dirty="0" smtClean="0">
                                          <a:latin typeface="Cambria Math" panose="02040503050406030204" pitchFamily="18" charset="0"/>
                                          <a:cs typeface="Times New Roman" panose="02020603050405020304" pitchFamily="18" charset="0"/>
                                        </a:rPr>
                                        <m:t>𝑆</m:t>
                                      </m:r>
                                    </m:sup>
                                  </m:sSup>
                                </m:den>
                              </m:f>
                            </m:e>
                          </m:d>
                        </m:e>
                      </m:d>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𝛼𝛽</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𝜎</m:t>
                          </m:r>
                        </m:e>
                        <m:sub>
                          <m:r>
                            <a:rPr lang="en-US" sz="2400" b="0" i="1" dirty="0" smtClean="0">
                              <a:latin typeface="Cambria Math" panose="02040503050406030204" pitchFamily="18" charset="0"/>
                              <a:cs typeface="Times New Roman" panose="02020603050405020304" pitchFamily="18" charset="0"/>
                            </a:rPr>
                            <m:t>𝑆</m:t>
                          </m:r>
                        </m:sub>
                      </m:sSub>
                      <m:r>
                        <a:rPr lang="en-US" sz="2400" b="0" i="1" dirty="0" smtClean="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𝜙</m:t>
                      </m:r>
                      <m:d>
                        <m:dPr>
                          <m:ctrlPr>
                            <a:rPr lang="en-US" sz="2400" i="1" dirty="0">
                              <a:latin typeface="Cambria Math" panose="02040503050406030204" pitchFamily="18" charset="0"/>
                              <a:cs typeface="Times New Roman" panose="02020603050405020304" pitchFamily="18" charset="0"/>
                            </a:rPr>
                          </m:ctrlPr>
                        </m:dPr>
                        <m:e>
                          <m:f>
                            <m:fPr>
                              <m:ctrlPr>
                                <a:rPr lang="en-US" sz="2400" i="1" dirty="0">
                                  <a:latin typeface="Cambria Math" panose="02040503050406030204" pitchFamily="18" charset="0"/>
                                  <a:cs typeface="Times New Roman" panose="02020603050405020304" pitchFamily="18" charset="0"/>
                                </a:rPr>
                              </m:ctrlPr>
                            </m:fPr>
                            <m:num>
                              <m:sSup>
                                <m:sSupPr>
                                  <m:ctrlPr>
                                    <a:rPr lang="en-US" sz="2400" i="1" dirty="0">
                                      <a:latin typeface="Cambria Math" panose="02040503050406030204" pitchFamily="18" charset="0"/>
                                      <a:cs typeface="Times New Roman" panose="02020603050405020304" pitchFamily="18" charset="0"/>
                                    </a:rPr>
                                  </m:ctrlPr>
                                </m:sSupPr>
                                <m:e>
                                  <m:r>
                                    <a:rPr lang="en-US" sz="2400" i="1" dirty="0">
                                      <a:latin typeface="Cambria Math" panose="02040503050406030204" pitchFamily="18" charset="0"/>
                                      <a:cs typeface="Times New Roman" panose="02020603050405020304" pitchFamily="18" charset="0"/>
                                    </a:rPr>
                                    <m:t>𝑆</m:t>
                                  </m:r>
                                </m:e>
                                <m:sup>
                                  <m:r>
                                    <a:rPr lang="en-US" sz="2400" i="1" dirty="0">
                                      <a:latin typeface="Cambria Math" panose="02040503050406030204" pitchFamily="18" charset="0"/>
                                      <a:cs typeface="Times New Roman" panose="02020603050405020304" pitchFamily="18" charset="0"/>
                                    </a:rPr>
                                    <m:t>∗</m:t>
                                  </m:r>
                                </m:sup>
                              </m:sSup>
                              <m:r>
                                <a:rPr lang="en-US" sz="2400" i="1" dirty="0">
                                  <a:latin typeface="Cambria Math" panose="02040503050406030204" pitchFamily="18" charset="0"/>
                                  <a:cs typeface="Times New Roman" panose="02020603050405020304" pitchFamily="18" charset="0"/>
                                </a:rPr>
                                <m:t>−</m:t>
                              </m:r>
                              <m:r>
                                <a:rPr lang="en-US" sz="2400" i="1" dirty="0">
                                  <a:latin typeface="Cambria Math" panose="02040503050406030204" pitchFamily="18" charset="0"/>
                                  <a:cs typeface="Times New Roman" panose="02020603050405020304" pitchFamily="18" charset="0"/>
                                </a:rPr>
                                <m:t>𝜇</m:t>
                              </m:r>
                            </m:num>
                            <m:den>
                              <m:sSup>
                                <m:sSupPr>
                                  <m:ctrlPr>
                                    <a:rPr lang="en-US" sz="2400" i="1" dirty="0">
                                      <a:latin typeface="Cambria Math" panose="02040503050406030204" pitchFamily="18" charset="0"/>
                                      <a:cs typeface="Times New Roman" panose="02020603050405020304" pitchFamily="18" charset="0"/>
                                    </a:rPr>
                                  </m:ctrlPr>
                                </m:sSupPr>
                                <m:e>
                                  <m:r>
                                    <a:rPr lang="en-US" sz="2400" i="1" dirty="0">
                                      <a:latin typeface="Cambria Math" panose="02040503050406030204" pitchFamily="18" charset="0"/>
                                      <a:cs typeface="Times New Roman" panose="02020603050405020304" pitchFamily="18" charset="0"/>
                                    </a:rPr>
                                    <m:t>𝜎</m:t>
                                  </m:r>
                                </m:e>
                                <m:sup>
                                  <m:r>
                                    <a:rPr lang="en-US" sz="2400" i="1" dirty="0">
                                      <a:latin typeface="Cambria Math" panose="02040503050406030204" pitchFamily="18" charset="0"/>
                                      <a:cs typeface="Times New Roman" panose="02020603050405020304" pitchFamily="18" charset="0"/>
                                    </a:rPr>
                                    <m:t>𝑆</m:t>
                                  </m:r>
                                </m:sup>
                              </m:sSup>
                            </m:den>
                          </m:f>
                        </m:e>
                      </m:d>
                    </m:oMath>
                  </m:oMathPara>
                </a14:m>
                <a:endParaRPr lang="en-US" sz="2400" dirty="0">
                  <a:cs typeface="Times New Roman" panose="02020603050405020304" pitchFamily="18" charset="0"/>
                </a:endParaRPr>
              </a:p>
              <a:p>
                <a:r>
                  <a:rPr lang="en-US" sz="2400" dirty="0">
                    <a:cs typeface="Times New Roman" panose="02020603050405020304" pitchFamily="18" charset="0"/>
                  </a:rPr>
                  <a:t>How does group benefit change with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𝛽</m:t>
                    </m:r>
                  </m:oMath>
                </a14:m>
                <a:r>
                  <a:rPr lang="en-US" sz="2400" dirty="0">
                    <a:cs typeface="Times New Roman" panose="02020603050405020304" pitchFamily="18" charset="0"/>
                  </a:rPr>
                  <a:t>?</a:t>
                </a:r>
              </a:p>
            </p:txBody>
          </p:sp>
        </mc:Choice>
        <mc:Fallback xmlns="">
          <p:sp>
            <p:nvSpPr>
              <p:cNvPr id="6" name="Content Placeholder 2">
                <a:extLst>
                  <a:ext uri="{FF2B5EF4-FFF2-40B4-BE49-F238E27FC236}">
                    <a16:creationId xmlns:a16="http://schemas.microsoft.com/office/drawing/2014/main" id="{1E43DB50-BEDE-CBC2-46F9-A709EB8CD67C}"/>
                  </a:ext>
                </a:extLst>
              </p:cNvPr>
              <p:cNvSpPr txBox="1">
                <a:spLocks noRot="1" noChangeAspect="1" noMove="1" noResize="1" noEditPoints="1" noAdjustHandles="1" noChangeArrowheads="1" noChangeShapeType="1" noTextEdit="1"/>
              </p:cNvSpPr>
              <p:nvPr/>
            </p:nvSpPr>
            <p:spPr>
              <a:xfrm>
                <a:off x="609601" y="1066801"/>
                <a:ext cx="10439400" cy="5141388"/>
              </a:xfrm>
              <a:prstGeom prst="rect">
                <a:avLst/>
              </a:prstGeom>
              <a:blipFill>
                <a:blip r:embed="rId3"/>
                <a:stretch>
                  <a:fillRect l="-409" t="-1305"/>
                </a:stretch>
              </a:blipFill>
            </p:spPr>
            <p:txBody>
              <a:bodyPr/>
              <a:lstStyle/>
              <a:p>
                <a:r>
                  <a:rPr lang="en-US">
                    <a:noFill/>
                  </a:rPr>
                  <a:t> </a:t>
                </a:r>
              </a:p>
            </p:txBody>
          </p:sp>
        </mc:Fallback>
      </mc:AlternateContent>
    </p:spTree>
    <p:extLst>
      <p:ext uri="{BB962C8B-B14F-4D97-AF65-F5344CB8AC3E}">
        <p14:creationId xmlns:p14="http://schemas.microsoft.com/office/powerpoint/2010/main" val="2452900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Takeaway</a:t>
            </a:r>
            <a:endParaRPr lang="en-US" sz="36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1E43DB50-BEDE-CBC2-46F9-A709EB8CD67C}"/>
              </a:ext>
            </a:extLst>
          </p:cNvPr>
          <p:cNvSpPr txBox="1">
            <a:spLocks/>
          </p:cNvSpPr>
          <p:nvPr/>
        </p:nvSpPr>
        <p:spPr>
          <a:xfrm>
            <a:off x="609601" y="10668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Based only on noisier signals for a group, can get: </a:t>
            </a:r>
          </a:p>
          <a:p>
            <a:pPr marL="731520" lvl="1" indent="-457200">
              <a:buFont typeface="+mj-lt"/>
              <a:buAutoNum type="arabicPeriod"/>
            </a:pPr>
            <a:r>
              <a:rPr lang="en-US" sz="2400" dirty="0">
                <a:cs typeface="Times New Roman" panose="02020603050405020304" pitchFamily="18" charset="0"/>
              </a:rPr>
              <a:t>Reduced access to treatment (but only if treatment is already bad?)</a:t>
            </a:r>
          </a:p>
          <a:p>
            <a:pPr marL="731520" lvl="1" indent="-457200">
              <a:buFont typeface="+mj-lt"/>
              <a:buAutoNum type="arabicPeriod"/>
            </a:pPr>
            <a:r>
              <a:rPr lang="en-US" sz="2400" dirty="0">
                <a:cs typeface="Times New Roman" panose="02020603050405020304" pitchFamily="18" charset="0"/>
              </a:rPr>
              <a:t>Worse average outcomes (but what does an outcome mean?)</a:t>
            </a:r>
          </a:p>
          <a:p>
            <a:pPr marL="0" indent="0">
              <a:buNone/>
            </a:pPr>
            <a:r>
              <a:rPr lang="en-US" sz="2600" dirty="0">
                <a:cs typeface="Times New Roman" panose="02020603050405020304" pitchFamily="18" charset="0"/>
              </a:rPr>
              <a:t>What about alternative interpretations? Balsa and McGuire (2003) consider a unified framework for: </a:t>
            </a:r>
          </a:p>
          <a:p>
            <a:r>
              <a:rPr lang="en-US" sz="2600" b="1" dirty="0">
                <a:solidFill>
                  <a:schemeClr val="accent2">
                    <a:lumMod val="75000"/>
                  </a:schemeClr>
                </a:solidFill>
                <a:cs typeface="Times New Roman" panose="02020603050405020304" pitchFamily="18" charset="0"/>
              </a:rPr>
              <a:t>Prejudice</a:t>
            </a:r>
            <a:r>
              <a:rPr lang="en-US" sz="2600" dirty="0">
                <a:cs typeface="Times New Roman" panose="02020603050405020304" pitchFamily="18" charset="0"/>
              </a:rPr>
              <a:t> – real (or perceived) threats against minorities seeking treatments</a:t>
            </a:r>
          </a:p>
          <a:p>
            <a:r>
              <a:rPr lang="en-US" sz="2600" b="1" dirty="0">
                <a:solidFill>
                  <a:schemeClr val="accent3">
                    <a:lumMod val="75000"/>
                  </a:schemeClr>
                </a:solidFill>
                <a:cs typeface="Times New Roman" panose="02020603050405020304" pitchFamily="18" charset="0"/>
              </a:rPr>
              <a:t>Clinical uncertainty</a:t>
            </a:r>
          </a:p>
          <a:p>
            <a:r>
              <a:rPr lang="en-US" sz="2600" b="1" dirty="0">
                <a:solidFill>
                  <a:schemeClr val="accent5">
                    <a:lumMod val="75000"/>
                  </a:schemeClr>
                </a:solidFill>
                <a:cs typeface="Times New Roman" panose="02020603050405020304" pitchFamily="18" charset="0"/>
              </a:rPr>
              <a:t>Stereotyping</a:t>
            </a:r>
            <a:r>
              <a:rPr lang="en-US" sz="2600" dirty="0">
                <a:cs typeface="Times New Roman" panose="02020603050405020304" pitchFamily="18" charset="0"/>
              </a:rPr>
              <a:t> – physician </a:t>
            </a:r>
            <a:r>
              <a:rPr lang="en-US" sz="2600" i="1" dirty="0">
                <a:cs typeface="Times New Roman" panose="02020603050405020304" pitchFamily="18" charset="0"/>
              </a:rPr>
              <a:t>effort </a:t>
            </a:r>
            <a:r>
              <a:rPr lang="en-US" sz="2600" dirty="0">
                <a:cs typeface="Times New Roman" panose="02020603050405020304" pitchFamily="18" charset="0"/>
              </a:rPr>
              <a:t>in diagnosing may differ</a:t>
            </a:r>
          </a:p>
        </p:txBody>
      </p:sp>
    </p:spTree>
    <p:extLst>
      <p:ext uri="{BB962C8B-B14F-4D97-AF65-F5344CB8AC3E}">
        <p14:creationId xmlns:p14="http://schemas.microsoft.com/office/powerpoint/2010/main" val="837474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Benchmark: Benevolent Doctor with Perfect Information</a:t>
            </a:r>
            <a:endParaRPr lang="en-US" sz="36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1E43DB50-BEDE-CBC2-46F9-A709EB8CD67C}"/>
              </a:ext>
            </a:extLst>
          </p:cNvPr>
          <p:cNvSpPr txBox="1">
            <a:spLocks/>
          </p:cNvSpPr>
          <p:nvPr/>
        </p:nvSpPr>
        <p:spPr>
          <a:xfrm>
            <a:off x="609601" y="10668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600" dirty="0">
              <a:cs typeface="Times New Roman" panose="02020603050405020304" pitchFamily="18" charset="0"/>
            </a:endParaRPr>
          </a:p>
        </p:txBody>
      </p:sp>
      <p:pic>
        <p:nvPicPr>
          <p:cNvPr id="4" name="Picture 3">
            <a:extLst>
              <a:ext uri="{FF2B5EF4-FFF2-40B4-BE49-F238E27FC236}">
                <a16:creationId xmlns:a16="http://schemas.microsoft.com/office/drawing/2014/main" id="{854228F6-BB69-2106-F1A2-616A9FBAD3B6}"/>
              </a:ext>
            </a:extLst>
          </p:cNvPr>
          <p:cNvPicPr>
            <a:picLocks noChangeAspect="1"/>
          </p:cNvPicPr>
          <p:nvPr/>
        </p:nvPicPr>
        <p:blipFill>
          <a:blip r:embed="rId3"/>
          <a:stretch>
            <a:fillRect/>
          </a:stretch>
        </p:blipFill>
        <p:spPr>
          <a:xfrm>
            <a:off x="686492" y="896917"/>
            <a:ext cx="9473889" cy="5689006"/>
          </a:xfrm>
          <a:prstGeom prst="rect">
            <a:avLst/>
          </a:prstGeom>
        </p:spPr>
      </p:pic>
    </p:spTree>
    <p:extLst>
      <p:ext uri="{BB962C8B-B14F-4D97-AF65-F5344CB8AC3E}">
        <p14:creationId xmlns:p14="http://schemas.microsoft.com/office/powerpoint/2010/main" val="2580238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Case 1: Prejudice</a:t>
            </a:r>
            <a:endParaRPr lang="en-US" sz="36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1E43DB50-BEDE-CBC2-46F9-A709EB8CD67C}"/>
              </a:ext>
            </a:extLst>
          </p:cNvPr>
          <p:cNvSpPr txBox="1">
            <a:spLocks/>
          </p:cNvSpPr>
          <p:nvPr/>
        </p:nvSpPr>
        <p:spPr>
          <a:xfrm>
            <a:off x="609601" y="10668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600"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07221140-77F4-0A99-AFB2-CC4DB7DB493C}"/>
              </a:ext>
            </a:extLst>
          </p:cNvPr>
          <p:cNvSpPr txBox="1">
            <a:spLocks/>
          </p:cNvSpPr>
          <p:nvPr/>
        </p:nvSpPr>
        <p:spPr>
          <a:xfrm>
            <a:off x="762001" y="12192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Like the Becker model</a:t>
            </a:r>
          </a:p>
          <a:p>
            <a:r>
              <a:rPr lang="en-US" sz="2400" dirty="0">
                <a:cs typeface="Times New Roman" panose="02020603050405020304" pitchFamily="18" charset="0"/>
              </a:rPr>
              <a:t>Taste-based discrimination can result in under-treatment for minorities</a:t>
            </a:r>
            <a:endParaRPr lang="en-US" sz="2600" dirty="0">
              <a:cs typeface="Times New Roman" panose="02020603050405020304" pitchFamily="18" charset="0"/>
            </a:endParaRPr>
          </a:p>
        </p:txBody>
      </p:sp>
      <p:pic>
        <p:nvPicPr>
          <p:cNvPr id="5" name="Picture 4">
            <a:extLst>
              <a:ext uri="{FF2B5EF4-FFF2-40B4-BE49-F238E27FC236}">
                <a16:creationId xmlns:a16="http://schemas.microsoft.com/office/drawing/2014/main" id="{F6F584E3-FA5B-3B22-43C2-424BC372F1C9}"/>
              </a:ext>
            </a:extLst>
          </p:cNvPr>
          <p:cNvPicPr>
            <a:picLocks noChangeAspect="1"/>
          </p:cNvPicPr>
          <p:nvPr/>
        </p:nvPicPr>
        <p:blipFill>
          <a:blip r:embed="rId3"/>
          <a:stretch>
            <a:fillRect/>
          </a:stretch>
        </p:blipFill>
        <p:spPr>
          <a:xfrm>
            <a:off x="2075906" y="2174365"/>
            <a:ext cx="7811590" cy="4715533"/>
          </a:xfrm>
          <a:prstGeom prst="rect">
            <a:avLst/>
          </a:prstGeom>
        </p:spPr>
      </p:pic>
    </p:spTree>
    <p:extLst>
      <p:ext uri="{BB962C8B-B14F-4D97-AF65-F5344CB8AC3E}">
        <p14:creationId xmlns:p14="http://schemas.microsoft.com/office/powerpoint/2010/main" val="1282490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Case 1: Prejudice</a:t>
            </a:r>
            <a:endParaRPr lang="en-US" sz="36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1E43DB50-BEDE-CBC2-46F9-A709EB8CD67C}"/>
              </a:ext>
            </a:extLst>
          </p:cNvPr>
          <p:cNvSpPr txBox="1">
            <a:spLocks/>
          </p:cNvSpPr>
          <p:nvPr/>
        </p:nvSpPr>
        <p:spPr>
          <a:xfrm>
            <a:off x="609601" y="10668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600"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07221140-77F4-0A99-AFB2-CC4DB7DB493C}"/>
              </a:ext>
            </a:extLst>
          </p:cNvPr>
          <p:cNvSpPr txBox="1">
            <a:spLocks/>
          </p:cNvSpPr>
          <p:nvPr/>
        </p:nvSpPr>
        <p:spPr>
          <a:xfrm>
            <a:off x="762001" y="12192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Social welfare thoughts: </a:t>
            </a: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r>
              <a:rPr lang="en-US" sz="2400" i="1" dirty="0">
                <a:cs typeface="Times New Roman" panose="02020603050405020304" pitchFamily="18" charset="0"/>
              </a:rPr>
              <a:t>I think we would all agree that these costs are illegitimate today</a:t>
            </a:r>
            <a:endParaRPr lang="en-US" sz="2600" i="1" dirty="0">
              <a:cs typeface="Times New Roman" panose="02020603050405020304" pitchFamily="18" charset="0"/>
            </a:endParaRPr>
          </a:p>
        </p:txBody>
      </p:sp>
      <p:pic>
        <p:nvPicPr>
          <p:cNvPr id="7" name="Picture 6">
            <a:extLst>
              <a:ext uri="{FF2B5EF4-FFF2-40B4-BE49-F238E27FC236}">
                <a16:creationId xmlns:a16="http://schemas.microsoft.com/office/drawing/2014/main" id="{BF0F8D17-F0B7-5CD5-5053-7A974F7162E0}"/>
              </a:ext>
            </a:extLst>
          </p:cNvPr>
          <p:cNvPicPr>
            <a:picLocks noChangeAspect="1"/>
          </p:cNvPicPr>
          <p:nvPr/>
        </p:nvPicPr>
        <p:blipFill>
          <a:blip r:embed="rId3"/>
          <a:stretch>
            <a:fillRect/>
          </a:stretch>
        </p:blipFill>
        <p:spPr>
          <a:xfrm>
            <a:off x="609600" y="2283331"/>
            <a:ext cx="10126488" cy="2667372"/>
          </a:xfrm>
          <a:prstGeom prst="rect">
            <a:avLst/>
          </a:prstGeom>
        </p:spPr>
      </p:pic>
    </p:spTree>
    <p:extLst>
      <p:ext uri="{BB962C8B-B14F-4D97-AF65-F5344CB8AC3E}">
        <p14:creationId xmlns:p14="http://schemas.microsoft.com/office/powerpoint/2010/main" val="2220309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Case 1: Prejudice</a:t>
            </a:r>
            <a:endParaRPr lang="en-US" sz="36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1E43DB50-BEDE-CBC2-46F9-A709EB8CD67C}"/>
              </a:ext>
            </a:extLst>
          </p:cNvPr>
          <p:cNvSpPr txBox="1">
            <a:spLocks/>
          </p:cNvSpPr>
          <p:nvPr/>
        </p:nvSpPr>
        <p:spPr>
          <a:xfrm>
            <a:off x="609601" y="10668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600"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07221140-77F4-0A99-AFB2-CC4DB7DB493C}"/>
              </a:ext>
            </a:extLst>
          </p:cNvPr>
          <p:cNvSpPr txBox="1">
            <a:spLocks/>
          </p:cNvSpPr>
          <p:nvPr/>
        </p:nvSpPr>
        <p:spPr>
          <a:xfrm>
            <a:off x="762001" y="12192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sz="2400" dirty="0">
                <a:cs typeface="Times New Roman" panose="02020603050405020304" pitchFamily="18" charset="0"/>
              </a:rPr>
              <a:t>Testing the model: </a:t>
            </a:r>
          </a:p>
          <a:p>
            <a:r>
              <a:rPr lang="en-US" sz="2600" dirty="0">
                <a:cs typeface="Times New Roman" panose="02020603050405020304" pitchFamily="18" charset="0"/>
              </a:rPr>
              <a:t>If a model includes both physician costs </a:t>
            </a:r>
            <a:r>
              <a:rPr lang="en-US" sz="2600" i="1" dirty="0">
                <a:cs typeface="Times New Roman" panose="02020603050405020304" pitchFamily="18" charset="0"/>
              </a:rPr>
              <a:t>d </a:t>
            </a:r>
            <a:r>
              <a:rPr lang="en-US" sz="2600" dirty="0">
                <a:cs typeface="Times New Roman" panose="02020603050405020304" pitchFamily="18" charset="0"/>
              </a:rPr>
              <a:t>and heterogeneous elasticity of patient demand, would expect lower levels of discrimination to be observed in services that allow for a better assessment of quality </a:t>
            </a:r>
            <a:r>
              <a:rPr lang="en-US" sz="2600" i="1" dirty="0">
                <a:cs typeface="Times New Roman" panose="02020603050405020304" pitchFamily="18" charset="0"/>
              </a:rPr>
              <a:t>ex-ante</a:t>
            </a:r>
          </a:p>
          <a:p>
            <a:pPr lvl="1"/>
            <a:r>
              <a:rPr lang="en-US" sz="2400" dirty="0">
                <a:cs typeface="Times New Roman" panose="02020603050405020304" pitchFamily="18" charset="0"/>
              </a:rPr>
              <a:t>At the </a:t>
            </a:r>
            <a:r>
              <a:rPr lang="en-US" sz="2400" b="1" dirty="0">
                <a:cs typeface="Times New Roman" panose="02020603050405020304" pitchFamily="18" charset="0"/>
              </a:rPr>
              <a:t>provider level</a:t>
            </a:r>
            <a:r>
              <a:rPr lang="en-US" sz="2400" dirty="0">
                <a:cs typeface="Times New Roman" panose="02020603050405020304" pitchFamily="18" charset="0"/>
              </a:rPr>
              <a:t>: easier to pick an unprejudiced family doc than surgeon? </a:t>
            </a:r>
          </a:p>
          <a:p>
            <a:pPr lvl="1"/>
            <a:r>
              <a:rPr lang="en-US" sz="2400" dirty="0">
                <a:cs typeface="Times New Roman" panose="02020603050405020304" pitchFamily="18" charset="0"/>
              </a:rPr>
              <a:t>At the </a:t>
            </a:r>
            <a:r>
              <a:rPr lang="en-US" sz="2400" b="1" dirty="0">
                <a:cs typeface="Times New Roman" panose="02020603050405020304" pitchFamily="18" charset="0"/>
              </a:rPr>
              <a:t>service level: </a:t>
            </a:r>
            <a:r>
              <a:rPr lang="en-US" sz="2400" dirty="0">
                <a:cs typeface="Times New Roman" panose="02020603050405020304" pitchFamily="18" charset="0"/>
              </a:rPr>
              <a:t>if need for treatment is clearer, less prejudice </a:t>
            </a:r>
          </a:p>
          <a:p>
            <a:pPr lvl="1"/>
            <a:r>
              <a:rPr lang="en-US" sz="2400" dirty="0">
                <a:cs typeface="Times New Roman" panose="02020603050405020304" pitchFamily="18" charset="0"/>
              </a:rPr>
              <a:t>Counterexample (?) to both: Black maternal care</a:t>
            </a:r>
          </a:p>
          <a:p>
            <a:r>
              <a:rPr lang="en-US" sz="2600" dirty="0">
                <a:cs typeface="Times New Roman" panose="02020603050405020304" pitchFamily="18" charset="0"/>
              </a:rPr>
              <a:t>Also, what about physician entry and dynamics?</a:t>
            </a:r>
          </a:p>
        </p:txBody>
      </p:sp>
    </p:spTree>
    <p:extLst>
      <p:ext uri="{BB962C8B-B14F-4D97-AF65-F5344CB8AC3E}">
        <p14:creationId xmlns:p14="http://schemas.microsoft.com/office/powerpoint/2010/main" val="1255835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8458200" cy="624840"/>
          </a:xfrm>
        </p:spPr>
        <p:txBody>
          <a:bodyPr>
            <a:normAutofit fontScale="90000"/>
          </a:bodyPr>
          <a:lstStyle/>
          <a:p>
            <a:r>
              <a:rPr lang="en-US" dirty="0">
                <a:solidFill>
                  <a:schemeClr val="accent2">
                    <a:lumMod val="75000"/>
                  </a:schemeClr>
                </a:solidFill>
                <a:cs typeface="Times New Roman" panose="02020603050405020304" pitchFamily="18" charset="0"/>
              </a:rPr>
              <a:t>Last time: Risk Adjustment</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How to (partially) deal with adverse selection issues</a:t>
            </a:r>
          </a:p>
          <a:p>
            <a:r>
              <a:rPr lang="en-US" sz="2400" dirty="0">
                <a:cs typeface="Times New Roman" panose="02020603050405020304" pitchFamily="18" charset="0"/>
              </a:rPr>
              <a:t>What is optimal? </a:t>
            </a:r>
          </a:p>
          <a:p>
            <a:r>
              <a:rPr lang="en-US" sz="2400" dirty="0">
                <a:cs typeface="Times New Roman" panose="02020603050405020304" pitchFamily="18" charset="0"/>
              </a:rPr>
              <a:t>What perverse incentives might risk adjustment create?</a:t>
            </a:r>
          </a:p>
        </p:txBody>
      </p:sp>
      <p:pic>
        <p:nvPicPr>
          <p:cNvPr id="4" name="Picture 3">
            <a:extLst>
              <a:ext uri="{FF2B5EF4-FFF2-40B4-BE49-F238E27FC236}">
                <a16:creationId xmlns:a16="http://schemas.microsoft.com/office/drawing/2014/main" id="{D053786F-8CDF-5DF8-DD2F-B54650459911}"/>
              </a:ext>
            </a:extLst>
          </p:cNvPr>
          <p:cNvPicPr>
            <a:picLocks noChangeAspect="1"/>
          </p:cNvPicPr>
          <p:nvPr/>
        </p:nvPicPr>
        <p:blipFill>
          <a:blip r:embed="rId3"/>
          <a:stretch>
            <a:fillRect/>
          </a:stretch>
        </p:blipFill>
        <p:spPr>
          <a:xfrm>
            <a:off x="381000" y="3276600"/>
            <a:ext cx="10459910" cy="1810003"/>
          </a:xfrm>
          <a:prstGeom prst="rect">
            <a:avLst/>
          </a:prstGeom>
        </p:spPr>
      </p:pic>
    </p:spTree>
    <p:extLst>
      <p:ext uri="{BB962C8B-B14F-4D97-AF65-F5344CB8AC3E}">
        <p14:creationId xmlns:p14="http://schemas.microsoft.com/office/powerpoint/2010/main" val="37466538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Case 3: Stereotyping</a:t>
            </a:r>
            <a:endParaRPr lang="en-US" sz="36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1E43DB50-BEDE-CBC2-46F9-A709EB8CD67C}"/>
              </a:ext>
            </a:extLst>
          </p:cNvPr>
          <p:cNvSpPr txBox="1">
            <a:spLocks/>
          </p:cNvSpPr>
          <p:nvPr/>
        </p:nvSpPr>
        <p:spPr>
          <a:xfrm>
            <a:off x="609601" y="10668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600" dirty="0">
              <a:cs typeface="Times New Roman" panose="02020603050405020304" pitchFamily="18" charset="0"/>
            </a:endParaRPr>
          </a:p>
        </p:txBody>
      </p:sp>
      <p:sp>
        <p:nvSpPr>
          <p:cNvPr id="5" name="Content Placeholder 2">
            <a:extLst>
              <a:ext uri="{FF2B5EF4-FFF2-40B4-BE49-F238E27FC236}">
                <a16:creationId xmlns:a16="http://schemas.microsoft.com/office/drawing/2014/main" id="{70B0638A-FBF2-FB2D-E087-F864E1068F7E}"/>
              </a:ext>
            </a:extLst>
          </p:cNvPr>
          <p:cNvSpPr txBox="1">
            <a:spLocks/>
          </p:cNvSpPr>
          <p:nvPr/>
        </p:nvSpPr>
        <p:spPr>
          <a:xfrm>
            <a:off x="762001" y="12192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Not so easily distinguishable (empirically) from prejudice</a:t>
            </a:r>
          </a:p>
          <a:p>
            <a:r>
              <a:rPr lang="en-US" sz="2400" dirty="0">
                <a:cs typeface="Times New Roman" panose="02020603050405020304" pitchFamily="18" charset="0"/>
              </a:rPr>
              <a:t>Physicians exert </a:t>
            </a:r>
            <a:r>
              <a:rPr lang="en-US" sz="2400" i="1" dirty="0">
                <a:cs typeface="Times New Roman" panose="02020603050405020304" pitchFamily="18" charset="0"/>
              </a:rPr>
              <a:t>effort </a:t>
            </a:r>
            <a:r>
              <a:rPr lang="en-US" sz="2400" dirty="0">
                <a:cs typeface="Times New Roman" panose="02020603050405020304" pitchFamily="18" charset="0"/>
              </a:rPr>
              <a:t>to improve signals/treatments of patients</a:t>
            </a:r>
          </a:p>
          <a:p>
            <a:endParaRPr lang="en-US" sz="2400" dirty="0">
              <a:cs typeface="Times New Roman" panose="02020603050405020304" pitchFamily="18" charset="0"/>
            </a:endParaRPr>
          </a:p>
        </p:txBody>
      </p:sp>
      <p:pic>
        <p:nvPicPr>
          <p:cNvPr id="8" name="Picture 7">
            <a:extLst>
              <a:ext uri="{FF2B5EF4-FFF2-40B4-BE49-F238E27FC236}">
                <a16:creationId xmlns:a16="http://schemas.microsoft.com/office/drawing/2014/main" id="{55F8D7DE-E61B-6E42-5B88-01072B84F94F}"/>
              </a:ext>
            </a:extLst>
          </p:cNvPr>
          <p:cNvPicPr>
            <a:picLocks noChangeAspect="1"/>
          </p:cNvPicPr>
          <p:nvPr/>
        </p:nvPicPr>
        <p:blipFill>
          <a:blip r:embed="rId3"/>
          <a:stretch>
            <a:fillRect/>
          </a:stretch>
        </p:blipFill>
        <p:spPr>
          <a:xfrm>
            <a:off x="773635" y="2743200"/>
            <a:ext cx="10278909" cy="2591162"/>
          </a:xfrm>
          <a:prstGeom prst="rect">
            <a:avLst/>
          </a:prstGeom>
        </p:spPr>
      </p:pic>
    </p:spTree>
    <p:extLst>
      <p:ext uri="{BB962C8B-B14F-4D97-AF65-F5344CB8AC3E}">
        <p14:creationId xmlns:p14="http://schemas.microsoft.com/office/powerpoint/2010/main" val="8320724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200" dirty="0">
                <a:cs typeface="Times New Roman" panose="02020603050405020304" pitchFamily="18" charset="0"/>
              </a:rPr>
              <a:t>Case 2: Clinical Uncertainty  </a:t>
            </a:r>
            <a:r>
              <a:rPr lang="en-US" sz="3600" dirty="0">
                <a:cs typeface="Times New Roman" panose="02020603050405020304" pitchFamily="18" charset="0"/>
              </a:rPr>
              <a:t>(Comparative)</a:t>
            </a:r>
            <a:endParaRPr lang="en-US" sz="36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1E43DB50-BEDE-CBC2-46F9-A709EB8CD67C}"/>
              </a:ext>
            </a:extLst>
          </p:cNvPr>
          <p:cNvSpPr txBox="1">
            <a:spLocks/>
          </p:cNvSpPr>
          <p:nvPr/>
        </p:nvSpPr>
        <p:spPr>
          <a:xfrm>
            <a:off x="609601" y="10668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600" dirty="0">
              <a:cs typeface="Times New Roman" panose="02020603050405020304" pitchFamily="18" charset="0"/>
            </a:endParaRPr>
          </a:p>
        </p:txBody>
      </p:sp>
      <p:pic>
        <p:nvPicPr>
          <p:cNvPr id="4" name="Picture 3">
            <a:extLst>
              <a:ext uri="{FF2B5EF4-FFF2-40B4-BE49-F238E27FC236}">
                <a16:creationId xmlns:a16="http://schemas.microsoft.com/office/drawing/2014/main" id="{B16BF501-4176-ADD4-9FBD-E4F3A382175D}"/>
              </a:ext>
            </a:extLst>
          </p:cNvPr>
          <p:cNvPicPr>
            <a:picLocks noChangeAspect="1"/>
          </p:cNvPicPr>
          <p:nvPr/>
        </p:nvPicPr>
        <p:blipFill>
          <a:blip r:embed="rId3"/>
          <a:stretch>
            <a:fillRect/>
          </a:stretch>
        </p:blipFill>
        <p:spPr>
          <a:xfrm>
            <a:off x="5334000" y="85258"/>
            <a:ext cx="5896798" cy="6687483"/>
          </a:xfrm>
          <a:prstGeom prst="rect">
            <a:avLst/>
          </a:prstGeom>
        </p:spPr>
      </p:pic>
    </p:spTree>
    <p:extLst>
      <p:ext uri="{BB962C8B-B14F-4D97-AF65-F5344CB8AC3E}">
        <p14:creationId xmlns:p14="http://schemas.microsoft.com/office/powerpoint/2010/main" val="3383057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Hoagland (2023)</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“Innovations and Inequities in Access to Medical Services”</a:t>
            </a:r>
          </a:p>
          <a:p>
            <a:r>
              <a:rPr lang="en-US" sz="2400" i="1" dirty="0"/>
              <a:t>Working Paper </a:t>
            </a:r>
          </a:p>
        </p:txBody>
      </p:sp>
    </p:spTree>
    <p:extLst>
      <p:ext uri="{BB962C8B-B14F-4D97-AF65-F5344CB8AC3E}">
        <p14:creationId xmlns:p14="http://schemas.microsoft.com/office/powerpoint/2010/main" val="4102972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200" dirty="0">
                <a:cs typeface="Times New Roman" panose="02020603050405020304" pitchFamily="18" charset="0"/>
              </a:rPr>
              <a:t>How do innovations impact equity?</a:t>
            </a:r>
            <a:endParaRPr lang="en-US" sz="36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1E43DB50-BEDE-CBC2-46F9-A709EB8CD67C}"/>
              </a:ext>
            </a:extLst>
          </p:cNvPr>
          <p:cNvSpPr txBox="1">
            <a:spLocks/>
          </p:cNvSpPr>
          <p:nvPr/>
        </p:nvSpPr>
        <p:spPr>
          <a:xfrm>
            <a:off x="609601" y="10668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600"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3A7AD797-AA3A-E829-3DBD-00E6D452AB46}"/>
              </a:ext>
            </a:extLst>
          </p:cNvPr>
          <p:cNvSpPr txBox="1">
            <a:spLocks/>
          </p:cNvSpPr>
          <p:nvPr/>
        </p:nvSpPr>
        <p:spPr>
          <a:xfrm>
            <a:off x="762001" y="12192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Cost-based barriers to care (duh?)</a:t>
            </a:r>
          </a:p>
          <a:p>
            <a:r>
              <a:rPr lang="en-US" sz="2400" dirty="0">
                <a:cs typeface="Times New Roman" panose="02020603050405020304" pitchFamily="18" charset="0"/>
              </a:rPr>
              <a:t>Capacity constraints, physician learning, productivity spillovers!</a:t>
            </a:r>
          </a:p>
          <a:p>
            <a:r>
              <a:rPr lang="en-US" sz="2400" dirty="0">
                <a:cs typeface="Times New Roman" panose="02020603050405020304" pitchFamily="18" charset="0"/>
              </a:rPr>
              <a:t>How should this update the way we think about adopting (paying for) innovations?</a:t>
            </a:r>
            <a:endParaRPr lang="en-US" sz="2600" dirty="0">
              <a:cs typeface="Times New Roman" panose="02020603050405020304" pitchFamily="18" charset="0"/>
            </a:endParaRPr>
          </a:p>
        </p:txBody>
      </p:sp>
    </p:spTree>
    <p:extLst>
      <p:ext uri="{BB962C8B-B14F-4D97-AF65-F5344CB8AC3E}">
        <p14:creationId xmlns:p14="http://schemas.microsoft.com/office/powerpoint/2010/main" val="20921275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200" dirty="0">
                <a:cs typeface="Times New Roman" panose="02020603050405020304" pitchFamily="18" charset="0"/>
              </a:rPr>
              <a:t>How do innovations impact equity?</a:t>
            </a:r>
            <a:endParaRPr lang="en-US" sz="36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1E43DB50-BEDE-CBC2-46F9-A709EB8CD67C}"/>
              </a:ext>
            </a:extLst>
          </p:cNvPr>
          <p:cNvSpPr txBox="1">
            <a:spLocks/>
          </p:cNvSpPr>
          <p:nvPr/>
        </p:nvSpPr>
        <p:spPr>
          <a:xfrm>
            <a:off x="609601" y="10668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600"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3A7AD797-AA3A-E829-3DBD-00E6D452AB46}"/>
              </a:ext>
            </a:extLst>
          </p:cNvPr>
          <p:cNvSpPr txBox="1">
            <a:spLocks/>
          </p:cNvSpPr>
          <p:nvPr/>
        </p:nvSpPr>
        <p:spPr>
          <a:xfrm>
            <a:off x="762001" y="1219201"/>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Cost-based barriers to care (duh?)</a:t>
            </a:r>
          </a:p>
          <a:p>
            <a:r>
              <a:rPr lang="en-US" sz="2400" dirty="0">
                <a:cs typeface="Times New Roman" panose="02020603050405020304" pitchFamily="18" charset="0"/>
              </a:rPr>
              <a:t>Capacity constraints, physician learning, productivity spillovers!</a:t>
            </a:r>
          </a:p>
          <a:p>
            <a:r>
              <a:rPr lang="en-US" sz="2400" dirty="0">
                <a:cs typeface="Times New Roman" panose="02020603050405020304" pitchFamily="18" charset="0"/>
              </a:rPr>
              <a:t>How should this update the way we think about adopting (paying for) innovations?</a:t>
            </a:r>
          </a:p>
          <a:p>
            <a:pPr marL="0" indent="0">
              <a:buNone/>
            </a:pPr>
            <a:r>
              <a:rPr lang="en-US" sz="2400" b="1" dirty="0">
                <a:cs typeface="Times New Roman" panose="02020603050405020304" pitchFamily="18" charset="0"/>
              </a:rPr>
              <a:t>This paper: </a:t>
            </a:r>
          </a:p>
          <a:p>
            <a:r>
              <a:rPr lang="en-US" sz="2400" dirty="0">
                <a:cs typeface="Times New Roman" panose="02020603050405020304" pitchFamily="18" charset="0"/>
              </a:rPr>
              <a:t>Uses the Chandra-</a:t>
            </a:r>
            <a:r>
              <a:rPr lang="en-US" sz="2400" dirty="0" err="1">
                <a:cs typeface="Times New Roman" panose="02020603050405020304" pitchFamily="18" charset="0"/>
              </a:rPr>
              <a:t>Staiger</a:t>
            </a:r>
            <a:r>
              <a:rPr lang="en-US" sz="2400" dirty="0">
                <a:cs typeface="Times New Roman" panose="02020603050405020304" pitchFamily="18" charset="0"/>
              </a:rPr>
              <a:t> model with two twists: </a:t>
            </a:r>
          </a:p>
          <a:p>
            <a:pPr marL="514350" indent="-514350">
              <a:buFont typeface="+mj-lt"/>
              <a:buAutoNum type="arabicPeriod"/>
            </a:pPr>
            <a:r>
              <a:rPr lang="en-US" sz="2400" dirty="0">
                <a:cs typeface="Times New Roman" panose="02020603050405020304" pitchFamily="18" charset="0"/>
              </a:rPr>
              <a:t>Looks at two margins of care (why?) </a:t>
            </a:r>
          </a:p>
          <a:p>
            <a:pPr marL="514350" indent="-514350">
              <a:buFont typeface="+mj-lt"/>
              <a:buAutoNum type="arabicPeriod"/>
            </a:pPr>
            <a:r>
              <a:rPr lang="en-US" sz="2400" dirty="0">
                <a:cs typeface="Times New Roman" panose="02020603050405020304" pitchFamily="18" charset="0"/>
              </a:rPr>
              <a:t>Thinks about innovations in one sector (why?)</a:t>
            </a:r>
            <a:endParaRPr lang="en-US" sz="2600" dirty="0">
              <a:cs typeface="Times New Roman" panose="02020603050405020304" pitchFamily="18" charset="0"/>
            </a:endParaRPr>
          </a:p>
        </p:txBody>
      </p:sp>
    </p:spTree>
    <p:extLst>
      <p:ext uri="{BB962C8B-B14F-4D97-AF65-F5344CB8AC3E}">
        <p14:creationId xmlns:p14="http://schemas.microsoft.com/office/powerpoint/2010/main" val="38940373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Presentations</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05963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8915400" cy="624840"/>
          </a:xfrm>
        </p:spPr>
        <p:txBody>
          <a:bodyPr>
            <a:normAutofit fontScale="90000"/>
          </a:bodyPr>
          <a:lstStyle/>
          <a:p>
            <a:r>
              <a:rPr lang="en-US" dirty="0">
                <a:solidFill>
                  <a:schemeClr val="accent2">
                    <a:lumMod val="75000"/>
                  </a:schemeClr>
                </a:solidFill>
                <a:cs typeface="Times New Roman" panose="02020603050405020304" pitchFamily="18" charset="0"/>
              </a:rPr>
              <a:t>Last time: Risk Adjustment</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215434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How to (partially) deal with adverse selection issues</a:t>
            </a:r>
          </a:p>
          <a:p>
            <a:r>
              <a:rPr lang="en-US" sz="2400" dirty="0">
                <a:cs typeface="Times New Roman" panose="02020603050405020304" pitchFamily="18" charset="0"/>
              </a:rPr>
              <a:t>What is optimal? </a:t>
            </a:r>
          </a:p>
          <a:p>
            <a:r>
              <a:rPr lang="en-US" sz="2400" dirty="0">
                <a:cs typeface="Times New Roman" panose="02020603050405020304" pitchFamily="18" charset="0"/>
              </a:rPr>
              <a:t>What perverse incentives might risk adjustment create?</a:t>
            </a:r>
          </a:p>
        </p:txBody>
      </p:sp>
      <p:sp>
        <p:nvSpPr>
          <p:cNvPr id="3" name="Title 1">
            <a:extLst>
              <a:ext uri="{FF2B5EF4-FFF2-40B4-BE49-F238E27FC236}">
                <a16:creationId xmlns:a16="http://schemas.microsoft.com/office/drawing/2014/main" id="{8B00CFD6-47D4-A5ED-8B83-09DCEAB85E25}"/>
              </a:ext>
            </a:extLst>
          </p:cNvPr>
          <p:cNvSpPr txBox="1">
            <a:spLocks/>
          </p:cNvSpPr>
          <p:nvPr/>
        </p:nvSpPr>
        <p:spPr>
          <a:xfrm>
            <a:off x="597074" y="3116580"/>
            <a:ext cx="8013526" cy="6248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dirty="0">
                <a:solidFill>
                  <a:schemeClr val="accent2">
                    <a:lumMod val="75000"/>
                  </a:schemeClr>
                </a:solidFill>
                <a:cs typeface="Times New Roman" panose="02020603050405020304" pitchFamily="18" charset="0"/>
              </a:rPr>
              <a:t>This time: Equity and Discrimination</a:t>
            </a:r>
          </a:p>
        </p:txBody>
      </p:sp>
      <p:sp>
        <p:nvSpPr>
          <p:cNvPr id="4" name="Content Placeholder 2">
            <a:extLst>
              <a:ext uri="{FF2B5EF4-FFF2-40B4-BE49-F238E27FC236}">
                <a16:creationId xmlns:a16="http://schemas.microsoft.com/office/drawing/2014/main" id="{503F776D-A7DB-4AED-9B16-D81631B561AC}"/>
              </a:ext>
            </a:extLst>
          </p:cNvPr>
          <p:cNvSpPr txBox="1">
            <a:spLocks/>
          </p:cNvSpPr>
          <p:nvPr/>
        </p:nvSpPr>
        <p:spPr>
          <a:xfrm>
            <a:off x="609600" y="3774077"/>
            <a:ext cx="10439400" cy="1661225"/>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How do we think about modeling efficiency/equity tradeoffs? </a:t>
            </a:r>
          </a:p>
          <a:p>
            <a:r>
              <a:rPr lang="en-US" sz="2400" dirty="0">
                <a:cs typeface="Times New Roman" panose="02020603050405020304" pitchFamily="18" charset="0"/>
              </a:rPr>
              <a:t>What about more persistent threats to equity? </a:t>
            </a:r>
          </a:p>
          <a:p>
            <a:r>
              <a:rPr lang="en-US" sz="2400" dirty="0">
                <a:cs typeface="Times New Roman" panose="02020603050405020304" pitchFamily="18" charset="0"/>
              </a:rPr>
              <a:t>Lots of theoretical work to be done here!</a:t>
            </a:r>
          </a:p>
        </p:txBody>
      </p:sp>
    </p:spTree>
    <p:extLst>
      <p:ext uri="{BB962C8B-B14F-4D97-AF65-F5344CB8AC3E}">
        <p14:creationId xmlns:p14="http://schemas.microsoft.com/office/powerpoint/2010/main" val="565854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Empirical evidence for health disparities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0" indent="0">
              <a:buNone/>
            </a:pPr>
            <a:r>
              <a:rPr lang="en-US" sz="2400" dirty="0">
                <a:cs typeface="Times New Roman" panose="02020603050405020304" pitchFamily="18" charset="0"/>
              </a:rPr>
              <a:t>Health disparities exist in lots of places: </a:t>
            </a:r>
          </a:p>
          <a:p>
            <a:r>
              <a:rPr lang="en-US" sz="2400" dirty="0">
                <a:cs typeface="Times New Roman" panose="02020603050405020304" pitchFamily="18" charset="0"/>
              </a:rPr>
              <a:t>Racial/ethnic </a:t>
            </a:r>
          </a:p>
          <a:p>
            <a:r>
              <a:rPr lang="en-US" sz="2400" dirty="0">
                <a:cs typeface="Times New Roman" panose="02020603050405020304" pitchFamily="18" charset="0"/>
              </a:rPr>
              <a:t>Gender identity/sexual orientation</a:t>
            </a:r>
          </a:p>
          <a:p>
            <a:r>
              <a:rPr lang="en-US" sz="2400" dirty="0">
                <a:cs typeface="Times New Roman" panose="02020603050405020304" pitchFamily="18" charset="0"/>
              </a:rPr>
              <a:t>Income/socioeconomic status</a:t>
            </a:r>
          </a:p>
          <a:p>
            <a:r>
              <a:rPr lang="en-US" sz="2400" dirty="0">
                <a:cs typeface="Times New Roman" panose="02020603050405020304" pitchFamily="18" charset="0"/>
              </a:rPr>
              <a:t>Geographic disparities (Chandra and </a:t>
            </a:r>
            <a:r>
              <a:rPr lang="en-US" sz="2400" dirty="0" err="1">
                <a:cs typeface="Times New Roman" panose="02020603050405020304" pitchFamily="18" charset="0"/>
              </a:rPr>
              <a:t>Staiger</a:t>
            </a:r>
            <a:r>
              <a:rPr lang="en-US" sz="2400" dirty="0">
                <a:cs typeface="Times New Roman" panose="02020603050405020304" pitchFamily="18" charset="0"/>
              </a:rPr>
              <a:t>)</a:t>
            </a:r>
          </a:p>
          <a:p>
            <a:r>
              <a:rPr lang="en-US" sz="2400" dirty="0">
                <a:cs typeface="Times New Roman" panose="02020603050405020304" pitchFamily="18" charset="0"/>
              </a:rPr>
              <a:t>Others?</a:t>
            </a:r>
          </a:p>
          <a:p>
            <a:pPr marL="0"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3728924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Empirical evidence for health disparities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0" indent="0">
              <a:buNone/>
            </a:pPr>
            <a:r>
              <a:rPr lang="en-US" sz="2400" dirty="0">
                <a:cs typeface="Times New Roman" panose="02020603050405020304" pitchFamily="18" charset="0"/>
              </a:rPr>
              <a:t>Health disparities exist in lots of places: </a:t>
            </a:r>
          </a:p>
          <a:p>
            <a:r>
              <a:rPr lang="en-US" sz="2400" dirty="0">
                <a:cs typeface="Times New Roman" panose="02020603050405020304" pitchFamily="18" charset="0"/>
              </a:rPr>
              <a:t>Racial/ethnic </a:t>
            </a:r>
          </a:p>
          <a:p>
            <a:r>
              <a:rPr lang="en-US" sz="2400" dirty="0">
                <a:cs typeface="Times New Roman" panose="02020603050405020304" pitchFamily="18" charset="0"/>
              </a:rPr>
              <a:t>Gender identity/sexual orientation</a:t>
            </a:r>
          </a:p>
          <a:p>
            <a:r>
              <a:rPr lang="en-US" sz="2400" dirty="0">
                <a:cs typeface="Times New Roman" panose="02020603050405020304" pitchFamily="18" charset="0"/>
              </a:rPr>
              <a:t>Income/socioeconomic status</a:t>
            </a:r>
          </a:p>
          <a:p>
            <a:r>
              <a:rPr lang="en-US" sz="2400" dirty="0">
                <a:cs typeface="Times New Roman" panose="02020603050405020304" pitchFamily="18" charset="0"/>
              </a:rPr>
              <a:t>Geographic disparities (Chandra and </a:t>
            </a:r>
            <a:r>
              <a:rPr lang="en-US" sz="2400" dirty="0" err="1">
                <a:cs typeface="Times New Roman" panose="02020603050405020304" pitchFamily="18" charset="0"/>
              </a:rPr>
              <a:t>Staiger</a:t>
            </a:r>
            <a:r>
              <a:rPr lang="en-US" sz="2400" dirty="0">
                <a:cs typeface="Times New Roman" panose="02020603050405020304" pitchFamily="18" charset="0"/>
              </a:rPr>
              <a:t>)</a:t>
            </a:r>
          </a:p>
          <a:p>
            <a:r>
              <a:rPr lang="en-US" sz="2400" dirty="0">
                <a:cs typeface="Times New Roman" panose="02020603050405020304" pitchFamily="18" charset="0"/>
              </a:rPr>
              <a:t>Others?</a:t>
            </a:r>
          </a:p>
          <a:p>
            <a:pPr marL="0" indent="0">
              <a:buNone/>
            </a:pPr>
            <a:r>
              <a:rPr lang="en-US" sz="2400" dirty="0">
                <a:cs typeface="Times New Roman" panose="02020603050405020304" pitchFamily="18" charset="0"/>
              </a:rPr>
              <a:t>What do we mean by disparities? </a:t>
            </a:r>
          </a:p>
          <a:p>
            <a:r>
              <a:rPr lang="en-US" sz="2400" dirty="0">
                <a:cs typeface="Times New Roman" panose="02020603050405020304" pitchFamily="18" charset="0"/>
              </a:rPr>
              <a:t>Differing levels of </a:t>
            </a:r>
            <a:r>
              <a:rPr lang="en-US" sz="2400" i="1" dirty="0">
                <a:cs typeface="Times New Roman" panose="02020603050405020304" pitchFamily="18" charset="0"/>
              </a:rPr>
              <a:t>access </a:t>
            </a:r>
            <a:r>
              <a:rPr lang="en-US" sz="2400" dirty="0">
                <a:cs typeface="Times New Roman" panose="02020603050405020304" pitchFamily="18" charset="0"/>
              </a:rPr>
              <a:t>(reduced rates of cancer screenings)</a:t>
            </a:r>
            <a:endParaRPr lang="en-US" sz="2400" i="1" dirty="0">
              <a:cs typeface="Times New Roman" panose="02020603050405020304" pitchFamily="18" charset="0"/>
            </a:endParaRPr>
          </a:p>
          <a:p>
            <a:r>
              <a:rPr lang="en-US" sz="2400" dirty="0">
                <a:cs typeface="Times New Roman" panose="02020603050405020304" pitchFamily="18" charset="0"/>
              </a:rPr>
              <a:t>Differing </a:t>
            </a:r>
            <a:r>
              <a:rPr lang="en-US" sz="2400" i="1" dirty="0">
                <a:cs typeface="Times New Roman" panose="02020603050405020304" pitchFamily="18" charset="0"/>
              </a:rPr>
              <a:t>outcomes </a:t>
            </a:r>
            <a:r>
              <a:rPr lang="en-US" sz="2400" dirty="0">
                <a:cs typeface="Times New Roman" panose="02020603050405020304" pitchFamily="18" charset="0"/>
              </a:rPr>
              <a:t>(increased cancer mortality rates)</a:t>
            </a:r>
          </a:p>
          <a:p>
            <a:r>
              <a:rPr lang="en-US" sz="2400" dirty="0">
                <a:cs typeface="Times New Roman" panose="02020603050405020304" pitchFamily="18" charset="0"/>
              </a:rPr>
              <a:t>Differential </a:t>
            </a:r>
            <a:r>
              <a:rPr lang="en-US" sz="2400" i="1" dirty="0">
                <a:cs typeface="Times New Roman" panose="02020603050405020304" pitchFamily="18" charset="0"/>
              </a:rPr>
              <a:t>physician interactions </a:t>
            </a:r>
            <a:r>
              <a:rPr lang="en-US" sz="2400" dirty="0">
                <a:cs typeface="Times New Roman" panose="02020603050405020304" pitchFamily="18" charset="0"/>
              </a:rPr>
              <a:t>(trust, labeling behaviors as child abuse, etc.)</a:t>
            </a:r>
          </a:p>
        </p:txBody>
      </p:sp>
    </p:spTree>
    <p:extLst>
      <p:ext uri="{BB962C8B-B14F-4D97-AF65-F5344CB8AC3E}">
        <p14:creationId xmlns:p14="http://schemas.microsoft.com/office/powerpoint/2010/main" val="4079505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Disparities persist even among younger populations</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960E5D04-BBBB-FD86-65BA-961BE1AC3EE2}"/>
              </a:ext>
            </a:extLst>
          </p:cNvPr>
          <p:cNvSpPr>
            <a:spLocks noGrp="1"/>
          </p:cNvSpPr>
          <p:nvPr>
            <p:ph idx="1"/>
          </p:nvPr>
        </p:nvSpPr>
        <p:spPr>
          <a:xfrm>
            <a:off x="7162800" y="1219200"/>
            <a:ext cx="4038600" cy="5486400"/>
          </a:xfrm>
        </p:spPr>
        <p:txBody>
          <a:bodyPr/>
          <a:lstStyle/>
          <a:p>
            <a:r>
              <a:rPr lang="en-CA" dirty="0"/>
              <a:t>Source: </a:t>
            </a:r>
            <a:r>
              <a:rPr lang="en-CA" dirty="0" err="1"/>
              <a:t>Aikee</a:t>
            </a:r>
            <a:r>
              <a:rPr lang="en-CA" dirty="0"/>
              <a:t> and </a:t>
            </a:r>
            <a:r>
              <a:rPr lang="en-CA" dirty="0" err="1"/>
              <a:t>Feir</a:t>
            </a:r>
            <a:r>
              <a:rPr lang="en-CA" dirty="0"/>
              <a:t> (2019)</a:t>
            </a:r>
          </a:p>
        </p:txBody>
      </p:sp>
      <p:pic>
        <p:nvPicPr>
          <p:cNvPr id="4" name="Picture 3">
            <a:extLst>
              <a:ext uri="{FF2B5EF4-FFF2-40B4-BE49-F238E27FC236}">
                <a16:creationId xmlns:a16="http://schemas.microsoft.com/office/drawing/2014/main" id="{FE4E2F08-8375-88E8-8FAD-A8C602EFC766}"/>
              </a:ext>
            </a:extLst>
          </p:cNvPr>
          <p:cNvPicPr>
            <a:picLocks noChangeAspect="1"/>
          </p:cNvPicPr>
          <p:nvPr/>
        </p:nvPicPr>
        <p:blipFill>
          <a:blip r:embed="rId3"/>
          <a:stretch>
            <a:fillRect/>
          </a:stretch>
        </p:blipFill>
        <p:spPr>
          <a:xfrm>
            <a:off x="381000" y="896917"/>
            <a:ext cx="6638860" cy="5638800"/>
          </a:xfrm>
          <a:prstGeom prst="rect">
            <a:avLst/>
          </a:prstGeom>
        </p:spPr>
      </p:pic>
    </p:spTree>
    <p:extLst>
      <p:ext uri="{BB962C8B-B14F-4D97-AF65-F5344CB8AC3E}">
        <p14:creationId xmlns:p14="http://schemas.microsoft.com/office/powerpoint/2010/main" val="2545914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Things to have in intro: update this figure?</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D805E0D-3136-3FA0-0542-9376D12289F6}"/>
              </a:ext>
            </a:extLst>
          </p:cNvPr>
          <p:cNvPicPr>
            <a:picLocks noGrp="1" noChangeAspect="1"/>
          </p:cNvPicPr>
          <p:nvPr>
            <p:ph idx="1"/>
          </p:nvPr>
        </p:nvPicPr>
        <p:blipFill>
          <a:blip r:embed="rId2"/>
          <a:stretch>
            <a:fillRect/>
          </a:stretch>
        </p:blipFill>
        <p:spPr>
          <a:xfrm>
            <a:off x="1828594" y="1313537"/>
            <a:ext cx="8001411" cy="4648439"/>
          </a:xfrm>
        </p:spPr>
      </p:pic>
      <p:pic>
        <p:nvPicPr>
          <p:cNvPr id="4" name="Picture 3">
            <a:extLst>
              <a:ext uri="{FF2B5EF4-FFF2-40B4-BE49-F238E27FC236}">
                <a16:creationId xmlns:a16="http://schemas.microsoft.com/office/drawing/2014/main" id="{E49F200C-943D-0CC6-3F83-F91E4BCB8109}"/>
              </a:ext>
            </a:extLst>
          </p:cNvPr>
          <p:cNvPicPr>
            <a:picLocks noChangeAspect="1"/>
          </p:cNvPicPr>
          <p:nvPr/>
        </p:nvPicPr>
        <p:blipFill>
          <a:blip r:embed="rId3"/>
          <a:stretch>
            <a:fillRect/>
          </a:stretch>
        </p:blipFill>
        <p:spPr>
          <a:xfrm>
            <a:off x="127754" y="147179"/>
            <a:ext cx="11936491" cy="6563641"/>
          </a:xfrm>
          <a:prstGeom prst="rect">
            <a:avLst/>
          </a:prstGeom>
        </p:spPr>
      </p:pic>
    </p:spTree>
    <p:extLst>
      <p:ext uri="{BB962C8B-B14F-4D97-AF65-F5344CB8AC3E}">
        <p14:creationId xmlns:p14="http://schemas.microsoft.com/office/powerpoint/2010/main" val="2447537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Disparities have strong dynamics associated with them</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960E5D04-BBBB-FD86-65BA-961BE1AC3EE2}"/>
              </a:ext>
            </a:extLst>
          </p:cNvPr>
          <p:cNvSpPr>
            <a:spLocks noGrp="1"/>
          </p:cNvSpPr>
          <p:nvPr>
            <p:ph idx="1"/>
          </p:nvPr>
        </p:nvSpPr>
        <p:spPr>
          <a:xfrm>
            <a:off x="8305800" y="1676400"/>
            <a:ext cx="2895600" cy="5029200"/>
          </a:xfrm>
        </p:spPr>
        <p:txBody>
          <a:bodyPr/>
          <a:lstStyle/>
          <a:p>
            <a:r>
              <a:rPr lang="en-CA" dirty="0"/>
              <a:t>Source: Alsan and Wanamaker (QJE 2018)</a:t>
            </a:r>
          </a:p>
          <a:p>
            <a:r>
              <a:rPr lang="en-CA" dirty="0"/>
              <a:t>Blue: differences between black and white </a:t>
            </a:r>
            <a:r>
              <a:rPr lang="en-CA" i="1" dirty="0"/>
              <a:t>men</a:t>
            </a:r>
          </a:p>
          <a:p>
            <a:r>
              <a:rPr lang="en-CA" dirty="0"/>
              <a:t>Red: differences between black and white </a:t>
            </a:r>
            <a:r>
              <a:rPr lang="en-CA" i="1" dirty="0"/>
              <a:t>women</a:t>
            </a:r>
            <a:endParaRPr lang="en-CA" dirty="0"/>
          </a:p>
        </p:txBody>
      </p:sp>
      <p:pic>
        <p:nvPicPr>
          <p:cNvPr id="8" name="Picture 7">
            <a:extLst>
              <a:ext uri="{FF2B5EF4-FFF2-40B4-BE49-F238E27FC236}">
                <a16:creationId xmlns:a16="http://schemas.microsoft.com/office/drawing/2014/main" id="{FE060285-F723-8E32-C8C0-74C4A836DD0A}"/>
              </a:ext>
            </a:extLst>
          </p:cNvPr>
          <p:cNvPicPr>
            <a:picLocks noChangeAspect="1"/>
          </p:cNvPicPr>
          <p:nvPr/>
        </p:nvPicPr>
        <p:blipFill>
          <a:blip r:embed="rId3"/>
          <a:stretch>
            <a:fillRect/>
          </a:stretch>
        </p:blipFill>
        <p:spPr>
          <a:xfrm>
            <a:off x="533400" y="858385"/>
            <a:ext cx="7621956" cy="5847215"/>
          </a:xfrm>
          <a:prstGeom prst="rect">
            <a:avLst/>
          </a:prstGeom>
        </p:spPr>
      </p:pic>
    </p:spTree>
    <p:extLst>
      <p:ext uri="{BB962C8B-B14F-4D97-AF65-F5344CB8AC3E}">
        <p14:creationId xmlns:p14="http://schemas.microsoft.com/office/powerpoint/2010/main" val="301423040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2164</TotalTime>
  <Words>2506</Words>
  <Application>Microsoft Office PowerPoint</Application>
  <PresentationFormat>Widescreen</PresentationFormat>
  <Paragraphs>254</Paragraphs>
  <Slides>35</Slides>
  <Notes>30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35</vt:i4>
      </vt:variant>
    </vt:vector>
  </HeadingPairs>
  <TitlesOfParts>
    <vt:vector size="47" baseType="lpstr">
      <vt:lpstr>Arial</vt:lpstr>
      <vt:lpstr>Calibri</vt:lpstr>
      <vt:lpstr>Cambria Math</vt:lpstr>
      <vt:lpstr>ff-quadraat-web-pro</vt:lpstr>
      <vt:lpstr>FiraSans-Light-Identity-H</vt:lpstr>
      <vt:lpstr>Glacial Indifference</vt:lpstr>
      <vt:lpstr>Glacial Indifference Bold</vt:lpstr>
      <vt:lpstr>Oswald Bold</vt:lpstr>
      <vt:lpstr>Times New Roman</vt:lpstr>
      <vt:lpstr>Wingdings 2</vt:lpstr>
      <vt:lpstr>View</vt:lpstr>
      <vt:lpstr>Office Theme</vt:lpstr>
      <vt:lpstr>Advanced Health Economics</vt:lpstr>
      <vt:lpstr>PowerPoint Presentation</vt:lpstr>
      <vt:lpstr>Last time: Risk Adjustment</vt:lpstr>
      <vt:lpstr>Last time: Risk Adjustment</vt:lpstr>
      <vt:lpstr>Empirical evidence for health disparities</vt:lpstr>
      <vt:lpstr>Empirical evidence for health disparities</vt:lpstr>
      <vt:lpstr>Disparities persist even among younger populations</vt:lpstr>
      <vt:lpstr>Things to have in intro: update this figure?</vt:lpstr>
      <vt:lpstr>Disparities have strong dynamics associated with them</vt:lpstr>
      <vt:lpstr>Equity modeling is (sorely) lacking!</vt:lpstr>
      <vt:lpstr>Becker (1957)</vt:lpstr>
      <vt:lpstr>A First Pass at Models of Discrimination</vt:lpstr>
      <vt:lpstr>A First Pass at Models of Discrimination</vt:lpstr>
      <vt:lpstr>A First Pass at Models of Discrimination</vt:lpstr>
      <vt:lpstr>A First Pass at Models of Discrimination</vt:lpstr>
      <vt:lpstr>A First Pass at Models of Discrimination</vt:lpstr>
      <vt:lpstr>A First Pass at Models of Discrimination</vt:lpstr>
      <vt:lpstr>Balsa and McGuire (2003)</vt:lpstr>
      <vt:lpstr>Statistical Discrimination and Disparities in Treatment</vt:lpstr>
      <vt:lpstr>Statistical Discrimination and Disparities in Treatment</vt:lpstr>
      <vt:lpstr>How do signals affect decisions? </vt:lpstr>
      <vt:lpstr>What are optimal treatment decisions? </vt:lpstr>
      <vt:lpstr>What are optimal treatment decisions? </vt:lpstr>
      <vt:lpstr>What are expected outcomes? </vt:lpstr>
      <vt:lpstr>Takeaway</vt:lpstr>
      <vt:lpstr>Benchmark: Benevolent Doctor with Perfect Information</vt:lpstr>
      <vt:lpstr>Case 1: Prejudice</vt:lpstr>
      <vt:lpstr>Case 1: Prejudice</vt:lpstr>
      <vt:lpstr>Case 1: Prejudice</vt:lpstr>
      <vt:lpstr>Case 3: Stereotyping</vt:lpstr>
      <vt:lpstr>Case 2: Clinical Uncertainty  (Comparative)</vt:lpstr>
      <vt:lpstr>Hoagland (2023)</vt:lpstr>
      <vt:lpstr>How do innovations impact equity?</vt:lpstr>
      <vt:lpstr>How do innovations impact equity?</vt:lpstr>
      <vt:lpstr>Presentations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161</cp:revision>
  <dcterms:created xsi:type="dcterms:W3CDTF">2011-01-10T00:42:42Z</dcterms:created>
  <dcterms:modified xsi:type="dcterms:W3CDTF">2023-03-06T19:14:02Z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