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7"/>
  </p:notesMasterIdLst>
  <p:sldIdLst>
    <p:sldId id="256" r:id="rId2"/>
    <p:sldId id="487" r:id="rId3"/>
    <p:sldId id="357" r:id="rId4"/>
    <p:sldId id="476" r:id="rId5"/>
    <p:sldId id="488" r:id="rId6"/>
    <p:sldId id="493" r:id="rId7"/>
    <p:sldId id="495" r:id="rId8"/>
    <p:sldId id="496" r:id="rId9"/>
    <p:sldId id="497" r:id="rId10"/>
    <p:sldId id="494" r:id="rId11"/>
    <p:sldId id="491" r:id="rId12"/>
    <p:sldId id="492" r:id="rId13"/>
    <p:sldId id="341" r:id="rId14"/>
    <p:sldId id="498" r:id="rId15"/>
    <p:sldId id="503" r:id="rId16"/>
    <p:sldId id="499" r:id="rId17"/>
    <p:sldId id="500" r:id="rId18"/>
    <p:sldId id="502" r:id="rId19"/>
    <p:sldId id="501" r:id="rId20"/>
    <p:sldId id="663" r:id="rId21"/>
    <p:sldId id="485" r:id="rId22"/>
    <p:sldId id="490" r:id="rId23"/>
    <p:sldId id="489" r:id="rId24"/>
    <p:sldId id="504" r:id="rId25"/>
    <p:sldId id="505" r:id="rId26"/>
    <p:sldId id="506" r:id="rId27"/>
    <p:sldId id="665" r:id="rId28"/>
    <p:sldId id="664" r:id="rId29"/>
    <p:sldId id="507" r:id="rId30"/>
    <p:sldId id="662" r:id="rId31"/>
    <p:sldId id="486" r:id="rId32"/>
    <p:sldId id="666" r:id="rId33"/>
    <p:sldId id="667" r:id="rId34"/>
    <p:sldId id="668" r:id="rId35"/>
    <p:sldId id="669" r:id="rId36"/>
    <p:sldId id="670" r:id="rId37"/>
    <p:sldId id="672" r:id="rId38"/>
    <p:sldId id="675" r:id="rId39"/>
    <p:sldId id="674" r:id="rId40"/>
    <p:sldId id="673" r:id="rId41"/>
    <p:sldId id="677" r:id="rId42"/>
    <p:sldId id="676" r:id="rId43"/>
    <p:sldId id="671" r:id="rId44"/>
    <p:sldId id="414" r:id="rId45"/>
    <p:sldId id="413" r:id="rId4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766" autoAdjust="0"/>
  </p:normalViewPr>
  <p:slideViewPr>
    <p:cSldViewPr>
      <p:cViewPr>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3/13/2023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ashingtonpost.com/health/is-bias-keeping-female-minority-patients-from-getting-proper-care-for-their-pain/2019/07/26/9d1b3a78-a810-11e9-9214-246e594de5d5_story.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researchgate.net/publication/336474480_Overbooked_and_Overlooked_Machine_Learning_and_Racial_Bias_in_Medical_Appointment_Schedulin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kicker – how do you interpret this in the data? What would your modeling instinct be?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437602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my job market paper as a quick example</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736695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on division between neoclassical and behavioral. Think about important things here (dealing with risks of very low-probability events, lots of discounting, etc.)</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815822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Helpful videos: https://www.youtube.com/watch?v=RpRVt41X9oU&amp;ab_channel=EconJohn .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189879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Goods can be weakly/strongly addictive. Source: Ferguson, 2000</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010295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24773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on Canadian data! Start with cigarettes – note that positive coefficients on lags and leads (with large magnitudes). But milk has even larger coefficients! Implied discount rates are implausible for cigarettes but totally plausible for milk.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36357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887455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been some discussion of if this is the “right” approach. Seems like a place behavioral econ could have a lot to say.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82406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4082245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 don’t particularly like this model (too macro, relies too much on dynamics). What did others think?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235317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people in our data with acknowledged symptoms of HD, 30% have undergone HD testing. Note formatted graphs are way better than the WP version.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836984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really valuable exercise: take empirical facts that don’t make sense and see what makes them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36549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really valuable exercise: take empirical facts that don’t make sense and see what makes them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405165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really valuable exercise: take empirical facts that don’t make sense and see what makes them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846858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 include: </a:t>
            </a:r>
            <a:r>
              <a:rPr lang="en-US" dirty="0"/>
              <a:t>the time 2 consumption utility dominates by assumption, so the value of testing is increasing in risk. But anticipatory utility still pushes it way down -- even a very small real cost of testing could push people, especially those with low values of p, to not test. </a:t>
            </a:r>
            <a:r>
              <a:rPr lang="en-US" b="1" dirty="0"/>
              <a:t>Effectively, a large portion of the cost of testing is the loss of the anticipatory utility</a:t>
            </a:r>
            <a:endParaRPr lang="en-CA" b="1" dirty="0"/>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4246373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439864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98567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Oster thinks so, I’m not sure</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130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Mention that JHF is a good new journal for publication</a:t>
            </a:r>
          </a:p>
          <a:p>
            <a:pPr marL="171450" indent="-171450">
              <a:buFont typeface="Arial" panose="020B0604020202020204" pitchFamily="34" charset="0"/>
              <a:buChar char="•"/>
            </a:pPr>
            <a:r>
              <a:rPr lang="en-US" dirty="0"/>
              <a:t>Recent article proposes using big data to predict opioid overdoses/hospitalizations/deaths. How should we think about using these decision rules in an equitable way? </a:t>
            </a:r>
          </a:p>
          <a:p>
            <a:pPr marL="171450" indent="-171450">
              <a:buFont typeface="Arial" panose="020B0604020202020204" pitchFamily="34" charset="0"/>
              <a:buChar char="•"/>
            </a:pPr>
            <a:r>
              <a:rPr lang="en-US" dirty="0"/>
              <a:t>Remember, for example, the </a:t>
            </a:r>
            <a:r>
              <a:rPr lang="en-US" dirty="0" err="1"/>
              <a:t>debaucle</a:t>
            </a:r>
            <a:r>
              <a:rPr lang="en-US" dirty="0"/>
              <a:t> of Google photos classifying two Haitian men as “gorillas.” What might happen in healthcare? (</a:t>
            </a:r>
            <a:r>
              <a:rPr lang="en-US" b="0" i="0" dirty="0">
                <a:solidFill>
                  <a:srgbClr val="000000"/>
                </a:solidFill>
                <a:effectLst/>
                <a:latin typeface="Gill Sans"/>
              </a:rPr>
              <a:t>Consider that health care providers notoriously </a:t>
            </a:r>
            <a:r>
              <a:rPr lang="en-US" b="0" i="0" u="none" strike="noStrike" dirty="0">
                <a:solidFill>
                  <a:srgbClr val="286DC0"/>
                </a:solidFill>
                <a:effectLst/>
                <a:latin typeface="Gill Sans"/>
                <a:hlinkClick r:id="rId3"/>
              </a:rPr>
              <a:t>underdiagnose and undertreat</a:t>
            </a:r>
            <a:r>
              <a:rPr lang="en-US" b="0" i="0" dirty="0">
                <a:solidFill>
                  <a:srgbClr val="000000"/>
                </a:solidFill>
                <a:effectLst/>
                <a:latin typeface="Gill Sans"/>
              </a:rPr>
              <a:t> pain in female patients and in patients of color. An algorithm trained on that biased data will likewise underestimate the incidence of pain and the benefits of treatment for individuals in those populations.)</a:t>
            </a:r>
            <a:endParaRPr lang="en-US" dirty="0"/>
          </a:p>
          <a:p>
            <a:pPr marL="171450" indent="-171450">
              <a:buFont typeface="Arial" panose="020B0604020202020204" pitchFamily="34" charset="0"/>
              <a:buChar char="•"/>
            </a:pPr>
            <a:r>
              <a:rPr lang="en-US" dirty="0"/>
              <a:t>What does this look like theoretically? (does this look like a model of statistical discrimination? What other ways could we model this? Would outcomes differ?) </a:t>
            </a:r>
          </a:p>
          <a:p>
            <a:pPr marL="171450" indent="-171450">
              <a:buFont typeface="Arial" panose="020B0604020202020204" pitchFamily="34" charset="0"/>
              <a:buChar char="•"/>
            </a:pPr>
            <a:r>
              <a:rPr lang="en-US" dirty="0"/>
              <a:t>What does this look like practically? (e.g., if we’re using claims data, severity might be over-stated in the US and under-stated in Canada)</a:t>
            </a:r>
          </a:p>
          <a:p>
            <a:pPr marL="171450" indent="-171450">
              <a:buFont typeface="Arial" panose="020B0604020202020204" pitchFamily="34" charset="0"/>
              <a:buChar char="•"/>
            </a:pPr>
            <a:r>
              <a:rPr lang="en-US" dirty="0"/>
              <a:t>What about tensions between equity and accuracy? Example: </a:t>
            </a:r>
            <a:r>
              <a:rPr lang="en-US" b="0" i="0" dirty="0">
                <a:solidFill>
                  <a:srgbClr val="000000"/>
                </a:solidFill>
                <a:effectLst/>
                <a:latin typeface="Gill Sans"/>
              </a:rPr>
              <a:t>For instance, a </a:t>
            </a:r>
            <a:r>
              <a:rPr lang="en-US" b="0" i="0" u="none" strike="noStrike" dirty="0">
                <a:solidFill>
                  <a:srgbClr val="286DC0"/>
                </a:solidFill>
                <a:effectLst/>
                <a:latin typeface="Gill Sans"/>
                <a:hlinkClick r:id="rId4"/>
              </a:rPr>
              <a:t>scheduling algorithm</a:t>
            </a:r>
            <a:r>
              <a:rPr lang="en-US" b="0" i="0" dirty="0">
                <a:solidFill>
                  <a:srgbClr val="000000"/>
                </a:solidFill>
                <a:effectLst/>
                <a:latin typeface="Gill Sans"/>
              </a:rPr>
              <a:t> that intentionally double-books providers when patients are likely to be no-shows had a disparate impact based on race because patients of color—due to structural barriers outside their control—are more likely to miss appointments.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594785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 like this model, don’t think of it much as behavioral. It is niche though.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Focus on structural modeling!</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20324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014612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Note this is in Medicare Part D (prescription drug) Plans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55142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Can cover more if you have time. C is insurance costs (premium + OOP shock). If there’s time, think about identification concerns: </a:t>
            </a:r>
          </a:p>
          <a:p>
            <a:pPr marL="171450" indent="-171450">
              <a:buFont typeface="Arial" panose="020B0604020202020204" pitchFamily="34" charset="0"/>
              <a:buChar char="•"/>
            </a:pPr>
            <a:r>
              <a:rPr lang="en-US" dirty="0"/>
              <a:t>Plan characteristics may be endogenous (unobserved demand factors). How do the authors address this (kitchen sink regression + Fes). Is this enough? </a:t>
            </a:r>
          </a:p>
          <a:p>
            <a:pPr marL="171450" indent="-171450">
              <a:buFont typeface="Arial" panose="020B0604020202020204" pitchFamily="34" charset="0"/>
              <a:buChar char="•"/>
            </a:pPr>
            <a:r>
              <a:rPr lang="en-US" dirty="0"/>
              <a:t>When brand-state dummies are included, coefficients on plan characteristics are identified by the variation across plans offered by the same brands in a given state.</a:t>
            </a:r>
          </a:p>
          <a:p>
            <a:pPr marL="171450" indent="-171450">
              <a:buFont typeface="Arial" panose="020B0604020202020204" pitchFamily="34" charset="0"/>
              <a:buChar char="•"/>
            </a:pPr>
            <a:r>
              <a:rPr lang="en-US" dirty="0"/>
              <a:t>Even with these fixed effects, it is possible that premiums are endogenous because they are set based on brand–state specific assessments of demand conditions. But this works in their favor! If premiums are higher in regions where insurers anticipate more demand for their particular plan (relative to other plans offered by the same insurer), our estimate of the coefficient on premiums will be biased toward zero, since individuals will appear to be less averse to higher premiums. To the extent that these factors make high premiums appear less undesirable than they actually are, our conclusion that premiums are overweighted relative to out-of-pocket costs would be strengthened, as would our estimates of the welfare loss due to consumer mistakes.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98885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Can cover more if you have time. C is insurance costs (premium + OOP shock). Do you trust these restrictions?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595742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Is it surprising that none of the restrictions they imposed held?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36473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Now in the 2016 paper. Welfare is </a:t>
            </a:r>
            <a:r>
              <a:rPr lang="en-US" dirty="0"/>
              <a:t>taking into account total costs, risk protection, and plan quality variables and scaling by the marginal utility of income so that it is expressed in a money-metric. Foregone welfare is just difference in chosen plan from welfare-maximizing one (at individual level).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186524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 choice set, CF = choice function, changes in claims and normative terms (last two aren’t focused on).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161240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several parameters in the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41229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Today’s a little bit of a hodge-podge: each model is totally different, these are context dependent. But they can also spark huge literatures (Becker and Murphy; Abaluck et al.) or answer really interesting questions (Oster)</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45648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382210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big changes in choice set over time</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0347246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estimation here is easier – just a conditional logit (can do MLE or simulated MLE to speed things up, also use RE instead of FE to speed up estimation).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687036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 like this model, don’t think of it much as behavioral. It is niche though.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5894786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picture</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16349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here I’m going to paint with a broad brush and just focus on the extremes. But think about how complicated it is to be in the middle here too? Think back to 2020-2021 – when did you decide to go to restaurants, church, outdoor events, etc.? How did you weigh traveling options, or when/what mask to use, etc.? It was </a:t>
            </a:r>
            <a:r>
              <a:rPr lang="en-US" b="1" dirty="0"/>
              <a:t>exhaustingly complicated!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67516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Bell et al., 2022 https://journals.plos.org/plosone/article?id=10.1371/journal.pone.0260949. So how do we think about these concerns? How do we think broadly about mistrust of vaccines?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75608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Vest et al., 2022: https://journals.lww.com/jphmp/Fulltext/2022/05000/Indoor_Public_Mask_Wearing_Behavior_Changes_in.11.aspx. How have NPIs persisted post declines in covid cases?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380640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have those changes in behavior changed demand for health services (on both physician and patient side)? Source: https://onlinelibrary.wiley.com/doi/pdfdirect/10.1002/cam4.5678</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30143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3/13/2023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3/13/2023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9: Models of Individual Health Behaviors</a:t>
            </a:r>
          </a:p>
          <a:p>
            <a:r>
              <a:rPr lang="en-US" sz="2400"/>
              <a:t>DATE</a:t>
            </a:r>
            <a:endParaRPr lang="en-US" sz="2400" dirty="0"/>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COVID-19 Safety!</a:t>
            </a:r>
            <a:endParaRPr lang="en-US" sz="36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19E08BA-D08D-9345-427F-AB774F39F2D9}"/>
              </a:ext>
            </a:extLst>
          </p:cNvPr>
          <p:cNvSpPr>
            <a:spLocks noGrp="1"/>
          </p:cNvSpPr>
          <p:nvPr>
            <p:ph idx="1"/>
          </p:nvPr>
        </p:nvSpPr>
        <p:spPr/>
        <p:txBody>
          <a:bodyPr/>
          <a:lstStyle/>
          <a:p>
            <a:endParaRPr lang="en-US"/>
          </a:p>
        </p:txBody>
      </p:sp>
      <p:pic>
        <p:nvPicPr>
          <p:cNvPr id="12" name="Picture 11">
            <a:extLst>
              <a:ext uri="{FF2B5EF4-FFF2-40B4-BE49-F238E27FC236}">
                <a16:creationId xmlns:a16="http://schemas.microsoft.com/office/drawing/2014/main" id="{BD024042-B6EF-3109-5BBF-B477E349E385}"/>
              </a:ext>
            </a:extLst>
          </p:cNvPr>
          <p:cNvPicPr>
            <a:picLocks noChangeAspect="1"/>
          </p:cNvPicPr>
          <p:nvPr/>
        </p:nvPicPr>
        <p:blipFill>
          <a:blip r:embed="rId3"/>
          <a:stretch>
            <a:fillRect/>
          </a:stretch>
        </p:blipFill>
        <p:spPr>
          <a:xfrm>
            <a:off x="914400" y="1066800"/>
            <a:ext cx="5867400" cy="5858796"/>
          </a:xfrm>
          <a:prstGeom prst="rect">
            <a:avLst/>
          </a:prstGeom>
        </p:spPr>
      </p:pic>
    </p:spTree>
    <p:extLst>
      <p:ext uri="{BB962C8B-B14F-4D97-AF65-F5344CB8AC3E}">
        <p14:creationId xmlns:p14="http://schemas.microsoft.com/office/powerpoint/2010/main" val="350844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Literature is </a:t>
            </a:r>
            <a:r>
              <a:rPr lang="en-US" sz="3600" b="1" dirty="0">
                <a:latin typeface="Times New Roman" panose="02020603050405020304" pitchFamily="18" charset="0"/>
                <a:cs typeface="Times New Roman" panose="02020603050405020304" pitchFamily="18" charset="0"/>
              </a:rPr>
              <a:t>Broad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Where has this been used? </a:t>
            </a:r>
          </a:p>
          <a:p>
            <a:pPr algn="l"/>
            <a:r>
              <a:rPr lang="en-US" sz="2400" dirty="0">
                <a:cs typeface="Times New Roman" panose="02020603050405020304" pitchFamily="18" charset="0"/>
              </a:rPr>
              <a:t>Part of the problem: what drives these choices? </a:t>
            </a:r>
          </a:p>
          <a:p>
            <a:pPr lvl="1"/>
            <a:r>
              <a:rPr lang="en-US" sz="2200" dirty="0">
                <a:cs typeface="Times New Roman" panose="02020603050405020304" pitchFamily="18" charset="0"/>
              </a:rPr>
              <a:t>Is it bad beliefs? </a:t>
            </a:r>
          </a:p>
          <a:p>
            <a:pPr lvl="1"/>
            <a:r>
              <a:rPr lang="en-US" sz="2200" dirty="0">
                <a:cs typeface="Times New Roman" panose="02020603050405020304" pitchFamily="18" charset="0"/>
              </a:rPr>
              <a:t>Lack of institutional knowledge? </a:t>
            </a:r>
          </a:p>
          <a:p>
            <a:pPr lvl="1"/>
            <a:r>
              <a:rPr lang="en-US" sz="2200" dirty="0">
                <a:cs typeface="Times New Roman" panose="02020603050405020304" pitchFamily="18" charset="0"/>
              </a:rPr>
              <a:t>Liquidity/time constraints? </a:t>
            </a:r>
          </a:p>
          <a:p>
            <a:pPr lvl="1"/>
            <a:r>
              <a:rPr lang="en-US" sz="2200" dirty="0">
                <a:cs typeface="Times New Roman" panose="02020603050405020304" pitchFamily="18" charset="0"/>
              </a:rPr>
              <a:t>Trust in the medical system? </a:t>
            </a:r>
          </a:p>
          <a:p>
            <a:pPr lvl="1"/>
            <a:r>
              <a:rPr lang="en-US" sz="2200" dirty="0">
                <a:cs typeface="Times New Roman" panose="02020603050405020304" pitchFamily="18" charset="0"/>
              </a:rPr>
              <a:t>Laziness? </a:t>
            </a:r>
          </a:p>
          <a:p>
            <a:pPr lvl="1"/>
            <a:r>
              <a:rPr lang="en-US" sz="2200" dirty="0">
                <a:cs typeface="Times New Roman" panose="02020603050405020304" pitchFamily="18" charset="0"/>
              </a:rPr>
              <a:t>Others? </a:t>
            </a:r>
          </a:p>
        </p:txBody>
      </p:sp>
    </p:spTree>
    <p:extLst>
      <p:ext uri="{BB962C8B-B14F-4D97-AF65-F5344CB8AC3E}">
        <p14:creationId xmlns:p14="http://schemas.microsoft.com/office/powerpoint/2010/main" val="395414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Quick Note: Neoclassical vs. Behavioral</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6553200" cy="5250860"/>
              </a:xfrm>
            </p:spPr>
            <p:txBody>
              <a:bodyPr>
                <a:normAutofit fontScale="92500" lnSpcReduction="10000"/>
              </a:bodyPr>
              <a:lstStyle/>
              <a:p>
                <a:r>
                  <a:rPr lang="en-US" sz="2400" dirty="0"/>
                  <a:t>Some economic models </a:t>
                </a:r>
                <a:r>
                  <a:rPr lang="en-US" sz="2400" b="1" dirty="0"/>
                  <a:t>explicitly model irrational behavior</a:t>
                </a:r>
              </a:p>
              <a:p>
                <a:pPr lvl="1"/>
                <a:r>
                  <a:rPr lang="en-US" sz="2200" dirty="0"/>
                  <a:t>Example: quasi-hyperbolic discounting</a:t>
                </a:r>
              </a:p>
              <a:p>
                <a:pPr lvl="1"/>
                <a:r>
                  <a:rPr lang="en-US" sz="2200" dirty="0"/>
                  <a:t>We’ll get to this next time</a:t>
                </a:r>
              </a:p>
              <a:p>
                <a:r>
                  <a:rPr lang="en-US" sz="2400" dirty="0"/>
                  <a:t>Important “divide” between </a:t>
                </a:r>
                <a:r>
                  <a:rPr lang="en-US" sz="2400" b="1" dirty="0"/>
                  <a:t>neoclassical </a:t>
                </a:r>
                <a:r>
                  <a:rPr lang="en-US" sz="2400" dirty="0"/>
                  <a:t>and </a:t>
                </a:r>
                <a:r>
                  <a:rPr lang="en-US" sz="2400" b="1" dirty="0"/>
                  <a:t>behavioral </a:t>
                </a:r>
                <a:r>
                  <a:rPr lang="en-US" sz="2400" dirty="0"/>
                  <a:t>models </a:t>
                </a:r>
              </a:p>
              <a:p>
                <a:pPr lvl="1"/>
                <a:r>
                  <a:rPr lang="en-US" sz="2200" dirty="0"/>
                  <a:t>Well-defined utility maximization with strict preferences/constraints</a:t>
                </a:r>
              </a:p>
              <a:p>
                <a:pPr lvl="1"/>
                <a:r>
                  <a:rPr lang="en-US" sz="2200" dirty="0"/>
                  <a:t>Full rationality</a:t>
                </a:r>
              </a:p>
              <a:p>
                <a:pPr lvl="1"/>
                <a:r>
                  <a:rPr lang="en-US" sz="2200" dirty="0"/>
                  <a:t>Relax these assumptions </a:t>
                </a:r>
                <a14:m>
                  <m:oMath xmlns:m="http://schemas.openxmlformats.org/officeDocument/2006/math">
                    <m:r>
                      <a:rPr lang="en-US" sz="2200" b="0" i="1" smtClean="0">
                        <a:latin typeface="Cambria Math" panose="02040503050406030204" pitchFamily="18" charset="0"/>
                      </a:rPr>
                      <m:t>⇒</m:t>
                    </m:r>
                  </m:oMath>
                </a14:m>
                <a:r>
                  <a:rPr lang="en-US" sz="2200" dirty="0"/>
                  <a:t> behavioral models</a:t>
                </a:r>
              </a:p>
              <a:p>
                <a:r>
                  <a:rPr lang="en-US" sz="2400" dirty="0"/>
                  <a:t>Where’s the line? </a:t>
                </a:r>
              </a:p>
              <a:p>
                <a:pPr lvl="1"/>
                <a:r>
                  <a:rPr lang="en-US" sz="2200" dirty="0"/>
                  <a:t>Do we want to “save” neoclassical agents? </a:t>
                </a:r>
              </a:p>
              <a:p>
                <a:pPr lvl="1"/>
                <a:r>
                  <a:rPr lang="en-US" sz="2200" dirty="0"/>
                  <a:t>Do we need to employ behavioral methods to explain observed patterns/results? </a:t>
                </a:r>
              </a:p>
              <a:p>
                <a:pPr lvl="1"/>
                <a:r>
                  <a:rPr lang="en-US" sz="2200" dirty="0"/>
                  <a:t>Who has the burden of proof? </a:t>
                </a:r>
              </a:p>
            </p:txBody>
          </p:sp>
        </mc:Choice>
        <mc:Fallback>
          <p:sp>
            <p:nvSpPr>
              <p:cNvPr id="4" name="Content Placeholder 3">
                <a:extLst>
                  <a:ext uri="{FF2B5EF4-FFF2-40B4-BE49-F238E27FC236}">
                    <a16:creationId xmlns:a16="http://schemas.microsoft.com/office/drawing/2014/main" id="{519BED2E-7011-712E-F4B0-6CE293CE9BF2}"/>
                  </a:ext>
                </a:extLst>
              </p:cNvPr>
              <p:cNvSpPr>
                <a:spLocks noGrp="1" noRot="1" noChangeAspect="1" noMove="1" noResize="1" noEditPoints="1" noAdjustHandles="1" noChangeArrowheads="1" noChangeShapeType="1" noTextEdit="1"/>
              </p:cNvSpPr>
              <p:nvPr>
                <p:ph idx="1"/>
              </p:nvPr>
            </p:nvSpPr>
            <p:spPr>
              <a:xfrm>
                <a:off x="609600" y="929278"/>
                <a:ext cx="6553200" cy="5250860"/>
              </a:xfrm>
              <a:blipFill>
                <a:blip r:embed="rId3"/>
                <a:stretch>
                  <a:fillRect l="-558" t="-1624"/>
                </a:stretch>
              </a:blipFill>
            </p:spPr>
            <p:txBody>
              <a:bodyPr/>
              <a:lstStyle/>
              <a:p>
                <a:r>
                  <a:rPr lang="en-US">
                    <a:noFill/>
                  </a:rPr>
                  <a:t> </a:t>
                </a:r>
              </a:p>
            </p:txBody>
          </p:sp>
        </mc:Fallback>
      </mc:AlternateContent>
      <p:pic>
        <p:nvPicPr>
          <p:cNvPr id="8196" name="Picture 4">
            <a:extLst>
              <a:ext uri="{FF2B5EF4-FFF2-40B4-BE49-F238E27FC236}">
                <a16:creationId xmlns:a16="http://schemas.microsoft.com/office/drawing/2014/main" id="{34326696-EFA7-A5B2-D869-6424DB608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3218" y="929277"/>
            <a:ext cx="3626534" cy="364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66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Becker &amp; Murphy (1988)</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“A Theory of Rational Addiction” </a:t>
            </a:r>
          </a:p>
          <a:p>
            <a:r>
              <a:rPr lang="en-US" sz="2400" i="1" dirty="0"/>
              <a:t>Journal of Political Economy</a:t>
            </a:r>
          </a:p>
        </p:txBody>
      </p:sp>
    </p:spTree>
    <p:extLst>
      <p:ext uri="{BB962C8B-B14F-4D97-AF65-F5344CB8AC3E}">
        <p14:creationId xmlns:p14="http://schemas.microsoft.com/office/powerpoint/2010/main" val="4057525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Goal: Can we </a:t>
            </a:r>
            <a:r>
              <a:rPr lang="en-US" sz="3600" i="1" dirty="0">
                <a:cs typeface="Times New Roman" panose="02020603050405020304" pitchFamily="18" charset="0"/>
              </a:rPr>
              <a:t>rationally </a:t>
            </a:r>
            <a:r>
              <a:rPr lang="en-US" sz="3600" dirty="0">
                <a:cs typeface="Times New Roman" panose="02020603050405020304" pitchFamily="18" charset="0"/>
              </a:rPr>
              <a:t>explain poor health choices?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r>
              <a:rPr lang="en-US" sz="2400" dirty="0"/>
              <a:t>This paper pre-dates the behavioral revolution</a:t>
            </a:r>
          </a:p>
          <a:p>
            <a:r>
              <a:rPr lang="en-US" sz="2200" dirty="0"/>
              <a:t>Are there rational reasons why people become addicted to some goods? </a:t>
            </a:r>
          </a:p>
        </p:txBody>
      </p:sp>
    </p:spTree>
    <p:extLst>
      <p:ext uri="{BB962C8B-B14F-4D97-AF65-F5344CB8AC3E}">
        <p14:creationId xmlns:p14="http://schemas.microsoft.com/office/powerpoint/2010/main" val="183720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Results: Phase Diagrams</a:t>
            </a:r>
            <a:endParaRPr lang="en-US"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BD0A722-ED9D-3A16-8715-CF280C3F1CDA}"/>
              </a:ext>
            </a:extLst>
          </p:cNvPr>
          <p:cNvPicPr>
            <a:picLocks noGrp="1" noChangeAspect="1"/>
          </p:cNvPicPr>
          <p:nvPr>
            <p:ph idx="1"/>
          </p:nvPr>
        </p:nvPicPr>
        <p:blipFill>
          <a:blip r:embed="rId3"/>
          <a:stretch>
            <a:fillRect/>
          </a:stretch>
        </p:blipFill>
        <p:spPr>
          <a:xfrm>
            <a:off x="4824608" y="761999"/>
            <a:ext cx="5309992" cy="6708969"/>
          </a:xfrm>
        </p:spPr>
      </p:pic>
      <p:pic>
        <p:nvPicPr>
          <p:cNvPr id="5" name="Picture 4">
            <a:extLst>
              <a:ext uri="{FF2B5EF4-FFF2-40B4-BE49-F238E27FC236}">
                <a16:creationId xmlns:a16="http://schemas.microsoft.com/office/drawing/2014/main" id="{D7875F82-5D45-E5F5-A758-543B7298FD89}"/>
              </a:ext>
            </a:extLst>
          </p:cNvPr>
          <p:cNvPicPr>
            <a:picLocks noChangeAspect="1"/>
          </p:cNvPicPr>
          <p:nvPr/>
        </p:nvPicPr>
        <p:blipFill>
          <a:blip r:embed="rId4"/>
          <a:stretch>
            <a:fillRect/>
          </a:stretch>
        </p:blipFill>
        <p:spPr>
          <a:xfrm>
            <a:off x="76200" y="762000"/>
            <a:ext cx="4724400" cy="6106490"/>
          </a:xfrm>
          <a:prstGeom prst="rect">
            <a:avLst/>
          </a:prstGeom>
        </p:spPr>
      </p:pic>
    </p:spTree>
    <p:extLst>
      <p:ext uri="{BB962C8B-B14F-4D97-AF65-F5344CB8AC3E}">
        <p14:creationId xmlns:p14="http://schemas.microsoft.com/office/powerpoint/2010/main" val="129409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interpretation: is it all addiction? </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r>
              <a:rPr lang="en-US" sz="2400" b="1" dirty="0"/>
              <a:t>Milk paradox </a:t>
            </a:r>
            <a:r>
              <a:rPr lang="en-US" sz="2400" dirty="0"/>
              <a:t>(Auld and Grootendorst 2004)</a:t>
            </a:r>
          </a:p>
          <a:p>
            <a:r>
              <a:rPr lang="en-US" sz="2400" dirty="0"/>
              <a:t>You can take the rational addiction model to data (Becker 1990, 1994)</a:t>
            </a:r>
            <a:endParaRPr lang="en-US" sz="2200" dirty="0"/>
          </a:p>
        </p:txBody>
      </p:sp>
      <p:pic>
        <p:nvPicPr>
          <p:cNvPr id="5" name="Picture 4">
            <a:extLst>
              <a:ext uri="{FF2B5EF4-FFF2-40B4-BE49-F238E27FC236}">
                <a16:creationId xmlns:a16="http://schemas.microsoft.com/office/drawing/2014/main" id="{71CCA978-94DB-08E1-4DA7-8BE0905685FD}"/>
              </a:ext>
            </a:extLst>
          </p:cNvPr>
          <p:cNvPicPr>
            <a:picLocks noChangeAspect="1"/>
          </p:cNvPicPr>
          <p:nvPr/>
        </p:nvPicPr>
        <p:blipFill rotWithShape="1">
          <a:blip r:embed="rId3"/>
          <a:srcRect b="50334"/>
          <a:stretch/>
        </p:blipFill>
        <p:spPr>
          <a:xfrm>
            <a:off x="628389" y="2057400"/>
            <a:ext cx="8471377" cy="4122737"/>
          </a:xfrm>
          <a:prstGeom prst="rect">
            <a:avLst/>
          </a:prstGeom>
        </p:spPr>
      </p:pic>
    </p:spTree>
    <p:extLst>
      <p:ext uri="{BB962C8B-B14F-4D97-AF65-F5344CB8AC3E}">
        <p14:creationId xmlns:p14="http://schemas.microsoft.com/office/powerpoint/2010/main" val="3692927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interpretation: is it all addiction? </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r>
              <a:rPr lang="en-US" sz="2400" b="1" dirty="0"/>
              <a:t>Milk paradox </a:t>
            </a:r>
            <a:r>
              <a:rPr lang="en-US" sz="2400" dirty="0"/>
              <a:t>(Auld and Grootendorst 2004)</a:t>
            </a:r>
            <a:endParaRPr lang="en-US" sz="2400" b="1" dirty="0"/>
          </a:p>
          <a:p>
            <a:r>
              <a:rPr lang="en-US" sz="2400" dirty="0"/>
              <a:t>If you estimate this on other goods (milk), you find </a:t>
            </a:r>
            <a:r>
              <a:rPr lang="en-US" sz="2400" b="1" dirty="0"/>
              <a:t>spurious addiction!</a:t>
            </a:r>
          </a:p>
          <a:p>
            <a:endParaRPr lang="en-US" sz="2400" b="1" dirty="0"/>
          </a:p>
          <a:p>
            <a:pPr lvl="1"/>
            <a:r>
              <a:rPr lang="en-US" sz="2200" dirty="0"/>
              <a:t>Laporte et al., 2017</a:t>
            </a:r>
            <a:endParaRPr lang="en-US" sz="2000" dirty="0"/>
          </a:p>
        </p:txBody>
      </p:sp>
      <p:pic>
        <p:nvPicPr>
          <p:cNvPr id="6" name="Picture 5">
            <a:extLst>
              <a:ext uri="{FF2B5EF4-FFF2-40B4-BE49-F238E27FC236}">
                <a16:creationId xmlns:a16="http://schemas.microsoft.com/office/drawing/2014/main" id="{F274B2C3-B861-9E6F-FA66-0F31605899B0}"/>
              </a:ext>
            </a:extLst>
          </p:cNvPr>
          <p:cNvPicPr>
            <a:picLocks noChangeAspect="1"/>
          </p:cNvPicPr>
          <p:nvPr/>
        </p:nvPicPr>
        <p:blipFill>
          <a:blip r:embed="rId3"/>
          <a:stretch>
            <a:fillRect/>
          </a:stretch>
        </p:blipFill>
        <p:spPr>
          <a:xfrm>
            <a:off x="490602" y="1855367"/>
            <a:ext cx="6900797" cy="5002634"/>
          </a:xfrm>
          <a:prstGeom prst="rect">
            <a:avLst/>
          </a:prstGeom>
        </p:spPr>
      </p:pic>
    </p:spTree>
    <p:extLst>
      <p:ext uri="{BB962C8B-B14F-4D97-AF65-F5344CB8AC3E}">
        <p14:creationId xmlns:p14="http://schemas.microsoft.com/office/powerpoint/2010/main" val="1440916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interpretation: is it all addiction? </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r>
              <a:rPr lang="en-US" sz="2400" b="1" dirty="0"/>
              <a:t>Milk paradox </a:t>
            </a:r>
            <a:r>
              <a:rPr lang="en-US" sz="2400" dirty="0"/>
              <a:t>(Auld and Grootendorst 2004)</a:t>
            </a:r>
            <a:endParaRPr lang="en-US" sz="2400" b="1" dirty="0"/>
          </a:p>
          <a:p>
            <a:r>
              <a:rPr lang="en-US" sz="2400" dirty="0"/>
              <a:t>You can take the rational addiction model to data (Becker 1990, 1994)</a:t>
            </a:r>
          </a:p>
          <a:p>
            <a:r>
              <a:rPr lang="en-US" sz="2400" dirty="0"/>
              <a:t>If you estimate this on other goods (milk), you find </a:t>
            </a:r>
            <a:r>
              <a:rPr lang="en-US" sz="2400" b="1" dirty="0"/>
              <a:t>spurious addiction!</a:t>
            </a:r>
          </a:p>
          <a:p>
            <a:r>
              <a:rPr lang="en-US" sz="2400" dirty="0"/>
              <a:t>Part of the problem: are we measuring </a:t>
            </a:r>
            <a:r>
              <a:rPr lang="en-US" sz="2400" u="sng" dirty="0"/>
              <a:t>addiction </a:t>
            </a:r>
            <a:r>
              <a:rPr lang="en-US" sz="2400" dirty="0"/>
              <a:t>or </a:t>
            </a:r>
            <a:r>
              <a:rPr lang="en-US" sz="2400" u="sng" dirty="0"/>
              <a:t>serial correlation</a:t>
            </a:r>
            <a:r>
              <a:rPr lang="en-US" sz="2400" dirty="0"/>
              <a:t>? </a:t>
            </a:r>
            <a:r>
              <a:rPr lang="en-US" sz="2400" b="1" dirty="0"/>
              <a:t> </a:t>
            </a:r>
          </a:p>
          <a:p>
            <a:endParaRPr lang="en-US" sz="2400" b="1" dirty="0"/>
          </a:p>
          <a:p>
            <a:r>
              <a:rPr lang="en-US" sz="2400" b="1" dirty="0"/>
              <a:t>Part of the explanation: model may not be (easily) estimable: </a:t>
            </a:r>
          </a:p>
          <a:p>
            <a:pPr lvl="1"/>
            <a:r>
              <a:rPr lang="en-US" sz="2200" dirty="0"/>
              <a:t>Laporte et al., 2017</a:t>
            </a:r>
            <a:endParaRPr lang="en-US" sz="2000" dirty="0"/>
          </a:p>
        </p:txBody>
      </p:sp>
    </p:spTree>
    <p:extLst>
      <p:ext uri="{BB962C8B-B14F-4D97-AF65-F5344CB8AC3E}">
        <p14:creationId xmlns:p14="http://schemas.microsoft.com/office/powerpoint/2010/main" val="397811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usefulness (and is it rationality?) </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r>
              <a:rPr lang="en-US" sz="2400" b="0" i="0" dirty="0">
                <a:solidFill>
                  <a:srgbClr val="202122"/>
                </a:solidFill>
                <a:effectLst/>
                <a:cs typeface="Times New Roman" panose="02020603050405020304" pitchFamily="18" charset="0"/>
              </a:rPr>
              <a:t>Survey of “rational addiction theorists” found: </a:t>
            </a:r>
          </a:p>
          <a:p>
            <a:r>
              <a:rPr lang="en-US" sz="2400" b="0" i="0" dirty="0">
                <a:solidFill>
                  <a:srgbClr val="202122"/>
                </a:solidFill>
                <a:effectLst/>
                <a:cs typeface="Times New Roman" panose="02020603050405020304" pitchFamily="18" charset="0"/>
              </a:rPr>
              <a:t>73% see RA models as extending and enriching consumer theory</a:t>
            </a:r>
          </a:p>
          <a:p>
            <a:r>
              <a:rPr lang="en-US" sz="2400" b="0" i="0" dirty="0">
                <a:solidFill>
                  <a:srgbClr val="202122"/>
                </a:solidFill>
                <a:effectLst/>
                <a:cs typeface="Times New Roman" panose="02020603050405020304" pitchFamily="18" charset="0"/>
              </a:rPr>
              <a:t>56% see them as containing relevant insights on the welfare effects of addictive </a:t>
            </a:r>
          </a:p>
          <a:p>
            <a:r>
              <a:rPr lang="en-US" sz="2400" b="0" i="0" dirty="0">
                <a:solidFill>
                  <a:srgbClr val="202122"/>
                </a:solidFill>
                <a:effectLst/>
                <a:cs typeface="Times New Roman" panose="02020603050405020304" pitchFamily="18" charset="0"/>
              </a:rPr>
              <a:t>44% see them as providing useful tools for predicting aggregate consumption</a:t>
            </a:r>
          </a:p>
          <a:p>
            <a:r>
              <a:rPr lang="en-US" sz="2400" b="0" i="0" dirty="0">
                <a:solidFill>
                  <a:srgbClr val="202122"/>
                </a:solidFill>
                <a:effectLst/>
                <a:cs typeface="Times New Roman" panose="02020603050405020304" pitchFamily="18" charset="0"/>
              </a:rPr>
              <a:t>39% see them as providing insights that are relevant for treatment</a:t>
            </a:r>
          </a:p>
          <a:p>
            <a:r>
              <a:rPr lang="en-US" sz="2400" b="1" i="0" dirty="0">
                <a:solidFill>
                  <a:srgbClr val="202122"/>
                </a:solidFill>
                <a:effectLst/>
                <a:cs typeface="Times New Roman" panose="02020603050405020304" pitchFamily="18" charset="0"/>
              </a:rPr>
              <a:t>27% see them as providing evidence that addictions are actually a sequence of rational, welfare maximizing choices.</a:t>
            </a:r>
            <a:endParaRPr lang="en-US" sz="2400" b="1" i="0" baseline="30000" dirty="0">
              <a:solidFill>
                <a:srgbClr val="202122"/>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21439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20464" y="539087"/>
            <a:ext cx="4534047" cy="1584895"/>
          </a:xfrm>
        </p:spPr>
        <p:txBody>
          <a:bodyPr vert="horz" lIns="91440" tIns="45720" rIns="91440" bIns="45720" rtlCol="0" anchor="b">
            <a:normAutofit fontScale="90000"/>
          </a:bodyPr>
          <a:lstStyle/>
          <a:p>
            <a:r>
              <a:rPr lang="en-US" dirty="0">
                <a:latin typeface="+mj-lt"/>
              </a:rPr>
              <a:t>How are those proposals coming?</a:t>
            </a:r>
          </a:p>
        </p:txBody>
      </p:sp>
      <p:pic>
        <p:nvPicPr>
          <p:cNvPr id="1026" name="Picture 2">
            <a:extLst>
              <a:ext uri="{FF2B5EF4-FFF2-40B4-BE49-F238E27FC236}">
                <a16:creationId xmlns:a16="http://schemas.microsoft.com/office/drawing/2014/main" id="{436A1BA0-D547-9E5E-24EE-4DE1C0B8CB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67" r="-1" b="7614"/>
          <a:stretch/>
        </p:blipFill>
        <p:spPr bwMode="auto">
          <a:xfrm>
            <a:off x="20" y="10"/>
            <a:ext cx="6094799"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420463" y="2438399"/>
            <a:ext cx="4572002" cy="388051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a:buNone/>
            </a:pPr>
            <a:endParaRPr lang="en-US" dirty="0">
              <a:latin typeface="+mn-lt"/>
            </a:endParaRPr>
          </a:p>
        </p:txBody>
      </p:sp>
      <p:pic>
        <p:nvPicPr>
          <p:cNvPr id="4" name="Picture 3">
            <a:extLst>
              <a:ext uri="{FF2B5EF4-FFF2-40B4-BE49-F238E27FC236}">
                <a16:creationId xmlns:a16="http://schemas.microsoft.com/office/drawing/2014/main" id="{84BBE572-60B6-FC0D-468D-96BFE311546E}"/>
              </a:ext>
            </a:extLst>
          </p:cNvPr>
          <p:cNvPicPr>
            <a:picLocks noChangeAspect="1"/>
          </p:cNvPicPr>
          <p:nvPr/>
        </p:nvPicPr>
        <p:blipFill>
          <a:blip r:embed="rId4"/>
          <a:stretch>
            <a:fillRect/>
          </a:stretch>
        </p:blipFill>
        <p:spPr>
          <a:xfrm>
            <a:off x="6324599" y="2123982"/>
            <a:ext cx="5990395" cy="1305018"/>
          </a:xfrm>
          <a:prstGeom prst="rect">
            <a:avLst/>
          </a:prstGeom>
        </p:spPr>
      </p:pic>
    </p:spTree>
    <p:extLst>
      <p:ext uri="{BB962C8B-B14F-4D97-AF65-F5344CB8AC3E}">
        <p14:creationId xmlns:p14="http://schemas.microsoft.com/office/powerpoint/2010/main" val="302481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844751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Oster (2013)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“Optimal Expectations and Limited Medical Testing: Evidence from Huntington Disease”</a:t>
            </a:r>
          </a:p>
          <a:p>
            <a:r>
              <a:rPr lang="en-US" sz="2400" i="1" dirty="0"/>
              <a:t>American Economic Review</a:t>
            </a:r>
          </a:p>
        </p:txBody>
      </p:sp>
    </p:spTree>
    <p:extLst>
      <p:ext uri="{BB962C8B-B14F-4D97-AF65-F5344CB8AC3E}">
        <p14:creationId xmlns:p14="http://schemas.microsoft.com/office/powerpoint/2010/main" val="291752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B73ADF-B226-A87E-B6F3-B4909BA05B62}"/>
              </a:ext>
            </a:extLst>
          </p:cNvPr>
          <p:cNvPicPr>
            <a:picLocks noChangeAspect="1"/>
          </p:cNvPicPr>
          <p:nvPr/>
        </p:nvPicPr>
        <p:blipFill>
          <a:blip r:embed="rId3"/>
          <a:stretch>
            <a:fillRect/>
          </a:stretch>
        </p:blipFill>
        <p:spPr>
          <a:xfrm>
            <a:off x="4073612" y="1295400"/>
            <a:ext cx="7134452" cy="4617720"/>
          </a:xfrm>
          <a:prstGeom prst="rect">
            <a:avLst/>
          </a:prstGeom>
        </p:spPr>
      </p:pic>
      <p:sp>
        <p:nvSpPr>
          <p:cNvPr id="2" name="Title 1"/>
          <p:cNvSpPr>
            <a:spLocks noGrp="1"/>
          </p:cNvSpPr>
          <p:nvPr>
            <p:ph type="title"/>
          </p:nvPr>
        </p:nvSpPr>
        <p:spPr>
          <a:xfrm>
            <a:off x="643831" y="640080"/>
            <a:ext cx="3690425" cy="1363344"/>
          </a:xfrm>
        </p:spPr>
        <p:txBody>
          <a:bodyPr>
            <a:normAutofit/>
          </a:bodyPr>
          <a:lstStyle/>
          <a:p>
            <a:r>
              <a:rPr lang="en-US" sz="3200">
                <a:cs typeface="Times New Roman" panose="02020603050405020304" pitchFamily="18" charset="0"/>
              </a:rPr>
              <a:t>Context: Huntington Disease (HD)</a:t>
            </a:r>
            <a:endParaRPr lang="en-US" sz="32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3831" y="2325157"/>
                <a:ext cx="3690425" cy="3854979"/>
              </a:xfrm>
            </p:spPr>
            <p:txBody>
              <a:bodyPr>
                <a:normAutofit/>
              </a:bodyPr>
              <a:lstStyle/>
              <a:p>
                <a:r>
                  <a:rPr lang="en-US" sz="2400" b="0" i="0" u="none" strike="noStrike" baseline="0" dirty="0">
                    <a:cs typeface="Times New Roman" panose="02020603050405020304" pitchFamily="18" charset="0"/>
                  </a:rPr>
                  <a:t>Degenerative neurological disorder with onset around age 40</a:t>
                </a:r>
              </a:p>
              <a:p>
                <a:r>
                  <a:rPr lang="en-US" sz="2400" dirty="0">
                    <a:cs typeface="Times New Roman" panose="02020603050405020304" pitchFamily="18" charset="0"/>
                  </a:rPr>
                  <a:t>Highly genetic: </a:t>
                </a:r>
                <a:r>
                  <a:rPr lang="en-US" sz="2400" b="0" i="0" u="none" strike="noStrike" baseline="0" dirty="0">
                    <a:cs typeface="Times New Roman" panose="02020603050405020304" pitchFamily="18" charset="0"/>
                  </a:rPr>
                  <a:t>one parent with HD </a:t>
                </a:r>
                <a14:m>
                  <m:oMath xmlns:m="http://schemas.openxmlformats.org/officeDocument/2006/math">
                    <m:r>
                      <a:rPr lang="en-US" sz="2400" b="0" i="1" u="none" strike="noStrike" baseline="0">
                        <a:latin typeface="Cambria Math" panose="02040503050406030204" pitchFamily="18" charset="0"/>
                        <a:cs typeface="Times New Roman" panose="02020603050405020304" pitchFamily="18" charset="0"/>
                      </a:rPr>
                      <m:t>⇒</m:t>
                    </m:r>
                  </m:oMath>
                </a14:m>
                <a:r>
                  <a:rPr lang="en-US" sz="2400" b="0" i="0" u="none" strike="noStrike" baseline="0" dirty="0">
                    <a:cs typeface="Times New Roman" panose="02020603050405020304" pitchFamily="18" charset="0"/>
                  </a:rPr>
                  <a:t> 50% chance of developing HD </a:t>
                </a:r>
              </a:p>
              <a:p>
                <a:r>
                  <a:rPr lang="en-US" sz="2400" dirty="0">
                    <a:cs typeface="Times New Roman" panose="02020603050405020304" pitchFamily="18" charset="0"/>
                  </a:rPr>
                  <a:t>Genetic tests have been available since 1990s. </a:t>
                </a:r>
              </a:p>
              <a:p>
                <a:r>
                  <a:rPr lang="en-US" sz="2400" b="1" dirty="0">
                    <a:cs typeface="Times New Roman" panose="02020603050405020304" pitchFamily="18" charset="0"/>
                  </a:rPr>
                  <a:t>So why aren’t they used?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43831" y="2325157"/>
                <a:ext cx="3690425" cy="3854979"/>
              </a:xfrm>
              <a:blipFill>
                <a:blip r:embed="rId4"/>
                <a:stretch>
                  <a:fillRect l="-1322" t="-1738" r="-4298" b="-2844"/>
                </a:stretch>
              </a:blipFill>
            </p:spPr>
            <p:txBody>
              <a:bodyPr/>
              <a:lstStyle/>
              <a:p>
                <a:r>
                  <a:rPr lang="en-US">
                    <a:noFill/>
                  </a:rPr>
                  <a:t> </a:t>
                </a:r>
              </a:p>
            </p:txBody>
          </p:sp>
        </mc:Fallback>
      </mc:AlternateContent>
    </p:spTree>
    <p:extLst>
      <p:ext uri="{BB962C8B-B14F-4D97-AF65-F5344CB8AC3E}">
        <p14:creationId xmlns:p14="http://schemas.microsoft.com/office/powerpoint/2010/main" val="1740318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2DD41D6D-44CF-4561-0F1C-0A563010D231}"/>
              </a:ext>
            </a:extLst>
          </p:cNvPr>
          <p:cNvPicPr>
            <a:picLocks noChangeAspect="1"/>
          </p:cNvPicPr>
          <p:nvPr/>
        </p:nvPicPr>
        <p:blipFill>
          <a:blip r:embed="rId3"/>
          <a:stretch>
            <a:fillRect/>
          </a:stretch>
        </p:blipFill>
        <p:spPr>
          <a:xfrm>
            <a:off x="4068703" y="1143000"/>
            <a:ext cx="7119420" cy="4876800"/>
          </a:xfrm>
          <a:prstGeom prst="rect">
            <a:avLst/>
          </a:prstGeom>
        </p:spPr>
      </p:pic>
      <p:sp>
        <p:nvSpPr>
          <p:cNvPr id="2" name="Title 1"/>
          <p:cNvSpPr>
            <a:spLocks noGrp="1"/>
          </p:cNvSpPr>
          <p:nvPr>
            <p:ph type="title"/>
          </p:nvPr>
        </p:nvSpPr>
        <p:spPr>
          <a:xfrm>
            <a:off x="643831" y="640080"/>
            <a:ext cx="3690425" cy="1363344"/>
          </a:xfrm>
        </p:spPr>
        <p:txBody>
          <a:bodyPr>
            <a:normAutofit/>
          </a:bodyPr>
          <a:lstStyle/>
          <a:p>
            <a:r>
              <a:rPr lang="en-US" sz="3200" dirty="0">
                <a:cs typeface="Times New Roman" panose="02020603050405020304" pitchFamily="18" charset="0"/>
              </a:rPr>
              <a:t>Motivating Facts (1)</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3831" y="2325157"/>
            <a:ext cx="3690425" cy="3854979"/>
          </a:xfrm>
        </p:spPr>
        <p:txBody>
          <a:bodyPr>
            <a:normAutofit/>
          </a:bodyPr>
          <a:lstStyle/>
          <a:p>
            <a:pPr marL="457200" indent="-457200">
              <a:buFont typeface="+mj-lt"/>
              <a:buAutoNum type="arabicPeriod"/>
            </a:pPr>
            <a:r>
              <a:rPr lang="en-US" sz="2200" dirty="0">
                <a:cs typeface="Times New Roman" panose="02020603050405020304" pitchFamily="18" charset="0"/>
              </a:rPr>
              <a:t>Very little testing</a:t>
            </a:r>
          </a:p>
          <a:p>
            <a:pPr marL="457200" indent="-457200">
              <a:buFont typeface="+mj-lt"/>
              <a:buAutoNum type="arabicPeriod"/>
            </a:pPr>
            <a:r>
              <a:rPr lang="en-US" sz="2200" i="1" dirty="0">
                <a:cs typeface="Times New Roman" panose="02020603050405020304" pitchFamily="18" charset="0"/>
              </a:rPr>
              <a:t>More </a:t>
            </a:r>
            <a:r>
              <a:rPr lang="en-US" sz="2200" dirty="0">
                <a:cs typeface="Times New Roman" panose="02020603050405020304" pitchFamily="18" charset="0"/>
              </a:rPr>
              <a:t>testing among those with higher </a:t>
            </a:r>
            <a:r>
              <a:rPr lang="en-US" sz="2200" i="1" dirty="0">
                <a:cs typeface="Times New Roman" panose="02020603050405020304" pitchFamily="18" charset="0"/>
              </a:rPr>
              <a:t>ex-ante </a:t>
            </a:r>
            <a:r>
              <a:rPr lang="en-US" sz="2200" dirty="0">
                <a:cs typeface="Times New Roman" panose="02020603050405020304" pitchFamily="18" charset="0"/>
              </a:rPr>
              <a:t>risk levels (testing for confirmation)</a:t>
            </a:r>
          </a:p>
          <a:p>
            <a:pPr marL="457200" indent="-457200">
              <a:buFont typeface="+mj-lt"/>
              <a:buAutoNum type="arabicPeriod"/>
            </a:pPr>
            <a:r>
              <a:rPr lang="en-US" sz="2200" b="0" i="0" u="none" strike="noStrike" baseline="0" dirty="0">
                <a:cs typeface="Times New Roman" panose="02020603050405020304" pitchFamily="18" charset="0"/>
              </a:rPr>
              <a:t>Testing typically started by a change in symptoms </a:t>
            </a:r>
          </a:p>
        </p:txBody>
      </p:sp>
    </p:spTree>
    <p:extLst>
      <p:ext uri="{BB962C8B-B14F-4D97-AF65-F5344CB8AC3E}">
        <p14:creationId xmlns:p14="http://schemas.microsoft.com/office/powerpoint/2010/main" val="396359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D637AF-2E03-E321-1327-23D609ACF968}"/>
              </a:ext>
            </a:extLst>
          </p:cNvPr>
          <p:cNvPicPr>
            <a:picLocks noChangeAspect="1"/>
          </p:cNvPicPr>
          <p:nvPr/>
        </p:nvPicPr>
        <p:blipFill>
          <a:blip r:embed="rId3"/>
          <a:stretch>
            <a:fillRect/>
          </a:stretch>
        </p:blipFill>
        <p:spPr>
          <a:xfrm>
            <a:off x="3799586" y="1103006"/>
            <a:ext cx="7478014" cy="4916794"/>
          </a:xfrm>
          <a:prstGeom prst="rect">
            <a:avLst/>
          </a:prstGeom>
        </p:spPr>
      </p:pic>
      <p:sp>
        <p:nvSpPr>
          <p:cNvPr id="2" name="Title 1"/>
          <p:cNvSpPr>
            <a:spLocks noGrp="1"/>
          </p:cNvSpPr>
          <p:nvPr>
            <p:ph type="title"/>
          </p:nvPr>
        </p:nvSpPr>
        <p:spPr>
          <a:xfrm>
            <a:off x="643831" y="640080"/>
            <a:ext cx="3690425" cy="1363344"/>
          </a:xfrm>
        </p:spPr>
        <p:txBody>
          <a:bodyPr>
            <a:normAutofit/>
          </a:bodyPr>
          <a:lstStyle/>
          <a:p>
            <a:r>
              <a:rPr lang="en-US" sz="3200">
                <a:cs typeface="Times New Roman" panose="02020603050405020304" pitchFamily="18" charset="0"/>
              </a:rPr>
              <a:t>Motivating Facts (2)</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3831" y="2325157"/>
            <a:ext cx="3690425" cy="3854979"/>
          </a:xfrm>
        </p:spPr>
        <p:txBody>
          <a:bodyPr>
            <a:normAutofit/>
          </a:bodyPr>
          <a:lstStyle/>
          <a:p>
            <a:r>
              <a:rPr lang="en-US" sz="2400" dirty="0">
                <a:cs typeface="Times New Roman" panose="02020603050405020304" pitchFamily="18" charset="0"/>
              </a:rPr>
              <a:t>Beliefs differ wildly! </a:t>
            </a:r>
          </a:p>
          <a:p>
            <a:r>
              <a:rPr lang="en-US" sz="2400" b="0" i="0" u="none" strike="noStrike" baseline="0" dirty="0">
                <a:cs typeface="Times New Roman" panose="02020603050405020304" pitchFamily="18" charset="0"/>
              </a:rPr>
              <a:t>Individuals report perceived probabilities which are much lower than their objective probabilities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6873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29401FB-B142-B806-8B84-9BDA76F33B61}"/>
              </a:ext>
            </a:extLst>
          </p:cNvPr>
          <p:cNvPicPr>
            <a:picLocks noChangeAspect="1"/>
          </p:cNvPicPr>
          <p:nvPr/>
        </p:nvPicPr>
        <p:blipFill>
          <a:blip r:embed="rId3"/>
          <a:stretch>
            <a:fillRect/>
          </a:stretch>
        </p:blipFill>
        <p:spPr>
          <a:xfrm>
            <a:off x="3764851" y="1021080"/>
            <a:ext cx="7752003" cy="4922520"/>
          </a:xfrm>
          <a:prstGeom prst="rect">
            <a:avLst/>
          </a:prstGeom>
        </p:spPr>
      </p:pic>
      <p:sp>
        <p:nvSpPr>
          <p:cNvPr id="2" name="Title 1"/>
          <p:cNvSpPr>
            <a:spLocks noGrp="1"/>
          </p:cNvSpPr>
          <p:nvPr>
            <p:ph type="title"/>
          </p:nvPr>
        </p:nvSpPr>
        <p:spPr>
          <a:xfrm>
            <a:off x="643831" y="640080"/>
            <a:ext cx="3690425" cy="1363344"/>
          </a:xfrm>
        </p:spPr>
        <p:txBody>
          <a:bodyPr>
            <a:normAutofit/>
          </a:bodyPr>
          <a:lstStyle/>
          <a:p>
            <a:r>
              <a:rPr lang="en-US" sz="3200" dirty="0">
                <a:cs typeface="Times New Roman" panose="02020603050405020304" pitchFamily="18" charset="0"/>
              </a:rPr>
              <a:t>Motivating Facts (3)</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3831" y="2325157"/>
            <a:ext cx="3690425" cy="3854979"/>
          </a:xfrm>
        </p:spPr>
        <p:txBody>
          <a:bodyPr>
            <a:normAutofit/>
          </a:bodyPr>
          <a:lstStyle/>
          <a:p>
            <a:r>
              <a:rPr lang="en-US" sz="2400" b="0" i="0" u="none" strike="noStrike" baseline="0" dirty="0">
                <a:cs typeface="Times New Roman" panose="02020603050405020304" pitchFamily="18" charset="0"/>
              </a:rPr>
              <a:t>Behaviors differ wildly</a:t>
            </a:r>
          </a:p>
          <a:p>
            <a:r>
              <a:rPr lang="en-US" sz="2400" dirty="0">
                <a:cs typeface="Times New Roman" panose="02020603050405020304" pitchFamily="18" charset="0"/>
              </a:rPr>
              <a:t>Untested individuals look more like </a:t>
            </a:r>
            <a:r>
              <a:rPr lang="en-US" sz="2400" i="1" dirty="0">
                <a:cs typeface="Times New Roman" panose="02020603050405020304" pitchFamily="18" charset="0"/>
              </a:rPr>
              <a:t>healthy </a:t>
            </a:r>
            <a:r>
              <a:rPr lang="en-US" sz="2400" dirty="0">
                <a:cs typeface="Times New Roman" panose="02020603050405020304" pitchFamily="18" charset="0"/>
              </a:rPr>
              <a:t>individuals </a:t>
            </a:r>
            <a:endParaRPr lang="en-US" sz="2400" b="0" i="0" u="none" strike="noStrike" baseline="0" dirty="0">
              <a:cs typeface="Times New Roman" panose="02020603050405020304" pitchFamily="18" charset="0"/>
            </a:endParaRPr>
          </a:p>
          <a:p>
            <a:r>
              <a:rPr lang="en-US" sz="2400" b="0" i="0" u="none" strike="noStrike" baseline="0" dirty="0">
                <a:cs typeface="Times New Roman" panose="02020603050405020304" pitchFamily="18" charset="0"/>
              </a:rPr>
              <a:t>No (little?) intermediate behavior. </a:t>
            </a:r>
            <a:endParaRPr lang="en-US" sz="2400" dirty="0">
              <a:cs typeface="Times New Roman" panose="02020603050405020304" pitchFamily="18" charset="0"/>
            </a:endParaRPr>
          </a:p>
        </p:txBody>
      </p:sp>
    </p:spTree>
    <p:extLst>
      <p:ext uri="{BB962C8B-B14F-4D97-AF65-F5344CB8AC3E}">
        <p14:creationId xmlns:p14="http://schemas.microsoft.com/office/powerpoint/2010/main" val="1183149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equilibrium/predictions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A2895B0-5075-0041-5964-21080BBE1412}"/>
              </a:ext>
            </a:extLst>
          </p:cNvPr>
          <p:cNvPicPr>
            <a:picLocks noChangeAspect="1"/>
          </p:cNvPicPr>
          <p:nvPr/>
        </p:nvPicPr>
        <p:blipFill>
          <a:blip r:embed="rId3"/>
          <a:stretch>
            <a:fillRect/>
          </a:stretch>
        </p:blipFill>
        <p:spPr>
          <a:xfrm>
            <a:off x="609600" y="896917"/>
            <a:ext cx="6781800" cy="6054140"/>
          </a:xfrm>
          <a:prstGeom prst="rect">
            <a:avLst/>
          </a:prstGeom>
        </p:spPr>
      </p:pic>
    </p:spTree>
    <p:extLst>
      <p:ext uri="{BB962C8B-B14F-4D97-AF65-F5344CB8AC3E}">
        <p14:creationId xmlns:p14="http://schemas.microsoft.com/office/powerpoint/2010/main" val="477474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equilibrium/predictions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45A7D4EA-A851-EDBD-7D37-3A2A839EB598}"/>
              </a:ext>
            </a:extLst>
          </p:cNvPr>
          <p:cNvPicPr>
            <a:picLocks noChangeAspect="1"/>
          </p:cNvPicPr>
          <p:nvPr/>
        </p:nvPicPr>
        <p:blipFill>
          <a:blip r:embed="rId3"/>
          <a:stretch>
            <a:fillRect/>
          </a:stretch>
        </p:blipFill>
        <p:spPr>
          <a:xfrm>
            <a:off x="609599" y="878128"/>
            <a:ext cx="6644301" cy="5979872"/>
          </a:xfrm>
          <a:prstGeom prst="rect">
            <a:avLst/>
          </a:prstGeom>
        </p:spPr>
      </p:pic>
    </p:spTree>
    <p:extLst>
      <p:ext uri="{BB962C8B-B14F-4D97-AF65-F5344CB8AC3E}">
        <p14:creationId xmlns:p14="http://schemas.microsoft.com/office/powerpoint/2010/main" val="1801236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Model equilibrium/predictions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9BED2E-7011-712E-F4B0-6CE293CE9BF2}"/>
              </a:ext>
            </a:extLst>
          </p:cNvPr>
          <p:cNvSpPr>
            <a:spLocks noGrp="1"/>
          </p:cNvSpPr>
          <p:nvPr>
            <p:ph idx="1"/>
          </p:nvPr>
        </p:nvSpPr>
        <p:spPr>
          <a:xfrm>
            <a:off x="609600" y="929278"/>
            <a:ext cx="10134600" cy="5250860"/>
          </a:xfrm>
        </p:spPr>
        <p:txBody>
          <a:bodyPr>
            <a:normAutofit/>
          </a:bodyPr>
          <a:lstStyle/>
          <a:p>
            <a:pPr marL="0"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B03C6E6-65EC-68F1-5B80-69DBA504539B}"/>
              </a:ext>
            </a:extLst>
          </p:cNvPr>
          <p:cNvPicPr>
            <a:picLocks noChangeAspect="1"/>
          </p:cNvPicPr>
          <p:nvPr/>
        </p:nvPicPr>
        <p:blipFill>
          <a:blip r:embed="rId3"/>
          <a:stretch>
            <a:fillRect/>
          </a:stretch>
        </p:blipFill>
        <p:spPr>
          <a:xfrm>
            <a:off x="591854" y="896917"/>
            <a:ext cx="7180545" cy="5815732"/>
          </a:xfrm>
          <a:prstGeom prst="rect">
            <a:avLst/>
          </a:prstGeom>
        </p:spPr>
      </p:pic>
    </p:spTree>
    <p:extLst>
      <p:ext uri="{BB962C8B-B14F-4D97-AF65-F5344CB8AC3E}">
        <p14:creationId xmlns:p14="http://schemas.microsoft.com/office/powerpoint/2010/main" val="3524652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Is this behavioral? </a:t>
            </a:r>
            <a:endParaRPr lang="en-US" sz="36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B5CF3717-EB8F-6309-6ABE-29A0F651AFA1}"/>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D25579C0-8BE6-1049-C559-BC691210BCB4}"/>
              </a:ext>
            </a:extLst>
          </p:cNvPr>
          <p:cNvPicPr>
            <a:picLocks noChangeAspect="1"/>
          </p:cNvPicPr>
          <p:nvPr/>
        </p:nvPicPr>
        <p:blipFill>
          <a:blip r:embed="rId3"/>
          <a:stretch>
            <a:fillRect/>
          </a:stretch>
        </p:blipFill>
        <p:spPr>
          <a:xfrm>
            <a:off x="609600" y="907355"/>
            <a:ext cx="10258845" cy="5493445"/>
          </a:xfrm>
          <a:prstGeom prst="rect">
            <a:avLst/>
          </a:prstGeom>
        </p:spPr>
      </p:pic>
    </p:spTree>
    <p:extLst>
      <p:ext uri="{BB962C8B-B14F-4D97-AF65-F5344CB8AC3E}">
        <p14:creationId xmlns:p14="http://schemas.microsoft.com/office/powerpoint/2010/main" val="139502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Health Equity and Discrimination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should we think (theoretically) about equity/efficiency tradeoffs and discrimination? </a:t>
            </a:r>
          </a:p>
          <a:p>
            <a:r>
              <a:rPr lang="en-US" sz="2400" dirty="0">
                <a:cs typeface="Times New Roman" panose="02020603050405020304" pitchFamily="18" charset="0"/>
              </a:rPr>
              <a:t>Little theoretical work on this subject, lots of opportunity! </a:t>
            </a:r>
          </a:p>
          <a:p>
            <a:pPr marL="0" indent="0">
              <a:buNone/>
            </a:pPr>
            <a:r>
              <a:rPr lang="en-US" sz="2400" b="1" dirty="0">
                <a:cs typeface="Times New Roman" panose="02020603050405020304" pitchFamily="18" charset="0"/>
              </a:rPr>
              <a:t>Case Study: </a:t>
            </a:r>
            <a:r>
              <a:rPr lang="en-US" sz="2400" dirty="0">
                <a:cs typeface="Times New Roman" panose="02020603050405020304" pitchFamily="18" charset="0"/>
              </a:rPr>
              <a:t>how do we model differences in information processing?</a:t>
            </a:r>
            <a:endParaRPr lang="en-US" sz="2400" b="1" dirty="0">
              <a:cs typeface="Times New Roman" panose="02020603050405020304" pitchFamily="18" charset="0"/>
            </a:endParaRPr>
          </a:p>
        </p:txBody>
      </p:sp>
      <p:pic>
        <p:nvPicPr>
          <p:cNvPr id="7" name="Picture 6">
            <a:extLst>
              <a:ext uri="{FF2B5EF4-FFF2-40B4-BE49-F238E27FC236}">
                <a16:creationId xmlns:a16="http://schemas.microsoft.com/office/drawing/2014/main" id="{78EDC50C-DA35-82F2-0894-E294C4499A34}"/>
              </a:ext>
            </a:extLst>
          </p:cNvPr>
          <p:cNvPicPr>
            <a:picLocks noChangeAspect="1"/>
          </p:cNvPicPr>
          <p:nvPr/>
        </p:nvPicPr>
        <p:blipFill>
          <a:blip r:embed="rId3"/>
          <a:stretch>
            <a:fillRect/>
          </a:stretch>
        </p:blipFill>
        <p:spPr>
          <a:xfrm>
            <a:off x="590811" y="2971800"/>
            <a:ext cx="7207620" cy="2362321"/>
          </a:xfrm>
          <a:prstGeom prst="rect">
            <a:avLst/>
          </a:prstGeom>
        </p:spPr>
      </p:pic>
      <p:pic>
        <p:nvPicPr>
          <p:cNvPr id="4" name="Picture 3">
            <a:extLst>
              <a:ext uri="{FF2B5EF4-FFF2-40B4-BE49-F238E27FC236}">
                <a16:creationId xmlns:a16="http://schemas.microsoft.com/office/drawing/2014/main" id="{34EC5CE8-CEED-9BB8-1E05-61950266CE11}"/>
              </a:ext>
            </a:extLst>
          </p:cNvPr>
          <p:cNvPicPr>
            <a:picLocks noChangeAspect="1"/>
          </p:cNvPicPr>
          <p:nvPr/>
        </p:nvPicPr>
        <p:blipFill>
          <a:blip r:embed="rId4"/>
          <a:stretch>
            <a:fillRect/>
          </a:stretch>
        </p:blipFill>
        <p:spPr>
          <a:xfrm>
            <a:off x="2895600" y="4599891"/>
            <a:ext cx="7626742" cy="2178162"/>
          </a:xfrm>
          <a:prstGeom prst="rect">
            <a:avLst/>
          </a:prstGeom>
        </p:spPr>
      </p:pic>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918926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err="1"/>
              <a:t>Abaluck</a:t>
            </a:r>
            <a:r>
              <a:rPr lang="en-US" dirty="0"/>
              <a:t> and Gruber (2016)</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“Evolving choice inconsistencies in the choice of prescription drug insurance” </a:t>
            </a:r>
            <a:r>
              <a:rPr lang="en-US" sz="2400" i="1" dirty="0"/>
              <a:t>American Economic Review</a:t>
            </a:r>
          </a:p>
        </p:txBody>
      </p:sp>
      <p:sp>
        <p:nvSpPr>
          <p:cNvPr id="2" name="Title 3">
            <a:extLst>
              <a:ext uri="{FF2B5EF4-FFF2-40B4-BE49-F238E27FC236}">
                <a16:creationId xmlns:a16="http://schemas.microsoft.com/office/drawing/2014/main" id="{51DC5C03-A2D1-3EBF-2F5D-1CC1407C728C}"/>
              </a:ext>
            </a:extLst>
          </p:cNvPr>
          <p:cNvSpPr txBox="1">
            <a:spLocks/>
          </p:cNvSpPr>
          <p:nvPr/>
        </p:nvSpPr>
        <p:spPr>
          <a:xfrm>
            <a:off x="1245782" y="381000"/>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a:t>Abaluck and Gruber (2016)</a:t>
            </a:r>
            <a:endParaRPr lang="en-US" dirty="0"/>
          </a:p>
        </p:txBody>
      </p:sp>
      <p:sp>
        <p:nvSpPr>
          <p:cNvPr id="3" name="Subtitle 4">
            <a:extLst>
              <a:ext uri="{FF2B5EF4-FFF2-40B4-BE49-F238E27FC236}">
                <a16:creationId xmlns:a16="http://schemas.microsoft.com/office/drawing/2014/main" id="{227FD1E4-B021-BCA4-56C0-23357337718C}"/>
              </a:ext>
            </a:extLst>
          </p:cNvPr>
          <p:cNvSpPr txBox="1">
            <a:spLocks/>
          </p:cNvSpPr>
          <p:nvPr/>
        </p:nvSpPr>
        <p:spPr>
          <a:xfrm>
            <a:off x="1219200" y="19191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“Choice Inconsistencies Among the Elderly: Evidence from Plan Choice in the Medicare Part D Program”</a:t>
            </a:r>
          </a:p>
          <a:p>
            <a:r>
              <a:rPr lang="en-US" sz="2400" i="1" dirty="0"/>
              <a:t>American Economic Review</a:t>
            </a:r>
          </a:p>
        </p:txBody>
      </p:sp>
    </p:spTree>
    <p:extLst>
      <p:ext uri="{BB962C8B-B14F-4D97-AF65-F5344CB8AC3E}">
        <p14:creationId xmlns:p14="http://schemas.microsoft.com/office/powerpoint/2010/main" val="4220873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a:latin typeface="+mj-lt"/>
              </a:rPr>
              <a:t>Goal: Why are we so bad at choosing insurance plans?</a:t>
            </a:r>
          </a:p>
        </p:txBody>
      </p:sp>
      <p:pic>
        <p:nvPicPr>
          <p:cNvPr id="7" name="Picture 6">
            <a:extLst>
              <a:ext uri="{FF2B5EF4-FFF2-40B4-BE49-F238E27FC236}">
                <a16:creationId xmlns:a16="http://schemas.microsoft.com/office/drawing/2014/main" id="{9A852DCD-9CBC-A668-43B8-C47536DE42DD}"/>
              </a:ext>
            </a:extLst>
          </p:cNvPr>
          <p:cNvPicPr>
            <a:picLocks noChangeAspect="1"/>
          </p:cNvPicPr>
          <p:nvPr/>
        </p:nvPicPr>
        <p:blipFill>
          <a:blip r:embed="rId3"/>
          <a:stretch>
            <a:fillRect/>
          </a:stretch>
        </p:blipFill>
        <p:spPr>
          <a:xfrm>
            <a:off x="366612" y="600076"/>
            <a:ext cx="5347542" cy="3435795"/>
          </a:xfrm>
          <a:prstGeom prst="rect">
            <a:avLst/>
          </a:prstGeom>
        </p:spPr>
      </p:pic>
      <p:pic>
        <p:nvPicPr>
          <p:cNvPr id="5" name="Picture 4">
            <a:extLst>
              <a:ext uri="{FF2B5EF4-FFF2-40B4-BE49-F238E27FC236}">
                <a16:creationId xmlns:a16="http://schemas.microsoft.com/office/drawing/2014/main" id="{74946A0E-D84A-C6AF-5573-9C3DC8B9D91B}"/>
              </a:ext>
            </a:extLst>
          </p:cNvPr>
          <p:cNvPicPr>
            <a:picLocks noChangeAspect="1"/>
          </p:cNvPicPr>
          <p:nvPr/>
        </p:nvPicPr>
        <p:blipFill>
          <a:blip r:embed="rId4"/>
          <a:stretch>
            <a:fillRect/>
          </a:stretch>
        </p:blipFill>
        <p:spPr>
          <a:xfrm>
            <a:off x="6035885" y="600076"/>
            <a:ext cx="5795269" cy="3245349"/>
          </a:xfrm>
          <a:prstGeom prst="rect">
            <a:avLst/>
          </a:prstGeom>
        </p:spPr>
      </p:pic>
    </p:spTree>
    <p:extLst>
      <p:ext uri="{BB962C8B-B14F-4D97-AF65-F5344CB8AC3E}">
        <p14:creationId xmlns:p14="http://schemas.microsoft.com/office/powerpoint/2010/main" val="2044286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Motivating Figure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02959C3-212B-96D2-87E2-BCA1718ADAE0}"/>
              </a:ext>
            </a:extLst>
          </p:cNvPr>
          <p:cNvPicPr>
            <a:picLocks noChangeAspect="1"/>
          </p:cNvPicPr>
          <p:nvPr/>
        </p:nvPicPr>
        <p:blipFill>
          <a:blip r:embed="rId3"/>
          <a:stretch>
            <a:fillRect/>
          </a:stretch>
        </p:blipFill>
        <p:spPr>
          <a:xfrm>
            <a:off x="609599" y="962230"/>
            <a:ext cx="9984829" cy="5927593"/>
          </a:xfrm>
          <a:prstGeom prst="rect">
            <a:avLst/>
          </a:prstGeom>
        </p:spPr>
      </p:pic>
    </p:spTree>
    <p:extLst>
      <p:ext uri="{BB962C8B-B14F-4D97-AF65-F5344CB8AC3E}">
        <p14:creationId xmlns:p14="http://schemas.microsoft.com/office/powerpoint/2010/main" val="1027551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Basic Structural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1" y="1066801"/>
            <a:ext cx="4953000" cy="5141388"/>
          </a:xfrm>
        </p:spPr>
        <p:txBody>
          <a:bodyPr>
            <a:normAutofit/>
          </a:bodyPr>
          <a:lstStyle/>
          <a:p>
            <a:pPr marL="457200" indent="-457200">
              <a:buFont typeface="+mj-lt"/>
              <a:buAutoNum type="arabicPeriod"/>
            </a:pPr>
            <a:r>
              <a:rPr lang="en-US" sz="2200" dirty="0">
                <a:cs typeface="Times New Roman" panose="02020603050405020304" pitchFamily="18" charset="0"/>
              </a:rPr>
              <a:t>Specify patient utility</a:t>
            </a:r>
          </a:p>
          <a:p>
            <a:pPr marL="457200" indent="-457200">
              <a:buFont typeface="+mj-lt"/>
              <a:buAutoNum type="arabicPeriod"/>
            </a:pPr>
            <a:r>
              <a:rPr lang="en-US" sz="2200" dirty="0">
                <a:cs typeface="Times New Roman" panose="02020603050405020304" pitchFamily="18" charset="0"/>
              </a:rPr>
              <a:t>Map theoretical utility to </a:t>
            </a:r>
            <a:r>
              <a:rPr lang="en-US" sz="2200" b="1" dirty="0">
                <a:cs typeface="Times New Roman" panose="02020603050405020304" pitchFamily="18" charset="0"/>
              </a:rPr>
              <a:t>conditional logit model</a:t>
            </a:r>
            <a:r>
              <a:rPr lang="en-US" sz="2200" dirty="0">
                <a:cs typeface="Times New Roman" panose="02020603050405020304" pitchFamily="18" charset="0"/>
              </a:rPr>
              <a:t> </a:t>
            </a:r>
          </a:p>
          <a:p>
            <a:pPr marL="457200" indent="-457200">
              <a:buFont typeface="+mj-lt"/>
              <a:buAutoNum type="arabicPeriod"/>
            </a:pPr>
            <a:endParaRPr lang="en-US" sz="2200" dirty="0">
              <a:cs typeface="Times New Roman" panose="02020603050405020304" pitchFamily="18" charset="0"/>
            </a:endParaRPr>
          </a:p>
          <a:p>
            <a:pPr marL="457200" indent="-457200">
              <a:buFont typeface="+mj-lt"/>
              <a:buAutoNum type="arabicPeriod"/>
            </a:pPr>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8CC33AD3-78BD-ECCA-53DC-89AEB4117467}"/>
              </a:ext>
            </a:extLst>
          </p:cNvPr>
          <p:cNvPicPr>
            <a:picLocks noChangeAspect="1"/>
          </p:cNvPicPr>
          <p:nvPr/>
        </p:nvPicPr>
        <p:blipFill>
          <a:blip r:embed="rId3"/>
          <a:stretch>
            <a:fillRect/>
          </a:stretch>
        </p:blipFill>
        <p:spPr>
          <a:xfrm>
            <a:off x="5675970" y="962231"/>
            <a:ext cx="5601630" cy="624840"/>
          </a:xfrm>
          <a:prstGeom prst="rect">
            <a:avLst/>
          </a:prstGeom>
        </p:spPr>
      </p:pic>
      <p:pic>
        <p:nvPicPr>
          <p:cNvPr id="8" name="Picture 7">
            <a:extLst>
              <a:ext uri="{FF2B5EF4-FFF2-40B4-BE49-F238E27FC236}">
                <a16:creationId xmlns:a16="http://schemas.microsoft.com/office/drawing/2014/main" id="{72D11AB1-DADA-D210-1A0D-9A7AE5FC64CF}"/>
              </a:ext>
            </a:extLst>
          </p:cNvPr>
          <p:cNvPicPr>
            <a:picLocks noChangeAspect="1"/>
          </p:cNvPicPr>
          <p:nvPr/>
        </p:nvPicPr>
        <p:blipFill>
          <a:blip r:embed="rId4"/>
          <a:stretch>
            <a:fillRect/>
          </a:stretch>
        </p:blipFill>
        <p:spPr>
          <a:xfrm>
            <a:off x="5842348" y="1685377"/>
            <a:ext cx="5605272" cy="502542"/>
          </a:xfrm>
          <a:prstGeom prst="rect">
            <a:avLst/>
          </a:prstGeom>
        </p:spPr>
      </p:pic>
      <p:pic>
        <p:nvPicPr>
          <p:cNvPr id="10" name="Picture 9">
            <a:extLst>
              <a:ext uri="{FF2B5EF4-FFF2-40B4-BE49-F238E27FC236}">
                <a16:creationId xmlns:a16="http://schemas.microsoft.com/office/drawing/2014/main" id="{33D6D383-D1D3-FD9B-508D-306DAACD4699}"/>
              </a:ext>
            </a:extLst>
          </p:cNvPr>
          <p:cNvPicPr>
            <a:picLocks noChangeAspect="1"/>
          </p:cNvPicPr>
          <p:nvPr/>
        </p:nvPicPr>
        <p:blipFill>
          <a:blip r:embed="rId5"/>
          <a:stretch>
            <a:fillRect/>
          </a:stretch>
        </p:blipFill>
        <p:spPr>
          <a:xfrm>
            <a:off x="5829300" y="2260829"/>
            <a:ext cx="5605272" cy="531254"/>
          </a:xfrm>
          <a:prstGeom prst="rect">
            <a:avLst/>
          </a:prstGeom>
        </p:spPr>
      </p:pic>
    </p:spTree>
    <p:extLst>
      <p:ext uri="{BB962C8B-B14F-4D97-AF65-F5344CB8AC3E}">
        <p14:creationId xmlns:p14="http://schemas.microsoft.com/office/powerpoint/2010/main" val="1183234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Basic Structural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1" y="1066801"/>
            <a:ext cx="4953000" cy="5141388"/>
          </a:xfrm>
        </p:spPr>
        <p:txBody>
          <a:bodyPr>
            <a:normAutofit/>
          </a:bodyPr>
          <a:lstStyle/>
          <a:p>
            <a:pPr marL="457200" indent="-457200">
              <a:buFont typeface="+mj-lt"/>
              <a:buAutoNum type="arabicPeriod"/>
            </a:pPr>
            <a:r>
              <a:rPr lang="en-US" sz="2200" dirty="0">
                <a:cs typeface="Times New Roman" panose="02020603050405020304" pitchFamily="18" charset="0"/>
              </a:rPr>
              <a:t>Specify patient utility</a:t>
            </a:r>
          </a:p>
          <a:p>
            <a:pPr marL="457200" indent="-457200">
              <a:buFont typeface="+mj-lt"/>
              <a:buAutoNum type="arabicPeriod"/>
            </a:pPr>
            <a:r>
              <a:rPr lang="en-US" sz="2200" dirty="0">
                <a:cs typeface="Times New Roman" panose="02020603050405020304" pitchFamily="18" charset="0"/>
              </a:rPr>
              <a:t>Map theoretical utility to </a:t>
            </a:r>
            <a:r>
              <a:rPr lang="en-US" sz="2200" b="1" dirty="0">
                <a:cs typeface="Times New Roman" panose="02020603050405020304" pitchFamily="18" charset="0"/>
              </a:rPr>
              <a:t>conditional logit model</a:t>
            </a:r>
            <a:r>
              <a:rPr lang="en-US" sz="2200" dirty="0">
                <a:cs typeface="Times New Roman" panose="02020603050405020304" pitchFamily="18" charset="0"/>
              </a:rPr>
              <a:t> </a:t>
            </a:r>
          </a:p>
          <a:p>
            <a:pPr marL="457200" indent="-457200">
              <a:buFont typeface="+mj-lt"/>
              <a:buAutoNum type="arabicPeriod"/>
            </a:pPr>
            <a:endParaRPr lang="en-US" sz="2200" dirty="0">
              <a:cs typeface="Times New Roman" panose="02020603050405020304" pitchFamily="18" charset="0"/>
            </a:endParaRPr>
          </a:p>
          <a:p>
            <a:pPr marL="457200" indent="-457200">
              <a:buFont typeface="+mj-lt"/>
              <a:buAutoNum type="arabicPeriod"/>
            </a:pPr>
            <a:r>
              <a:rPr lang="en-US" sz="2200" dirty="0">
                <a:cs typeface="Times New Roman" panose="02020603050405020304" pitchFamily="18" charset="0"/>
              </a:rPr>
              <a:t>Test several restrictions: </a:t>
            </a:r>
          </a:p>
          <a:p>
            <a:pPr marL="731520" lvl="1" indent="-457200">
              <a:buFont typeface="+mj-lt"/>
              <a:buAutoNum type="arabicPeriod"/>
            </a:pPr>
            <a:r>
              <a:rPr lang="en-US" sz="2000" dirty="0">
                <a:cs typeface="Times New Roman" panose="02020603050405020304" pitchFamily="18" charset="0"/>
              </a:rPr>
              <a:t>Premiums and OOP costs are “weighed” the same</a:t>
            </a:r>
          </a:p>
          <a:p>
            <a:pPr marL="731520" lvl="1" indent="-457200">
              <a:buFont typeface="+mj-lt"/>
              <a:buAutoNum type="arabicPeriod"/>
            </a:pPr>
            <a:r>
              <a:rPr lang="en-US" sz="2000" dirty="0">
                <a:cs typeface="Times New Roman" panose="02020603050405020304" pitchFamily="18" charset="0"/>
              </a:rPr>
              <a:t>Controlling for spending should “absorb” the impact of other plan characteristics.</a:t>
            </a:r>
          </a:p>
          <a:p>
            <a:pPr marL="731520" lvl="1" indent="-457200">
              <a:buFont typeface="+mj-lt"/>
              <a:buAutoNum type="arabicPeriod"/>
            </a:pPr>
            <a:r>
              <a:rPr lang="en-US" sz="2000" dirty="0">
                <a:cs typeface="Times New Roman" panose="02020603050405020304" pitchFamily="18" charset="0"/>
              </a:rPr>
              <a:t>Individuals are risk averse </a:t>
            </a:r>
          </a:p>
        </p:txBody>
      </p:sp>
      <p:pic>
        <p:nvPicPr>
          <p:cNvPr id="6" name="Picture 5">
            <a:extLst>
              <a:ext uri="{FF2B5EF4-FFF2-40B4-BE49-F238E27FC236}">
                <a16:creationId xmlns:a16="http://schemas.microsoft.com/office/drawing/2014/main" id="{8CC33AD3-78BD-ECCA-53DC-89AEB4117467}"/>
              </a:ext>
            </a:extLst>
          </p:cNvPr>
          <p:cNvPicPr>
            <a:picLocks noChangeAspect="1"/>
          </p:cNvPicPr>
          <p:nvPr/>
        </p:nvPicPr>
        <p:blipFill>
          <a:blip r:embed="rId3"/>
          <a:stretch>
            <a:fillRect/>
          </a:stretch>
        </p:blipFill>
        <p:spPr>
          <a:xfrm>
            <a:off x="5675970" y="962231"/>
            <a:ext cx="5601630" cy="624840"/>
          </a:xfrm>
          <a:prstGeom prst="rect">
            <a:avLst/>
          </a:prstGeom>
        </p:spPr>
      </p:pic>
      <p:pic>
        <p:nvPicPr>
          <p:cNvPr id="8" name="Picture 7">
            <a:extLst>
              <a:ext uri="{FF2B5EF4-FFF2-40B4-BE49-F238E27FC236}">
                <a16:creationId xmlns:a16="http://schemas.microsoft.com/office/drawing/2014/main" id="{72D11AB1-DADA-D210-1A0D-9A7AE5FC64CF}"/>
              </a:ext>
            </a:extLst>
          </p:cNvPr>
          <p:cNvPicPr>
            <a:picLocks noChangeAspect="1"/>
          </p:cNvPicPr>
          <p:nvPr/>
        </p:nvPicPr>
        <p:blipFill>
          <a:blip r:embed="rId4"/>
          <a:stretch>
            <a:fillRect/>
          </a:stretch>
        </p:blipFill>
        <p:spPr>
          <a:xfrm>
            <a:off x="5842348" y="1685377"/>
            <a:ext cx="5605272" cy="502542"/>
          </a:xfrm>
          <a:prstGeom prst="rect">
            <a:avLst/>
          </a:prstGeom>
        </p:spPr>
      </p:pic>
      <p:pic>
        <p:nvPicPr>
          <p:cNvPr id="10" name="Picture 9">
            <a:extLst>
              <a:ext uri="{FF2B5EF4-FFF2-40B4-BE49-F238E27FC236}">
                <a16:creationId xmlns:a16="http://schemas.microsoft.com/office/drawing/2014/main" id="{33D6D383-D1D3-FD9B-508D-306DAACD4699}"/>
              </a:ext>
            </a:extLst>
          </p:cNvPr>
          <p:cNvPicPr>
            <a:picLocks noChangeAspect="1"/>
          </p:cNvPicPr>
          <p:nvPr/>
        </p:nvPicPr>
        <p:blipFill>
          <a:blip r:embed="rId5"/>
          <a:stretch>
            <a:fillRect/>
          </a:stretch>
        </p:blipFill>
        <p:spPr>
          <a:xfrm>
            <a:off x="5829300" y="2260829"/>
            <a:ext cx="5605272" cy="531254"/>
          </a:xfrm>
          <a:prstGeom prst="rect">
            <a:avLst/>
          </a:prstGeom>
        </p:spPr>
      </p:pic>
      <p:pic>
        <p:nvPicPr>
          <p:cNvPr id="12" name="Picture 11">
            <a:extLst>
              <a:ext uri="{FF2B5EF4-FFF2-40B4-BE49-F238E27FC236}">
                <a16:creationId xmlns:a16="http://schemas.microsoft.com/office/drawing/2014/main" id="{FDA820EE-1CC0-6C4D-B867-4D8DE691EDAD}"/>
              </a:ext>
            </a:extLst>
          </p:cNvPr>
          <p:cNvPicPr>
            <a:picLocks noChangeAspect="1"/>
          </p:cNvPicPr>
          <p:nvPr/>
        </p:nvPicPr>
        <p:blipFill>
          <a:blip r:embed="rId6"/>
          <a:stretch>
            <a:fillRect/>
          </a:stretch>
        </p:blipFill>
        <p:spPr>
          <a:xfrm>
            <a:off x="5867401" y="3244618"/>
            <a:ext cx="3657600" cy="651353"/>
          </a:xfrm>
          <a:prstGeom prst="rect">
            <a:avLst/>
          </a:prstGeom>
        </p:spPr>
      </p:pic>
      <p:pic>
        <p:nvPicPr>
          <p:cNvPr id="14" name="Picture 13">
            <a:extLst>
              <a:ext uri="{FF2B5EF4-FFF2-40B4-BE49-F238E27FC236}">
                <a16:creationId xmlns:a16="http://schemas.microsoft.com/office/drawing/2014/main" id="{B02BE57C-02D4-5DA2-0337-CBAC1DC88206}"/>
              </a:ext>
            </a:extLst>
          </p:cNvPr>
          <p:cNvPicPr>
            <a:picLocks noChangeAspect="1"/>
          </p:cNvPicPr>
          <p:nvPr/>
        </p:nvPicPr>
        <p:blipFill>
          <a:blip r:embed="rId7"/>
          <a:stretch>
            <a:fillRect/>
          </a:stretch>
        </p:blipFill>
        <p:spPr>
          <a:xfrm>
            <a:off x="5791200" y="3933926"/>
            <a:ext cx="3657600" cy="630148"/>
          </a:xfrm>
          <a:prstGeom prst="rect">
            <a:avLst/>
          </a:prstGeom>
        </p:spPr>
      </p:pic>
      <p:pic>
        <p:nvPicPr>
          <p:cNvPr id="16" name="Picture 15">
            <a:extLst>
              <a:ext uri="{FF2B5EF4-FFF2-40B4-BE49-F238E27FC236}">
                <a16:creationId xmlns:a16="http://schemas.microsoft.com/office/drawing/2014/main" id="{43FF2FE7-C0C2-FC23-B58C-C102BB23F3B8}"/>
              </a:ext>
            </a:extLst>
          </p:cNvPr>
          <p:cNvPicPr>
            <a:picLocks noChangeAspect="1"/>
          </p:cNvPicPr>
          <p:nvPr/>
        </p:nvPicPr>
        <p:blipFill>
          <a:blip r:embed="rId8"/>
          <a:stretch>
            <a:fillRect/>
          </a:stretch>
        </p:blipFill>
        <p:spPr>
          <a:xfrm>
            <a:off x="5867400" y="4724400"/>
            <a:ext cx="3657600" cy="607351"/>
          </a:xfrm>
          <a:prstGeom prst="rect">
            <a:avLst/>
          </a:prstGeom>
        </p:spPr>
      </p:pic>
    </p:spTree>
    <p:extLst>
      <p:ext uri="{BB962C8B-B14F-4D97-AF65-F5344CB8AC3E}">
        <p14:creationId xmlns:p14="http://schemas.microsoft.com/office/powerpoint/2010/main" val="1519437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83E5D9CE-A5C2-EA7B-0453-760FCBE11687}"/>
              </a:ext>
            </a:extLst>
          </p:cNvPr>
          <p:cNvPicPr>
            <a:picLocks noChangeAspect="1"/>
          </p:cNvPicPr>
          <p:nvPr/>
        </p:nvPicPr>
        <p:blipFill>
          <a:blip r:embed="rId3"/>
          <a:stretch>
            <a:fillRect/>
          </a:stretch>
        </p:blipFill>
        <p:spPr>
          <a:xfrm>
            <a:off x="631521" y="838199"/>
            <a:ext cx="8969679" cy="5858215"/>
          </a:xfrm>
          <a:prstGeom prst="rect">
            <a:avLst/>
          </a:prstGeom>
        </p:spPr>
      </p:pic>
    </p:spTree>
    <p:extLst>
      <p:ext uri="{BB962C8B-B14F-4D97-AF65-F5344CB8AC3E}">
        <p14:creationId xmlns:p14="http://schemas.microsoft.com/office/powerpoint/2010/main" val="3945862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Decomposition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(Foregone) Welfare measure:</a:t>
            </a:r>
          </a:p>
          <a:p>
            <a:endParaRPr lang="en-US" sz="2200" dirty="0">
              <a:cs typeface="Times New Roman" panose="02020603050405020304" pitchFamily="18" charset="0"/>
            </a:endParaRPr>
          </a:p>
          <a:p>
            <a:endParaRPr lang="en-US" sz="2200" dirty="0">
              <a:cs typeface="Times New Roman" panose="02020603050405020304" pitchFamily="18" charset="0"/>
            </a:endParaRPr>
          </a:p>
          <a:p>
            <a:r>
              <a:rPr lang="en-US" sz="2200" dirty="0">
                <a:cs typeface="Times New Roman" panose="02020603050405020304" pitchFamily="18" charset="0"/>
              </a:rPr>
              <a:t>Authors suggest this is made up of several changes: </a:t>
            </a:r>
          </a:p>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180A65F6-30AC-CF85-395C-5835908CC261}"/>
              </a:ext>
            </a:extLst>
          </p:cNvPr>
          <p:cNvPicPr>
            <a:picLocks noChangeAspect="1"/>
          </p:cNvPicPr>
          <p:nvPr/>
        </p:nvPicPr>
        <p:blipFill>
          <a:blip r:embed="rId3"/>
          <a:stretch>
            <a:fillRect/>
          </a:stretch>
        </p:blipFill>
        <p:spPr>
          <a:xfrm>
            <a:off x="2569717" y="1600200"/>
            <a:ext cx="6674193" cy="895396"/>
          </a:xfrm>
          <a:prstGeom prst="rect">
            <a:avLst/>
          </a:prstGeom>
        </p:spPr>
      </p:pic>
    </p:spTree>
    <p:extLst>
      <p:ext uri="{BB962C8B-B14F-4D97-AF65-F5344CB8AC3E}">
        <p14:creationId xmlns:p14="http://schemas.microsoft.com/office/powerpoint/2010/main" val="2348069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Decomposition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(Foregone) Welfare measure:</a:t>
            </a:r>
          </a:p>
          <a:p>
            <a:endParaRPr lang="en-US" sz="2200" dirty="0">
              <a:cs typeface="Times New Roman" panose="02020603050405020304" pitchFamily="18" charset="0"/>
            </a:endParaRPr>
          </a:p>
          <a:p>
            <a:endParaRPr lang="en-US" sz="2200" dirty="0">
              <a:cs typeface="Times New Roman" panose="02020603050405020304" pitchFamily="18" charset="0"/>
            </a:endParaRPr>
          </a:p>
          <a:p>
            <a:r>
              <a:rPr lang="en-US" sz="2200" dirty="0">
                <a:cs typeface="Times New Roman" panose="02020603050405020304" pitchFamily="18" charset="0"/>
              </a:rPr>
              <a:t>Authors suggest this is made up of several changes: </a:t>
            </a:r>
          </a:p>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180A65F6-30AC-CF85-395C-5835908CC261}"/>
              </a:ext>
            </a:extLst>
          </p:cNvPr>
          <p:cNvPicPr>
            <a:picLocks noChangeAspect="1"/>
          </p:cNvPicPr>
          <p:nvPr/>
        </p:nvPicPr>
        <p:blipFill>
          <a:blip r:embed="rId3"/>
          <a:stretch>
            <a:fillRect/>
          </a:stretch>
        </p:blipFill>
        <p:spPr>
          <a:xfrm>
            <a:off x="2569717" y="1600200"/>
            <a:ext cx="6674193" cy="895396"/>
          </a:xfrm>
          <a:prstGeom prst="rect">
            <a:avLst/>
          </a:prstGeom>
        </p:spPr>
      </p:pic>
      <p:pic>
        <p:nvPicPr>
          <p:cNvPr id="8" name="Picture 7">
            <a:extLst>
              <a:ext uri="{FF2B5EF4-FFF2-40B4-BE49-F238E27FC236}">
                <a16:creationId xmlns:a16="http://schemas.microsoft.com/office/drawing/2014/main" id="{62099E4B-88A2-1DE2-85A0-9688B87A5B1E}"/>
              </a:ext>
            </a:extLst>
          </p:cNvPr>
          <p:cNvPicPr>
            <a:picLocks noChangeAspect="1"/>
          </p:cNvPicPr>
          <p:nvPr/>
        </p:nvPicPr>
        <p:blipFill>
          <a:blip r:embed="rId4"/>
          <a:stretch>
            <a:fillRect/>
          </a:stretch>
        </p:blipFill>
        <p:spPr>
          <a:xfrm>
            <a:off x="2438400" y="3063442"/>
            <a:ext cx="5257800" cy="3580538"/>
          </a:xfrm>
          <a:prstGeom prst="rect">
            <a:avLst/>
          </a:prstGeom>
        </p:spPr>
      </p:pic>
    </p:spTree>
    <p:extLst>
      <p:ext uri="{BB962C8B-B14F-4D97-AF65-F5344CB8AC3E}">
        <p14:creationId xmlns:p14="http://schemas.microsoft.com/office/powerpoint/2010/main" val="2446740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Decomposition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200" dirty="0">
                    <a:cs typeface="Times New Roman" panose="02020603050405020304" pitchFamily="18" charset="0"/>
                  </a:rPr>
                  <a:t>(Foregone) Welfare measure:</a:t>
                </a:r>
              </a:p>
              <a:p>
                <a:endParaRPr lang="en-US" sz="2200" dirty="0">
                  <a:cs typeface="Times New Roman" panose="02020603050405020304" pitchFamily="18" charset="0"/>
                </a:endParaRPr>
              </a:p>
              <a:p>
                <a:endParaRPr lang="en-US" sz="2200" dirty="0">
                  <a:cs typeface="Times New Roman" panose="02020603050405020304" pitchFamily="18" charset="0"/>
                </a:endParaRPr>
              </a:p>
              <a:p>
                <a:r>
                  <a:rPr lang="en-US" sz="2200" dirty="0">
                    <a:cs typeface="Times New Roman" panose="02020603050405020304" pitchFamily="18" charset="0"/>
                  </a:rPr>
                  <a:t>Authors suggest this is made up of several changes: </a:t>
                </a:r>
              </a:p>
              <a:p>
                <a:r>
                  <a:rPr lang="en-US" sz="2200" dirty="0">
                    <a:cs typeface="Times New Roman" panose="02020603050405020304" pitchFamily="18" charset="0"/>
                  </a:rPr>
                  <a:t>Involves additional restrictions, including learning as years of experience</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𝛽</m:t>
                      </m:r>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𝛼</m:t>
                          </m:r>
                        </m:e>
                        <m:sub>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𝛼</m:t>
                          </m:r>
                        </m:e>
                        <m:sub>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𝐸</m:t>
                      </m:r>
                    </m:oMath>
                  </m:oMathPara>
                </a14:m>
                <a:endParaRPr lang="en-US" sz="2200" dirty="0">
                  <a:cs typeface="Times New Roman" panose="02020603050405020304" pitchFamily="18" charset="0"/>
                </a:endParaRPr>
              </a:p>
              <a:p>
                <a:endParaRPr lang="en-US" sz="22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366" t="-106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80A65F6-30AC-CF85-395C-5835908CC261}"/>
              </a:ext>
            </a:extLst>
          </p:cNvPr>
          <p:cNvPicPr>
            <a:picLocks noChangeAspect="1"/>
          </p:cNvPicPr>
          <p:nvPr/>
        </p:nvPicPr>
        <p:blipFill>
          <a:blip r:embed="rId4"/>
          <a:stretch>
            <a:fillRect/>
          </a:stretch>
        </p:blipFill>
        <p:spPr>
          <a:xfrm>
            <a:off x="2569717" y="1600200"/>
            <a:ext cx="6674193" cy="895396"/>
          </a:xfrm>
          <a:prstGeom prst="rect">
            <a:avLst/>
          </a:prstGeom>
        </p:spPr>
      </p:pic>
    </p:spTree>
    <p:extLst>
      <p:ext uri="{BB962C8B-B14F-4D97-AF65-F5344CB8AC3E}">
        <p14:creationId xmlns:p14="http://schemas.microsoft.com/office/powerpoint/2010/main" val="165726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058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Health Equity and Discrimination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should we think (theoretically) about equity/efficiency tradeoffs and discrimination? </a:t>
            </a:r>
          </a:p>
          <a:p>
            <a:r>
              <a:rPr lang="en-US" sz="2400" dirty="0">
                <a:cs typeface="Times New Roman" panose="02020603050405020304" pitchFamily="18" charset="0"/>
              </a:rPr>
              <a:t>Little theoretical work on this subject, lots of opportunity! </a:t>
            </a: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116580"/>
            <a:ext cx="8013526"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Patient Behaviors</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3774077"/>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 of this week as “individual health choices” </a:t>
            </a:r>
          </a:p>
          <a:p>
            <a:r>
              <a:rPr lang="en-US" sz="2400" dirty="0">
                <a:cs typeface="Times New Roman" panose="02020603050405020304" pitchFamily="18" charset="0"/>
              </a:rPr>
              <a:t>Patients act weird! How should we think about this positively? Normatively? </a:t>
            </a:r>
          </a:p>
          <a:p>
            <a:r>
              <a:rPr lang="en-US" sz="2400" dirty="0">
                <a:cs typeface="Times New Roman" panose="02020603050405020304" pitchFamily="18" charset="0"/>
              </a:rPr>
              <a:t>Lots of things we could cover, but today we will focus on three: </a:t>
            </a:r>
          </a:p>
          <a:p>
            <a:pPr lvl="1"/>
            <a:r>
              <a:rPr lang="en-US" sz="2200" dirty="0">
                <a:cs typeface="Times New Roman" panose="02020603050405020304" pitchFamily="18" charset="0"/>
              </a:rPr>
              <a:t>Addiction (Becker and Murphy)</a:t>
            </a:r>
          </a:p>
          <a:p>
            <a:pPr lvl="1"/>
            <a:r>
              <a:rPr lang="en-US" sz="2200" dirty="0">
                <a:cs typeface="Times New Roman" panose="02020603050405020304" pitchFamily="18" charset="0"/>
              </a:rPr>
              <a:t>Screening/Preventive care decisions (Oster et al.) </a:t>
            </a:r>
          </a:p>
          <a:p>
            <a:pPr lvl="1"/>
            <a:r>
              <a:rPr lang="en-US" sz="2200" dirty="0">
                <a:cs typeface="Times New Roman" panose="02020603050405020304" pitchFamily="18" charset="0"/>
              </a:rPr>
              <a:t>Plan choices (maybe)? (Abaluck and Gruber)</a:t>
            </a:r>
          </a:p>
        </p:txBody>
      </p:sp>
    </p:spTree>
    <p:extLst>
      <p:ext uri="{BB962C8B-B14F-4D97-AF65-F5344CB8AC3E}">
        <p14:creationId xmlns:p14="http://schemas.microsoft.com/office/powerpoint/2010/main" val="565854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welfare losses increasing over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200" dirty="0">
                <a:cs typeface="Times New Roman" panose="02020603050405020304" pitchFamily="18" charset="0"/>
              </a:rPr>
              <a:t>Plans change premium/OOP distribution</a:t>
            </a:r>
          </a:p>
          <a:p>
            <a:pPr marL="457200" indent="-457200">
              <a:buFont typeface="+mj-lt"/>
              <a:buAutoNum type="arabicPeriod"/>
            </a:pPr>
            <a:r>
              <a:rPr lang="en-US" sz="2200" dirty="0">
                <a:cs typeface="Times New Roman" panose="02020603050405020304" pitchFamily="18" charset="0"/>
              </a:rPr>
              <a:t>Little consumer learning</a:t>
            </a:r>
          </a:p>
        </p:txBody>
      </p:sp>
      <p:pic>
        <p:nvPicPr>
          <p:cNvPr id="5" name="Picture 4">
            <a:extLst>
              <a:ext uri="{FF2B5EF4-FFF2-40B4-BE49-F238E27FC236}">
                <a16:creationId xmlns:a16="http://schemas.microsoft.com/office/drawing/2014/main" id="{35F5EFCE-9BAD-47DC-CF97-63A6CCF93019}"/>
              </a:ext>
            </a:extLst>
          </p:cNvPr>
          <p:cNvPicPr>
            <a:picLocks noChangeAspect="1"/>
          </p:cNvPicPr>
          <p:nvPr/>
        </p:nvPicPr>
        <p:blipFill>
          <a:blip r:embed="rId3"/>
          <a:stretch>
            <a:fillRect/>
          </a:stretch>
        </p:blipFill>
        <p:spPr>
          <a:xfrm>
            <a:off x="317217" y="2133600"/>
            <a:ext cx="10675486" cy="3505200"/>
          </a:xfrm>
          <a:prstGeom prst="rect">
            <a:avLst/>
          </a:prstGeom>
        </p:spPr>
      </p:pic>
    </p:spTree>
    <p:extLst>
      <p:ext uri="{BB962C8B-B14F-4D97-AF65-F5344CB8AC3E}">
        <p14:creationId xmlns:p14="http://schemas.microsoft.com/office/powerpoint/2010/main" val="1149242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welfare losses increasing over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200" dirty="0">
                <a:cs typeface="Times New Roman" panose="02020603050405020304" pitchFamily="18" charset="0"/>
              </a:rPr>
              <a:t>Plans change premium/OOP distribution</a:t>
            </a:r>
          </a:p>
          <a:p>
            <a:pPr marL="457200" indent="-457200">
              <a:buFont typeface="+mj-lt"/>
              <a:buAutoNum type="arabicPeriod"/>
            </a:pPr>
            <a:r>
              <a:rPr lang="en-US" sz="2200" dirty="0">
                <a:cs typeface="Times New Roman" panose="02020603050405020304" pitchFamily="18" charset="0"/>
              </a:rPr>
              <a:t>Little consumer learning</a:t>
            </a:r>
          </a:p>
        </p:txBody>
      </p:sp>
      <p:pic>
        <p:nvPicPr>
          <p:cNvPr id="6" name="Picture 5">
            <a:extLst>
              <a:ext uri="{FF2B5EF4-FFF2-40B4-BE49-F238E27FC236}">
                <a16:creationId xmlns:a16="http://schemas.microsoft.com/office/drawing/2014/main" id="{A7A51710-2FD6-BEE6-288B-D767B58AF8AB}"/>
              </a:ext>
            </a:extLst>
          </p:cNvPr>
          <p:cNvPicPr>
            <a:picLocks noChangeAspect="1"/>
          </p:cNvPicPr>
          <p:nvPr/>
        </p:nvPicPr>
        <p:blipFill>
          <a:blip r:embed="rId3"/>
          <a:stretch>
            <a:fillRect/>
          </a:stretch>
        </p:blipFill>
        <p:spPr>
          <a:xfrm>
            <a:off x="296340" y="1981199"/>
            <a:ext cx="10696869" cy="4226989"/>
          </a:xfrm>
          <a:prstGeom prst="rect">
            <a:avLst/>
          </a:prstGeom>
        </p:spPr>
      </p:pic>
    </p:spTree>
    <p:extLst>
      <p:ext uri="{BB962C8B-B14F-4D97-AF65-F5344CB8AC3E}">
        <p14:creationId xmlns:p14="http://schemas.microsoft.com/office/powerpoint/2010/main" val="3175686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Sidenote: Counterfactuals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No counterfactuals in these models! Just </a:t>
            </a:r>
            <a:r>
              <a:rPr lang="en-US" sz="2400" b="1" u="sng" dirty="0">
                <a:solidFill>
                  <a:schemeClr val="accent2">
                    <a:lumMod val="75000"/>
                  </a:schemeClr>
                </a:solidFill>
                <a:cs typeface="Times New Roman" panose="02020603050405020304" pitchFamily="18" charset="0"/>
              </a:rPr>
              <a:t>logit demand</a:t>
            </a:r>
          </a:p>
          <a:p>
            <a:r>
              <a:rPr lang="en-US" sz="2400" dirty="0">
                <a:cs typeface="Times New Roman" panose="02020603050405020304" pitchFamily="18" charset="0"/>
              </a:rPr>
              <a:t>Why? Need additional modeling</a:t>
            </a:r>
          </a:p>
          <a:p>
            <a:pPr lvl="1"/>
            <a:r>
              <a:rPr lang="en-US" sz="2400" dirty="0">
                <a:cs typeface="Times New Roman" panose="02020603050405020304" pitchFamily="18" charset="0"/>
              </a:rPr>
              <a:t>Especially need to endogenize the choice set</a:t>
            </a:r>
          </a:p>
          <a:p>
            <a:pPr lvl="1"/>
            <a:r>
              <a:rPr lang="en-US" sz="2400" dirty="0">
                <a:cs typeface="Times New Roman" panose="02020603050405020304" pitchFamily="18" charset="0"/>
              </a:rPr>
              <a:t>Requires model of </a:t>
            </a:r>
            <a:r>
              <a:rPr lang="en-US" sz="2400" dirty="0"/>
              <a:t>competition between firms for consumers</a:t>
            </a:r>
          </a:p>
          <a:p>
            <a:pPr lvl="1"/>
            <a:r>
              <a:rPr lang="en-US" sz="2400" dirty="0"/>
              <a:t>Then could simulate policy changes: providing additional information, new rules governing benefits, entry and exit of firms, etc.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4233682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3215350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Additional work: talk about some of your own work. </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People Make Bad Choices!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What do we mean by that?</a:t>
            </a:r>
          </a:p>
          <a:p>
            <a:r>
              <a:rPr lang="en-US" sz="2400" dirty="0">
                <a:cs typeface="Times New Roman" panose="02020603050405020304" pitchFamily="18" charset="0"/>
              </a:rPr>
              <a:t>Something about “sub-optimal” behavior: </a:t>
            </a:r>
          </a:p>
          <a:p>
            <a:pPr lvl="1"/>
            <a:r>
              <a:rPr lang="en-US" sz="2200" dirty="0">
                <a:cs typeface="Times New Roman" panose="02020603050405020304" pitchFamily="18" charset="0"/>
              </a:rPr>
              <a:t>Screening decisions</a:t>
            </a:r>
          </a:p>
          <a:p>
            <a:pPr lvl="1"/>
            <a:r>
              <a:rPr lang="en-US" sz="2200" dirty="0">
                <a:cs typeface="Times New Roman" panose="02020603050405020304" pitchFamily="18" charset="0"/>
              </a:rPr>
              <a:t>Health behaviors </a:t>
            </a:r>
          </a:p>
          <a:p>
            <a:pPr lvl="1"/>
            <a:r>
              <a:rPr lang="en-US" sz="2200" dirty="0">
                <a:cs typeface="Times New Roman" panose="02020603050405020304" pitchFamily="18" charset="0"/>
              </a:rPr>
              <a:t>Insuring against risk</a:t>
            </a:r>
          </a:p>
          <a:p>
            <a:pPr lvl="1"/>
            <a:r>
              <a:rPr lang="en-US" sz="2200" dirty="0">
                <a:cs typeface="Times New Roman" panose="02020603050405020304" pitchFamily="18" charset="0"/>
              </a:rPr>
              <a:t>Others? </a:t>
            </a:r>
          </a:p>
          <a:p>
            <a:r>
              <a:rPr lang="en-US" sz="2400" dirty="0">
                <a:cs typeface="Times New Roman" panose="02020603050405020304" pitchFamily="18" charset="0"/>
              </a:rPr>
              <a:t>What do we need in order to classify a decision as “sub-optimal?” </a:t>
            </a:r>
          </a:p>
          <a:p>
            <a:r>
              <a:rPr lang="en-US" sz="2400" dirty="0">
                <a:cs typeface="Times New Roman" panose="02020603050405020304" pitchFamily="18" charset="0"/>
              </a:rPr>
              <a:t>What research questions are interesting here that modeling can address?</a:t>
            </a:r>
          </a:p>
        </p:txBody>
      </p:sp>
      <p:pic>
        <p:nvPicPr>
          <p:cNvPr id="2050" name="Picture 2">
            <a:extLst>
              <a:ext uri="{FF2B5EF4-FFF2-40B4-BE49-F238E27FC236}">
                <a16:creationId xmlns:a16="http://schemas.microsoft.com/office/drawing/2014/main" id="{D5C88FE8-DA6D-5BA7-67B5-7A626310D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39718"/>
            <a:ext cx="4913342" cy="282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79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COVID-19 Safety!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How have people dealt with new information/risks from a novel health threat?</a:t>
            </a:r>
          </a:p>
          <a:p>
            <a:pPr algn="l"/>
            <a:r>
              <a:rPr lang="en-US" sz="2400" dirty="0">
                <a:cs typeface="Times New Roman" panose="02020603050405020304" pitchFamily="18" charset="0"/>
              </a:rPr>
              <a:t>One (extreme) side: </a:t>
            </a:r>
          </a:p>
          <a:p>
            <a:pPr marL="0" indent="0" algn="l">
              <a:buNone/>
            </a:pPr>
            <a:r>
              <a:rPr lang="en-US" sz="2400" b="1" dirty="0">
                <a:solidFill>
                  <a:schemeClr val="accent2">
                    <a:lumMod val="75000"/>
                  </a:schemeClr>
                </a:solidFill>
                <a:cs typeface="Times New Roman" panose="02020603050405020304" pitchFamily="18" charset="0"/>
              </a:rPr>
              <a:t>ostriches</a:t>
            </a:r>
            <a:r>
              <a:rPr lang="en-US" sz="2400" b="1" dirty="0">
                <a:cs typeface="Times New Roman" panose="02020603050405020304" pitchFamily="18" charset="0"/>
              </a:rPr>
              <a:t> </a:t>
            </a:r>
            <a:r>
              <a:rPr lang="en-US" sz="2400" dirty="0">
                <a:cs typeface="Times New Roman" panose="02020603050405020304" pitchFamily="18" charset="0"/>
              </a:rPr>
              <a:t> </a:t>
            </a:r>
          </a:p>
          <a:p>
            <a:pPr algn="l"/>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F504E49B-72E6-1D86-EB01-CA7B5B0230CD}"/>
              </a:ext>
            </a:extLst>
          </p:cNvPr>
          <p:cNvPicPr>
            <a:picLocks noChangeAspect="1"/>
          </p:cNvPicPr>
          <p:nvPr/>
        </p:nvPicPr>
        <p:blipFill>
          <a:blip r:embed="rId3"/>
          <a:stretch>
            <a:fillRect/>
          </a:stretch>
        </p:blipFill>
        <p:spPr>
          <a:xfrm>
            <a:off x="3967167" y="1551825"/>
            <a:ext cx="7093315" cy="4826248"/>
          </a:xfrm>
          <a:prstGeom prst="rect">
            <a:avLst/>
          </a:prstGeom>
        </p:spPr>
      </p:pic>
    </p:spTree>
    <p:extLst>
      <p:ext uri="{BB962C8B-B14F-4D97-AF65-F5344CB8AC3E}">
        <p14:creationId xmlns:p14="http://schemas.microsoft.com/office/powerpoint/2010/main" val="415378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COVID-19 Safety!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How have people dealt with new information/risks from a novel health threat?</a:t>
            </a:r>
          </a:p>
          <a:p>
            <a:pPr algn="l"/>
            <a:r>
              <a:rPr lang="en-US" sz="2400" dirty="0">
                <a:cs typeface="Times New Roman" panose="02020603050405020304" pitchFamily="18" charset="0"/>
              </a:rPr>
              <a:t>One (extreme) side: </a:t>
            </a:r>
          </a:p>
          <a:p>
            <a:pPr marL="0" indent="0" algn="l">
              <a:buNone/>
            </a:pPr>
            <a:r>
              <a:rPr lang="en-US" sz="2400" b="1" dirty="0">
                <a:solidFill>
                  <a:schemeClr val="accent2">
                    <a:lumMod val="75000"/>
                  </a:schemeClr>
                </a:solidFill>
                <a:cs typeface="Times New Roman" panose="02020603050405020304" pitchFamily="18" charset="0"/>
              </a:rPr>
              <a:t>ostriches</a:t>
            </a:r>
            <a:r>
              <a:rPr lang="en-US" sz="2400" b="1" dirty="0">
                <a:cs typeface="Times New Roman" panose="02020603050405020304" pitchFamily="18" charset="0"/>
              </a:rPr>
              <a:t> </a:t>
            </a:r>
            <a:r>
              <a:rPr lang="en-US" sz="2400" dirty="0">
                <a:cs typeface="Times New Roman" panose="02020603050405020304" pitchFamily="18" charset="0"/>
              </a:rPr>
              <a:t> </a:t>
            </a:r>
          </a:p>
          <a:p>
            <a:pPr algn="l"/>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848556B4-97AC-7464-7F96-13CE4667FEB2}"/>
              </a:ext>
            </a:extLst>
          </p:cNvPr>
          <p:cNvPicPr>
            <a:picLocks noChangeAspect="1"/>
          </p:cNvPicPr>
          <p:nvPr/>
        </p:nvPicPr>
        <p:blipFill>
          <a:blip r:embed="rId3"/>
          <a:stretch>
            <a:fillRect/>
          </a:stretch>
        </p:blipFill>
        <p:spPr>
          <a:xfrm>
            <a:off x="3581400" y="1909615"/>
            <a:ext cx="6979009" cy="4540483"/>
          </a:xfrm>
          <a:prstGeom prst="rect">
            <a:avLst/>
          </a:prstGeom>
        </p:spPr>
      </p:pic>
    </p:spTree>
    <p:extLst>
      <p:ext uri="{BB962C8B-B14F-4D97-AF65-F5344CB8AC3E}">
        <p14:creationId xmlns:p14="http://schemas.microsoft.com/office/powerpoint/2010/main" val="284415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COVID-19 Safety!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How have people dealt with new information/risks from a novel health threat?</a:t>
            </a:r>
          </a:p>
          <a:p>
            <a:pPr algn="l"/>
            <a:r>
              <a:rPr lang="en-US" sz="2400" dirty="0">
                <a:solidFill>
                  <a:schemeClr val="accent3">
                    <a:lumMod val="75000"/>
                  </a:schemeClr>
                </a:solidFill>
                <a:cs typeface="Times New Roman" panose="02020603050405020304" pitchFamily="18" charset="0"/>
              </a:rPr>
              <a:t>Another</a:t>
            </a:r>
            <a:r>
              <a:rPr lang="en-US" sz="2400" dirty="0">
                <a:cs typeface="Times New Roman" panose="02020603050405020304" pitchFamily="18" charset="0"/>
              </a:rPr>
              <a:t> (extreme) side: </a:t>
            </a:r>
          </a:p>
          <a:p>
            <a:pPr marL="0" indent="0" algn="l">
              <a:buNone/>
            </a:pPr>
            <a:r>
              <a:rPr lang="en-US" sz="2400" b="1" dirty="0">
                <a:solidFill>
                  <a:schemeClr val="accent3">
                    <a:lumMod val="75000"/>
                  </a:schemeClr>
                </a:solidFill>
                <a:cs typeface="Times New Roman" panose="02020603050405020304" pitchFamily="18" charset="0"/>
              </a:rPr>
              <a:t>lemmings</a:t>
            </a:r>
            <a:r>
              <a:rPr lang="en-US" sz="2400" b="1" dirty="0">
                <a:cs typeface="Times New Roman" panose="02020603050405020304" pitchFamily="18" charset="0"/>
              </a:rPr>
              <a:t> </a:t>
            </a:r>
            <a:r>
              <a:rPr lang="en-US" sz="2400" dirty="0">
                <a:cs typeface="Times New Roman" panose="02020603050405020304" pitchFamily="18" charset="0"/>
              </a:rPr>
              <a:t> </a:t>
            </a:r>
          </a:p>
          <a:p>
            <a:pPr algn="l"/>
            <a:endParaRPr lang="en-US" sz="2400" dirty="0">
              <a:cs typeface="Times New Roman" panose="02020603050405020304" pitchFamily="18" charset="0"/>
            </a:endParaRPr>
          </a:p>
        </p:txBody>
      </p:sp>
      <p:pic>
        <p:nvPicPr>
          <p:cNvPr id="8" name="Picture 7">
            <a:extLst>
              <a:ext uri="{FF2B5EF4-FFF2-40B4-BE49-F238E27FC236}">
                <a16:creationId xmlns:a16="http://schemas.microsoft.com/office/drawing/2014/main" id="{37E31CEF-BD03-F7B8-3DCA-5576F2384F43}"/>
              </a:ext>
            </a:extLst>
          </p:cNvPr>
          <p:cNvPicPr>
            <a:picLocks noChangeAspect="1"/>
          </p:cNvPicPr>
          <p:nvPr/>
        </p:nvPicPr>
        <p:blipFill>
          <a:blip r:embed="rId3"/>
          <a:stretch>
            <a:fillRect/>
          </a:stretch>
        </p:blipFill>
        <p:spPr>
          <a:xfrm>
            <a:off x="3810000" y="1403485"/>
            <a:ext cx="7320996" cy="5182438"/>
          </a:xfrm>
          <a:prstGeom prst="rect">
            <a:avLst/>
          </a:prstGeom>
        </p:spPr>
      </p:pic>
    </p:spTree>
    <p:extLst>
      <p:ext uri="{BB962C8B-B14F-4D97-AF65-F5344CB8AC3E}">
        <p14:creationId xmlns:p14="http://schemas.microsoft.com/office/powerpoint/2010/main" val="110982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COVID-19 Safety!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algn="l"/>
            <a:r>
              <a:rPr lang="en-US" sz="2400" dirty="0">
                <a:cs typeface="Times New Roman" panose="02020603050405020304" pitchFamily="18" charset="0"/>
              </a:rPr>
              <a:t>How have people dealt with new information/risks from a novel health threat?</a:t>
            </a:r>
          </a:p>
          <a:p>
            <a:pPr algn="l"/>
            <a:r>
              <a:rPr lang="en-US" sz="2400" dirty="0">
                <a:solidFill>
                  <a:schemeClr val="accent3">
                    <a:lumMod val="75000"/>
                  </a:schemeClr>
                </a:solidFill>
                <a:cs typeface="Times New Roman" panose="02020603050405020304" pitchFamily="18" charset="0"/>
              </a:rPr>
              <a:t>Another</a:t>
            </a:r>
            <a:r>
              <a:rPr lang="en-US" sz="2400" dirty="0">
                <a:cs typeface="Times New Roman" panose="02020603050405020304" pitchFamily="18" charset="0"/>
              </a:rPr>
              <a:t> (extreme) side: </a:t>
            </a:r>
          </a:p>
          <a:p>
            <a:pPr marL="0" indent="0" algn="l">
              <a:buNone/>
            </a:pPr>
            <a:r>
              <a:rPr lang="en-US" sz="2400" b="1" dirty="0">
                <a:solidFill>
                  <a:schemeClr val="accent3">
                    <a:lumMod val="75000"/>
                  </a:schemeClr>
                </a:solidFill>
                <a:cs typeface="Times New Roman" panose="02020603050405020304" pitchFamily="18" charset="0"/>
              </a:rPr>
              <a:t>ostriches</a:t>
            </a:r>
            <a:r>
              <a:rPr lang="en-US" sz="2400" b="1" dirty="0">
                <a:cs typeface="Times New Roman" panose="02020603050405020304" pitchFamily="18" charset="0"/>
              </a:rPr>
              <a:t> </a:t>
            </a:r>
            <a:r>
              <a:rPr lang="en-US" sz="2400" dirty="0">
                <a:cs typeface="Times New Roman" panose="02020603050405020304" pitchFamily="18" charset="0"/>
              </a:rPr>
              <a:t> </a:t>
            </a:r>
          </a:p>
          <a:p>
            <a:pPr algn="l"/>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38248E7C-129A-342D-A28D-7D64A016DA7C}"/>
              </a:ext>
            </a:extLst>
          </p:cNvPr>
          <p:cNvPicPr>
            <a:picLocks noChangeAspect="1"/>
          </p:cNvPicPr>
          <p:nvPr/>
        </p:nvPicPr>
        <p:blipFill>
          <a:blip r:embed="rId3"/>
          <a:stretch>
            <a:fillRect/>
          </a:stretch>
        </p:blipFill>
        <p:spPr>
          <a:xfrm>
            <a:off x="4191000" y="1534348"/>
            <a:ext cx="5257800" cy="5301015"/>
          </a:xfrm>
          <a:prstGeom prst="rect">
            <a:avLst/>
          </a:prstGeom>
        </p:spPr>
      </p:pic>
    </p:spTree>
    <p:extLst>
      <p:ext uri="{BB962C8B-B14F-4D97-AF65-F5344CB8AC3E}">
        <p14:creationId xmlns:p14="http://schemas.microsoft.com/office/powerpoint/2010/main" val="342011613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2260</TotalTime>
  <Words>2594</Words>
  <Application>Microsoft Office PowerPoint</Application>
  <PresentationFormat>Widescreen</PresentationFormat>
  <Paragraphs>275</Paragraphs>
  <Slides>45</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Cambria Math</vt:lpstr>
      <vt:lpstr>Century Schoolbook</vt:lpstr>
      <vt:lpstr>Gill Sans</vt:lpstr>
      <vt:lpstr>Times New Roman</vt:lpstr>
      <vt:lpstr>Wingdings 2</vt:lpstr>
      <vt:lpstr>View</vt:lpstr>
      <vt:lpstr>Advanced Health Economics</vt:lpstr>
      <vt:lpstr>How are those proposals coming?</vt:lpstr>
      <vt:lpstr>Last time: Health Equity and Discrimination</vt:lpstr>
      <vt:lpstr>Last time: Health Equity and Discrimination</vt:lpstr>
      <vt:lpstr>People Make Bad Choices!</vt:lpstr>
      <vt:lpstr>Example: COVID-19 Safety!</vt:lpstr>
      <vt:lpstr>Example: COVID-19 Safety!</vt:lpstr>
      <vt:lpstr>Example: COVID-19 Safety!</vt:lpstr>
      <vt:lpstr>Example: COVID-19 Safety!</vt:lpstr>
      <vt:lpstr>Example: COVID-19 Safety!</vt:lpstr>
      <vt:lpstr>Literature is Broad</vt:lpstr>
      <vt:lpstr>Quick Note: Neoclassical vs. Behavioral</vt:lpstr>
      <vt:lpstr>Becker &amp; Murphy (1988)</vt:lpstr>
      <vt:lpstr>Goal: Can we rationally explain poor health choices?</vt:lpstr>
      <vt:lpstr>Results: Phase Diagrams</vt:lpstr>
      <vt:lpstr>Model interpretation: is it all addiction? </vt:lpstr>
      <vt:lpstr>Model interpretation: is it all addiction? </vt:lpstr>
      <vt:lpstr>Model interpretation: is it all addiction? </vt:lpstr>
      <vt:lpstr>Model usefulness (and is it rationality?) </vt:lpstr>
      <vt:lpstr>Mini Referee Report</vt:lpstr>
      <vt:lpstr>Oster (2013)</vt:lpstr>
      <vt:lpstr>Context: Huntington Disease (HD)</vt:lpstr>
      <vt:lpstr>Motivating Facts (1)</vt:lpstr>
      <vt:lpstr>Motivating Facts (2)</vt:lpstr>
      <vt:lpstr>Motivating Facts (3)</vt:lpstr>
      <vt:lpstr>Model equilibrium/predictions</vt:lpstr>
      <vt:lpstr>Model equilibrium/predictions</vt:lpstr>
      <vt:lpstr>Model equilibrium/predictions</vt:lpstr>
      <vt:lpstr>Is this behavioral? </vt:lpstr>
      <vt:lpstr>Mini Referee Report</vt:lpstr>
      <vt:lpstr>Abaluck and Gruber (2016)</vt:lpstr>
      <vt:lpstr>Goal: Why are we so bad at choosing insurance plans?</vt:lpstr>
      <vt:lpstr>Motivating Figure</vt:lpstr>
      <vt:lpstr>Basic Structural Model</vt:lpstr>
      <vt:lpstr>Basic Structural Model</vt:lpstr>
      <vt:lpstr>Results</vt:lpstr>
      <vt:lpstr>Decomposition</vt:lpstr>
      <vt:lpstr>Decomposition</vt:lpstr>
      <vt:lpstr>Decomposition</vt:lpstr>
      <vt:lpstr>Results: welfare losses increasing over time</vt:lpstr>
      <vt:lpstr>Results: welfare losses increasing over time</vt:lpstr>
      <vt:lpstr>Sidenote: Counterfactuals</vt:lpstr>
      <vt:lpstr>Mini Referee Report</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176</cp:revision>
  <dcterms:created xsi:type="dcterms:W3CDTF">2011-01-10T00:42:42Z</dcterms:created>
  <dcterms:modified xsi:type="dcterms:W3CDTF">2023-03-13T19:52:05Z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