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6"/>
  </p:notesMasterIdLst>
  <p:sldIdLst>
    <p:sldId id="256" r:id="rId2"/>
    <p:sldId id="285" r:id="rId3"/>
    <p:sldId id="346" r:id="rId4"/>
    <p:sldId id="338" r:id="rId5"/>
    <p:sldId id="314" r:id="rId6"/>
    <p:sldId id="457" r:id="rId7"/>
    <p:sldId id="458" r:id="rId8"/>
    <p:sldId id="459" r:id="rId9"/>
    <p:sldId id="326" r:id="rId10"/>
    <p:sldId id="341" r:id="rId11"/>
    <p:sldId id="417" r:id="rId12"/>
    <p:sldId id="466" r:id="rId13"/>
    <p:sldId id="465" r:id="rId14"/>
    <p:sldId id="467" r:id="rId15"/>
    <p:sldId id="454" r:id="rId16"/>
    <p:sldId id="455" r:id="rId17"/>
    <p:sldId id="456" r:id="rId18"/>
    <p:sldId id="462" r:id="rId19"/>
    <p:sldId id="463" r:id="rId20"/>
    <p:sldId id="464" r:id="rId21"/>
    <p:sldId id="468" r:id="rId22"/>
    <p:sldId id="449" r:id="rId23"/>
    <p:sldId id="469" r:id="rId24"/>
    <p:sldId id="470" r:id="rId25"/>
    <p:sldId id="471" r:id="rId26"/>
    <p:sldId id="460" r:id="rId27"/>
    <p:sldId id="450" r:id="rId28"/>
    <p:sldId id="414" r:id="rId29"/>
    <p:sldId id="447" r:id="rId30"/>
    <p:sldId id="418" r:id="rId31"/>
    <p:sldId id="419" r:id="rId32"/>
    <p:sldId id="461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31" r:id="rId43"/>
    <p:sldId id="432" r:id="rId44"/>
    <p:sldId id="433" r:id="rId45"/>
    <p:sldId id="429" r:id="rId46"/>
    <p:sldId id="430" r:id="rId47"/>
    <p:sldId id="434" r:id="rId48"/>
    <p:sldId id="438" r:id="rId49"/>
    <p:sldId id="415" r:id="rId50"/>
    <p:sldId id="439" r:id="rId51"/>
    <p:sldId id="440" r:id="rId52"/>
    <p:sldId id="442" r:id="rId53"/>
    <p:sldId id="443" r:id="rId54"/>
    <p:sldId id="444" r:id="rId55"/>
    <p:sldId id="445" r:id="rId56"/>
    <p:sldId id="446" r:id="rId57"/>
    <p:sldId id="441" r:id="rId58"/>
    <p:sldId id="416" r:id="rId59"/>
    <p:sldId id="435" r:id="rId60"/>
    <p:sldId id="452" r:id="rId61"/>
    <p:sldId id="451" r:id="rId62"/>
    <p:sldId id="436" r:id="rId63"/>
    <p:sldId id="453" r:id="rId64"/>
    <p:sldId id="413" r:id="rId6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4615" autoAdjust="0"/>
  </p:normalViewPr>
  <p:slideViewPr>
    <p:cSldViewPr>
      <p:cViewPr varScale="1">
        <p:scale>
          <a:sx n="53" d="100"/>
          <a:sy n="53" d="100"/>
        </p:scale>
        <p:origin x="115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Update syllabus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8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thoughts: optimization subject to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 thoughts: optimization subject to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45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Think carefully about patient/provider behaviors, clarify incentives, causal impacts + distributional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03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Think carefully about patient/provider behaviors, clarify incentives, causal impacts + distributional effects. </a:t>
            </a:r>
            <a:r>
              <a:rPr lang="en-CA" dirty="0" err="1"/>
              <a:t>Tradeoffs</a:t>
            </a:r>
            <a:r>
              <a:rPr lang="en-CA" dirty="0"/>
              <a:t> highlighted in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4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sides of the story – do we help people now, or do we think about dynamic incentives?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3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Frequent political discussions involve “head in the sand”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7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75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Models will help us formalize the economic concepts coming into play in our settings. So like </a:t>
            </a:r>
            <a:r>
              <a:rPr lang="en-CA" dirty="0" err="1"/>
              <a:t>Lagrangians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0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do less of 3, but there is a continuum, not dichotomy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do less of 3, but there is a continuum, not dichotomy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3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Basically, what we’re doing in this class is discussing optimization – that’s what models show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59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6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1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48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a readings class, so we’ll be doing a deep dive into each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3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338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Notes on the intuition behind </a:t>
            </a:r>
            <a:r>
              <a:rPr lang="en-CA" dirty="0" err="1"/>
              <a:t>Lagrangians</a:t>
            </a:r>
            <a:r>
              <a:rPr lang="en-CA" dirty="0"/>
              <a:t>: https://medium.com/@andrew.chamberlain/a-simple-explanation-of-why-lagrange-multipliers-works-253e2cdcbf74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4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0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5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Little u is our index. </a:t>
            </a:r>
            <a:r>
              <a:rPr lang="en-CA" dirty="0" err="1"/>
              <a:t>H_i</a:t>
            </a:r>
            <a:r>
              <a:rPr lang="en-CA" dirty="0"/>
              <a:t> is health status and </a:t>
            </a:r>
            <a:r>
              <a:rPr lang="en-CA" dirty="0" err="1"/>
              <a:t>Z_i</a:t>
            </a:r>
            <a:r>
              <a:rPr lang="en-CA" dirty="0"/>
              <a:t> is consumption of everything else (food, opera, etc.). For now we are starting with one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1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Note that health is a stock (you invest in it, it grows or reduces each period) while z is a flow (you consume so much opera in each period, and opera today doesn’t rollover to opera tomorrow)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668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Note that health is a stock (you invest in it, it grows or reduces each period) while z is a flow (you consume so much opera in each period, and opera today doesn’t rollover to opera tomorrow)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04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Talk about discrete/continuous time models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08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Health care (vaccines </a:t>
            </a:r>
            <a:r>
              <a:rPr lang="en-CA" dirty="0" err="1"/>
              <a:t>etc</a:t>
            </a:r>
            <a:r>
              <a:rPr lang="en-CA" dirty="0"/>
              <a:t>) only appear as they influence H. So you could write H as a function of all health services.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what other kinds of constraints could exist? Note that there is still no relationship between health production and these obscure time components. How do we link them?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108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Time sick is this model’s “outside option” – the base that all other model characteristics are related to (kind of like omitted category in dummy variables)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7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lower case variables indicate inputs into big variables H and Z. Since health influences time sick, you can allow H to influence total income (by reducing sick time)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3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change in H in each period is the investment in each period minus depreciation (at rate \delta)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3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a discrete time version of the problem first, then a continuous time. Assume individuals live for T periods. Little u is our index. What do each of these assumptions on u mean?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3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Also add here – how to submit preferences! (and when!)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171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we assume no savings, so budget constraint is met </a:t>
            </a:r>
            <a:r>
              <a:rPr lang="en-CA" dirty="0" err="1"/>
              <a:t>ni</a:t>
            </a:r>
            <a:r>
              <a:rPr lang="en-CA" dirty="0"/>
              <a:t> each period. Can endogenize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57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this isn’t the way it works given complementarities between H and Z – low H means low income, and hence low consumption of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5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04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Instead, this is the PPF – low H means low consumption. So what part of this shape will be used (where is the free lunch region) 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that we assume no savings, so budget constraint is met </a:t>
            </a:r>
            <a:r>
              <a:rPr lang="en-CA" dirty="0" err="1"/>
              <a:t>ni</a:t>
            </a:r>
            <a:r>
              <a:rPr lang="en-CA" dirty="0"/>
              <a:t> each period. Can endogenize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4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solved the budget constraint for Z and plugged it in. lambda incorporates the constraint that health investment must be nonnegative. How many choice variables are there now?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56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Marginal benefit = marginal cost! G() is the marginal benefit and </a:t>
            </a:r>
            <a:r>
              <a:rPr lang="en-CA" dirty="0" err="1"/>
              <a:t>U_z</a:t>
            </a:r>
            <a:r>
              <a:rPr lang="en-CA" dirty="0"/>
              <a:t> is the cost of not consuming 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91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02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Paper options for presenting: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Einav</a:t>
            </a:r>
            <a:r>
              <a:rPr lang="en-CA" dirty="0"/>
              <a:t> et al. (2013) : “Selection on moral hazard in health insurance” Heterogeneity in moral hazard (structural/applied)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 Meza and Webb (2017): False Diagnosis: Pitfalls of Testing for Asymmetric Information </a:t>
            </a:r>
            <a:r>
              <a:rPr lang="en-CA" dirty="0" err="1"/>
              <a:t>ni</a:t>
            </a:r>
            <a:r>
              <a:rPr lang="en-CA" dirty="0"/>
              <a:t> Insurance Markets (?)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Fang and Wu (2018): Multidimensional private information, market structure, and insurance markets (and look at citing papers)?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9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80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62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is this model extension useful? Should we do it just for its own sake? No! But we can consider something new: how families value health within households (who gets to go to the doctor when budgets are tight)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79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can bundle Z at the household level – why does this simplification make sense?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1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E variables indicate relative </a:t>
            </a:r>
            <a:r>
              <a:rPr lang="en-CA" dirty="0" err="1"/>
              <a:t>productivitiy</a:t>
            </a:r>
            <a:r>
              <a:rPr lang="en-CA" dirty="0"/>
              <a:t> of household members in producing health (in old model, we could just normalize this to 1, but want to model potential comparative advantages in health 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1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Here, E variables indicate relative </a:t>
            </a:r>
            <a:r>
              <a:rPr lang="en-CA" dirty="0" err="1"/>
              <a:t>productivitiy</a:t>
            </a:r>
            <a:r>
              <a:rPr lang="en-CA" dirty="0"/>
              <a:t> of household members in producing health (in old model, we could just normalize this to 1, but want to model potential comparative advantages in health production)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58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CA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family invests in health until the rate of marginal utilities of (lifetime</a:t>
            </a:r>
            <a:r>
              <a:rPr lang="en-US" sz="1200" b="0" i="0" u="none" strike="noStrike" baseline="0" dirty="0">
                <a:latin typeface="SizedSym151"/>
              </a:rPr>
              <a:t>)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health to effective price of health for all family members is equal and equal to the marginal utility of wealth – this is how goods are divided up in micro theory of demand. Health stock need not be equal for family members depending on productivity! </a:t>
            </a:r>
            <a:endParaRPr lang="en-C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22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CA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$ has to be spent to bring up parents’ health to meet equation (1) , so less resources for child. But not true that households that are poorer seek out greater </a:t>
            </a:r>
            <a:r>
              <a:rPr lang="en-CA" sz="16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interventions (why not?) </a:t>
            </a:r>
            <a:endParaRPr lang="en-CA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1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get to talking about disparities.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770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Paper options for presenting: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Einav</a:t>
            </a:r>
            <a:r>
              <a:rPr lang="en-CA" dirty="0"/>
              <a:t> et al. (2013) : “Selection on moral hazard in health insurance” Heterogeneity in moral hazard (structural/applied)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 Meza and Webb (2017): False Diagnosis: Pitfalls of Testing for Asymmetric Information </a:t>
            </a:r>
            <a:r>
              <a:rPr lang="en-CA" dirty="0" err="1"/>
              <a:t>ni</a:t>
            </a:r>
            <a:r>
              <a:rPr lang="en-CA" dirty="0"/>
              <a:t> Insurance Markets (?)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Fang and Wu (2018): Multidimensional private information, market structure, and insurance markets (and look at citing papers)?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 this a critique we care about (multiple answers here)? Note the style of the critique – addresses core assumptions of the model. Can we weaken these assumptions? What would be the benefit of doing so? Note that critique 2 is broken out into multiple parts in the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Responses are due by the end of class today. So we can be prepared for anyone presenting next week.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70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He’s clearly got a bone to pick here – he had a kind of longstanding animosity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48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144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Sure you go to the dentist if you have cavities but this doesn’t mean brushing your teeth is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952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e.g., if you regress H on h, you treat H as a flow not a stock. If you have time, you can show this: go to page 6 of Audrey’s paper and walk through the math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 reports will be discounted by 10 percentage points per day late.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 proposals will be discounted by 10 percentage points per day late. Presentations will be given during the last two lectures of the semester.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4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no real-time emergencies in a university class setting – send me an email, and please be respectful of my time. Likewise, I will be respectful of yours. </a:t>
            </a:r>
          </a:p>
          <a:p>
            <a:endParaRPr lang="en-CA" dirty="0"/>
          </a:p>
          <a:p>
            <a:r>
              <a:rPr lang="en-CA" dirty="0"/>
              <a:t>Also </a:t>
            </a:r>
            <a:r>
              <a:rPr lang="en-CA" dirty="0" err="1"/>
              <a:t>cld</a:t>
            </a:r>
            <a:r>
              <a:rPr lang="en-CA" dirty="0"/>
              <a:t> calling – I want not to know who’s right or wrong, but also how you are receiving the course. I want us all (</a:t>
            </a:r>
            <a:r>
              <a:rPr lang="en-CA" dirty="0" err="1"/>
              <a:t>meincluded</a:t>
            </a:r>
            <a:r>
              <a:rPr lang="en-CA" dirty="0"/>
              <a:t>) to be </a:t>
            </a:r>
            <a:r>
              <a:rPr lang="en-CA" dirty="0" err="1"/>
              <a:t>comfortabl</a:t>
            </a:r>
            <a:r>
              <a:rPr lang="en-CA" dirty="0"/>
              <a:t> being wrong. So if I cold call, just try to tell me what you think (or if you’re stuck, what you’re stuck on). We’ll all get used to be wrong together.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endly.com/Hoagland-office-hours/had5744-2022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hoagland/HAD5744_2022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-hoagland/HAD5744_2022F/discussions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UedkW2uyMoWTVdfz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1: Introduction + Demand for Health Care</a:t>
            </a:r>
          </a:p>
          <a:p>
            <a:r>
              <a:rPr lang="en-US" sz="2400" dirty="0"/>
              <a:t>January 11,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Economic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75E7B-FD6C-E8A3-F2DF-EE4A2AB11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23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is economics?</a:t>
            </a:r>
          </a:p>
        </p:txBody>
      </p:sp>
    </p:spTree>
    <p:extLst>
      <p:ext uri="{BB962C8B-B14F-4D97-AF65-F5344CB8AC3E}">
        <p14:creationId xmlns:p14="http://schemas.microsoft.com/office/powerpoint/2010/main" val="193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is economics?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CEBFF-FDD8-DA3E-44E7-ABFB6EFD0A0A}"/>
              </a:ext>
            </a:extLst>
          </p:cNvPr>
          <p:cNvSpPr txBox="1"/>
          <p:nvPr/>
        </p:nvSpPr>
        <p:spPr>
          <a:xfrm>
            <a:off x="381000" y="1143000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Interaction of individual agents’ behaviors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Optimization subject to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Not just cost-effectiveness analysis!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Instead, thinking carefully about how policies and decisions change incentives and therefore behavior</a:t>
            </a:r>
          </a:p>
        </p:txBody>
      </p:sp>
    </p:spTree>
    <p:extLst>
      <p:ext uri="{BB962C8B-B14F-4D97-AF65-F5344CB8AC3E}">
        <p14:creationId xmlns:p14="http://schemas.microsoft.com/office/powerpoint/2010/main" val="316224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161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distinguishes health economics from health services research?</a:t>
            </a:r>
          </a:p>
        </p:txBody>
      </p:sp>
    </p:spTree>
    <p:extLst>
      <p:ext uri="{BB962C8B-B14F-4D97-AF65-F5344CB8AC3E}">
        <p14:creationId xmlns:p14="http://schemas.microsoft.com/office/powerpoint/2010/main" val="208630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161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distinguishes health economics from health services research?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84BFF-0CCB-E0FC-D7F0-B3620694FEA9}"/>
              </a:ext>
            </a:extLst>
          </p:cNvPr>
          <p:cNvSpPr txBox="1"/>
          <p:nvPr/>
        </p:nvSpPr>
        <p:spPr>
          <a:xfrm>
            <a:off x="381000" y="2080961"/>
            <a:ext cx="1051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Economic analysis applied to health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Prioritizes clear discussion of assumptions (incentives, preferences, etc.)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why modeling is so important!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This framework lends itself to clean empirical research: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Causal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Distributional impacts of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Clean identification of </a:t>
            </a:r>
            <a:r>
              <a:rPr lang="en-US" sz="2200" b="1" dirty="0"/>
              <a:t>tradeoffs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Again, not just cost-effectiveness analysis!</a:t>
            </a:r>
          </a:p>
        </p:txBody>
      </p:sp>
    </p:spTree>
    <p:extLst>
      <p:ext uri="{BB962C8B-B14F-4D97-AF65-F5344CB8AC3E}">
        <p14:creationId xmlns:p14="http://schemas.microsoft.com/office/powerpoint/2010/main" val="153561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B4D7E-7A22-2977-DC06-CF3B30A26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3" y="1395401"/>
            <a:ext cx="9623298" cy="575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47E21-2276-2D1B-6DD2-0C1308A3A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34359"/>
            <a:ext cx="6979009" cy="84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FA79D5-9070-FA54-8BDD-6CBF8E087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12" y="5105400"/>
            <a:ext cx="6813900" cy="9588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7431D1-E0A9-9326-1020-320BA2307DCC}"/>
              </a:ext>
            </a:extLst>
          </p:cNvPr>
          <p:cNvCxnSpPr/>
          <p:nvPr/>
        </p:nvCxnSpPr>
        <p:spPr>
          <a:xfrm flipH="1">
            <a:off x="381000" y="2514600"/>
            <a:ext cx="10668000" cy="3429000"/>
          </a:xfrm>
          <a:prstGeom prst="line">
            <a:avLst/>
          </a:prstGeom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17C8F-62E0-9659-D963-D7E50F253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1"/>
          <a:stretch/>
        </p:blipFill>
        <p:spPr bwMode="auto">
          <a:xfrm>
            <a:off x="533400" y="1143000"/>
            <a:ext cx="5562600" cy="551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9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Tradeoffs and Incentives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4055C-A8A7-700F-ED8F-81DF1ABEB552}"/>
              </a:ext>
            </a:extLst>
          </p:cNvPr>
          <p:cNvSpPr txBox="1"/>
          <p:nvPr/>
        </p:nvSpPr>
        <p:spPr>
          <a:xfrm>
            <a:off x="533401" y="1143000"/>
            <a:ext cx="1013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modeling allows us to think about: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Tradeoffs in a formal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incentives change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 versus long-run impacts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models allow us to say something about: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Concepts: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game “shake out” when all incentives are modeled formally?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Statics: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solution depend based on (causal) pathways?</a:t>
            </a:r>
          </a:p>
        </p:txBody>
      </p:sp>
    </p:spTree>
    <p:extLst>
      <p:ext uri="{BB962C8B-B14F-4D97-AF65-F5344CB8AC3E}">
        <p14:creationId xmlns:p14="http://schemas.microsoft.com/office/powerpoint/2010/main" val="365767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kinds of models?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5022FCD-D961-DFF5-2F96-0189ACEFA18F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372600" cy="51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Mathematical</a:t>
            </a:r>
          </a:p>
          <a:p>
            <a:pPr lvl="2"/>
            <a:r>
              <a:rPr lang="en-US" sz="2200" dirty="0"/>
              <a:t>Definitions of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states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agents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decisions</a:t>
            </a:r>
          </a:p>
          <a:p>
            <a:pPr lvl="2"/>
            <a:r>
              <a:rPr lang="en-US" sz="2200" dirty="0"/>
              <a:t>Equilibrium defined based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payoffs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  <a:r>
              <a:rPr lang="en-US" sz="2200" dirty="0"/>
              <a:t> across agents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65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kinds of models?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5022FCD-D961-DFF5-2F96-0189ACEFA18F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372600" cy="51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Mathematical</a:t>
            </a:r>
          </a:p>
          <a:p>
            <a:pPr lvl="2"/>
            <a:r>
              <a:rPr lang="en-US" sz="2200" dirty="0"/>
              <a:t>Definitions of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states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agents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decisions</a:t>
            </a:r>
          </a:p>
          <a:p>
            <a:pPr lvl="2"/>
            <a:r>
              <a:rPr lang="en-US" sz="2200" dirty="0"/>
              <a:t>Equilibrium defined based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payoffs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  <a:r>
              <a:rPr lang="en-US" sz="2200" dirty="0"/>
              <a:t> across agents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Graphical</a:t>
            </a:r>
          </a:p>
          <a:p>
            <a:pPr lvl="2"/>
            <a:r>
              <a:rPr lang="en-US" sz="2200" dirty="0"/>
              <a:t>Simpler visualizations of mathematical equilibria</a:t>
            </a:r>
          </a:p>
          <a:p>
            <a:pPr lvl="2"/>
            <a:r>
              <a:rPr lang="en-US" sz="2200" dirty="0"/>
              <a:t>Captures main insights of models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36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760"/>
            <a:ext cx="10192512" cy="77724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5B97C3B-5375-46FF-8DF1-E978AD7F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000" y="1066800"/>
            <a:ext cx="4191000" cy="5591707"/>
          </a:xfrm>
        </p:spPr>
      </p:pic>
    </p:spTree>
    <p:extLst>
      <p:ext uri="{BB962C8B-B14F-4D97-AF65-F5344CB8AC3E}">
        <p14:creationId xmlns:p14="http://schemas.microsoft.com/office/powerpoint/2010/main" val="145337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kinds of models?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5022FCD-D961-DFF5-2F96-0189ACEFA18F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9372600" cy="5113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Mathematical</a:t>
            </a:r>
          </a:p>
          <a:p>
            <a:pPr lvl="2"/>
            <a:r>
              <a:rPr lang="en-US" sz="2200" dirty="0"/>
              <a:t>Definitions of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states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agents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decisions</a:t>
            </a:r>
          </a:p>
          <a:p>
            <a:pPr lvl="2"/>
            <a:r>
              <a:rPr lang="en-US" sz="2200" dirty="0"/>
              <a:t>Equilibrium defined based on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payoffs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  <a:r>
              <a:rPr lang="en-US" sz="2200" dirty="0"/>
              <a:t> across agents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Graphical</a:t>
            </a:r>
          </a:p>
          <a:p>
            <a:pPr lvl="2"/>
            <a:r>
              <a:rPr lang="en-US" sz="2200" dirty="0"/>
              <a:t>Simpler visualizations of mathematical equilibria</a:t>
            </a:r>
          </a:p>
          <a:p>
            <a:pPr lvl="2"/>
            <a:r>
              <a:rPr lang="en-US" sz="2200" dirty="0"/>
              <a:t>Captures main insights of models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Empirical</a:t>
            </a:r>
          </a:p>
          <a:p>
            <a:pPr lvl="2"/>
            <a:r>
              <a:rPr lang="en-US" sz="2200" dirty="0"/>
              <a:t>Structural estimation</a:t>
            </a:r>
          </a:p>
          <a:p>
            <a:pPr lvl="2"/>
            <a:r>
              <a:rPr lang="en-US" sz="2200" dirty="0"/>
              <a:t>Links to econometrics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14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9C733-7AEE-499F-44C3-17C34A4D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10978391" cy="60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8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3502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How does the theoretical model fit into (1)?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Advances a new theory of behavior?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Testable empirical implications?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Combines/remixes tools from existing work? 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666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How does the theoretical model fit into (1)?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Advances a new theory of behavior?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Testable empirical implications?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Combines/remixes tools from existing work?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Where is the model’s </a:t>
            </a:r>
            <a:r>
              <a:rPr lang="en-US" sz="2200" b="1" dirty="0"/>
              <a:t>cleverness</a:t>
            </a:r>
            <a:r>
              <a:rPr lang="en-US" sz="22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presented/emphasized?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omitted?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how behavior is described? </a:t>
            </a:r>
          </a:p>
        </p:txBody>
      </p:sp>
    </p:spTree>
    <p:extLst>
      <p:ext uri="{BB962C8B-B14F-4D97-AF65-F5344CB8AC3E}">
        <p14:creationId xmlns:p14="http://schemas.microsoft.com/office/powerpoint/2010/main" val="293944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What should we get from this class?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5C28-EE7D-90C9-B1AE-9DB12503BBFF}"/>
              </a:ext>
            </a:extLst>
          </p:cNvPr>
          <p:cNvSpPr txBox="1"/>
          <p:nvPr/>
        </p:nvSpPr>
        <p:spPr>
          <a:xfrm>
            <a:off x="533400" y="1143000"/>
            <a:ext cx="1042111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Careful reading/discussion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classic</a:t>
            </a:r>
            <a:r>
              <a:rPr lang="en-US" sz="2200" b="1" dirty="0"/>
              <a:t> </a:t>
            </a:r>
            <a:r>
              <a:rPr lang="en-US" sz="2200" dirty="0"/>
              <a:t>&amp;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cutting-edge </a:t>
            </a:r>
            <a:r>
              <a:rPr lang="en-US" sz="2200" dirty="0"/>
              <a:t>theoretical tools in 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Please read the papers and come ready to discuss!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2200" dirty="0"/>
              <a:t>As you read, think about the following questions: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What is the contribution of the research overall?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How does the theoretical model fit into (1)?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Advances a new theory of behavior?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Testable empirical implications?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Combines/remixes tools from existing work?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Where is the model’s </a:t>
            </a:r>
            <a:r>
              <a:rPr lang="en-US" sz="2200" b="1" dirty="0"/>
              <a:t>cleverness</a:t>
            </a:r>
            <a:r>
              <a:rPr lang="en-US" sz="2200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presented/emphasized?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what is omitted?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Is it in how behavior is described?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Where is the model </a:t>
            </a:r>
            <a:r>
              <a:rPr lang="en-US" sz="2200" b="1" dirty="0"/>
              <a:t>lacking </a:t>
            </a:r>
            <a:r>
              <a:rPr lang="en-US" sz="2200" dirty="0"/>
              <a:t>for me?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is this model a simplification of the real world?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Where does that make the model weak?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How might the model be altered or extended? </a:t>
            </a:r>
          </a:p>
        </p:txBody>
      </p:sp>
    </p:spTree>
    <p:extLst>
      <p:ext uri="{BB962C8B-B14F-4D97-AF65-F5344CB8AC3E}">
        <p14:creationId xmlns:p14="http://schemas.microsoft.com/office/powerpoint/2010/main" val="203416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6277896" y="677863"/>
            <a:ext cx="485713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Model Limitations</a:t>
            </a:r>
          </a:p>
        </p:txBody>
      </p:sp>
      <p:pic>
        <p:nvPicPr>
          <p:cNvPr id="1026" name="Picture 2" descr="All models are wrong, but some are useful”. George E. P. … | Flickr">
            <a:extLst>
              <a:ext uri="{FF2B5EF4-FFF2-40B4-BE49-F238E27FC236}">
                <a16:creationId xmlns:a16="http://schemas.microsoft.com/office/drawing/2014/main" id="{BA678082-71ED-60A0-9F1C-B5D5AE75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686808"/>
            <a:ext cx="5451627" cy="545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endParaRPr lang="en-US">
              <a:latin typeface="+mn-lt"/>
            </a:endParaRPr>
          </a:p>
          <a:p>
            <a:pPr lvl="1"/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467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9372600" cy="5113339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Simple Example: Modeling Demand</a:t>
            </a:r>
          </a:p>
        </p:txBody>
      </p:sp>
    </p:spTree>
    <p:extLst>
      <p:ext uri="{BB962C8B-B14F-4D97-AF65-F5344CB8AC3E}">
        <p14:creationId xmlns:p14="http://schemas.microsoft.com/office/powerpoint/2010/main" val="2065346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Grossman (1972)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i="1" dirty="0"/>
              <a:t>Determinants of Health </a:t>
            </a:r>
            <a:r>
              <a:rPr lang="en-US" dirty="0"/>
              <a:t>(pp. 6-41). Columbia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7006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1066800"/>
            <a:ext cx="1057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dynamic results of “health” decisions?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Diet, exercise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screenings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thinks of health behaviors as </a:t>
            </a:r>
            <a:r>
              <a:rPr lang="en-CA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investments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health</a:t>
            </a:r>
          </a:p>
        </p:txBody>
      </p:sp>
    </p:spTree>
    <p:extLst>
      <p:ext uri="{BB962C8B-B14F-4D97-AF65-F5344CB8AC3E}">
        <p14:creationId xmlns:p14="http://schemas.microsoft.com/office/powerpoint/2010/main" val="572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19200"/>
            <a:ext cx="10058400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Booking office hours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calendly.com/Hoagland-office-hours/had5744-2022f</a:t>
            </a:r>
            <a:endParaRPr lang="en-US" sz="2400" dirty="0"/>
          </a:p>
          <a:p>
            <a:pPr lvl="1"/>
            <a:r>
              <a:rPr lang="en-US" sz="2400" dirty="0"/>
              <a:t>In-person/Zoom: T/W/F: 10:00 to 11:00</a:t>
            </a:r>
          </a:p>
          <a:p>
            <a:pPr lvl="1"/>
            <a:r>
              <a:rPr lang="en-US" sz="2400" dirty="0"/>
              <a:t>Note that Tuesdays are </a:t>
            </a:r>
            <a:r>
              <a:rPr lang="en-US" sz="2400" b="1" dirty="0"/>
              <a:t>by Zoom only</a:t>
            </a:r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5D007-138F-4044-AD8A-659E0889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2464814"/>
            <a:ext cx="7348728" cy="43169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37DC18-F235-4588-BBC9-31299ECA7DF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2380405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1066800"/>
                <a:ext cx="105735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dynamic results of “health” decisions?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Diet, exercise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Preventive screenings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thinks of health behaviors as </a:t>
                </a:r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investments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health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questions: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can it be produced?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10573512" cy="3416320"/>
              </a:xfrm>
              <a:prstGeom prst="rect">
                <a:avLst/>
              </a:prstGeom>
              <a:blipFill>
                <a:blip r:embed="rId3"/>
                <a:stretch>
                  <a:fillRect l="-807" t="-1429" b="-32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4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36576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Does health happen to you, or do you choose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106680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are the dynamic results of “health” decisions?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Diet, exercise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Preventive screenings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Etc.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thinks of health behaviors as </a:t>
                </a:r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investments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health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questions: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optimal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How can it be produced?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where is health </a:t>
                </a:r>
                <a:r>
                  <a:rPr lang="en-C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model?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807" t="-1173" b="-23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37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0829A-F3E1-BA52-3885-0DC764F04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sz="2600" dirty="0"/>
              <a:t>What good is a model without tradeoffs? </a:t>
            </a:r>
          </a:p>
          <a:p>
            <a:r>
              <a:rPr lang="en-US" sz="2600" dirty="0"/>
              <a:t>How valid are its predictions?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6016A5-50C5-92C0-EDBD-44E2729D4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1574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3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unconstrained problem look like? What are the choice variables? What is the optimum?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94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unconstrained problem look like? What are the choice variables? What is the unconstrained optimum?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kinds of constraints might exist? </a:t>
            </a:r>
          </a:p>
        </p:txBody>
      </p:sp>
    </p:spTree>
    <p:extLst>
      <p:ext uri="{BB962C8B-B14F-4D97-AF65-F5344CB8AC3E}">
        <p14:creationId xmlns:p14="http://schemas.microsoft.com/office/powerpoint/2010/main" val="837030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Investing in Health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551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unconstrained problem look like? What are the choice variables? What is the unconstrained optimum?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kinds of constraints might exist?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(e.g., what is this?)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b="1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the constrained problem look like now?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551824"/>
              </a:xfrm>
              <a:prstGeom prst="rect">
                <a:avLst/>
              </a:prstGeom>
              <a:blipFill>
                <a:blip r:embed="rId3"/>
                <a:stretch>
                  <a:fillRect l="-923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813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(nothing is produced)</a:t>
                </a: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308324"/>
              </a:xfrm>
              <a:prstGeom prst="rect">
                <a:avLst/>
              </a:prstGeom>
              <a:blipFill>
                <a:blip r:embed="rId3"/>
                <a:stretch>
                  <a:fillRect l="-807" t="-211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276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influences this!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can convert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to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constraints: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923" t="-11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44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Linking Health Production and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22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working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𝐼𝑛𝑐𝑜𝑚𝑒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“purchase”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leisure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in health production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direct consumption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sick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wasting time (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influences this!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we can convert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 to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budget constraints: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also write a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of motion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how health evolves over time: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226559"/>
              </a:xfrm>
              <a:prstGeom prst="rect">
                <a:avLst/>
              </a:prstGeom>
              <a:blipFill>
                <a:blip r:embed="rId3"/>
                <a:stretch>
                  <a:fillRect l="-923" t="-9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66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Formal Statement of 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508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that we have a sense of the evolution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discounting at rate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508268"/>
              </a:xfrm>
              <a:prstGeom prst="rect">
                <a:avLst/>
              </a:prstGeom>
              <a:blipFill>
                <a:blip r:embed="rId3"/>
                <a:stretch>
                  <a:fillRect l="-807" t="-1391" r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0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D568-A3DE-4D27-9652-A8CF021A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04" y="337710"/>
            <a:ext cx="7269480" cy="13255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19200"/>
            <a:ext cx="9634728" cy="49609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cs typeface="Times New Roman" panose="02020603050405020304" pitchFamily="18" charset="0"/>
                <a:hlinkClick r:id="rId3"/>
              </a:rPr>
              <a:t>Github</a:t>
            </a:r>
            <a:r>
              <a:rPr lang="en-US" sz="2400" dirty="0">
                <a:cs typeface="Times New Roman" panose="02020603050405020304" pitchFamily="18" charset="0"/>
                <a:hlinkClick r:id="rId3"/>
              </a:rPr>
              <a:t> repo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Contains all relevant course materials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Sample papers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  <a:hlinkClick r:id="rId4"/>
              </a:rPr>
              <a:t>Discussion boards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88A289-910E-45BF-9F49-22ADDCD09BA3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</p:spTree>
    <p:extLst>
      <p:ext uri="{BB962C8B-B14F-4D97-AF65-F5344CB8AC3E}">
        <p14:creationId xmlns:p14="http://schemas.microsoft.com/office/powerpoint/2010/main" val="2483131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Formal Statement of the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949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that we have a sense of the evolution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write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problem: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lim>
                          </m:limLow>
                        </m:fName>
                        <m:e/>
                      </m:func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discounting at rate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𝐻𝐻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&lt;0,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𝐻𝑍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𝐿𝑎𝑤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𝑚𝑜𝑡𝑖𝑜𝑛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 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𝐵𝑢𝑑𝑔𝑒𝑡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𝑝𝑒𝑟𝑖𝑜𝑑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949175"/>
              </a:xfrm>
              <a:prstGeom prst="rect">
                <a:avLst/>
              </a:prstGeom>
              <a:blipFill>
                <a:blip r:embed="rId3"/>
                <a:stretch>
                  <a:fillRect l="-923" t="-985" r="-8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673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our assumptions change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possibilities frontier?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5F18C-CBDD-3F10-2C0A-42D6543B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63" y="1364348"/>
            <a:ext cx="4915586" cy="485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</p:spTree>
    <p:extLst>
      <p:ext uri="{BB962C8B-B14F-4D97-AF65-F5344CB8AC3E}">
        <p14:creationId xmlns:p14="http://schemas.microsoft.com/office/powerpoint/2010/main" val="2972320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our assumptions change the </a:t>
            </a: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possibilities frontier?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4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equilibrium look like? </a:t>
            </a:r>
            <a:endParaRPr lang="en-CA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62EE-C49F-9E82-6C7C-E8B1E34CDE29}"/>
              </a:ext>
            </a:extLst>
          </p:cNvPr>
          <p:cNvSpPr/>
          <p:nvPr/>
        </p:nvSpPr>
        <p:spPr>
          <a:xfrm>
            <a:off x="3618055" y="2895600"/>
            <a:ext cx="26303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127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Visualizing the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an equilibrium look like? </a:t>
            </a:r>
            <a:endParaRPr lang="en-CA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D1B7-DBA6-A2FE-8CAD-B7525908DF81}"/>
              </a:ext>
            </a:extLst>
          </p:cNvPr>
          <p:cNvSpPr txBox="1"/>
          <p:nvPr/>
        </p:nvSpPr>
        <p:spPr>
          <a:xfrm>
            <a:off x="1600200" y="1905000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Consumption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25B14-E302-B346-8A86-AF69F7F78A26}"/>
              </a:ext>
            </a:extLst>
          </p:cNvPr>
          <p:cNvSpPr txBox="1"/>
          <p:nvPr/>
        </p:nvSpPr>
        <p:spPr>
          <a:xfrm>
            <a:off x="7086600" y="63246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Health state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6C176-E484-090C-7B3D-0F1CBDD13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42" y="1537552"/>
            <a:ext cx="5579456" cy="4860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D92F8-2898-A7F5-46D5-F76DCA7AA978}"/>
              </a:ext>
            </a:extLst>
          </p:cNvPr>
          <p:cNvSpPr/>
          <p:nvPr/>
        </p:nvSpPr>
        <p:spPr>
          <a:xfrm>
            <a:off x="4385388" y="3405674"/>
            <a:ext cx="3639877" cy="2696547"/>
          </a:xfrm>
          <a:custGeom>
            <a:avLst/>
            <a:gdLst>
              <a:gd name="connsiteX0" fmla="*/ 0 w 2537927"/>
              <a:gd name="connsiteY0" fmla="*/ 1474260 h 1474260"/>
              <a:gd name="connsiteX1" fmla="*/ 1371600 w 2537927"/>
              <a:gd name="connsiteY1" fmla="*/ 23 h 1474260"/>
              <a:gd name="connsiteX2" fmla="*/ 2537927 w 2537927"/>
              <a:gd name="connsiteY2" fmla="*/ 1436937 h 1474260"/>
              <a:gd name="connsiteX0" fmla="*/ 0 w 2537927"/>
              <a:gd name="connsiteY0" fmla="*/ 2743211 h 2743211"/>
              <a:gd name="connsiteX1" fmla="*/ 1324937 w 2537927"/>
              <a:gd name="connsiteY1" fmla="*/ 11 h 2743211"/>
              <a:gd name="connsiteX2" fmla="*/ 2537927 w 2537927"/>
              <a:gd name="connsiteY2" fmla="*/ 2705888 h 2743211"/>
              <a:gd name="connsiteX0" fmla="*/ 0 w 2973444"/>
              <a:gd name="connsiteY0" fmla="*/ 2687227 h 2705888"/>
              <a:gd name="connsiteX1" fmla="*/ 1760454 w 2973444"/>
              <a:gd name="connsiteY1" fmla="*/ 11 h 2705888"/>
              <a:gd name="connsiteX2" fmla="*/ 2973444 w 2973444"/>
              <a:gd name="connsiteY2" fmla="*/ 2705888 h 2705888"/>
              <a:gd name="connsiteX0" fmla="*/ 298 w 2973742"/>
              <a:gd name="connsiteY0" fmla="*/ 2687227 h 2705888"/>
              <a:gd name="connsiteX1" fmla="*/ 1760752 w 2973742"/>
              <a:gd name="connsiteY1" fmla="*/ 11 h 2705888"/>
              <a:gd name="connsiteX2" fmla="*/ 2973742 w 2973742"/>
              <a:gd name="connsiteY2" fmla="*/ 2705888 h 2705888"/>
              <a:gd name="connsiteX0" fmla="*/ 298 w 2981519"/>
              <a:gd name="connsiteY0" fmla="*/ 2687227 h 2799195"/>
              <a:gd name="connsiteX1" fmla="*/ 1760752 w 2981519"/>
              <a:gd name="connsiteY1" fmla="*/ 11 h 2799195"/>
              <a:gd name="connsiteX2" fmla="*/ 2981519 w 2981519"/>
              <a:gd name="connsiteY2" fmla="*/ 2799195 h 2799195"/>
              <a:gd name="connsiteX0" fmla="*/ 298 w 3012128"/>
              <a:gd name="connsiteY0" fmla="*/ 2687231 h 2799199"/>
              <a:gd name="connsiteX1" fmla="*/ 1760752 w 3012128"/>
              <a:gd name="connsiteY1" fmla="*/ 15 h 2799199"/>
              <a:gd name="connsiteX2" fmla="*/ 2981519 w 3012128"/>
              <a:gd name="connsiteY2" fmla="*/ 2799199 h 2799199"/>
              <a:gd name="connsiteX0" fmla="*/ 391 w 3005638"/>
              <a:gd name="connsiteY0" fmla="*/ 2584596 h 2696564"/>
              <a:gd name="connsiteX1" fmla="*/ 1434207 w 3005638"/>
              <a:gd name="connsiteY1" fmla="*/ 17 h 2696564"/>
              <a:gd name="connsiteX2" fmla="*/ 2981612 w 3005638"/>
              <a:gd name="connsiteY2" fmla="*/ 2696564 h 2696564"/>
              <a:gd name="connsiteX0" fmla="*/ 391 w 3018443"/>
              <a:gd name="connsiteY0" fmla="*/ 2584579 h 2696547"/>
              <a:gd name="connsiteX1" fmla="*/ 1434207 w 3018443"/>
              <a:gd name="connsiteY1" fmla="*/ 0 h 2696547"/>
              <a:gd name="connsiteX2" fmla="*/ 2981612 w 3018443"/>
              <a:gd name="connsiteY2" fmla="*/ 2696547 h 2696547"/>
              <a:gd name="connsiteX0" fmla="*/ 391 w 3086078"/>
              <a:gd name="connsiteY0" fmla="*/ 2584579 h 2696547"/>
              <a:gd name="connsiteX1" fmla="*/ 1434207 w 3086078"/>
              <a:gd name="connsiteY1" fmla="*/ 0 h 2696547"/>
              <a:gd name="connsiteX2" fmla="*/ 3051606 w 3086078"/>
              <a:gd name="connsiteY2" fmla="*/ 2696547 h 2696547"/>
              <a:gd name="connsiteX0" fmla="*/ 391 w 3057572"/>
              <a:gd name="connsiteY0" fmla="*/ 2584579 h 2696547"/>
              <a:gd name="connsiteX1" fmla="*/ 1434207 w 3057572"/>
              <a:gd name="connsiteY1" fmla="*/ 0 h 2696547"/>
              <a:gd name="connsiteX2" fmla="*/ 3051606 w 3057572"/>
              <a:gd name="connsiteY2" fmla="*/ 2696547 h 2696547"/>
              <a:gd name="connsiteX0" fmla="*/ 401 w 3034251"/>
              <a:gd name="connsiteY0" fmla="*/ 2612571 h 2696547"/>
              <a:gd name="connsiteX1" fmla="*/ 1410886 w 3034251"/>
              <a:gd name="connsiteY1" fmla="*/ 0 h 2696547"/>
              <a:gd name="connsiteX2" fmla="*/ 3028285 w 3034251"/>
              <a:gd name="connsiteY2" fmla="*/ 2696547 h 2696547"/>
              <a:gd name="connsiteX0" fmla="*/ 0 w 3033850"/>
              <a:gd name="connsiteY0" fmla="*/ 2612571 h 2696547"/>
              <a:gd name="connsiteX1" fmla="*/ 1410485 w 3033850"/>
              <a:gd name="connsiteY1" fmla="*/ 0 h 2696547"/>
              <a:gd name="connsiteX2" fmla="*/ 3027884 w 3033850"/>
              <a:gd name="connsiteY2" fmla="*/ 2696547 h 269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850" h="2696547">
                <a:moveTo>
                  <a:pt x="0" y="2612571"/>
                </a:moveTo>
                <a:cubicBezTo>
                  <a:pt x="77674" y="292358"/>
                  <a:pt x="987497" y="6220"/>
                  <a:pt x="1410485" y="0"/>
                </a:cubicBezTo>
                <a:cubicBezTo>
                  <a:pt x="2385647" y="21772"/>
                  <a:pt x="3107254" y="713792"/>
                  <a:pt x="3027884" y="2696547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C62EE-C49F-9E82-6C7C-E8B1E34CDE29}"/>
              </a:ext>
            </a:extLst>
          </p:cNvPr>
          <p:cNvSpPr/>
          <p:nvPr/>
        </p:nvSpPr>
        <p:spPr>
          <a:xfrm>
            <a:off x="3618055" y="2895600"/>
            <a:ext cx="2630345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02C49B-E187-8CD7-4840-8A7C53F05FB1}"/>
              </a:ext>
            </a:extLst>
          </p:cNvPr>
          <p:cNvSpPr/>
          <p:nvPr/>
        </p:nvSpPr>
        <p:spPr>
          <a:xfrm>
            <a:off x="6499134" y="2971800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ABD440-54A7-8E01-84B8-7B1E4CF69B4E}"/>
              </a:ext>
            </a:extLst>
          </p:cNvPr>
          <p:cNvSpPr/>
          <p:nvPr/>
        </p:nvSpPr>
        <p:spPr>
          <a:xfrm>
            <a:off x="6858984" y="2529373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E18FE9-9E0D-A41A-163E-97A766B097A9}"/>
              </a:ext>
            </a:extLst>
          </p:cNvPr>
          <p:cNvSpPr/>
          <p:nvPr/>
        </p:nvSpPr>
        <p:spPr>
          <a:xfrm>
            <a:off x="6651533" y="2709473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8888D2-770C-24A8-B283-8907E4C71101}"/>
              </a:ext>
            </a:extLst>
          </p:cNvPr>
          <p:cNvSpPr/>
          <p:nvPr/>
        </p:nvSpPr>
        <p:spPr>
          <a:xfrm>
            <a:off x="7179697" y="2120771"/>
            <a:ext cx="1726163" cy="1548882"/>
          </a:xfrm>
          <a:custGeom>
            <a:avLst/>
            <a:gdLst>
              <a:gd name="connsiteX0" fmla="*/ 0 w 1726163"/>
              <a:gd name="connsiteY0" fmla="*/ 0 h 1548882"/>
              <a:gd name="connsiteX1" fmla="*/ 401216 w 1726163"/>
              <a:gd name="connsiteY1" fmla="*/ 1250302 h 1548882"/>
              <a:gd name="connsiteX2" fmla="*/ 1726163 w 1726163"/>
              <a:gd name="connsiteY2" fmla="*/ 1548882 h 154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6163" h="1548882">
                <a:moveTo>
                  <a:pt x="0" y="0"/>
                </a:moveTo>
                <a:cubicBezTo>
                  <a:pt x="56761" y="496077"/>
                  <a:pt x="113522" y="992155"/>
                  <a:pt x="401216" y="1250302"/>
                </a:cubicBezTo>
                <a:cubicBezTo>
                  <a:pt x="688910" y="1508449"/>
                  <a:pt x="1485122" y="1513115"/>
                  <a:pt x="1726163" y="1548882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328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</a:t>
            </a:r>
            <a:r>
              <a:rPr lang="en-C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3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</a:t>
                </a: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</m:sSup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𝒊𝒕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1200329"/>
              </a:xfrm>
              <a:prstGeom prst="rect">
                <a:avLst/>
              </a:prstGeom>
              <a:blipFill>
                <a:blip r:embed="rId3"/>
                <a:stretch>
                  <a:fillRect l="-807" t="-4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168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Finding the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64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</a:t>
                </a: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𝒘</m:t>
                          </m:r>
                          <m:sSup>
                            <m:sSup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𝒘</m:t>
                              </m:r>
                            </m:sup>
                          </m:sSup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CA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CA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CA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𝒊𝒕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CA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conditions: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𝜓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≡0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we interpret this?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641236"/>
              </a:xfrm>
              <a:prstGeom prst="rect">
                <a:avLst/>
              </a:prstGeom>
              <a:blipFill>
                <a:blip r:embed="rId3"/>
                <a:stretch>
                  <a:fillRect l="-923" t="-1848" b="-438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047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Main Model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why do we care?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that health production can be modeled as a stock/investment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Helps to model long term decision-making for health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has this model been used empirically?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theoretically justify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 Health Gradient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health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optimally deteriorating with 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limitations exist?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 certainty – known function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savings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blipFill>
                <a:blip r:embed="rId3"/>
                <a:stretch>
                  <a:fillRect l="-807" t="-9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19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Jacobson (2000)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“The family as producer of health—an extended Grossman model.”            </a:t>
            </a:r>
            <a:r>
              <a:rPr lang="en-US" i="1" dirty="0"/>
              <a:t>Journal of Health Economics.</a:t>
            </a:r>
          </a:p>
        </p:txBody>
      </p:sp>
    </p:spTree>
    <p:extLst>
      <p:ext uri="{BB962C8B-B14F-4D97-AF65-F5344CB8AC3E}">
        <p14:creationId xmlns:p14="http://schemas.microsoft.com/office/powerpoint/2010/main" val="338134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Presentation: 1 presentation, worth 30% of the final grade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Referee Report: 1 referee report, worth 20% of the final grade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Proposal: worth 50% of the final grade.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649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Spin on a Classic: who produces health?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update on question: what if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health together?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4FA9783E-E385-A2F7-0646-B5570050FA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05000" y="1500126"/>
            <a:ext cx="7359396" cy="38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Spin on a Classic: who produces health?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802931-4861-11EE-FE5D-795B2AF8AED3}"/>
              </a:ext>
            </a:extLst>
          </p:cNvPr>
          <p:cNvSpPr txBox="1"/>
          <p:nvPr/>
        </p:nvSpPr>
        <p:spPr>
          <a:xfrm>
            <a:off x="533400" y="948850"/>
            <a:ext cx="1057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update on question: what if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health together?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members’ investments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 over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others’ health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questions does this allow us to answer?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986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227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a family has two parents and a child: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household member has their own law of motion: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2271904"/>
              </a:xfrm>
              <a:prstGeom prst="rect">
                <a:avLst/>
              </a:prstGeom>
              <a:blipFill>
                <a:blip r:embed="rId3"/>
                <a:stretch>
                  <a:fillRect l="-807" t="-2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853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595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suppose a family has two parents and a child: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household member has their own law of motion: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Suppose, though that the child’s production function depends on parental investment: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constraints also evolve for each family member to take care of one’s own sick time </a:t>
                </a:r>
                <a:r>
                  <a:rPr lang="en-C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child’s sick time, when needed (how would you write these?)</a:t>
                </a: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595891"/>
              </a:xfrm>
              <a:prstGeom prst="rect">
                <a:avLst/>
              </a:prstGeom>
              <a:blipFill>
                <a:blip r:embed="rId3"/>
                <a:stretch>
                  <a:fillRect l="-807" t="-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71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Updated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7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CA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Lagrangian</a:t>
                </a: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given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𝑠𝑢𝑏𝑗𝑒𝑐𝑡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CA" sz="24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𝑡𝑖𝑚𝑒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𝑛𝑜𝑛𝑛𝑒𝑔𝑎𝑡𝑖𝑣𝑖𝑡𝑦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𝑐𝑜𝑛𝑠𝑡𝑟𝑎𝑖𝑛𝑡𝑠</m:t>
                      </m:r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more choice variables! </a:t>
                </a: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71848"/>
              </a:xfrm>
              <a:prstGeom prst="rect">
                <a:avLst/>
              </a:prstGeom>
              <a:blipFill>
                <a:blip r:embed="rId3"/>
                <a:stretch>
                  <a:fillRect l="-807" t="-14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167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Key Insight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4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MC=MB conditions apply in this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equilibrium conditions determine how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divide up health 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wealth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health (over the lifetime)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effective price of health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this look like? Does this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for all family members?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41840"/>
              </a:xfrm>
              <a:prstGeom prst="rect">
                <a:avLst/>
              </a:prstGeom>
              <a:blipFill>
                <a:blip r:embed="rId3"/>
                <a:stretch>
                  <a:fillRect l="-923" t="-1418" b="-31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869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Key Insight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565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MC=MB conditions apply in this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equilibrium conditions determine how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divide up health production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wealth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marginal utility of health (over the lifetime)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effective price of health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does this look like? Does this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equal for all family members?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CA" sz="2400" i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you can rearrange (1)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𝐻𝑐</m:t>
                        </m:r>
                      </m:sub>
                    </m:sSub>
                  </m:oMath>
                </a14:m>
                <a:endParaRPr lang="en-CA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Families whose wealth constraint is binding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&gt;0)</m:t>
                    </m:r>
                  </m:oMath>
                </a14:m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marginal change in child’s health </a:t>
                </a:r>
                <a:r>
                  <a:rPr lang="en-CA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</a:t>
                </a: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unconstrained (wealthy) families.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Further, children with unhealthy parents tend to be less healthy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this make sense? Is it empirically validated.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5657831"/>
              </a:xfrm>
              <a:prstGeom prst="rect">
                <a:avLst/>
              </a:prstGeom>
              <a:blipFill>
                <a:blip r:embed="rId3"/>
                <a:stretch>
                  <a:fillRect l="-923" t="-862" r="-173" b="-15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838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Main Model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why do we care?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Health spills over across families, particularly from parents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children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further compound the long-term dynamics of health production!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 this contribute to health disparities?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other extensions might be interesting?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chronic conditions affect investment within households?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Others?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802931-4861-11EE-FE5D-795B2AF8A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3416320"/>
              </a:xfrm>
              <a:prstGeom prst="rect">
                <a:avLst/>
              </a:prstGeom>
              <a:blipFill>
                <a:blip r:embed="rId3"/>
                <a:stretch>
                  <a:fillRect l="-807" t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104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Discussions on Grossman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Zweifel</a:t>
            </a:r>
            <a:r>
              <a:rPr lang="en-US" dirty="0"/>
              <a:t>, P. (2012). “The Grossman model after 40 years”.</a:t>
            </a:r>
            <a:r>
              <a:rPr lang="en-US" i="1" dirty="0"/>
              <a:t> The European Journal of Health Economics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Kaestner</a:t>
            </a:r>
            <a:r>
              <a:rPr lang="en-US" dirty="0"/>
              <a:t>, R. (2013). “The Grossman model after 40 years: a reply to Peter </a:t>
            </a:r>
            <a:r>
              <a:rPr lang="en-US" dirty="0" err="1"/>
              <a:t>Zweifel</a:t>
            </a:r>
            <a:r>
              <a:rPr lang="en-US" dirty="0"/>
              <a:t>”. </a:t>
            </a:r>
            <a:r>
              <a:rPr lang="en-US" i="1" dirty="0"/>
              <a:t>The European Journal of Health Economics</a:t>
            </a:r>
          </a:p>
        </p:txBody>
      </p:sp>
    </p:spTree>
    <p:extLst>
      <p:ext uri="{BB962C8B-B14F-4D97-AF65-F5344CB8AC3E}">
        <p14:creationId xmlns:p14="http://schemas.microsoft.com/office/powerpoint/2010/main" val="18614971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25E1-D8BA-BC55-3995-27EE46EBBB02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has failed to be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relevant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a long, fixed planning horizon – do people really plan 50 years out?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return of investment is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across health states</a:t>
            </a:r>
          </a:p>
        </p:txBody>
      </p:sp>
    </p:spTree>
    <p:extLst>
      <p:ext uri="{BB962C8B-B14F-4D97-AF65-F5344CB8AC3E}">
        <p14:creationId xmlns:p14="http://schemas.microsoft.com/office/powerpoint/2010/main" val="185352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Presentation: 1 presentation, worth 30% of the final grade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Times New Roman" panose="02020603050405020304" pitchFamily="18" charset="0"/>
              </a:rPr>
              <a:t>Options for papers are on syllabus/</a:t>
            </a:r>
            <a:r>
              <a:rPr lang="en-US" sz="2200" dirty="0" err="1">
                <a:ea typeface="Times New Roman" panose="02020603050405020304" pitchFamily="18" charset="0"/>
              </a:rPr>
              <a:t>Github</a:t>
            </a:r>
            <a:r>
              <a:rPr lang="en-US" sz="2200" dirty="0">
                <a:ea typeface="Times New Roman" panose="02020603050405020304" pitchFamily="18" charset="0"/>
              </a:rPr>
              <a:t>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topics you choose for the presentation and referee report should be different.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a typeface="Times New Roman" panose="02020603050405020304" pitchFamily="18" charset="0"/>
              </a:rPr>
              <a:t>20-minute presentation </a:t>
            </a:r>
            <a:r>
              <a:rPr lang="en-US" sz="2200" dirty="0">
                <a:ea typeface="Times New Roman" panose="02020603050405020304" pitchFamily="18" charset="0"/>
              </a:rPr>
              <a:t>(12 slides max): 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Motivation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Times New Roman" panose="02020603050405020304" pitchFamily="18" charset="0"/>
              </a:rPr>
              <a:t>2. Contribution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Walk-through of the model (focus 1)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Times New Roman" panose="02020603050405020304" pitchFamily="18" charset="0"/>
              </a:rPr>
              <a:t>4. S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ummary of any empirical analyses or additional findings</a:t>
            </a:r>
          </a:p>
          <a:p>
            <a:pPr marL="822960" lvl="3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a typeface="Times New Roman" panose="02020603050405020304" pitchFamily="18" charset="0"/>
              </a:rPr>
              <a:t>5. Your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 thoughts on the paper’s strengths and weaknesses (focus 2).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Presentations will be given on the day the topic is covered in class.</a:t>
            </a:r>
          </a:p>
          <a:p>
            <a:pPr marL="548640" lvl="2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If you haven’t already, </a:t>
            </a:r>
            <a:r>
              <a:rPr lang="en-US" sz="22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please tell me what you’d like to present</a:t>
            </a:r>
            <a:r>
              <a:rPr lang="en-US" sz="22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9690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F25E1-D8BA-BC55-3995-27EE46EBBB02}"/>
              </a:ext>
            </a:extLst>
          </p:cNvPr>
          <p:cNvSpPr txBox="1"/>
          <p:nvPr/>
        </p:nvSpPr>
        <p:spPr>
          <a:xfrm>
            <a:off x="533400" y="948850"/>
            <a:ext cx="1057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Grossman model has failed to be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relevant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a long, fixed planning horizon – do people really plan 50 years out?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return of investment is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across health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7B428-141D-40F2-1CD7-5C711BDA33AD}"/>
              </a:ext>
            </a:extLst>
          </p:cNvPr>
          <p:cNvSpPr txBox="1"/>
          <p:nvPr/>
        </p:nvSpPr>
        <p:spPr>
          <a:xfrm>
            <a:off x="1204899" y="2326254"/>
            <a:ext cx="8925713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“However, the acronym MGM already suggests that the model amounts 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 something like the Hollywood dream factory 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Metro-Goldwyn-Mayer: 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much elegance, very inspiring, but of limited relevance to the real world.”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BF961-7F59-74FF-3691-F875B37F5B1A}"/>
              </a:ext>
            </a:extLst>
          </p:cNvPr>
          <p:cNvSpPr txBox="1"/>
          <p:nvPr/>
        </p:nvSpPr>
        <p:spPr>
          <a:xfrm>
            <a:off x="1357299" y="3962400"/>
            <a:ext cx="7253301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“It is amazing that neither the reviewers nor the editors of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Health Economics recognized this. Or was there collusion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between the journal and the author, serving their shared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interest in keeping the MGM bandwagon rolling? 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79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Critique: </a:t>
            </a:r>
            <a:r>
              <a:rPr lang="en-US" dirty="0" err="1">
                <a:latin typeface="Times New Roman" panose="02020603050405020304" pitchFamily="18" charset="0"/>
              </a:rPr>
              <a:t>Zweifel</a:t>
            </a:r>
            <a:r>
              <a:rPr lang="en-US" dirty="0">
                <a:latin typeface="Times New Roman" panose="02020603050405020304" pitchFamily="18" charset="0"/>
              </a:rPr>
              <a:t> (2012)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F25E1-D8BA-BC55-3995-27EE46EBBB02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Grossman model has failed to be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relevant</a:t>
                </a: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Assumes a long, fixed planning horizon – do people really plan 50 years out?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Assumes that return of investment is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across health states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critique: Grossman predicts complementarities between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in empirical work, sicker people (lower health status) are, found to visit the doctor more frequently!</a:t>
                </a: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C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Thankfully, he proposes an alternative model, based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 state dependence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 health investment return is random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Your health therefore is random…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it depends a lot on where you were yesterday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2F25E1-D8BA-BC55-3995-27EE46EB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893647"/>
              </a:xfrm>
              <a:prstGeom prst="rect">
                <a:avLst/>
              </a:prstGeom>
              <a:blipFill>
                <a:blip r:embed="rId3"/>
                <a:stretch>
                  <a:fillRect l="-807" t="-998" r="-461" b="-1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26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850"/>
            <a:ext cx="9296400" cy="523128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Response: </a:t>
            </a:r>
            <a:r>
              <a:rPr lang="en-US" dirty="0" err="1">
                <a:latin typeface="Times New Roman" panose="02020603050405020304" pitchFamily="18" charset="0"/>
              </a:rPr>
              <a:t>Kaestner</a:t>
            </a:r>
            <a:r>
              <a:rPr lang="en-US" dirty="0">
                <a:latin typeface="Times New Roman" panose="02020603050405020304" pitchFamily="18" charset="0"/>
              </a:rPr>
              <a:t> (2013), Laporte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problem?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Zweifel’s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critique rests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poorly designed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research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 causality means we can’t say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⇒↓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lots of credible RCT research showing the value of preventive investments!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1938992"/>
              </a:xfrm>
              <a:prstGeom prst="rect">
                <a:avLst/>
              </a:prstGeom>
              <a:blipFill>
                <a:blip r:embed="rId3"/>
                <a:stretch>
                  <a:fillRect l="-807" t="-2516" b="-62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C97C57-C13D-F525-E143-7F105608FABE}"/>
              </a:ext>
            </a:extLst>
          </p:cNvPr>
          <p:cNvSpPr txBox="1"/>
          <p:nvPr/>
        </p:nvSpPr>
        <p:spPr>
          <a:xfrm>
            <a:off x="1295400" y="2970550"/>
            <a:ext cx="9448800" cy="193899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Garamond" panose="02020404030301010803" pitchFamily="18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Garamond" panose="02020404030301010803" pitchFamily="18" charset="0"/>
              </a:rPr>
              <a:t>Zweifel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 suggests, disconcertingly, that there is a conspiracy within the health economics community to shield the Grossman model from meaningful criticism (‘‘Or was there collusion between the journal and the author, serving</a:t>
            </a:r>
          </a:p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their shared interest in keeping the MGM bandwagon rolling?’’). This barely disguised (as a question) accusation is unjustified and disingenuous.”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EFBDC-DB6F-B295-FB56-E829E107FA4B}"/>
              </a:ext>
            </a:extLst>
          </p:cNvPr>
          <p:cNvSpPr txBox="1"/>
          <p:nvPr/>
        </p:nvSpPr>
        <p:spPr>
          <a:xfrm>
            <a:off x="1295400" y="5080963"/>
            <a:ext cx="94488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“Is the Grossman model perfect? No, but it provides a logically consistent framework to: (1) explain observed differences in health, investments in health including medical care, and consumption; and (2) evaluate public and private policies to affect these outcomes. It is as relevant today as it was 40 years ago.”</a:t>
            </a:r>
            <a:endParaRPr lang="en-CA" sz="2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803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48850"/>
            <a:ext cx="9296400" cy="5231289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81000" y="171610"/>
            <a:ext cx="10573512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Response: </a:t>
            </a:r>
            <a:r>
              <a:rPr lang="en-US" dirty="0" err="1">
                <a:latin typeface="Times New Roman" panose="02020603050405020304" pitchFamily="18" charset="0"/>
              </a:rPr>
              <a:t>Kaestner</a:t>
            </a:r>
            <a:r>
              <a:rPr lang="en-US" dirty="0">
                <a:latin typeface="Times New Roman" panose="02020603050405020304" pitchFamily="18" charset="0"/>
              </a:rPr>
              <a:t> (2013), Laporte (2014)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/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What’s the problem?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Zweifel’s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critique rests on </a:t>
                </a:r>
                <a:r>
                  <a:rPr lang="en-C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poorly designed 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empirical research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Reverse causality means we can’t say that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↑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⇒↓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Ignores lots of credible RCT research showing the value of preventive investments!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Laporte (2014) walks through a credible way to test this claim: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Zweifel</a:t>
                </a: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treating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effectively as non-durable in his critique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That’s the opposite of what Grossman assumed!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can show directly that higher levels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reduce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tomorrow, but this is because of the </a:t>
                </a:r>
                <a:r>
                  <a:rPr lang="en-CA" sz="2400" u="sng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returns from increasing an already high level of health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C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648B8E-77D7-A3A6-06F3-A0DFEC35C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48850"/>
                <a:ext cx="10573512" cy="4154984"/>
              </a:xfrm>
              <a:prstGeom prst="rect">
                <a:avLst/>
              </a:prstGeom>
              <a:blipFill>
                <a:blip r:embed="rId3"/>
                <a:stretch>
                  <a:fillRect l="-807" t="-1175" r="-1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44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Health can be modeled as a </a:t>
            </a: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choice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Health evolves over time in response to investments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Small decisions add up to large changes in health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Accounting for spillovers within households may explain disparities in investments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Is the empirical evidence consistent with these predictions? Meh.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Is the model trash? Also meh.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messing with the price of care affect demand for services? 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Referee Report: 1 referee report, worth 20% of the final grade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 paper choices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topics you choose for the presentation and referee report should be different.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Referee report should include: 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1. B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rief summary of the paper (1-2 paragraphs) 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2. 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ajor concerns you have, including any potential flaws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3. 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inor concerns you have, including ideas for extensions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ocus on the 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much as possible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3 pages max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 are due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 week 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topic has been covered in class.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99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95400"/>
            <a:ext cx="9753600" cy="48847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2400" b="1" spc="-25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Proposal: worth 50% of the final grade.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should be purely theoretical or use theory to ground empirical work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Must have a model!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Your proposal should: 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1. Po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an academic research question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2. 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onduct a thorough literature review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Present a stylized model (note: you do not have to solve your model or incorporate all complexity)</a:t>
            </a:r>
          </a:p>
          <a:p>
            <a:pPr lvl="3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If applicable, carefully describe the ideal data and empirical strategy you would use for empirically testing your model. </a:t>
            </a:r>
          </a:p>
          <a:p>
            <a:pPr lvl="2" algn="just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proposal could become a part of your thesis or a publishable paper!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Proposals are due on the last day of class. 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Please prepare a 15–20-minute presentation detailing your proposal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BDD2D1-2055-4095-B24C-4E07449F80A0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268CAC-145E-4B1C-89BC-11BEB5C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10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</a:rPr>
              <a:t>Introduction &amp; Syllabus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3B5070-8B01-4C63-9F2E-79CAC4D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3">
                    <a:lumMod val="75000"/>
                  </a:schemeClr>
                </a:solidFill>
              </a:rPr>
              <a:t>One Pet Peeve: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370FD-9F6E-44BA-A617-4B97C3866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17614"/>
            <a:ext cx="9000000" cy="322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4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1798</TotalTime>
  <Words>4745</Words>
  <Application>Microsoft Office PowerPoint</Application>
  <PresentationFormat>Widescreen</PresentationFormat>
  <Paragraphs>538</Paragraphs>
  <Slides>64</Slides>
  <Notes>63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Cambria Math</vt:lpstr>
      <vt:lpstr>Century Schoolbook</vt:lpstr>
      <vt:lpstr>Garamond</vt:lpstr>
      <vt:lpstr>SizedSym151</vt:lpstr>
      <vt:lpstr>Times New Roman</vt:lpstr>
      <vt:lpstr>Wingdings 2</vt:lpstr>
      <vt:lpstr>View</vt:lpstr>
      <vt:lpstr>Advanced Health Economics</vt:lpstr>
      <vt:lpstr>Introductions</vt:lpstr>
      <vt:lpstr>PowerPoint Presentation</vt:lpstr>
      <vt:lpstr> </vt:lpstr>
      <vt:lpstr> </vt:lpstr>
      <vt:lpstr> </vt:lpstr>
      <vt:lpstr> </vt:lpstr>
      <vt:lpstr> </vt:lpstr>
      <vt:lpstr>One Pet Peeve: </vt:lpstr>
      <vt:lpstr>Economic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Grossman (1972)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Jacobson (2000)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Discussions on Grossman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127</cp:revision>
  <dcterms:created xsi:type="dcterms:W3CDTF">2011-01-10T00:42:42Z</dcterms:created>
  <dcterms:modified xsi:type="dcterms:W3CDTF">2023-01-04T15:08:10Z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