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1"/>
  </p:notesMasterIdLst>
  <p:sldIdLst>
    <p:sldId id="256" r:id="rId2"/>
    <p:sldId id="480" r:id="rId3"/>
    <p:sldId id="481" r:id="rId4"/>
    <p:sldId id="526" r:id="rId5"/>
    <p:sldId id="670" r:id="rId6"/>
    <p:sldId id="668" r:id="rId7"/>
    <p:sldId id="669" r:id="rId8"/>
    <p:sldId id="671" r:id="rId9"/>
    <p:sldId id="672" r:id="rId10"/>
    <p:sldId id="673" r:id="rId11"/>
    <p:sldId id="477" r:id="rId12"/>
    <p:sldId id="497" r:id="rId13"/>
    <p:sldId id="498" r:id="rId14"/>
    <p:sldId id="499" r:id="rId15"/>
    <p:sldId id="500" r:id="rId16"/>
    <p:sldId id="501" r:id="rId17"/>
    <p:sldId id="502" r:id="rId18"/>
    <p:sldId id="503" r:id="rId19"/>
    <p:sldId id="504" r:id="rId20"/>
    <p:sldId id="505" r:id="rId21"/>
    <p:sldId id="506" r:id="rId22"/>
    <p:sldId id="507" r:id="rId23"/>
    <p:sldId id="508" r:id="rId24"/>
    <p:sldId id="509" r:id="rId25"/>
    <p:sldId id="510" r:id="rId26"/>
    <p:sldId id="511" r:id="rId27"/>
    <p:sldId id="512" r:id="rId28"/>
    <p:sldId id="513" r:id="rId29"/>
    <p:sldId id="514" r:id="rId30"/>
    <p:sldId id="515" r:id="rId31"/>
    <p:sldId id="516" r:id="rId32"/>
    <p:sldId id="517" r:id="rId33"/>
    <p:sldId id="520" r:id="rId34"/>
    <p:sldId id="518" r:id="rId35"/>
    <p:sldId id="519" r:id="rId36"/>
    <p:sldId id="521" r:id="rId37"/>
    <p:sldId id="522" r:id="rId38"/>
    <p:sldId id="523" r:id="rId39"/>
    <p:sldId id="524" r:id="rId40"/>
    <p:sldId id="525" r:id="rId41"/>
    <p:sldId id="664" r:id="rId42"/>
    <p:sldId id="478" r:id="rId43"/>
    <p:sldId id="527" r:id="rId44"/>
    <p:sldId id="528" r:id="rId45"/>
    <p:sldId id="665" r:id="rId46"/>
    <p:sldId id="666" r:id="rId47"/>
    <p:sldId id="667" r:id="rId48"/>
    <p:sldId id="663" r:id="rId49"/>
    <p:sldId id="414"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A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766" autoAdjust="0"/>
  </p:normalViewPr>
  <p:slideViewPr>
    <p:cSldViewPr>
      <p:cViewPr>
        <p:scale>
          <a:sx n="51" d="100"/>
          <a:sy n="51" d="100"/>
        </p:scale>
        <p:origin x="1256"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3/23/2023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investment into R&amp;D, delayed adoption, and bureaucratic hurdles to adoption (TAVI, not shown). Sources: https://www.tandfonline.com/doi/epdf/10.1179/mmh.2008.1.4.362?needAccess=true&amp;role=button, https://onlinelibrary.wiley.com/doi/pdf/10.1093/aepp/pps027?casa_token=IaESgJVw9VsAAAAA:SDSiUJTMILA54a2dMomPKlEp15AqYLRN9c29_Lze3GuaiHghw5Kh63FEcy1jL35Dgu95vZKUJZYc6k8P,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22114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talk about a good introduction, right? I think these three authors today are some of the best “health” writers to emulate.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40807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 bad for the US but Canada has also roughly doubled in 70 years.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84632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these two things interact? Should we celebrate this or be concerned?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4079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HIV treatments example is one where the cost is high, but the treatment is so targeted that the average productivity is still high despite the cost (not going to give it to a lot of non-infected individuals)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15279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HIV treatments example is one where the cost is high, but the treatment is so targeted that the average productivity is still high despite the cost (not going to give it to a lot of non-infected individuals)</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658987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US, reimbursements lead to over-adoption of low-productivity interventions (especially Medicare). Notes: not many have thought about evaluating theoretically policies that limit or delay adoption of innovation (e.g., Canada).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919638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890984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second one true? Is it bad? Not really clear, so the authors focus on (1) and (3).</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04483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Periods: first, you work and consume; second, you retire and consume.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50455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study: advance directives (AD) for end-of-life care. Why don’t we have them? What would a model look like? What are interventions (nudges) that we could test? What does this paper find? Link: https://journals.sagepub.com/doi/pdf/10.1177/10775587231157800?casa_token=Uj2IH-Il3pkAAAAA:YF4AxYNSB9Mhh_gLOaJLhwxFyoGCJQXh_Fj6VtYskdHIIUCxqvKaM6unbZn9dajo9ImRrY-RlbV8Vx0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225271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doing the model!</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27879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Periods: first, you work and consume; second, you retire and consume.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19377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Periods: first, you work and consume; second, you retire and consume.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524211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this after defining lambda. If there are sufficiently high capacity constraints (“UK”) then provision will be lower than socially optimal cost (q).  Middle line is where individuals face the full cost of services (q) – e.g., paying from an HSA. Green line is moral hazard, where patients don’t pay the full price of services, and hence demand more procedures.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078294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this one at a time.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400729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this one at a time.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753941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this is through learning-by-doing of a technology</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310802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change in pi would be negative, leading to a “substitution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478040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change reimbursements, you change income, which may eventually change provision (e.g., you may “over-correct” provision)</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487554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Shortages in resources may limit demand, etc.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2241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Something we won’t get to talk about: models of R&amp;D and models of individual MD learning/adoption. There is lots of cool work here too!</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401443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happen if price rises too rapidly (</a:t>
            </a:r>
            <a:r>
              <a:rPr lang="en-US" dirty="0" err="1"/>
              <a:t>Adulhem</a:t>
            </a:r>
            <a:r>
              <a:rPr lang="en-US" dirty="0"/>
              <a:t>) or income falls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818311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denominator here? The second derivative of s (scaled by the value of life) is the curvature of the survival probability function. If s’’ is large, then changes in demand are scaled down – what does this mean? There are some patients harmed by the treatment. (What do we think about this interpretation?)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793956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8023759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739082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93522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combine and simplify the equation.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0317122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is for HIV treatments. Even when marginal productivity is pushed to s’ = 0, benefits outweigh the costs. Steep curve </a:t>
            </a:r>
            <a:r>
              <a:rPr lang="en-US" dirty="0">
                <a:sym typeface="Wingdings" panose="05000000000000000000" pitchFamily="2" charset="2"/>
              </a:rPr>
              <a:t> don’t accrue costs quickly.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173330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curve isn’t steep (you have a few who benefit at the beginning and many who don’t after that) and physicians can push marginal productivity all the way to 0, may be very costly socially. This can even be exacerbated by differences in beliefs (think about Elyria, Ohio)</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706388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problems include measurement of value, how innovations may change over time (e.g., off-label use)</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0100515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systems (US) over-incentivize adoption of Category II and III treatments and inflate costs. Others (UK, Canada?) postpone even adoption of Category I innovations and may miss out on productivity gains!</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906733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2004 looking book.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854580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wide heterogeneity in “innovation quality” and we need to take that into account. There’s no magic solution, but reorienting ourselves to high-quality innovations may help reduce cost growth while “setting free” survival growth. Eradicating health waste could be huge as could reduced innovation adoption decisions for high-value treatments.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601006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 don’t particularly like this model (too macro, relies too much on dynamics). What did others think?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012830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macro model to dive into this – one and only time I’ll lean on a macro model in class.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809962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puzzle “solved”: why do many areas not adopt the best technologies? I would argue that this hardly solves it, just models a lack of information as the main problem.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844781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data on innovation adoption (PCI after an AMI, for example), and look at heterogeneity in survival (note: no SEs here). Survival here is risk-adjusted at the hospital level. Most rapid adopters have a diffusion rate of 10% (nine years behind frontier) and slowest have a rate of 5% (19 years behind frontier). This means there is a </a:t>
            </a:r>
            <a:r>
              <a:rPr lang="en-US" b="1" dirty="0"/>
              <a:t>10-year gap in adoption </a:t>
            </a:r>
            <a:r>
              <a:rPr lang="en-US" b="0" dirty="0"/>
              <a:t>across hospitals. Note that there isn’t any convergence, as predicted by the model.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230804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paper for empirical specification. Increased diffusion is associated with more survival – survival is higher for faster adopters. 2.7 percentage point higher survival for fastest diffusing hospitals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61248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Tigers are those who started off with slow rates and increased their diffusion the fastest during the new tech time. Turtles are those who had quick adoption rates in 93-94 but then stalled. Makes me think of tortoise and the hare, maybe story isn’t as clear as the authors hope?</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9465030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Note – we haven’t even talked about models of R&amp;D, or physician learning, when it comes to adoption. There are some really cool things there too!</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like this just look good! This is what we want (and healthcare is weird relative to other goods – we want something like this much more than we would want it if the y-axis were something like # of kids missing out on riding roller coasters. Innovation here is uniquely valuable.)</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521284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Wide variation in innovation quality, especially in health. Do we need surgeries? Imaging? Flossing? What is valuable??!?</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4721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 over-adopts, Canada under-adopts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73772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Dranove</a:t>
            </a:r>
            <a:r>
              <a:rPr lang="en-US" dirty="0"/>
              <a:t>, Garthwaite, and </a:t>
            </a:r>
            <a:r>
              <a:rPr lang="en-US" dirty="0" err="1"/>
              <a:t>Hermosilla</a:t>
            </a:r>
            <a:r>
              <a:rPr lang="en-US" dirty="0"/>
              <a:t> – exogenous shocks to medical demand spurred innovation…where there was demand (and already treatments). E.g., rheumatoid arthritis. Use expansion of Medicare Part D and pharma clinical trials.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8862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Little investment into R&amp;D, delayed adoption, and bureaucratic hurdles to adoption (TAVI, not shown). Sources: https://www.tandfonline.com/doi/epdf/10.1179/mmh.2008.1.4.362?needAccess=true&amp;role=button, https://onlinelibrary.wiley.com/doi/pdf/10.1093/aepp/pps027?casa_token=IaESgJVw9VsAAAAA:SDSiUJTMILA54a2dMomPKlEp15AqYLRN9c29_Lze3GuaiHghw5Kh63FEcy1jL35Dgu95vZKUJZYc6k8P,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813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3/23/2023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3/23/2023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12: Innovation and Technology Diffusion</a:t>
            </a:r>
          </a:p>
          <a:p>
            <a:r>
              <a:rPr lang="en-US" sz="2400" dirty="0"/>
              <a:t>March 29,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b="1" dirty="0"/>
              <a:t>Canada</a:t>
            </a:r>
            <a:r>
              <a:rPr lang="en-US" sz="2800" dirty="0"/>
              <a:t>							</a:t>
            </a:r>
          </a:p>
        </p:txBody>
      </p:sp>
      <p:pic>
        <p:nvPicPr>
          <p:cNvPr id="10" name="Picture 9">
            <a:extLst>
              <a:ext uri="{FF2B5EF4-FFF2-40B4-BE49-F238E27FC236}">
                <a16:creationId xmlns:a16="http://schemas.microsoft.com/office/drawing/2014/main" id="{4FE61993-A783-4DA2-5AAE-90AAAE093D75}"/>
              </a:ext>
            </a:extLst>
          </p:cNvPr>
          <p:cNvPicPr>
            <a:picLocks noChangeAspect="1"/>
          </p:cNvPicPr>
          <p:nvPr/>
        </p:nvPicPr>
        <p:blipFill>
          <a:blip r:embed="rId3"/>
          <a:stretch>
            <a:fillRect/>
          </a:stretch>
        </p:blipFill>
        <p:spPr>
          <a:xfrm>
            <a:off x="3048000" y="1059082"/>
            <a:ext cx="8001001" cy="5490308"/>
          </a:xfrm>
          <a:prstGeom prst="rect">
            <a:avLst/>
          </a:prstGeom>
        </p:spPr>
      </p:pic>
    </p:spTree>
    <p:extLst>
      <p:ext uri="{BB962C8B-B14F-4D97-AF65-F5344CB8AC3E}">
        <p14:creationId xmlns:p14="http://schemas.microsoft.com/office/powerpoint/2010/main" val="181613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Skinner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“Technology Growth and Expenditure Growth in Healthcare” </a:t>
            </a:r>
          </a:p>
          <a:p>
            <a:r>
              <a:rPr lang="en-US" sz="2400" i="1" dirty="0"/>
              <a:t>Journal of Economic Literature</a:t>
            </a:r>
          </a:p>
        </p:txBody>
      </p:sp>
    </p:spTree>
    <p:extLst>
      <p:ext uri="{BB962C8B-B14F-4D97-AF65-F5344CB8AC3E}">
        <p14:creationId xmlns:p14="http://schemas.microsoft.com/office/powerpoint/2010/main" val="4251400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76738B2-F734-D5DC-F6F8-6929851086AD}"/>
              </a:ext>
            </a:extLst>
          </p:cNvPr>
          <p:cNvPicPr>
            <a:picLocks noGrp="1" noChangeAspect="1"/>
          </p:cNvPicPr>
          <p:nvPr>
            <p:ph idx="1"/>
          </p:nvPr>
        </p:nvPicPr>
        <p:blipFill>
          <a:blip r:embed="rId3"/>
          <a:stretch>
            <a:fillRect/>
          </a:stretch>
        </p:blipFill>
        <p:spPr>
          <a:xfrm>
            <a:off x="609599" y="846656"/>
            <a:ext cx="8167839" cy="5858943"/>
          </a:xfrm>
        </p:spPr>
      </p:pic>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We’re spending more than ever on healthcare…</a:t>
            </a:r>
          </a:p>
        </p:txBody>
      </p:sp>
    </p:spTree>
    <p:extLst>
      <p:ext uri="{BB962C8B-B14F-4D97-AF65-F5344CB8AC3E}">
        <p14:creationId xmlns:p14="http://schemas.microsoft.com/office/powerpoint/2010/main" val="335284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…and also living longer</a:t>
            </a:r>
          </a:p>
        </p:txBody>
      </p:sp>
      <p:pic>
        <p:nvPicPr>
          <p:cNvPr id="1026" name="Picture 2" descr="Life expectancy, 1920–1922 to 2009–2011">
            <a:extLst>
              <a:ext uri="{FF2B5EF4-FFF2-40B4-BE49-F238E27FC236}">
                <a16:creationId xmlns:a16="http://schemas.microsoft.com/office/drawing/2014/main" id="{5B62DF39-EEA8-2481-46AA-F42C4BF4F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04" y="896917"/>
            <a:ext cx="9534395" cy="538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911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Main goals of this paper are to model: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Demand-side:</a:t>
            </a:r>
            <a:r>
              <a:rPr lang="en-US" sz="2400" dirty="0">
                <a:cs typeface="Times New Roman" panose="02020603050405020304" pitchFamily="18" charset="0"/>
              </a:rPr>
              <a:t> How does moral hazard affect spending and costs? </a:t>
            </a:r>
          </a:p>
          <a:p>
            <a:pPr lvl="1"/>
            <a:r>
              <a:rPr lang="en-US" sz="2200" dirty="0">
                <a:solidFill>
                  <a:schemeClr val="tx1"/>
                </a:solidFill>
                <a:cs typeface="Times New Roman" panose="02020603050405020304" pitchFamily="18" charset="0"/>
              </a:rPr>
              <a:t>Can government intervention reduce this?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Supply-side:</a:t>
            </a:r>
            <a:r>
              <a:rPr lang="en-US" sz="2400" dirty="0">
                <a:cs typeface="Times New Roman" panose="02020603050405020304" pitchFamily="18" charset="0"/>
              </a:rPr>
              <a:t> How do physicians’ desire to cure disease affect outcomes? </a:t>
            </a:r>
          </a:p>
          <a:p>
            <a:pPr lvl="1"/>
            <a:r>
              <a:rPr lang="en-US" sz="2200" dirty="0">
                <a:solidFill>
                  <a:schemeClr val="tx1"/>
                </a:solidFill>
                <a:cs typeface="Times New Roman" panose="02020603050405020304" pitchFamily="18" charset="0"/>
              </a:rPr>
              <a:t>What restraints are physicians bound by (financial, ethical, resource)? </a:t>
            </a:r>
          </a:p>
          <a:p>
            <a:pPr lvl="1"/>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 Confluence of Forces</a:t>
            </a:r>
          </a:p>
        </p:txBody>
      </p:sp>
    </p:spTree>
    <p:extLst>
      <p:ext uri="{BB962C8B-B14F-4D97-AF65-F5344CB8AC3E}">
        <p14:creationId xmlns:p14="http://schemas.microsoft.com/office/powerpoint/2010/main" val="224611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Main goals of this paper are to model: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Demand-side:</a:t>
            </a:r>
            <a:r>
              <a:rPr lang="en-US" sz="2400" dirty="0">
                <a:cs typeface="Times New Roman" panose="02020603050405020304" pitchFamily="18" charset="0"/>
              </a:rPr>
              <a:t> How does moral hazard affect spending and costs? </a:t>
            </a:r>
          </a:p>
          <a:p>
            <a:pPr lvl="1"/>
            <a:r>
              <a:rPr lang="en-US" sz="2200" dirty="0">
                <a:solidFill>
                  <a:schemeClr val="tx1"/>
                </a:solidFill>
                <a:cs typeface="Times New Roman" panose="02020603050405020304" pitchFamily="18" charset="0"/>
              </a:rPr>
              <a:t>Can government intervention reduce this?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Supply-side:</a:t>
            </a:r>
            <a:r>
              <a:rPr lang="en-US" sz="2400" dirty="0">
                <a:cs typeface="Times New Roman" panose="02020603050405020304" pitchFamily="18" charset="0"/>
              </a:rPr>
              <a:t> How do physicians’ desire to cure disease affect outcomes? </a:t>
            </a:r>
          </a:p>
          <a:p>
            <a:pPr lvl="1"/>
            <a:r>
              <a:rPr lang="en-US" sz="2200" dirty="0">
                <a:solidFill>
                  <a:schemeClr val="tx1"/>
                </a:solidFill>
                <a:cs typeface="Times New Roman" panose="02020603050405020304" pitchFamily="18" charset="0"/>
              </a:rPr>
              <a:t>What restraints are physicians bound by (financial, ethical, resource)? </a:t>
            </a:r>
          </a:p>
          <a:p>
            <a:pPr lvl="1"/>
            <a:endParaRPr lang="en-US" sz="2200" dirty="0">
              <a:solidFill>
                <a:schemeClr val="accent2">
                  <a:lumMod val="75000"/>
                </a:schemeClr>
              </a:solidFill>
              <a:cs typeface="Times New Roman" panose="02020603050405020304" pitchFamily="18" charset="0"/>
            </a:endParaRPr>
          </a:p>
          <a:p>
            <a:pPr marL="0" indent="0">
              <a:buNone/>
            </a:pPr>
            <a:r>
              <a:rPr lang="en-US" sz="2400" dirty="0">
                <a:cs typeface="Times New Roman" panose="02020603050405020304" pitchFamily="18" charset="0"/>
              </a:rPr>
              <a:t>Then, think about </a:t>
            </a:r>
            <a:r>
              <a:rPr lang="en-US" sz="2400" b="1" dirty="0">
                <a:solidFill>
                  <a:schemeClr val="accent5">
                    <a:lumMod val="75000"/>
                  </a:schemeClr>
                </a:solidFill>
                <a:cs typeface="Times New Roman" panose="02020603050405020304" pitchFamily="18" charset="0"/>
              </a:rPr>
              <a:t>innovations</a:t>
            </a:r>
            <a:r>
              <a:rPr lang="en-US" sz="2400" dirty="0">
                <a:cs typeface="Times New Roman" panose="02020603050405020304" pitchFamily="18" charset="0"/>
              </a:rPr>
              <a:t> in multiple categories: </a:t>
            </a:r>
          </a:p>
          <a:p>
            <a:pPr marL="457200" indent="-457200">
              <a:buFont typeface="+mj-lt"/>
              <a:buAutoNum type="arabicPeriod"/>
            </a:pPr>
            <a:r>
              <a:rPr lang="en-US" sz="2400" dirty="0">
                <a:cs typeface="Times New Roman" panose="02020603050405020304" pitchFamily="18" charset="0"/>
              </a:rPr>
              <a:t>Targeted, high productivity (e.g., antibiotics, beta blockers; </a:t>
            </a:r>
            <a:r>
              <a:rPr lang="en-US" sz="2400" u="sng" dirty="0">
                <a:cs typeface="Times New Roman" panose="02020603050405020304" pitchFamily="18" charset="0"/>
              </a:rPr>
              <a:t>HIV treatments</a:t>
            </a:r>
            <a:r>
              <a:rPr lang="en-US" sz="2400" dirty="0">
                <a:cs typeface="Times New Roman" panose="02020603050405020304" pitchFamily="18" charset="0"/>
              </a:rPr>
              <a:t>)</a:t>
            </a:r>
          </a:p>
          <a:p>
            <a:pPr marL="457200" indent="-457200">
              <a:buFont typeface="+mj-lt"/>
              <a:buAutoNum type="arabicPeriod"/>
            </a:pPr>
            <a:r>
              <a:rPr lang="en-US" sz="2400" dirty="0">
                <a:cs typeface="Times New Roman" panose="02020603050405020304" pitchFamily="18" charset="0"/>
              </a:rPr>
              <a:t>Reduced productivity (e.g., stenting)</a:t>
            </a:r>
          </a:p>
          <a:p>
            <a:pPr marL="457200" indent="-457200">
              <a:buFont typeface="+mj-lt"/>
              <a:buAutoNum type="arabicPeriod"/>
            </a:pPr>
            <a:r>
              <a:rPr lang="en-US" sz="2400" dirty="0">
                <a:cs typeface="Times New Roman" panose="02020603050405020304" pitchFamily="18" charset="0"/>
              </a:rPr>
              <a:t>Questionable value (e.g., </a:t>
            </a:r>
            <a:r>
              <a:rPr lang="en-US" sz="2400" dirty="0" err="1">
                <a:cs typeface="Times New Roman" panose="02020603050405020304" pitchFamily="18" charset="0"/>
              </a:rPr>
              <a:t>vetebroplasty</a:t>
            </a:r>
            <a:r>
              <a:rPr lang="en-US" sz="2400" dirty="0">
                <a:cs typeface="Times New Roman" panose="02020603050405020304" pitchFamily="18" charset="0"/>
              </a:rPr>
              <a:t>) </a:t>
            </a: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 Confluence of Forces</a:t>
            </a:r>
          </a:p>
        </p:txBody>
      </p:sp>
      <p:cxnSp>
        <p:nvCxnSpPr>
          <p:cNvPr id="4" name="Straight Arrow Connector 3">
            <a:extLst>
              <a:ext uri="{FF2B5EF4-FFF2-40B4-BE49-F238E27FC236}">
                <a16:creationId xmlns:a16="http://schemas.microsoft.com/office/drawing/2014/main" id="{43A95FFF-DFB0-0D55-0596-7CD27A616E67}"/>
              </a:ext>
            </a:extLst>
          </p:cNvPr>
          <p:cNvCxnSpPr/>
          <p:nvPr/>
        </p:nvCxnSpPr>
        <p:spPr>
          <a:xfrm>
            <a:off x="381000" y="4343400"/>
            <a:ext cx="0" cy="14478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4486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Main goals of this paper are to model: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Demand-side:</a:t>
            </a:r>
            <a:r>
              <a:rPr lang="en-US" sz="2400" dirty="0">
                <a:cs typeface="Times New Roman" panose="02020603050405020304" pitchFamily="18" charset="0"/>
              </a:rPr>
              <a:t> How does moral hazard affect spending and costs? </a:t>
            </a:r>
          </a:p>
          <a:p>
            <a:pPr lvl="1"/>
            <a:r>
              <a:rPr lang="en-US" sz="2200" dirty="0">
                <a:solidFill>
                  <a:schemeClr val="tx1"/>
                </a:solidFill>
                <a:cs typeface="Times New Roman" panose="02020603050405020304" pitchFamily="18" charset="0"/>
              </a:rPr>
              <a:t>Can government intervention reduce this?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Supply-side:</a:t>
            </a:r>
            <a:r>
              <a:rPr lang="en-US" sz="2400" dirty="0">
                <a:cs typeface="Times New Roman" panose="02020603050405020304" pitchFamily="18" charset="0"/>
              </a:rPr>
              <a:t> How do physicians’ desire to cure disease affect outcomes? </a:t>
            </a:r>
          </a:p>
          <a:p>
            <a:pPr lvl="1"/>
            <a:r>
              <a:rPr lang="en-US" sz="2200" dirty="0">
                <a:solidFill>
                  <a:schemeClr val="tx1"/>
                </a:solidFill>
                <a:cs typeface="Times New Roman" panose="02020603050405020304" pitchFamily="18" charset="0"/>
              </a:rPr>
              <a:t>What restraints are physicians bound by (financial, ethical, resource)? </a:t>
            </a:r>
          </a:p>
          <a:p>
            <a:pPr lvl="1"/>
            <a:endParaRPr lang="en-US" sz="2200" dirty="0">
              <a:solidFill>
                <a:schemeClr val="accent2">
                  <a:lumMod val="75000"/>
                </a:schemeClr>
              </a:solidFill>
              <a:cs typeface="Times New Roman" panose="02020603050405020304" pitchFamily="18" charset="0"/>
            </a:endParaRPr>
          </a:p>
          <a:p>
            <a:pPr marL="0" indent="0">
              <a:buNone/>
            </a:pPr>
            <a:r>
              <a:rPr lang="en-US" sz="2400" dirty="0">
                <a:cs typeface="Times New Roman" panose="02020603050405020304" pitchFamily="18" charset="0"/>
              </a:rPr>
              <a:t>Then, think about </a:t>
            </a:r>
            <a:r>
              <a:rPr lang="en-US" sz="2400" b="1" dirty="0">
                <a:solidFill>
                  <a:schemeClr val="accent5">
                    <a:lumMod val="75000"/>
                  </a:schemeClr>
                </a:solidFill>
                <a:cs typeface="Times New Roman" panose="02020603050405020304" pitchFamily="18" charset="0"/>
              </a:rPr>
              <a:t>innovations</a:t>
            </a:r>
            <a:r>
              <a:rPr lang="en-US" sz="2400" dirty="0">
                <a:cs typeface="Times New Roman" panose="02020603050405020304" pitchFamily="18" charset="0"/>
              </a:rPr>
              <a:t> in multiple categories: </a:t>
            </a:r>
          </a:p>
          <a:p>
            <a:pPr marL="457200" indent="-457200">
              <a:buFont typeface="+mj-lt"/>
              <a:buAutoNum type="arabicPeriod"/>
            </a:pPr>
            <a:r>
              <a:rPr lang="en-US" sz="2400" dirty="0">
                <a:cs typeface="Times New Roman" panose="02020603050405020304" pitchFamily="18" charset="0"/>
              </a:rPr>
              <a:t>Targeted, high productivity (e.g., antibiotics, beta blockers; </a:t>
            </a:r>
            <a:r>
              <a:rPr lang="en-US" sz="2400" u="sng" dirty="0">
                <a:cs typeface="Times New Roman" panose="02020603050405020304" pitchFamily="18" charset="0"/>
              </a:rPr>
              <a:t>HIV treatments</a:t>
            </a:r>
            <a:r>
              <a:rPr lang="en-US" sz="2400" dirty="0">
                <a:cs typeface="Times New Roman" panose="02020603050405020304" pitchFamily="18" charset="0"/>
              </a:rPr>
              <a:t>)</a:t>
            </a:r>
          </a:p>
          <a:p>
            <a:pPr marL="457200" indent="-457200">
              <a:buFont typeface="+mj-lt"/>
              <a:buAutoNum type="arabicPeriod"/>
            </a:pPr>
            <a:r>
              <a:rPr lang="en-US" sz="2400" dirty="0">
                <a:cs typeface="Times New Roman" panose="02020603050405020304" pitchFamily="18" charset="0"/>
              </a:rPr>
              <a:t>Reduced productivity (e.g., stenting)</a:t>
            </a:r>
          </a:p>
          <a:p>
            <a:pPr marL="457200" indent="-457200">
              <a:buFont typeface="+mj-lt"/>
              <a:buAutoNum type="arabicPeriod"/>
            </a:pPr>
            <a:r>
              <a:rPr lang="en-US" sz="2400" dirty="0">
                <a:cs typeface="Times New Roman" panose="02020603050405020304" pitchFamily="18" charset="0"/>
              </a:rPr>
              <a:t>Questionable value (e.g., </a:t>
            </a:r>
            <a:r>
              <a:rPr lang="en-US" sz="2400" dirty="0" err="1">
                <a:cs typeface="Times New Roman" panose="02020603050405020304" pitchFamily="18" charset="0"/>
              </a:rPr>
              <a:t>vetebroplasty</a:t>
            </a:r>
            <a:r>
              <a:rPr lang="en-US" sz="2400" dirty="0">
                <a:cs typeface="Times New Roman" panose="02020603050405020304" pitchFamily="18" charset="0"/>
              </a:rPr>
              <a:t>) </a:t>
            </a: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A Confluence of Forces</a:t>
            </a:r>
          </a:p>
        </p:txBody>
      </p:sp>
      <p:sp>
        <p:nvSpPr>
          <p:cNvPr id="2" name="TextBox 1">
            <a:extLst>
              <a:ext uri="{FF2B5EF4-FFF2-40B4-BE49-F238E27FC236}">
                <a16:creationId xmlns:a16="http://schemas.microsoft.com/office/drawing/2014/main" id="{C1E5161F-92F0-4EC9-6DD0-05A7361195A6}"/>
              </a:ext>
            </a:extLst>
          </p:cNvPr>
          <p:cNvSpPr txBox="1"/>
          <p:nvPr/>
        </p:nvSpPr>
        <p:spPr>
          <a:xfrm>
            <a:off x="5813642" y="290865"/>
            <a:ext cx="5062604" cy="954107"/>
          </a:xfrm>
          <a:prstGeom prst="rect">
            <a:avLst/>
          </a:prstGeom>
        </p:spPr>
        <p:style>
          <a:lnRef idx="1">
            <a:schemeClr val="accent5"/>
          </a:lnRef>
          <a:fillRef idx="3">
            <a:schemeClr val="accent5"/>
          </a:fillRef>
          <a:effectRef idx="2">
            <a:schemeClr val="accent5"/>
          </a:effectRef>
          <a:fontRef idx="minor">
            <a:schemeClr val="lt1"/>
          </a:fontRef>
        </p:style>
        <p:txBody>
          <a:bodyPr wrap="none" rtlCol="0">
            <a:spAutoFit/>
          </a:bodyPr>
          <a:lstStyle/>
          <a:p>
            <a:r>
              <a:rPr lang="en-US" sz="2800" b="1" dirty="0"/>
              <a:t>Moral hazard drives most </a:t>
            </a:r>
          </a:p>
          <a:p>
            <a:r>
              <a:rPr lang="en-US" sz="2800" b="1" dirty="0"/>
              <a:t>cost growth over time</a:t>
            </a:r>
          </a:p>
        </p:txBody>
      </p:sp>
      <p:cxnSp>
        <p:nvCxnSpPr>
          <p:cNvPr id="4" name="Straight Arrow Connector 3">
            <a:extLst>
              <a:ext uri="{FF2B5EF4-FFF2-40B4-BE49-F238E27FC236}">
                <a16:creationId xmlns:a16="http://schemas.microsoft.com/office/drawing/2014/main" id="{9512DB67-359F-87B1-FD02-0EA2492496F5}"/>
              </a:ext>
            </a:extLst>
          </p:cNvPr>
          <p:cNvCxnSpPr/>
          <p:nvPr/>
        </p:nvCxnSpPr>
        <p:spPr>
          <a:xfrm>
            <a:off x="381000" y="4343400"/>
            <a:ext cx="0" cy="144780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87067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 </a:t>
            </a: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Tree>
    <p:extLst>
      <p:ext uri="{BB962C8B-B14F-4D97-AF65-F5344CB8AC3E}">
        <p14:creationId xmlns:p14="http://schemas.microsoft.com/office/powerpoint/2010/main" val="176827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a:t>
            </a:r>
          </a:p>
          <a:p>
            <a:r>
              <a:rPr lang="en-US" sz="2400" b="1" dirty="0">
                <a:cs typeface="Times New Roman" panose="02020603050405020304" pitchFamily="18" charset="0"/>
              </a:rPr>
              <a:t>Moral hazard </a:t>
            </a:r>
            <a:r>
              <a:rPr lang="en-US" sz="2400" dirty="0">
                <a:cs typeface="Times New Roman" panose="02020603050405020304" pitchFamily="18" charset="0"/>
              </a:rPr>
              <a:t>– people over-demand the latest hip replacement (why?)</a:t>
            </a:r>
          </a:p>
          <a:p>
            <a:r>
              <a:rPr lang="en-US" sz="2400" b="1" dirty="0">
                <a:cs typeface="Times New Roman" panose="02020603050405020304" pitchFamily="18" charset="0"/>
              </a:rPr>
              <a:t>Adverse selection </a:t>
            </a:r>
            <a:r>
              <a:rPr lang="en-US" sz="2400" dirty="0">
                <a:cs typeface="Times New Roman" panose="02020603050405020304" pitchFamily="18" charset="0"/>
              </a:rPr>
              <a:t>– riskier people demand more innovative technologies (?) </a:t>
            </a:r>
          </a:p>
          <a:p>
            <a:r>
              <a:rPr lang="en-US" sz="2400" b="1" dirty="0">
                <a:cs typeface="Times New Roman" panose="02020603050405020304" pitchFamily="18" charset="0"/>
              </a:rPr>
              <a:t>Principal-agent problem – </a:t>
            </a:r>
            <a:r>
              <a:rPr lang="en-US" sz="2400" dirty="0">
                <a:cs typeface="Times New Roman" panose="02020603050405020304" pitchFamily="18" charset="0"/>
              </a:rPr>
              <a:t>physician-induced demand may distort choices</a:t>
            </a:r>
          </a:p>
          <a:p>
            <a:pPr marL="0" indent="0">
              <a:buNone/>
            </a:pPr>
            <a:r>
              <a:rPr lang="en-US" sz="2400" b="1" dirty="0">
                <a:cs typeface="Times New Roman" panose="02020603050405020304" pitchFamily="18" charset="0"/>
              </a:rPr>
              <a:t>Why would these affect costs and technology adoption?</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Tree>
    <p:extLst>
      <p:ext uri="{BB962C8B-B14F-4D97-AF65-F5344CB8AC3E}">
        <p14:creationId xmlns:p14="http://schemas.microsoft.com/office/powerpoint/2010/main" val="720599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a:t>
            </a:r>
          </a:p>
          <a:p>
            <a:r>
              <a:rPr lang="en-US" sz="2400" b="1" dirty="0">
                <a:cs typeface="Times New Roman" panose="02020603050405020304" pitchFamily="18" charset="0"/>
              </a:rPr>
              <a:t>Moral hazard </a:t>
            </a:r>
            <a:r>
              <a:rPr lang="en-US" sz="2400" dirty="0">
                <a:cs typeface="Times New Roman" panose="02020603050405020304" pitchFamily="18" charset="0"/>
              </a:rPr>
              <a:t>– people over-demand the latest hip replacement (why?)</a:t>
            </a:r>
          </a:p>
          <a:p>
            <a:r>
              <a:rPr lang="en-US" sz="2400" b="1" dirty="0">
                <a:cs typeface="Times New Roman" panose="02020603050405020304" pitchFamily="18" charset="0"/>
              </a:rPr>
              <a:t>Adverse selection </a:t>
            </a:r>
            <a:r>
              <a:rPr lang="en-US" sz="2400" dirty="0">
                <a:cs typeface="Times New Roman" panose="02020603050405020304" pitchFamily="18" charset="0"/>
              </a:rPr>
              <a:t>– riskier people demand more innovative technologies (?) </a:t>
            </a:r>
          </a:p>
          <a:p>
            <a:r>
              <a:rPr lang="en-US" sz="2400" b="1" dirty="0">
                <a:cs typeface="Times New Roman" panose="02020603050405020304" pitchFamily="18" charset="0"/>
              </a:rPr>
              <a:t>Principal-agent problem – </a:t>
            </a:r>
            <a:r>
              <a:rPr lang="en-US" sz="2400" dirty="0">
                <a:cs typeface="Times New Roman" panose="02020603050405020304" pitchFamily="18" charset="0"/>
              </a:rPr>
              <a:t>physician-induced demand may distort choices</a:t>
            </a:r>
          </a:p>
          <a:p>
            <a:pPr marL="0" indent="0">
              <a:buNone/>
            </a:pPr>
            <a:r>
              <a:rPr lang="en-US" sz="2400" dirty="0">
                <a:cs typeface="Times New Roman" panose="02020603050405020304" pitchFamily="18" charset="0"/>
              </a:rPr>
              <a:t>Model is a </a:t>
            </a:r>
            <a:r>
              <a:rPr lang="en-US" sz="2400" b="1" dirty="0">
                <a:cs typeface="Times New Roman" panose="02020603050405020304" pitchFamily="18" charset="0"/>
              </a:rPr>
              <a:t>two-period </a:t>
            </a:r>
            <a:r>
              <a:rPr lang="en-US" sz="2400" dirty="0">
                <a:cs typeface="Times New Roman" panose="02020603050405020304" pitchFamily="18" charset="0"/>
              </a:rPr>
              <a:t>version of a dynamic leisure/consumption tradeoff model (Murphy and </a:t>
            </a:r>
            <a:r>
              <a:rPr lang="en-US" sz="2400" dirty="0" err="1">
                <a:cs typeface="Times New Roman" panose="02020603050405020304" pitchFamily="18" charset="0"/>
              </a:rPr>
              <a:t>Tobel</a:t>
            </a:r>
            <a:r>
              <a:rPr lang="en-US" sz="2400" dirty="0">
                <a:cs typeface="Times New Roman" panose="02020603050405020304" pitchFamily="18" charset="0"/>
              </a:rPr>
              <a:t>, 2006)</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Tree>
    <p:extLst>
      <p:ext uri="{BB962C8B-B14F-4D97-AF65-F5344CB8AC3E}">
        <p14:creationId xmlns:p14="http://schemas.microsoft.com/office/powerpoint/2010/main" val="12645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Behavioral Health Economics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Departures from “rational agent” models</a:t>
            </a:r>
          </a:p>
          <a:p>
            <a:r>
              <a:rPr lang="en-US" sz="2400" dirty="0">
                <a:cs typeface="Times New Roman" panose="02020603050405020304" pitchFamily="18" charset="0"/>
              </a:rPr>
              <a:t>Applications to: </a:t>
            </a:r>
          </a:p>
          <a:p>
            <a:pPr lvl="1"/>
            <a:r>
              <a:rPr lang="en-US" sz="2400" dirty="0">
                <a:cs typeface="Times New Roman" panose="02020603050405020304" pitchFamily="18" charset="0"/>
              </a:rPr>
              <a:t>Health behaviors (diet, exercise, addiction)</a:t>
            </a:r>
          </a:p>
          <a:p>
            <a:pPr lvl="1"/>
            <a:r>
              <a:rPr lang="en-US" sz="2400" dirty="0">
                <a:cs typeface="Times New Roman" panose="02020603050405020304" pitchFamily="18" charset="0"/>
              </a:rPr>
              <a:t>End-of-life care and other treatments (as well as </a:t>
            </a:r>
            <a:r>
              <a:rPr lang="en-US" sz="2400" b="1" dirty="0">
                <a:cs typeface="Times New Roman" panose="02020603050405020304" pitchFamily="18" charset="0"/>
              </a:rPr>
              <a:t>adherence</a:t>
            </a:r>
            <a:r>
              <a:rPr lang="en-US" sz="2400" dirty="0">
                <a:cs typeface="Times New Roman" panose="02020603050405020304" pitchFamily="18" charset="0"/>
              </a:rPr>
              <a:t>)</a:t>
            </a:r>
          </a:p>
          <a:p>
            <a:pPr lvl="1"/>
            <a:r>
              <a:rPr lang="en-US" sz="2400" dirty="0">
                <a:cs typeface="Times New Roman" panose="02020603050405020304" pitchFamily="18" charset="0"/>
              </a:rPr>
              <a:t>Insurance choice</a:t>
            </a:r>
          </a:p>
          <a:p>
            <a:pPr lvl="1"/>
            <a:r>
              <a:rPr lang="en-US" sz="2400" dirty="0">
                <a:cs typeface="Times New Roman" panose="02020603050405020304" pitchFamily="18" charset="0"/>
              </a:rPr>
              <a:t>Provider treatment decisions</a:t>
            </a:r>
          </a:p>
          <a:p>
            <a:pPr lvl="1"/>
            <a:endParaRPr 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114800"/>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000" dirty="0">
              <a:cs typeface="Times New Roman" panose="02020603050405020304" pitchFamily="18" charset="0"/>
            </a:endParaRPr>
          </a:p>
        </p:txBody>
      </p:sp>
      <p:pic>
        <p:nvPicPr>
          <p:cNvPr id="9" name="Picture 8">
            <a:extLst>
              <a:ext uri="{FF2B5EF4-FFF2-40B4-BE49-F238E27FC236}">
                <a16:creationId xmlns:a16="http://schemas.microsoft.com/office/drawing/2014/main" id="{D96DB64C-90DF-08AF-576C-EAF6D3D4B070}"/>
              </a:ext>
            </a:extLst>
          </p:cNvPr>
          <p:cNvPicPr>
            <a:picLocks noChangeAspect="1"/>
          </p:cNvPicPr>
          <p:nvPr/>
        </p:nvPicPr>
        <p:blipFill>
          <a:blip r:embed="rId3"/>
          <a:stretch>
            <a:fillRect/>
          </a:stretch>
        </p:blipFill>
        <p:spPr>
          <a:xfrm>
            <a:off x="3810000" y="4092879"/>
            <a:ext cx="6724996" cy="2330570"/>
          </a:xfrm>
          <a:prstGeom prst="rect">
            <a:avLst/>
          </a:prstGeom>
        </p:spPr>
      </p:pic>
    </p:spTree>
    <p:extLst>
      <p:ext uri="{BB962C8B-B14F-4D97-AF65-F5344CB8AC3E}">
        <p14:creationId xmlns:p14="http://schemas.microsoft.com/office/powerpoint/2010/main" val="3909214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demand side factors to be concerned about?</a:t>
            </a:r>
          </a:p>
          <a:p>
            <a:r>
              <a:rPr lang="en-US" sz="2400" b="1" dirty="0">
                <a:cs typeface="Times New Roman" panose="02020603050405020304" pitchFamily="18" charset="0"/>
              </a:rPr>
              <a:t>Moral hazard </a:t>
            </a:r>
            <a:r>
              <a:rPr lang="en-US" sz="2400" dirty="0">
                <a:cs typeface="Times New Roman" panose="02020603050405020304" pitchFamily="18" charset="0"/>
              </a:rPr>
              <a:t>– people over-demand the latest hip replacement (why?)</a:t>
            </a:r>
          </a:p>
          <a:p>
            <a:r>
              <a:rPr lang="en-US" sz="2400" b="1" dirty="0">
                <a:cs typeface="Times New Roman" panose="02020603050405020304" pitchFamily="18" charset="0"/>
              </a:rPr>
              <a:t>Adverse selection </a:t>
            </a:r>
            <a:r>
              <a:rPr lang="en-US" sz="2400" dirty="0">
                <a:cs typeface="Times New Roman" panose="02020603050405020304" pitchFamily="18" charset="0"/>
              </a:rPr>
              <a:t>– riskier people demand more innovative technologies (?) </a:t>
            </a:r>
          </a:p>
          <a:p>
            <a:r>
              <a:rPr lang="en-US" sz="2400" b="1" dirty="0">
                <a:cs typeface="Times New Roman" panose="02020603050405020304" pitchFamily="18" charset="0"/>
              </a:rPr>
              <a:t>Principal-agent problem – </a:t>
            </a:r>
            <a:r>
              <a:rPr lang="en-US" sz="2400" dirty="0">
                <a:cs typeface="Times New Roman" panose="02020603050405020304" pitchFamily="18" charset="0"/>
              </a:rPr>
              <a:t>physician-induced demand may distort choices</a:t>
            </a:r>
          </a:p>
          <a:p>
            <a:pPr marL="0" indent="0">
              <a:buNone/>
            </a:pPr>
            <a:r>
              <a:rPr lang="en-US" sz="2400" dirty="0">
                <a:cs typeface="Times New Roman" panose="02020603050405020304" pitchFamily="18" charset="0"/>
              </a:rPr>
              <a:t>Model is a </a:t>
            </a:r>
            <a:r>
              <a:rPr lang="en-US" sz="2400" b="1" dirty="0">
                <a:cs typeface="Times New Roman" panose="02020603050405020304" pitchFamily="18" charset="0"/>
              </a:rPr>
              <a:t>two-period </a:t>
            </a:r>
            <a:r>
              <a:rPr lang="en-US" sz="2400" dirty="0">
                <a:cs typeface="Times New Roman" panose="02020603050405020304" pitchFamily="18" charset="0"/>
              </a:rPr>
              <a:t>version of a dynamic leisure/consumption tradeoff model (Murphy and </a:t>
            </a:r>
            <a:r>
              <a:rPr lang="en-US" sz="2400" dirty="0" err="1">
                <a:cs typeface="Times New Roman" panose="02020603050405020304" pitchFamily="18" charset="0"/>
              </a:rPr>
              <a:t>Tobel</a:t>
            </a:r>
            <a:r>
              <a:rPr lang="en-US" sz="2400" dirty="0">
                <a:cs typeface="Times New Roman" panose="02020603050405020304" pitchFamily="18" charset="0"/>
              </a:rPr>
              <a:t>, 2006)</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 Demand Side</a:t>
            </a:r>
          </a:p>
        </p:txBody>
      </p:sp>
      <p:sp>
        <p:nvSpPr>
          <p:cNvPr id="2" name="TextBox 1">
            <a:extLst>
              <a:ext uri="{FF2B5EF4-FFF2-40B4-BE49-F238E27FC236}">
                <a16:creationId xmlns:a16="http://schemas.microsoft.com/office/drawing/2014/main" id="{DA9B8012-D02F-1914-8568-A1F0AFD4AC30}"/>
              </a:ext>
            </a:extLst>
          </p:cNvPr>
          <p:cNvSpPr txBox="1"/>
          <p:nvPr/>
        </p:nvSpPr>
        <p:spPr>
          <a:xfrm>
            <a:off x="2057400" y="4343400"/>
            <a:ext cx="7315200" cy="89255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600" b="1" dirty="0"/>
              <a:t>We might optimally devote as much as </a:t>
            </a:r>
          </a:p>
          <a:p>
            <a:r>
              <a:rPr lang="en-US" sz="2600" b="1" dirty="0"/>
              <a:t>1/3 of future GDP to health investments!</a:t>
            </a:r>
          </a:p>
        </p:txBody>
      </p:sp>
    </p:spTree>
    <p:extLst>
      <p:ext uri="{BB962C8B-B14F-4D97-AF65-F5344CB8AC3E}">
        <p14:creationId xmlns:p14="http://schemas.microsoft.com/office/powerpoint/2010/main" val="17088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supply side factors to be concerned about?</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 Supply Side</a:t>
            </a:r>
          </a:p>
        </p:txBody>
      </p:sp>
    </p:spTree>
    <p:extLst>
      <p:ext uri="{BB962C8B-B14F-4D97-AF65-F5344CB8AC3E}">
        <p14:creationId xmlns:p14="http://schemas.microsoft.com/office/powerpoint/2010/main" val="743955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supply side factors to be concerned about?</a:t>
            </a:r>
          </a:p>
          <a:p>
            <a:r>
              <a:rPr lang="en-US" sz="2400" dirty="0">
                <a:cs typeface="Times New Roman" panose="02020603050405020304" pitchFamily="18" charset="0"/>
              </a:rPr>
              <a:t>Physician motivations – on average, these are ignored (just profit motivations)</a:t>
            </a:r>
          </a:p>
          <a:p>
            <a:r>
              <a:rPr lang="en-US" sz="2400" dirty="0">
                <a:cs typeface="Times New Roman" panose="02020603050405020304" pitchFamily="18" charset="0"/>
              </a:rPr>
              <a:t>Constraints – ethical, resource, value-based</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 Supply Side</a:t>
            </a:r>
          </a:p>
        </p:txBody>
      </p:sp>
    </p:spTree>
    <p:extLst>
      <p:ext uri="{BB962C8B-B14F-4D97-AF65-F5344CB8AC3E}">
        <p14:creationId xmlns:p14="http://schemas.microsoft.com/office/powerpoint/2010/main" val="1120359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are the supply side factors to be concerned about?</a:t>
            </a:r>
          </a:p>
          <a:p>
            <a:r>
              <a:rPr lang="en-US" sz="2400" dirty="0">
                <a:cs typeface="Times New Roman" panose="02020603050405020304" pitchFamily="18" charset="0"/>
              </a:rPr>
              <a:t>Physician motivations – on average, these are ignored (just profit</a:t>
            </a:r>
          </a:p>
          <a:p>
            <a:r>
              <a:rPr lang="en-US" sz="2400" dirty="0">
                <a:cs typeface="Times New Roman" panose="02020603050405020304" pitchFamily="18" charset="0"/>
              </a:rPr>
              <a:t>Constraints – ethical, resource, value-based</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 Supply Side</a:t>
            </a:r>
          </a:p>
        </p:txBody>
      </p:sp>
      <p:pic>
        <p:nvPicPr>
          <p:cNvPr id="7" name="Picture 6">
            <a:extLst>
              <a:ext uri="{FF2B5EF4-FFF2-40B4-BE49-F238E27FC236}">
                <a16:creationId xmlns:a16="http://schemas.microsoft.com/office/drawing/2014/main" id="{3BE1F715-3944-E0DE-BCB3-2035EA6FB95C}"/>
              </a:ext>
            </a:extLst>
          </p:cNvPr>
          <p:cNvPicPr>
            <a:picLocks noChangeAspect="1"/>
          </p:cNvPicPr>
          <p:nvPr/>
        </p:nvPicPr>
        <p:blipFill>
          <a:blip r:embed="rId3"/>
          <a:stretch>
            <a:fillRect/>
          </a:stretch>
        </p:blipFill>
        <p:spPr>
          <a:xfrm>
            <a:off x="609600" y="890654"/>
            <a:ext cx="8305800" cy="5561456"/>
          </a:xfrm>
          <a:prstGeom prst="rect">
            <a:avLst/>
          </a:prstGeom>
        </p:spPr>
      </p:pic>
    </p:spTree>
    <p:extLst>
      <p:ext uri="{BB962C8B-B14F-4D97-AF65-F5344CB8AC3E}">
        <p14:creationId xmlns:p14="http://schemas.microsoft.com/office/powerpoint/2010/main" val="148951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spTree>
    <p:extLst>
      <p:ext uri="{BB962C8B-B14F-4D97-AF65-F5344CB8AC3E}">
        <p14:creationId xmlns:p14="http://schemas.microsoft.com/office/powerpoint/2010/main" val="2315693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p:nvPr/>
        </p:nvCxnSpPr>
        <p:spPr>
          <a:xfrm flipV="1">
            <a:off x="2362200" y="2133600"/>
            <a:ext cx="4495800" cy="198120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3428999"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If income </a:t>
                </a:r>
                <a14:m>
                  <m:oMath xmlns:m="http://schemas.openxmlformats.org/officeDocument/2006/math">
                    <m:r>
                      <a:rPr lang="en-US" sz="2600" b="0" i="1" smtClean="0">
                        <a:latin typeface="Cambria Math" panose="02040503050406030204" pitchFamily="18" charset="0"/>
                      </a:rPr>
                      <m:t>↑</m:t>
                    </m:r>
                  </m:oMath>
                </a14:m>
                <a:r>
                  <a:rPr lang="en-US" sz="2600" dirty="0"/>
                  <a:t>, then value of a life </a:t>
                </a:r>
                <a14:m>
                  <m:oMath xmlns:m="http://schemas.openxmlformats.org/officeDocument/2006/math">
                    <m:r>
                      <a:rPr lang="en-US" sz="2600" b="0" i="1" smtClean="0">
                        <a:latin typeface="Cambria Math" panose="02040503050406030204" pitchFamily="18" charset="0"/>
                      </a:rPr>
                      <m:t>↑</m:t>
                    </m:r>
                  </m:oMath>
                </a14:m>
                <a:r>
                  <a:rPr lang="en-US" sz="2600" dirty="0"/>
                  <a:t>, so demand </a:t>
                </a:r>
                <a14:m>
                  <m:oMath xmlns:m="http://schemas.openxmlformats.org/officeDocument/2006/math">
                    <m:r>
                      <a:rPr lang="en-US" sz="2600" b="0" i="1" smtClean="0">
                        <a:latin typeface="Cambria Math" panose="02040503050406030204" pitchFamily="18" charset="0"/>
                      </a:rPr>
                      <m:t>↑↑↑</m:t>
                    </m:r>
                  </m:oMath>
                </a14:m>
                <a:endParaRPr lang="en-US" sz="2600" dirty="0"/>
              </a:p>
            </p:txBody>
          </p:sp>
        </mc:Choice>
        <mc:Fallback>
          <p:sp>
            <p:nvSpPr>
              <p:cNvPr id="7" name="TextBox 6">
                <a:extLst>
                  <a:ext uri="{FF2B5EF4-FFF2-40B4-BE49-F238E27FC236}">
                    <a16:creationId xmlns:a16="http://schemas.microsoft.com/office/drawing/2014/main" id="{BBA1953E-63F6-7D80-4D50-14223C352C23}"/>
                  </a:ext>
                </a:extLst>
              </p:cNvPr>
              <p:cNvSpPr txBox="1">
                <a:spLocks noRot="1" noChangeAspect="1" noMove="1" noResize="1" noEditPoints="1" noAdjustHandles="1" noChangeArrowheads="1" noChangeShapeType="1" noTextEdit="1"/>
              </p:cNvSpPr>
              <p:nvPr/>
            </p:nvSpPr>
            <p:spPr>
              <a:xfrm>
                <a:off x="838201" y="4343400"/>
                <a:ext cx="3428999" cy="12926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783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362200" y="2971800"/>
            <a:ext cx="3048000" cy="114300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If technology returns </a:t>
                </a:r>
                <a14:m>
                  <m:oMath xmlns:m="http://schemas.openxmlformats.org/officeDocument/2006/math">
                    <m:r>
                      <a:rPr lang="en-US" sz="2600" b="0" i="1" smtClean="0">
                        <a:latin typeface="Cambria Math" panose="02040503050406030204" pitchFamily="18" charset="0"/>
                      </a:rPr>
                      <m:t>↑</m:t>
                    </m:r>
                  </m:oMath>
                </a14:m>
                <a:r>
                  <a:rPr lang="en-US" sz="2600" dirty="0"/>
                  <a:t>, then survival probabilities </a:t>
                </a:r>
                <a14:m>
                  <m:oMath xmlns:m="http://schemas.openxmlformats.org/officeDocument/2006/math">
                    <m:r>
                      <a:rPr lang="en-US" sz="2600" b="0" i="1" smtClean="0">
                        <a:latin typeface="Cambria Math" panose="02040503050406030204" pitchFamily="18" charset="0"/>
                      </a:rPr>
                      <m:t>↑</m:t>
                    </m:r>
                  </m:oMath>
                </a14:m>
                <a:r>
                  <a:rPr lang="en-US" sz="2600" dirty="0"/>
                  <a:t>, so demand </a:t>
                </a:r>
                <a14:m>
                  <m:oMath xmlns:m="http://schemas.openxmlformats.org/officeDocument/2006/math">
                    <m:r>
                      <a:rPr lang="en-US" sz="2600" b="0" i="1" smtClean="0">
                        <a:latin typeface="Cambria Math" panose="02040503050406030204" pitchFamily="18" charset="0"/>
                      </a:rPr>
                      <m:t>↑</m:t>
                    </m:r>
                  </m:oMath>
                </a14:m>
                <a:endParaRPr lang="en-US" sz="2600" dirty="0"/>
              </a:p>
            </p:txBody>
          </p:sp>
        </mc:Choice>
        <mc:Fallback>
          <p:sp>
            <p:nvSpPr>
              <p:cNvPr id="7" name="TextBox 6">
                <a:extLst>
                  <a:ext uri="{FF2B5EF4-FFF2-40B4-BE49-F238E27FC236}">
                    <a16:creationId xmlns:a16="http://schemas.microsoft.com/office/drawing/2014/main" id="{BBA1953E-63F6-7D80-4D50-14223C352C23}"/>
                  </a:ext>
                </a:extLst>
              </p:cNvPr>
              <p:cNvSpPr txBox="1">
                <a:spLocks noRot="1" noChangeAspect="1" noMove="1" noResize="1" noEditPoints="1" noAdjustHandles="1" noChangeArrowheads="1" noChangeShapeType="1" noTextEdit="1"/>
              </p:cNvSpPr>
              <p:nvPr/>
            </p:nvSpPr>
            <p:spPr>
              <a:xfrm>
                <a:off x="838201" y="4343400"/>
                <a:ext cx="4724399" cy="129266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2584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362200" y="2971800"/>
            <a:ext cx="5029200" cy="1143000"/>
          </a:xfrm>
          <a:prstGeom prst="straightConnector1">
            <a:avLst/>
          </a:prstGeom>
          <a:ln w="57150">
            <a:solidFill>
              <a:srgbClr val="FF0000">
                <a:alpha val="95000"/>
              </a:srgb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892552"/>
          </a:xfrm>
          <a:prstGeom prst="rect">
            <a:avLst/>
          </a:prstGeom>
          <a:solidFill>
            <a:srgbClr val="F7A29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Want to control demand? Change reimbursements!</a:t>
            </a:r>
          </a:p>
        </p:txBody>
      </p:sp>
    </p:spTree>
    <p:extLst>
      <p:ext uri="{BB962C8B-B14F-4D97-AF65-F5344CB8AC3E}">
        <p14:creationId xmlns:p14="http://schemas.microsoft.com/office/powerpoint/2010/main" val="392106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362200" y="2971800"/>
            <a:ext cx="6248400" cy="1143000"/>
          </a:xfrm>
          <a:prstGeom prst="straightConnector1">
            <a:avLst/>
          </a:prstGeom>
          <a:ln w="57150">
            <a:solidFill>
              <a:srgbClr val="FF0000">
                <a:alpha val="95000"/>
              </a:srgb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892552"/>
          </a:xfrm>
          <a:prstGeom prst="rect">
            <a:avLst/>
          </a:prstGeom>
          <a:solidFill>
            <a:srgbClr val="F7A291"/>
          </a:solidFill>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600" dirty="0"/>
              <a:t>This may be offset by changes in provider income</a:t>
            </a:r>
          </a:p>
        </p:txBody>
      </p:sp>
    </p:spTree>
    <p:extLst>
      <p:ext uri="{BB962C8B-B14F-4D97-AF65-F5344CB8AC3E}">
        <p14:creationId xmlns:p14="http://schemas.microsoft.com/office/powerpoint/2010/main" val="206158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2743200" y="3733800"/>
            <a:ext cx="2133600" cy="609600"/>
          </a:xfrm>
          <a:prstGeom prst="straightConnector1">
            <a:avLst/>
          </a:prstGeom>
          <a:ln w="57150">
            <a:solidFill>
              <a:schemeClr val="accent2">
                <a:lumMod val="75000"/>
                <a:alpha val="9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3581399" cy="89255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600" dirty="0"/>
              <a:t>Changes in capacity constraints</a:t>
            </a:r>
          </a:p>
        </p:txBody>
      </p:sp>
    </p:spTree>
    <p:extLst>
      <p:ext uri="{BB962C8B-B14F-4D97-AF65-F5344CB8AC3E}">
        <p14:creationId xmlns:p14="http://schemas.microsoft.com/office/powerpoint/2010/main" val="135441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Behavioral Health Economics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Departures from “rational agent” models</a:t>
            </a:r>
          </a:p>
          <a:p>
            <a:r>
              <a:rPr lang="en-US" sz="2400" dirty="0">
                <a:cs typeface="Times New Roman" panose="02020603050405020304" pitchFamily="18" charset="0"/>
              </a:rPr>
              <a:t>Applications to: </a:t>
            </a:r>
          </a:p>
          <a:p>
            <a:pPr lvl="1"/>
            <a:r>
              <a:rPr lang="en-US" sz="2400" dirty="0">
                <a:cs typeface="Times New Roman" panose="02020603050405020304" pitchFamily="18" charset="0"/>
              </a:rPr>
              <a:t>Health behaviors (diet, exercise, addiction)</a:t>
            </a:r>
          </a:p>
          <a:p>
            <a:pPr lvl="1"/>
            <a:r>
              <a:rPr lang="en-US" sz="2400" dirty="0">
                <a:cs typeface="Times New Roman" panose="02020603050405020304" pitchFamily="18" charset="0"/>
              </a:rPr>
              <a:t>End-of-life care and other treatments (as well as </a:t>
            </a:r>
            <a:r>
              <a:rPr lang="en-US" sz="2400" b="1" dirty="0">
                <a:cs typeface="Times New Roman" panose="02020603050405020304" pitchFamily="18" charset="0"/>
              </a:rPr>
              <a:t>adherence</a:t>
            </a:r>
            <a:r>
              <a:rPr lang="en-US" sz="2400" dirty="0">
                <a:cs typeface="Times New Roman" panose="02020603050405020304" pitchFamily="18" charset="0"/>
              </a:rPr>
              <a:t>)</a:t>
            </a:r>
          </a:p>
          <a:p>
            <a:pPr lvl="1"/>
            <a:r>
              <a:rPr lang="en-US" sz="2400" dirty="0">
                <a:cs typeface="Times New Roman" panose="02020603050405020304" pitchFamily="18" charset="0"/>
              </a:rPr>
              <a:t>Insurance choice</a:t>
            </a:r>
          </a:p>
          <a:p>
            <a:pPr lvl="1"/>
            <a:r>
              <a:rPr lang="en-US" sz="2400" dirty="0">
                <a:cs typeface="Times New Roman" panose="02020603050405020304" pitchFamily="18" charset="0"/>
              </a:rPr>
              <a:t>Provider treatment decisions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600" dirty="0">
                <a:cs typeface="Times New Roman" panose="02020603050405020304" pitchFamily="18" charset="0"/>
              </a:rPr>
              <a:t>How do technologies developed? </a:t>
            </a:r>
          </a:p>
          <a:p>
            <a:r>
              <a:rPr lang="en-US" sz="2600" dirty="0">
                <a:cs typeface="Times New Roman" panose="02020603050405020304" pitchFamily="18" charset="0"/>
              </a:rPr>
              <a:t>How are they adopted? </a:t>
            </a:r>
          </a:p>
          <a:p>
            <a:r>
              <a:rPr lang="en-US" sz="2600" dirty="0">
                <a:cs typeface="Times New Roman" panose="02020603050405020304" pitchFamily="18" charset="0"/>
              </a:rPr>
              <a:t>How do they affect costs/spending/utilization/outcomes?</a:t>
            </a:r>
          </a:p>
          <a:p>
            <a:endParaRPr lang="en-US" sz="2600" dirty="0">
              <a:cs typeface="Times New Roman" panose="02020603050405020304" pitchFamily="18" charset="0"/>
            </a:endParaRP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794760"/>
            <a:ext cx="8851726" cy="6248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Innovation + Technology Diffusion</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114800"/>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000" dirty="0">
              <a:cs typeface="Times New Roman" panose="02020603050405020304" pitchFamily="18" charset="0"/>
            </a:endParaRPr>
          </a:p>
        </p:txBody>
      </p:sp>
    </p:spTree>
    <p:extLst>
      <p:ext uri="{BB962C8B-B14F-4D97-AF65-F5344CB8AC3E}">
        <p14:creationId xmlns:p14="http://schemas.microsoft.com/office/powerpoint/2010/main" val="2285215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cxnSp>
        <p:nvCxnSpPr>
          <p:cNvPr id="6" name="Straight Arrow Connector 5">
            <a:extLst>
              <a:ext uri="{FF2B5EF4-FFF2-40B4-BE49-F238E27FC236}">
                <a16:creationId xmlns:a16="http://schemas.microsoft.com/office/drawing/2014/main" id="{0DA6ED3F-C866-9607-33C8-FEE87F54A637}"/>
              </a:ext>
            </a:extLst>
          </p:cNvPr>
          <p:cNvCxnSpPr>
            <a:cxnSpLocks/>
          </p:cNvCxnSpPr>
          <p:nvPr/>
        </p:nvCxnSpPr>
        <p:spPr>
          <a:xfrm flipV="1">
            <a:off x="4800600" y="3810000"/>
            <a:ext cx="1828800" cy="533400"/>
          </a:xfrm>
          <a:prstGeom prst="straightConnector1">
            <a:avLst/>
          </a:prstGeom>
          <a:ln w="57150">
            <a:solidFill>
              <a:schemeClr val="accent2">
                <a:lumMod val="75000"/>
                <a:alpha val="95000"/>
              </a:schemeClr>
            </a:solidFill>
            <a:tailEnd type="triangle"/>
          </a:ln>
        </p:spPr>
        <p:style>
          <a:lnRef idx="3">
            <a:schemeClr val="accent3"/>
          </a:lnRef>
          <a:fillRef idx="0">
            <a:schemeClr val="accent3"/>
          </a:fillRef>
          <a:effectRef idx="2">
            <a:schemeClr val="accent3"/>
          </a:effectRef>
          <a:fontRef idx="minor">
            <a:schemeClr val="tx1"/>
          </a:fontRef>
        </p:style>
      </p:cxnSp>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4724399" cy="129266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sz="2600" dirty="0"/>
              <a:t>Demand changes can’t make consumers worse off than no treatment</a:t>
            </a:r>
          </a:p>
        </p:txBody>
      </p:sp>
      <p:cxnSp>
        <p:nvCxnSpPr>
          <p:cNvPr id="8" name="Straight Arrow Connector 7">
            <a:extLst>
              <a:ext uri="{FF2B5EF4-FFF2-40B4-BE49-F238E27FC236}">
                <a16:creationId xmlns:a16="http://schemas.microsoft.com/office/drawing/2014/main" id="{5B36466E-E0AA-7143-68CB-8225292B19CA}"/>
              </a:ext>
            </a:extLst>
          </p:cNvPr>
          <p:cNvCxnSpPr>
            <a:cxnSpLocks/>
          </p:cNvCxnSpPr>
          <p:nvPr/>
        </p:nvCxnSpPr>
        <p:spPr>
          <a:xfrm flipV="1">
            <a:off x="5791201" y="3810000"/>
            <a:ext cx="1828799" cy="1143000"/>
          </a:xfrm>
          <a:prstGeom prst="straightConnector1">
            <a:avLst/>
          </a:prstGeom>
          <a:ln w="57150">
            <a:solidFill>
              <a:schemeClr val="accent2">
                <a:lumMod val="75000"/>
                <a:alpha val="95000"/>
              </a:schemeClr>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34022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What does the model imply about </a:t>
            </a:r>
            <a:r>
              <a:rPr lang="en-US" sz="2400" b="1" dirty="0">
                <a:cs typeface="Times New Roman" panose="02020603050405020304" pitchFamily="18" charset="0"/>
              </a:rPr>
              <a:t>evolution in spending?</a:t>
            </a:r>
            <a:endParaRPr lang="en-US" sz="2400" dirty="0">
              <a:cs typeface="Times New Roman" panose="02020603050405020304" pitchFamily="18" charset="0"/>
            </a:endParaRP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Model III: Dynamics</a:t>
            </a:r>
          </a:p>
        </p:txBody>
      </p:sp>
      <p:pic>
        <p:nvPicPr>
          <p:cNvPr id="4" name="Picture 3">
            <a:extLst>
              <a:ext uri="{FF2B5EF4-FFF2-40B4-BE49-F238E27FC236}">
                <a16:creationId xmlns:a16="http://schemas.microsoft.com/office/drawing/2014/main" id="{C79040AF-2ACB-8CD4-650C-CFBBDACBF102}"/>
              </a:ext>
            </a:extLst>
          </p:cNvPr>
          <p:cNvPicPr>
            <a:picLocks noChangeAspect="1"/>
          </p:cNvPicPr>
          <p:nvPr/>
        </p:nvPicPr>
        <p:blipFill>
          <a:blip r:embed="rId3"/>
          <a:stretch>
            <a:fillRect/>
          </a:stretch>
        </p:blipFill>
        <p:spPr>
          <a:xfrm>
            <a:off x="2286000" y="1447800"/>
            <a:ext cx="7403933" cy="2590800"/>
          </a:xfrm>
          <a:prstGeom prst="rect">
            <a:avLst/>
          </a:prstGeom>
        </p:spPr>
      </p:pic>
      <p:sp>
        <p:nvSpPr>
          <p:cNvPr id="7" name="TextBox 6">
            <a:extLst>
              <a:ext uri="{FF2B5EF4-FFF2-40B4-BE49-F238E27FC236}">
                <a16:creationId xmlns:a16="http://schemas.microsoft.com/office/drawing/2014/main" id="{BBA1953E-63F6-7D80-4D50-14223C352C23}"/>
              </a:ext>
            </a:extLst>
          </p:cNvPr>
          <p:cNvSpPr txBox="1"/>
          <p:nvPr/>
        </p:nvSpPr>
        <p:spPr>
          <a:xfrm>
            <a:off x="838201" y="4343400"/>
            <a:ext cx="6553199" cy="492443"/>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sz="2600" dirty="0"/>
              <a:t>What is the denominator here saying? </a:t>
            </a:r>
          </a:p>
        </p:txBody>
      </p:sp>
    </p:spTree>
    <p:extLst>
      <p:ext uri="{BB962C8B-B14F-4D97-AF65-F5344CB8AC3E}">
        <p14:creationId xmlns:p14="http://schemas.microsoft.com/office/powerpoint/2010/main" val="406834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2396479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a:p>
                <a:pPr marL="457200" indent="-457200">
                  <a:buAutoNum type="arabicPeriod"/>
                </a:pPr>
                <a:r>
                  <a:rPr lang="en-US" sz="2400" dirty="0">
                    <a:cs typeface="Times New Roman" panose="02020603050405020304" pitchFamily="18" charset="0"/>
                  </a:rPr>
                  <a:t>Technological innovation + “technical efficiency”: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nary>
                    </m:oMath>
                  </m:oMathPara>
                </a14:m>
                <a:endParaRPr lang="en-US" sz="2400" dirty="0">
                  <a:cs typeface="Times New Roman" panose="02020603050405020304" pitchFamily="18" charset="0"/>
                </a:endParaRPr>
              </a:p>
              <a:p>
                <a:pPr marL="457200" indent="-457200">
                  <a:buFont typeface="+mj-lt"/>
                  <a:buAutoNum type="arabicPeriod" startAt="2"/>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2245725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a:p>
                <a:pPr marL="457200" indent="-457200">
                  <a:buAutoNum type="arabicPeriod"/>
                </a:pPr>
                <a:r>
                  <a:rPr lang="en-US" sz="2400" dirty="0">
                    <a:cs typeface="Times New Roman" panose="02020603050405020304" pitchFamily="18" charset="0"/>
                  </a:rPr>
                  <a:t>Technological innovation + “technical efficiency”: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nary>
                    </m:oMath>
                  </m:oMathPara>
                </a14:m>
                <a:endParaRPr lang="en-US" sz="2400" dirty="0">
                  <a:cs typeface="Times New Roman" panose="02020603050405020304" pitchFamily="18" charset="0"/>
                </a:endParaRPr>
              </a:p>
              <a:p>
                <a:pPr marL="457200" indent="-457200">
                  <a:buFont typeface="+mj-lt"/>
                  <a:buAutoNum type="arabicPeriod" startAt="2"/>
                </a:pPr>
                <a:r>
                  <a:rPr lang="en-US" sz="2400" dirty="0">
                    <a:cs typeface="Times New Roman" panose="02020603050405020304" pitchFamily="18" charset="0"/>
                  </a:rPr>
                  <a:t>Price changes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Δ</m:t>
                              </m:r>
                              <m:r>
                                <a:rPr lang="en-US" sz="2400" b="0" i="1" smtClean="0">
                                  <a:latin typeface="Cambria Math" panose="02040503050406030204" pitchFamily="18" charset="0"/>
                                  <a:cs typeface="Times New Roman" panose="02020603050405020304" pitchFamily="18" charset="0"/>
                                </a:rPr>
                                <m:t>𝑞</m:t>
                              </m:r>
                            </m:e>
                            <m:sub>
                              <m:r>
                                <a:rPr lang="en-US" sz="2400" b="0" i="1" smtClean="0">
                                  <a:latin typeface="Cambria Math" panose="02040503050406030204" pitchFamily="18" charset="0"/>
                                  <a:cs typeface="Times New Roman" panose="02020603050405020304" pitchFamily="18" charset="0"/>
                                </a:rPr>
                                <m:t>𝑡</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𝑡</m:t>
                              </m:r>
                            </m:sub>
                          </m:sSub>
                        </m:e>
                      </m:nary>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3105184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Total productivity gains are made up of three parts: </a:t>
                </a:r>
              </a:p>
              <a:p>
                <a:pPr marL="457200" indent="-457200">
                  <a:buAutoNum type="arabicPeriod"/>
                </a:pPr>
                <a:r>
                  <a:rPr lang="en-US" sz="2400" dirty="0">
                    <a:cs typeface="Times New Roman" panose="02020603050405020304" pitchFamily="18" charset="0"/>
                  </a:rPr>
                  <a:t>Technological innovation + “technical efficiency”: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nary>
                    </m:oMath>
                  </m:oMathPara>
                </a14:m>
                <a:endParaRPr lang="en-US" sz="2400" dirty="0">
                  <a:cs typeface="Times New Roman" panose="02020603050405020304" pitchFamily="18" charset="0"/>
                </a:endParaRPr>
              </a:p>
              <a:p>
                <a:pPr marL="457200" indent="-457200">
                  <a:buFont typeface="+mj-lt"/>
                  <a:buAutoNum type="arabicPeriod" startAt="2"/>
                </a:pPr>
                <a:r>
                  <a:rPr lang="en-US" sz="2400" dirty="0">
                    <a:cs typeface="Times New Roman" panose="02020603050405020304" pitchFamily="18" charset="0"/>
                  </a:rPr>
                  <a:t>Price changes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Δ</m:t>
                              </m:r>
                              <m:r>
                                <a:rPr lang="en-US" sz="2400" b="0" i="1" smtClean="0">
                                  <a:latin typeface="Cambria Math" panose="02040503050406030204" pitchFamily="18" charset="0"/>
                                  <a:cs typeface="Times New Roman" panose="02020603050405020304" pitchFamily="18" charset="0"/>
                                </a:rPr>
                                <m:t>𝑞</m:t>
                              </m:r>
                            </m:e>
                            <m:sub>
                              <m:r>
                                <a:rPr lang="en-US" sz="2400" b="0" i="1" smtClean="0">
                                  <a:latin typeface="Cambria Math" panose="02040503050406030204" pitchFamily="18" charset="0"/>
                                  <a:cs typeface="Times New Roman" panose="02020603050405020304" pitchFamily="18" charset="0"/>
                                </a:rPr>
                                <m:t>𝑡</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𝑡</m:t>
                              </m:r>
                            </m:sub>
                          </m:sSub>
                        </m:e>
                      </m:nary>
                    </m:oMath>
                  </m:oMathPara>
                </a14:m>
                <a:endParaRPr lang="en-US" sz="2400" dirty="0">
                  <a:cs typeface="Times New Roman" panose="02020603050405020304" pitchFamily="18" charset="0"/>
                </a:endParaRPr>
              </a:p>
              <a:p>
                <a:pPr marL="457200" indent="-457200">
                  <a:buFont typeface="+mj-lt"/>
                  <a:buAutoNum type="arabicPeriod" startAt="3"/>
                </a:pPr>
                <a:r>
                  <a:rPr lang="en-US" sz="2400" dirty="0">
                    <a:cs typeface="Times New Roman" panose="02020603050405020304" pitchFamily="18" charset="0"/>
                  </a:rPr>
                  <a:t>“Allocative efficiency”: are the most productive innovations diffusing fastest?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𝑘</m:t>
                          </m:r>
                        </m:sub>
                        <m:sup/>
                        <m:e>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𝑘𝑡</m:t>
                              </m:r>
                            </m:sub>
                            <m:sup>
                              <m:r>
                                <a:rPr lang="en-US" sz="2400" b="0" i="1" smtClean="0">
                                  <a:latin typeface="Cambria Math" panose="02040503050406030204" pitchFamily="18" charset="0"/>
                                  <a:cs typeface="Times New Roman" panose="02020603050405020304" pitchFamily="18" charset="0"/>
                                </a:rPr>
                                <m:t>′</m:t>
                              </m:r>
                            </m:sup>
                          </m:sSubSup>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e>
                          </m:d>
                        </m:e>
                      </m:nary>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Ψ</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𝑞</m:t>
                          </m:r>
                        </m:e>
                        <m:sub>
                          <m:r>
                            <a:rPr lang="en-US" sz="2400" b="0" i="1" smtClean="0">
                              <a:latin typeface="Cambria Math" panose="02040503050406030204" pitchFamily="18" charset="0"/>
                              <a:cs typeface="Times New Roman" panose="02020603050405020304" pitchFamily="18" charset="0"/>
                            </a:rPr>
                            <m:t>𝑘𝑡</m:t>
                          </m:r>
                        </m:sub>
                      </m:sSub>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Δ</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𝑘𝑡</m:t>
                          </m:r>
                        </m:sub>
                      </m:sSub>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 what about different innovations? </a:t>
            </a:r>
          </a:p>
        </p:txBody>
      </p:sp>
    </p:spTree>
    <p:extLst>
      <p:ext uri="{BB962C8B-B14F-4D97-AF65-F5344CB8AC3E}">
        <p14:creationId xmlns:p14="http://schemas.microsoft.com/office/powerpoint/2010/main" val="1708450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FAE3DD-A937-DA21-33F5-372466A484B2}"/>
              </a:ext>
            </a:extLst>
          </p:cNvPr>
          <p:cNvPicPr>
            <a:picLocks noChangeAspect="1"/>
          </p:cNvPicPr>
          <p:nvPr/>
        </p:nvPicPr>
        <p:blipFill>
          <a:blip r:embed="rId3"/>
          <a:stretch>
            <a:fillRect/>
          </a:stretch>
        </p:blipFill>
        <p:spPr>
          <a:xfrm>
            <a:off x="436208" y="1981200"/>
            <a:ext cx="8021992" cy="6066293"/>
          </a:xfrm>
          <a:prstGeom prst="rect">
            <a:avLst/>
          </a:prstGeom>
        </p:spPr>
      </p:pic>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High-return, low-cost: washing your hands, antibiotics, no smoking</a:t>
            </a:r>
          </a:p>
          <a:p>
            <a:r>
              <a:rPr lang="en-US" sz="2400" dirty="0">
                <a:cs typeface="Times New Roman" panose="02020603050405020304" pitchFamily="18" charset="0"/>
              </a:rPr>
              <a:t>But not always low-cost: could just be that they diffuse only to the right population (HIV treatments)</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 Home-Run Innovations</a:t>
            </a:r>
          </a:p>
        </p:txBody>
      </p:sp>
    </p:spTree>
    <p:extLst>
      <p:ext uri="{BB962C8B-B14F-4D97-AF65-F5344CB8AC3E}">
        <p14:creationId xmlns:p14="http://schemas.microsoft.com/office/powerpoint/2010/main" val="356222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with high returns for some, low for others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𝑠</m:t>
                        </m:r>
                      </m:e>
                      <m:sup>
                        <m:r>
                          <a:rPr lang="en-US"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is small)?</a:t>
                </a:r>
              </a:p>
              <a:p>
                <a:r>
                  <a:rPr lang="en-US" sz="2400" dirty="0">
                    <a:cs typeface="Times New Roman" panose="02020603050405020304" pitchFamily="18" charset="0"/>
                  </a:rPr>
                  <a:t>Then </a:t>
                </a:r>
                <a:r>
                  <a:rPr lang="en-US" sz="2400" i="1" dirty="0">
                    <a:cs typeface="Times New Roman" panose="02020603050405020304" pitchFamily="18" charset="0"/>
                  </a:rPr>
                  <a:t>average </a:t>
                </a:r>
                <a:r>
                  <a:rPr lang="en-US" sz="2400" dirty="0">
                    <a:cs typeface="Times New Roman" panose="02020603050405020304" pitchFamily="18" charset="0"/>
                  </a:rPr>
                  <a:t>effectiveness may be low! (e.g., stenting)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 Heterogeneous Innovations</a:t>
            </a:r>
          </a:p>
        </p:txBody>
      </p:sp>
      <p:pic>
        <p:nvPicPr>
          <p:cNvPr id="10" name="Picture 9">
            <a:extLst>
              <a:ext uri="{FF2B5EF4-FFF2-40B4-BE49-F238E27FC236}">
                <a16:creationId xmlns:a16="http://schemas.microsoft.com/office/drawing/2014/main" id="{4446E673-5E61-7A47-BF47-E4A98D6624E4}"/>
              </a:ext>
            </a:extLst>
          </p:cNvPr>
          <p:cNvPicPr>
            <a:picLocks noChangeAspect="1"/>
          </p:cNvPicPr>
          <p:nvPr/>
        </p:nvPicPr>
        <p:blipFill>
          <a:blip r:embed="rId4"/>
          <a:stretch>
            <a:fillRect/>
          </a:stretch>
        </p:blipFill>
        <p:spPr>
          <a:xfrm>
            <a:off x="341749" y="1844593"/>
            <a:ext cx="9581858" cy="5546807"/>
          </a:xfrm>
          <a:prstGeom prst="rect">
            <a:avLst/>
          </a:prstGeom>
        </p:spPr>
      </p:pic>
    </p:spTree>
    <p:extLst>
      <p:ext uri="{BB962C8B-B14F-4D97-AF65-F5344CB8AC3E}">
        <p14:creationId xmlns:p14="http://schemas.microsoft.com/office/powerpoint/2010/main" val="1790640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that may not have high returns at all? </a:t>
            </a:r>
          </a:p>
          <a:p>
            <a:r>
              <a:rPr lang="en-US" sz="2400" dirty="0">
                <a:cs typeface="Times New Roman" panose="02020603050405020304" pitchFamily="18" charset="0"/>
              </a:rPr>
              <a:t>E.g., frequency of (tele-)office visits, knee replacements</a:t>
            </a:r>
          </a:p>
          <a:p>
            <a:r>
              <a:rPr lang="en-US" sz="2400" dirty="0">
                <a:cs typeface="Times New Roman" panose="02020603050405020304" pitchFamily="18" charset="0"/>
              </a:rPr>
              <a:t>What does the figure look like now? Are there problems with this classification?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III: Modest/Uncertain Innovations</a:t>
            </a:r>
          </a:p>
        </p:txBody>
      </p:sp>
    </p:spTree>
    <p:extLst>
      <p:ext uri="{BB962C8B-B14F-4D97-AF65-F5344CB8AC3E}">
        <p14:creationId xmlns:p14="http://schemas.microsoft.com/office/powerpoint/2010/main" val="1438299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that may not have high returns at all? </a:t>
            </a:r>
          </a:p>
          <a:p>
            <a:r>
              <a:rPr lang="en-US" sz="2400" dirty="0">
                <a:cs typeface="Times New Roman" panose="02020603050405020304" pitchFamily="18" charset="0"/>
              </a:rPr>
              <a:t>E.g., frequency of (tele-)office visits, knee replacements</a:t>
            </a:r>
          </a:p>
          <a:p>
            <a:r>
              <a:rPr lang="en-US" sz="2400" dirty="0">
                <a:cs typeface="Times New Roman" panose="02020603050405020304" pitchFamily="18" charset="0"/>
              </a:rPr>
              <a:t>What does the figure look like now? Are there problems with this classification?</a:t>
            </a:r>
          </a:p>
          <a:p>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Which innovations diffuse faster? How do reimbursements play into this? </a:t>
            </a:r>
            <a:r>
              <a:rPr lang="en-US" sz="2400" dirty="0">
                <a:cs typeface="Times New Roman" panose="02020603050405020304" pitchFamily="18" charset="0"/>
              </a:rPr>
              <a:t>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III: Modest/Uncertain Innovations</a:t>
            </a:r>
          </a:p>
        </p:txBody>
      </p:sp>
    </p:spTree>
    <p:extLst>
      <p:ext uri="{BB962C8B-B14F-4D97-AF65-F5344CB8AC3E}">
        <p14:creationId xmlns:p14="http://schemas.microsoft.com/office/powerpoint/2010/main" val="236084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Technology Diffusion is Wildly Important in Health!</a:t>
            </a:r>
          </a:p>
        </p:txBody>
      </p:sp>
      <p:sp>
        <p:nvSpPr>
          <p:cNvPr id="3" name="Content Placeholder 2">
            <a:extLst>
              <a:ext uri="{FF2B5EF4-FFF2-40B4-BE49-F238E27FC236}">
                <a16:creationId xmlns:a16="http://schemas.microsoft.com/office/drawing/2014/main" id="{BB4081C0-121E-80BC-B477-51AA4721A3C3}"/>
              </a:ext>
            </a:extLst>
          </p:cNvPr>
          <p:cNvSpPr>
            <a:spLocks noGrp="1"/>
          </p:cNvSpPr>
          <p:nvPr>
            <p:ph idx="1"/>
          </p:nvPr>
        </p:nvSpPr>
        <p:spPr>
          <a:xfrm>
            <a:off x="762000" y="896918"/>
            <a:ext cx="7696200" cy="5283220"/>
          </a:xfrm>
        </p:spPr>
        <p:txBody>
          <a:bodyPr>
            <a:normAutofit/>
          </a:bodyPr>
          <a:lstStyle/>
          <a:p>
            <a:r>
              <a:rPr lang="en-US" sz="2400" dirty="0"/>
              <a:t>Innovation is the best way to improve returns on healthcare</a:t>
            </a:r>
          </a:p>
          <a:p>
            <a:r>
              <a:rPr lang="en-US" sz="2400" dirty="0"/>
              <a:t>It also drives up spending</a:t>
            </a:r>
          </a:p>
          <a:p>
            <a:pPr marL="0" indent="0">
              <a:buNone/>
            </a:pPr>
            <a:r>
              <a:rPr lang="en-US" sz="2400" b="1" dirty="0"/>
              <a:t>How do we weigh tradeoffs? </a:t>
            </a:r>
          </a:p>
          <a:p>
            <a:r>
              <a:rPr lang="en-US" sz="2400" dirty="0"/>
              <a:t>What is the right way to estimate impact of health   spending on health outcomes? </a:t>
            </a:r>
          </a:p>
          <a:p>
            <a:r>
              <a:rPr lang="en-US" sz="2400" dirty="0"/>
              <a:t>What factors determine the magnitude and type of investments?</a:t>
            </a:r>
          </a:p>
        </p:txBody>
      </p:sp>
      <p:pic>
        <p:nvPicPr>
          <p:cNvPr id="1026" name="Picture 2" descr="Page 1">
            <a:extLst>
              <a:ext uri="{FF2B5EF4-FFF2-40B4-BE49-F238E27FC236}">
                <a16:creationId xmlns:a16="http://schemas.microsoft.com/office/drawing/2014/main" id="{339FC4A3-71AA-8004-5FA1-28328EE2D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8477" y="1295400"/>
            <a:ext cx="3581400" cy="5413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87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What about innovations that may not have high returns at all? </a:t>
            </a:r>
          </a:p>
          <a:p>
            <a:r>
              <a:rPr lang="en-US" sz="2400" dirty="0">
                <a:cs typeface="Times New Roman" panose="02020603050405020304" pitchFamily="18" charset="0"/>
              </a:rPr>
              <a:t>E.g., frequency of (tele-)office visits, knee replacements</a:t>
            </a:r>
          </a:p>
          <a:p>
            <a:r>
              <a:rPr lang="en-US" sz="2400" dirty="0">
                <a:cs typeface="Times New Roman" panose="02020603050405020304" pitchFamily="18" charset="0"/>
              </a:rPr>
              <a:t>What does the figure look like now? Are there problems with this classification?</a:t>
            </a:r>
          </a:p>
          <a:p>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Which innovations diffuse faster? How do reimbursements play into this? </a:t>
            </a:r>
            <a:r>
              <a:rPr lang="en-US" sz="2400" dirty="0">
                <a:cs typeface="Times New Roman" panose="02020603050405020304" pitchFamily="18" charset="0"/>
              </a:rPr>
              <a:t> </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Category III: Modest/Uncertain Innovations</a:t>
            </a:r>
          </a:p>
        </p:txBody>
      </p:sp>
      <p:sp>
        <p:nvSpPr>
          <p:cNvPr id="2" name="TextBox 1">
            <a:extLst>
              <a:ext uri="{FF2B5EF4-FFF2-40B4-BE49-F238E27FC236}">
                <a16:creationId xmlns:a16="http://schemas.microsoft.com/office/drawing/2014/main" id="{1484F6C0-96C8-F4B9-E6E5-756C232D6BCA}"/>
              </a:ext>
            </a:extLst>
          </p:cNvPr>
          <p:cNvSpPr txBox="1"/>
          <p:nvPr/>
        </p:nvSpPr>
        <p:spPr>
          <a:xfrm>
            <a:off x="2590800" y="3962398"/>
            <a:ext cx="8458200" cy="156966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400" dirty="0"/>
              <a:t>Attributing cost growth and improvements in outcomes to “technology growth” is too simplistic and tells us little about where the cost growth is occurring, whether such growth should be tamed, and if so, how it should be done.</a:t>
            </a:r>
          </a:p>
        </p:txBody>
      </p:sp>
    </p:spTree>
    <p:extLst>
      <p:ext uri="{BB962C8B-B14F-4D97-AF65-F5344CB8AC3E}">
        <p14:creationId xmlns:p14="http://schemas.microsoft.com/office/powerpoint/2010/main" val="30354398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3319396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Skinner and </a:t>
            </a:r>
            <a:r>
              <a:rPr lang="en-US" dirty="0" err="1"/>
              <a:t>Staiger</a:t>
            </a:r>
            <a:r>
              <a:rPr lang="en-US" dirty="0"/>
              <a:t>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“Technology Diffusion and Productivity Growth in Health Care”</a:t>
            </a:r>
          </a:p>
          <a:p>
            <a:r>
              <a:rPr lang="en-US" sz="2400" i="1" dirty="0"/>
              <a:t>Review of Economics and Statistics</a:t>
            </a:r>
          </a:p>
        </p:txBody>
      </p:sp>
    </p:spTree>
    <p:extLst>
      <p:ext uri="{BB962C8B-B14F-4D97-AF65-F5344CB8AC3E}">
        <p14:creationId xmlns:p14="http://schemas.microsoft.com/office/powerpoint/2010/main" val="2365387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Evidence (just shown) that adopting Category I innovations may boost outcomes at a macro level</a:t>
            </a:r>
          </a:p>
          <a:p>
            <a:r>
              <a:rPr lang="en-US" sz="2400" dirty="0">
                <a:cs typeface="Times New Roman" panose="02020603050405020304" pitchFamily="18" charset="0"/>
              </a:rPr>
              <a:t>What about diffusion within a region? Are there benefits to adopting early? </a:t>
            </a:r>
          </a:p>
          <a:p>
            <a:pPr lvl="1"/>
            <a:r>
              <a:rPr lang="en-US" sz="2200" dirty="0">
                <a:cs typeface="Times New Roman" panose="02020603050405020304" pitchFamily="18" charset="0"/>
              </a:rPr>
              <a:t>Remember there are still </a:t>
            </a:r>
            <a:r>
              <a:rPr lang="en-US" sz="2200" b="1" dirty="0">
                <a:cs typeface="Times New Roman" panose="02020603050405020304" pitchFamily="18" charset="0"/>
              </a:rPr>
              <a:t>huge </a:t>
            </a:r>
            <a:r>
              <a:rPr lang="en-US" sz="2200" dirty="0">
                <a:cs typeface="Times New Roman" panose="02020603050405020304" pitchFamily="18" charset="0"/>
              </a:rPr>
              <a:t>regional differences in provision!</a:t>
            </a:r>
          </a:p>
          <a:p>
            <a:pPr lvl="1"/>
            <a:r>
              <a:rPr lang="en-US" sz="2200" dirty="0">
                <a:cs typeface="Times New Roman" panose="02020603050405020304" pitchFamily="18" charset="0"/>
              </a:rPr>
              <a:t>Could some areas be over-adopting? Others under-adopting? </a:t>
            </a:r>
          </a:p>
          <a:p>
            <a:r>
              <a:rPr lang="en-US" sz="2400" dirty="0">
                <a:cs typeface="Times New Roman" panose="02020603050405020304" pitchFamily="18" charset="0"/>
              </a:rPr>
              <a:t>What is the optimal rate of diffusion (and how does it vary with quality)?</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How do we think about early/late adopters?</a:t>
            </a:r>
          </a:p>
        </p:txBody>
      </p:sp>
    </p:spTree>
    <p:extLst>
      <p:ext uri="{BB962C8B-B14F-4D97-AF65-F5344CB8AC3E}">
        <p14:creationId xmlns:p14="http://schemas.microsoft.com/office/powerpoint/2010/main" val="4253741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Evidence (just shown) that adopting Category I innovations may boost outcomes at a macro level</a:t>
            </a:r>
          </a:p>
          <a:p>
            <a:r>
              <a:rPr lang="en-US" sz="2400" dirty="0">
                <a:cs typeface="Times New Roman" panose="02020603050405020304" pitchFamily="18" charset="0"/>
              </a:rPr>
              <a:t>What about diffusion within a region? Are there benefits to adopting early? </a:t>
            </a:r>
          </a:p>
          <a:p>
            <a:pPr lvl="1"/>
            <a:r>
              <a:rPr lang="en-US" sz="2200" dirty="0">
                <a:cs typeface="Times New Roman" panose="02020603050405020304" pitchFamily="18" charset="0"/>
              </a:rPr>
              <a:t>Remember there are still </a:t>
            </a:r>
            <a:r>
              <a:rPr lang="en-US" sz="2200" b="1" dirty="0">
                <a:cs typeface="Times New Roman" panose="02020603050405020304" pitchFamily="18" charset="0"/>
              </a:rPr>
              <a:t>huge </a:t>
            </a:r>
            <a:r>
              <a:rPr lang="en-US" sz="2200" dirty="0">
                <a:cs typeface="Times New Roman" panose="02020603050405020304" pitchFamily="18" charset="0"/>
              </a:rPr>
              <a:t>regional differences in provision!</a:t>
            </a:r>
          </a:p>
          <a:p>
            <a:pPr lvl="1"/>
            <a:r>
              <a:rPr lang="en-US" sz="2200" dirty="0">
                <a:cs typeface="Times New Roman" panose="02020603050405020304" pitchFamily="18" charset="0"/>
              </a:rPr>
              <a:t>Could some areas be over-adopting? Others under-adopting? </a:t>
            </a:r>
          </a:p>
          <a:p>
            <a:r>
              <a:rPr lang="en-US" sz="2400" dirty="0">
                <a:cs typeface="Times New Roman" panose="02020603050405020304" pitchFamily="18" charset="0"/>
              </a:rPr>
              <a:t>What is the optimal rate of diffusion (and how does it vary with quality)?</a:t>
            </a:r>
          </a:p>
          <a:p>
            <a:pPr marL="0" indent="0">
              <a:buNone/>
            </a:pPr>
            <a:r>
              <a:rPr lang="en-US" sz="2400" b="1" dirty="0">
                <a:cs typeface="Times New Roman" panose="02020603050405020304" pitchFamily="18" charset="0"/>
              </a:rPr>
              <a:t>Model setup:</a:t>
            </a:r>
          </a:p>
          <a:p>
            <a:r>
              <a:rPr lang="en-US" sz="2400" dirty="0">
                <a:cs typeface="Times New Roman" panose="02020603050405020304" pitchFamily="18" charset="0"/>
              </a:rPr>
              <a:t>Providers make adoption decisions to maximize patient health</a:t>
            </a:r>
          </a:p>
          <a:p>
            <a:r>
              <a:rPr lang="en-US" sz="2400" dirty="0">
                <a:cs typeface="Times New Roman" panose="02020603050405020304" pitchFamily="18" charset="0"/>
              </a:rPr>
              <a:t>Providers have different constraints (resource + knowledge)</a:t>
            </a:r>
          </a:p>
          <a:p>
            <a:r>
              <a:rPr lang="en-US" sz="2400" dirty="0">
                <a:cs typeface="Times New Roman" panose="02020603050405020304" pitchFamily="18" charset="0"/>
              </a:rPr>
              <a:t>Leads to differences in rates of diffusion </a:t>
            </a:r>
            <a:r>
              <a:rPr lang="en-US" sz="2400" i="1" dirty="0">
                <a:cs typeface="Times New Roman" panose="02020603050405020304" pitchFamily="18" charset="0"/>
              </a:rPr>
              <a:t>and </a:t>
            </a:r>
            <a:r>
              <a:rPr lang="en-US" sz="2400" dirty="0">
                <a:cs typeface="Times New Roman" panose="02020603050405020304" pitchFamily="18" charset="0"/>
              </a:rPr>
              <a:t>quality of adoption </a:t>
            </a:r>
          </a:p>
          <a:p>
            <a:pPr lvl="1"/>
            <a:r>
              <a:rPr lang="en-US" sz="2200" dirty="0">
                <a:cs typeface="Times New Roman" panose="02020603050405020304" pitchFamily="18" charset="0"/>
              </a:rPr>
              <a:t>Areas with reduced knowledge constraints made better choices + had better outcomes</a:t>
            </a:r>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How do we think about early/late adopters?</a:t>
            </a:r>
          </a:p>
        </p:txBody>
      </p:sp>
    </p:spTree>
    <p:extLst>
      <p:ext uri="{BB962C8B-B14F-4D97-AF65-F5344CB8AC3E}">
        <p14:creationId xmlns:p14="http://schemas.microsoft.com/office/powerpoint/2010/main" val="2277259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Some empirical findings</a:t>
            </a:r>
          </a:p>
        </p:txBody>
      </p:sp>
      <p:sp>
        <p:nvSpPr>
          <p:cNvPr id="7" name="Content Placeholder 6">
            <a:extLst>
              <a:ext uri="{FF2B5EF4-FFF2-40B4-BE49-F238E27FC236}">
                <a16:creationId xmlns:a16="http://schemas.microsoft.com/office/drawing/2014/main" id="{426739DD-2ED9-D53B-17A8-7B04333A4107}"/>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62EFEEA5-3DE6-6CF6-751E-AF69F42E078B}"/>
              </a:ext>
            </a:extLst>
          </p:cNvPr>
          <p:cNvPicPr>
            <a:picLocks noChangeAspect="1"/>
          </p:cNvPicPr>
          <p:nvPr/>
        </p:nvPicPr>
        <p:blipFill>
          <a:blip r:embed="rId3"/>
          <a:stretch>
            <a:fillRect/>
          </a:stretch>
        </p:blipFill>
        <p:spPr>
          <a:xfrm>
            <a:off x="637784" y="990600"/>
            <a:ext cx="8125216" cy="5922048"/>
          </a:xfrm>
          <a:prstGeom prst="rect">
            <a:avLst/>
          </a:prstGeom>
        </p:spPr>
      </p:pic>
    </p:spTree>
    <p:extLst>
      <p:ext uri="{BB962C8B-B14F-4D97-AF65-F5344CB8AC3E}">
        <p14:creationId xmlns:p14="http://schemas.microsoft.com/office/powerpoint/2010/main" val="3676896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Some empirical findings</a:t>
            </a:r>
          </a:p>
        </p:txBody>
      </p:sp>
      <p:sp>
        <p:nvSpPr>
          <p:cNvPr id="7" name="Content Placeholder 6">
            <a:extLst>
              <a:ext uri="{FF2B5EF4-FFF2-40B4-BE49-F238E27FC236}">
                <a16:creationId xmlns:a16="http://schemas.microsoft.com/office/drawing/2014/main" id="{426739DD-2ED9-D53B-17A8-7B04333A410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D7264B5E-0312-92D4-6A5A-0052C64AF6BE}"/>
              </a:ext>
            </a:extLst>
          </p:cNvPr>
          <p:cNvPicPr>
            <a:picLocks noChangeAspect="1"/>
          </p:cNvPicPr>
          <p:nvPr/>
        </p:nvPicPr>
        <p:blipFill>
          <a:blip r:embed="rId3"/>
          <a:stretch>
            <a:fillRect/>
          </a:stretch>
        </p:blipFill>
        <p:spPr>
          <a:xfrm>
            <a:off x="1393650" y="762000"/>
            <a:ext cx="8735883" cy="5823923"/>
          </a:xfrm>
          <a:prstGeom prst="rect">
            <a:avLst/>
          </a:prstGeom>
        </p:spPr>
      </p:pic>
      <p:sp>
        <p:nvSpPr>
          <p:cNvPr id="4" name="Oval 3">
            <a:extLst>
              <a:ext uri="{FF2B5EF4-FFF2-40B4-BE49-F238E27FC236}">
                <a16:creationId xmlns:a16="http://schemas.microsoft.com/office/drawing/2014/main" id="{2075489C-B2FA-5AC5-C106-9E9482FA1D6B}"/>
              </a:ext>
            </a:extLst>
          </p:cNvPr>
          <p:cNvSpPr/>
          <p:nvPr/>
        </p:nvSpPr>
        <p:spPr>
          <a:xfrm>
            <a:off x="8229600" y="5486400"/>
            <a:ext cx="1627632" cy="693737"/>
          </a:xfrm>
          <a:prstGeom prst="ellipse">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530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Tigers and turtles</a:t>
            </a:r>
          </a:p>
        </p:txBody>
      </p:sp>
      <p:sp>
        <p:nvSpPr>
          <p:cNvPr id="7" name="Content Placeholder 6">
            <a:extLst>
              <a:ext uri="{FF2B5EF4-FFF2-40B4-BE49-F238E27FC236}">
                <a16:creationId xmlns:a16="http://schemas.microsoft.com/office/drawing/2014/main" id="{426739DD-2ED9-D53B-17A8-7B04333A4107}"/>
              </a:ext>
            </a:extLst>
          </p:cNvPr>
          <p:cNvSpPr>
            <a:spLocks noGrp="1"/>
          </p:cNvSpPr>
          <p:nvPr>
            <p:ph idx="1"/>
          </p:nvPr>
        </p:nvSpPr>
        <p:spPr>
          <a:xfrm>
            <a:off x="1261872" y="1828800"/>
            <a:ext cx="9329928" cy="4351337"/>
          </a:xfrm>
        </p:spPr>
        <p:txBody>
          <a:bodyPr>
            <a:normAutofit/>
          </a:bodyPr>
          <a:lstStyle/>
          <a:p>
            <a:endParaRPr lang="en-US" dirty="0"/>
          </a:p>
          <a:p>
            <a:endParaRPr lang="en-US" dirty="0"/>
          </a:p>
          <a:p>
            <a:endParaRPr lang="en-US" dirty="0"/>
          </a:p>
          <a:p>
            <a:endParaRPr lang="en-US" dirty="0"/>
          </a:p>
          <a:p>
            <a:endParaRPr lang="en-US" dirty="0"/>
          </a:p>
          <a:p>
            <a:r>
              <a:rPr lang="en-US" sz="2200" dirty="0"/>
              <a:t>Look at the same cell across each square here</a:t>
            </a:r>
          </a:p>
          <a:p>
            <a:r>
              <a:rPr lang="en-US" sz="2200" dirty="0"/>
              <a:t>Those with no change (main diagonals) experienced stable gains ~4pp</a:t>
            </a:r>
          </a:p>
          <a:p>
            <a:r>
              <a:rPr lang="en-US" sz="2200" dirty="0"/>
              <a:t>Turtles (bottom left) experienced 1.5pp gains</a:t>
            </a:r>
          </a:p>
          <a:p>
            <a:r>
              <a:rPr lang="en-US" sz="2200" dirty="0"/>
              <a:t>Tigers (top right) experienced 5.5pp gains – </a:t>
            </a:r>
            <a:r>
              <a:rPr lang="en-US" sz="2200" b="1" dirty="0"/>
              <a:t>almost 4x larger than turtles!</a:t>
            </a:r>
          </a:p>
        </p:txBody>
      </p:sp>
      <p:pic>
        <p:nvPicPr>
          <p:cNvPr id="6" name="Picture 5">
            <a:extLst>
              <a:ext uri="{FF2B5EF4-FFF2-40B4-BE49-F238E27FC236}">
                <a16:creationId xmlns:a16="http://schemas.microsoft.com/office/drawing/2014/main" id="{875C3502-303B-9CF6-442F-528D58C3424C}"/>
              </a:ext>
            </a:extLst>
          </p:cNvPr>
          <p:cNvPicPr>
            <a:picLocks noChangeAspect="1"/>
          </p:cNvPicPr>
          <p:nvPr/>
        </p:nvPicPr>
        <p:blipFill>
          <a:blip r:embed="rId3"/>
          <a:stretch>
            <a:fillRect/>
          </a:stretch>
        </p:blipFill>
        <p:spPr>
          <a:xfrm>
            <a:off x="-627781" y="896917"/>
            <a:ext cx="13447562" cy="2989283"/>
          </a:xfrm>
          <a:prstGeom prst="rect">
            <a:avLst/>
          </a:prstGeom>
        </p:spPr>
      </p:pic>
      <p:sp>
        <p:nvSpPr>
          <p:cNvPr id="8" name="Rectangle 7">
            <a:extLst>
              <a:ext uri="{FF2B5EF4-FFF2-40B4-BE49-F238E27FC236}">
                <a16:creationId xmlns:a16="http://schemas.microsoft.com/office/drawing/2014/main" id="{EA97CCDA-961C-4E79-FE59-BDFB127F3ACC}"/>
              </a:ext>
            </a:extLst>
          </p:cNvPr>
          <p:cNvSpPr/>
          <p:nvPr/>
        </p:nvSpPr>
        <p:spPr>
          <a:xfrm>
            <a:off x="3048000" y="2743200"/>
            <a:ext cx="2667000" cy="1143000"/>
          </a:xfrm>
          <a:prstGeom prst="rect">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F232E30-CFF5-0238-4999-99E032F2E6CA}"/>
              </a:ext>
            </a:extLst>
          </p:cNvPr>
          <p:cNvSpPr/>
          <p:nvPr/>
        </p:nvSpPr>
        <p:spPr>
          <a:xfrm>
            <a:off x="6248400" y="2743200"/>
            <a:ext cx="2667000" cy="1143000"/>
          </a:xfrm>
          <a:prstGeom prst="rect">
            <a:avLst/>
          </a:pr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1714F9-C68A-E05D-8CE0-A899325E26A7}"/>
              </a:ext>
            </a:extLst>
          </p:cNvPr>
          <p:cNvSpPr/>
          <p:nvPr/>
        </p:nvSpPr>
        <p:spPr>
          <a:xfrm>
            <a:off x="9448800" y="2743200"/>
            <a:ext cx="2667000" cy="1143000"/>
          </a:xfrm>
          <a:prstGeom prst="rect">
            <a:avLst/>
          </a:prstGeom>
          <a:noFill/>
          <a:ln w="571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38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8447511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Technology Diffusion is Wildly Important in Health!</a:t>
            </a:r>
          </a:p>
        </p:txBody>
      </p:sp>
      <p:sp>
        <p:nvSpPr>
          <p:cNvPr id="3" name="Content Placeholder 2">
            <a:extLst>
              <a:ext uri="{FF2B5EF4-FFF2-40B4-BE49-F238E27FC236}">
                <a16:creationId xmlns:a16="http://schemas.microsoft.com/office/drawing/2014/main" id="{BB4081C0-121E-80BC-B477-51AA4721A3C3}"/>
              </a:ext>
            </a:extLst>
          </p:cNvPr>
          <p:cNvSpPr>
            <a:spLocks noGrp="1"/>
          </p:cNvSpPr>
          <p:nvPr>
            <p:ph idx="1"/>
          </p:nvPr>
        </p:nvSpPr>
        <p:spPr>
          <a:xfrm>
            <a:off x="762000" y="896918"/>
            <a:ext cx="9095232" cy="5283220"/>
          </a:xfrm>
        </p:spPr>
        <p:txBody>
          <a:bodyPr>
            <a:normAutofit/>
          </a:bodyPr>
          <a:lstStyle/>
          <a:p>
            <a:r>
              <a:rPr lang="en-US" sz="2400" dirty="0"/>
              <a:t>Innovation is the best way to improve returns on healthcare</a:t>
            </a:r>
          </a:p>
          <a:p>
            <a:r>
              <a:rPr lang="en-US" sz="2400" dirty="0"/>
              <a:t>It also drives up spending</a:t>
            </a:r>
          </a:p>
        </p:txBody>
      </p:sp>
      <p:pic>
        <p:nvPicPr>
          <p:cNvPr id="7" name="Picture 6">
            <a:extLst>
              <a:ext uri="{FF2B5EF4-FFF2-40B4-BE49-F238E27FC236}">
                <a16:creationId xmlns:a16="http://schemas.microsoft.com/office/drawing/2014/main" id="{1C746C67-E3D7-C196-1E85-265CAA11C9B2}"/>
              </a:ext>
            </a:extLst>
          </p:cNvPr>
          <p:cNvPicPr>
            <a:picLocks noChangeAspect="1"/>
          </p:cNvPicPr>
          <p:nvPr/>
        </p:nvPicPr>
        <p:blipFill>
          <a:blip r:embed="rId3"/>
          <a:stretch>
            <a:fillRect/>
          </a:stretch>
        </p:blipFill>
        <p:spPr>
          <a:xfrm>
            <a:off x="645090" y="923013"/>
            <a:ext cx="9641910" cy="5773980"/>
          </a:xfrm>
          <a:prstGeom prst="rect">
            <a:avLst/>
          </a:prstGeom>
        </p:spPr>
      </p:pic>
    </p:spTree>
    <p:extLst>
      <p:ext uri="{BB962C8B-B14F-4D97-AF65-F5344CB8AC3E}">
        <p14:creationId xmlns:p14="http://schemas.microsoft.com/office/powerpoint/2010/main" val="398073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But how do we classify an innovation? </a:t>
            </a:r>
          </a:p>
        </p:txBody>
      </p:sp>
      <p:sp>
        <p:nvSpPr>
          <p:cNvPr id="4" name="Content Placeholder 3">
            <a:extLst>
              <a:ext uri="{FF2B5EF4-FFF2-40B4-BE49-F238E27FC236}">
                <a16:creationId xmlns:a16="http://schemas.microsoft.com/office/drawing/2014/main" id="{0B808998-A6DC-E31B-AC30-1213A8D9E56B}"/>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2C92904-CF7D-2FC4-0FD7-22C4F5ED6D08}"/>
              </a:ext>
            </a:extLst>
          </p:cNvPr>
          <p:cNvPicPr>
            <a:picLocks noChangeAspect="1"/>
          </p:cNvPicPr>
          <p:nvPr/>
        </p:nvPicPr>
        <p:blipFill>
          <a:blip r:embed="rId3"/>
          <a:stretch>
            <a:fillRect/>
          </a:stretch>
        </p:blipFill>
        <p:spPr>
          <a:xfrm>
            <a:off x="685800" y="896917"/>
            <a:ext cx="9372600" cy="5818856"/>
          </a:xfrm>
          <a:prstGeom prst="rect">
            <a:avLst/>
          </a:prstGeom>
        </p:spPr>
      </p:pic>
    </p:spTree>
    <p:extLst>
      <p:ext uri="{BB962C8B-B14F-4D97-AF65-F5344CB8AC3E}">
        <p14:creationId xmlns:p14="http://schemas.microsoft.com/office/powerpoint/2010/main" val="226608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dirty="0"/>
              <a:t>The U.S.							Canada</a:t>
            </a:r>
          </a:p>
        </p:txBody>
      </p:sp>
      <p:pic>
        <p:nvPicPr>
          <p:cNvPr id="2050" name="Picture 2">
            <a:extLst>
              <a:ext uri="{FF2B5EF4-FFF2-40B4-BE49-F238E27FC236}">
                <a16:creationId xmlns:a16="http://schemas.microsoft.com/office/drawing/2014/main" id="{7F8B7929-410A-396E-2B3C-F5EF9B69C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29" y="1524000"/>
            <a:ext cx="5476875" cy="4286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serly -adj- hà tiện | Cartoon character design, Cartoon people, Clip art">
            <a:extLst>
              <a:ext uri="{FF2B5EF4-FFF2-40B4-BE49-F238E27FC236}">
                <a16:creationId xmlns:a16="http://schemas.microsoft.com/office/drawing/2014/main" id="{5748B559-493F-C47C-9D29-75FD2DEC8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4509" y="1519825"/>
            <a:ext cx="4436412" cy="478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19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b="1" dirty="0"/>
              <a:t>The U.S.</a:t>
            </a:r>
            <a:r>
              <a:rPr lang="en-US" sz="2800" dirty="0"/>
              <a:t>							</a:t>
            </a:r>
          </a:p>
        </p:txBody>
      </p:sp>
      <p:pic>
        <p:nvPicPr>
          <p:cNvPr id="3" name="Picture 2">
            <a:extLst>
              <a:ext uri="{FF2B5EF4-FFF2-40B4-BE49-F238E27FC236}">
                <a16:creationId xmlns:a16="http://schemas.microsoft.com/office/drawing/2014/main" id="{87661E64-0CC9-C050-0583-67ACCDDC0524}"/>
              </a:ext>
            </a:extLst>
          </p:cNvPr>
          <p:cNvPicPr>
            <a:picLocks noChangeAspect="1"/>
          </p:cNvPicPr>
          <p:nvPr/>
        </p:nvPicPr>
        <p:blipFill>
          <a:blip r:embed="rId3"/>
          <a:stretch>
            <a:fillRect/>
          </a:stretch>
        </p:blipFill>
        <p:spPr>
          <a:xfrm>
            <a:off x="2209800" y="1270590"/>
            <a:ext cx="7162800" cy="5381098"/>
          </a:xfrm>
          <a:prstGeom prst="rect">
            <a:avLst/>
          </a:prstGeom>
        </p:spPr>
      </p:pic>
    </p:spTree>
    <p:extLst>
      <p:ext uri="{BB962C8B-B14F-4D97-AF65-F5344CB8AC3E}">
        <p14:creationId xmlns:p14="http://schemas.microsoft.com/office/powerpoint/2010/main" val="407028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Innovation Adoption: A Tale of Two Countries</a:t>
            </a:r>
          </a:p>
        </p:txBody>
      </p:sp>
      <p:sp>
        <p:nvSpPr>
          <p:cNvPr id="4" name="Content Placeholder 3">
            <a:extLst>
              <a:ext uri="{FF2B5EF4-FFF2-40B4-BE49-F238E27FC236}">
                <a16:creationId xmlns:a16="http://schemas.microsoft.com/office/drawing/2014/main" id="{62A5A223-9D3B-3EA0-55A5-DA0D35363850}"/>
              </a:ext>
            </a:extLst>
          </p:cNvPr>
          <p:cNvSpPr>
            <a:spLocks noGrp="1"/>
          </p:cNvSpPr>
          <p:nvPr>
            <p:ph idx="1"/>
          </p:nvPr>
        </p:nvSpPr>
        <p:spPr>
          <a:xfrm>
            <a:off x="685800" y="896918"/>
            <a:ext cx="9171432" cy="5283220"/>
          </a:xfrm>
        </p:spPr>
        <p:txBody>
          <a:bodyPr>
            <a:normAutofit/>
          </a:bodyPr>
          <a:lstStyle/>
          <a:p>
            <a:pPr marL="0" indent="0">
              <a:buNone/>
            </a:pPr>
            <a:r>
              <a:rPr lang="en-US" sz="2800" b="1" dirty="0"/>
              <a:t>Canada</a:t>
            </a:r>
            <a:r>
              <a:rPr lang="en-US" sz="2800" dirty="0"/>
              <a:t>							</a:t>
            </a:r>
          </a:p>
        </p:txBody>
      </p:sp>
      <p:pic>
        <p:nvPicPr>
          <p:cNvPr id="6" name="Picture 5">
            <a:extLst>
              <a:ext uri="{FF2B5EF4-FFF2-40B4-BE49-F238E27FC236}">
                <a16:creationId xmlns:a16="http://schemas.microsoft.com/office/drawing/2014/main" id="{108DC5D6-0D09-74B6-5155-86D3B5484F7D}"/>
              </a:ext>
            </a:extLst>
          </p:cNvPr>
          <p:cNvPicPr>
            <a:picLocks noChangeAspect="1"/>
          </p:cNvPicPr>
          <p:nvPr/>
        </p:nvPicPr>
        <p:blipFill>
          <a:blip r:embed="rId3"/>
          <a:stretch>
            <a:fillRect/>
          </a:stretch>
        </p:blipFill>
        <p:spPr>
          <a:xfrm>
            <a:off x="609599" y="1524000"/>
            <a:ext cx="10452783" cy="3962400"/>
          </a:xfrm>
          <a:prstGeom prst="rect">
            <a:avLst/>
          </a:prstGeom>
        </p:spPr>
      </p:pic>
    </p:spTree>
    <p:extLst>
      <p:ext uri="{BB962C8B-B14F-4D97-AF65-F5344CB8AC3E}">
        <p14:creationId xmlns:p14="http://schemas.microsoft.com/office/powerpoint/2010/main" val="370937589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2316</TotalTime>
  <Words>3236</Words>
  <Application>Microsoft Office PowerPoint</Application>
  <PresentationFormat>Widescreen</PresentationFormat>
  <Paragraphs>313</Paragraphs>
  <Slides>49</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Cambria Math</vt:lpstr>
      <vt:lpstr>Century Schoolbook</vt:lpstr>
      <vt:lpstr>Times New Roman</vt:lpstr>
      <vt:lpstr>Wingdings 2</vt:lpstr>
      <vt:lpstr>View</vt:lpstr>
      <vt:lpstr>Advanced Health Economics</vt:lpstr>
      <vt:lpstr>Last time: Behavioral Health Economics</vt:lpstr>
      <vt:lpstr>Last time: Behavioral Health Economics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Chandra and Skinner (2012)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Referee Report</vt:lpstr>
      <vt:lpstr>Skinner and Staiger (2015)</vt:lpstr>
      <vt:lpstr>PowerPoint Presentation</vt:lpstr>
      <vt:lpstr>PowerPoint Presentation</vt:lpstr>
      <vt:lpstr>PowerPoint Presentation</vt:lpstr>
      <vt:lpstr>PowerPoint Presentation</vt:lpstr>
      <vt:lpstr>PowerPoint Presentation</vt:lpstr>
      <vt:lpstr>Mini Referee Report</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173</cp:revision>
  <dcterms:created xsi:type="dcterms:W3CDTF">2011-01-10T00:42:42Z</dcterms:created>
  <dcterms:modified xsi:type="dcterms:W3CDTF">2023-03-23T20:21:39Z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