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7.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8.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1.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2.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8"/>
  </p:notesMasterIdLst>
  <p:sldIdLst>
    <p:sldId id="256" r:id="rId2"/>
    <p:sldId id="357" r:id="rId3"/>
    <p:sldId id="442" r:id="rId4"/>
    <p:sldId id="444" r:id="rId5"/>
    <p:sldId id="415" r:id="rId6"/>
    <p:sldId id="443"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341" r:id="rId22"/>
    <p:sldId id="426" r:id="rId23"/>
    <p:sldId id="428" r:id="rId24"/>
    <p:sldId id="429" r:id="rId25"/>
    <p:sldId id="430" r:id="rId26"/>
    <p:sldId id="431" r:id="rId27"/>
    <p:sldId id="436" r:id="rId28"/>
    <p:sldId id="437" r:id="rId29"/>
    <p:sldId id="438" r:id="rId30"/>
    <p:sldId id="432" r:id="rId31"/>
    <p:sldId id="439" r:id="rId32"/>
    <p:sldId id="441" r:id="rId33"/>
    <p:sldId id="440" r:id="rId34"/>
    <p:sldId id="433" r:id="rId35"/>
    <p:sldId id="434" r:id="rId36"/>
    <p:sldId id="452" r:id="rId37"/>
    <p:sldId id="453" r:id="rId38"/>
    <p:sldId id="454" r:id="rId39"/>
    <p:sldId id="451" r:id="rId40"/>
    <p:sldId id="471" r:id="rId41"/>
    <p:sldId id="414" r:id="rId42"/>
    <p:sldId id="450" r:id="rId43"/>
    <p:sldId id="456" r:id="rId44"/>
    <p:sldId id="459" r:id="rId45"/>
    <p:sldId id="457" r:id="rId46"/>
    <p:sldId id="473" r:id="rId47"/>
    <p:sldId id="474" r:id="rId48"/>
    <p:sldId id="475" r:id="rId49"/>
    <p:sldId id="477" r:id="rId50"/>
    <p:sldId id="476" r:id="rId51"/>
    <p:sldId id="472" r:id="rId52"/>
    <p:sldId id="461" r:id="rId53"/>
    <p:sldId id="460" r:id="rId54"/>
    <p:sldId id="462" r:id="rId55"/>
    <p:sldId id="458" r:id="rId56"/>
    <p:sldId id="413" r:id="rId5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call this moral hazard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73845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a:t>
            </a:r>
            <a:r>
              <a:rPr lang="en-CA" dirty="0" err="1"/>
              <a:t>tradeoff</a:t>
            </a:r>
            <a:r>
              <a:rPr lang="en-CA" dirty="0"/>
              <a:t> between lower prices and over-consumption. Is it </a:t>
            </a:r>
            <a:r>
              <a:rPr lang="en-CA" dirty="0" err="1"/>
              <a:t>gonna</a:t>
            </a:r>
            <a:r>
              <a:rPr lang="en-CA" dirty="0"/>
              <a:t> kill me to have an extra preventive screening? Maybe not. Is it </a:t>
            </a:r>
            <a:r>
              <a:rPr lang="en-CA" dirty="0" err="1"/>
              <a:t>gonna</a:t>
            </a:r>
            <a:r>
              <a:rPr lang="en-CA" dirty="0"/>
              <a:t> harm me to have to ration care because its expensive? Almost certainly!</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 at Kowalski (2015, nonlinear budget set JMP) if you want more details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Essentially, demand for health services is endogenous – change prices, you change demand. Makes policy evaluation tricky!</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OHE.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Oregon Health Experiment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384169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 Health Experiment. What does this imply about welfare costs? What do we need for our model to think about these </a:t>
            </a:r>
            <a:r>
              <a:rPr lang="en-CA" dirty="0" err="1"/>
              <a:t>tradeoffs</a:t>
            </a:r>
            <a:r>
              <a:rPr lang="en-CA" dirty="0"/>
              <a:t>? Think about what this might look like in a Canadian context?</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1201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01602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141536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Moral hazard is directly tied to liquidity and income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42830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1894853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a:t>
            </a:r>
            <a:r>
              <a:rPr lang="en-CA"/>
              <a:t>model are wrong </a:t>
            </a:r>
            <a:r>
              <a:rPr lang="en-CA" dirty="0"/>
              <a:t>some are useful. Other questions: what about value of services? Are prices/insurance tied to value?</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simpler example here</a:t>
            </a:r>
            <a:r>
              <a:rPr lang="en-CA"/>
              <a:t>, then come back to generals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5.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6.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8.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7.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29.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8.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30.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2.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1.xml"/><Relationship Id="rId29" Type="http://schemas.openxmlformats.org/officeDocument/2006/relationships/image" Target="../media/image96.png"/></Relationships>
</file>

<file path=ppt/slides/_rels/slide33.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2.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1066800" y="4191000"/>
            <a:ext cx="9296400" cy="1981200"/>
          </a:xfrm>
        </p:spPr>
        <p:txBody>
          <a:bodyPr>
            <a:noAutofit/>
          </a:bodyPr>
          <a:lstStyle/>
          <a:p>
            <a:r>
              <a:rPr lang="en-US" sz="2400" dirty="0"/>
              <a:t>Lecture 2: Moral Hazard in Health Care</a:t>
            </a:r>
          </a:p>
          <a:p>
            <a:r>
              <a:rPr lang="en-US" sz="2400" dirty="0"/>
              <a:t>January 16,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a:p>
                <a:pPr lvl="1"/>
                <a:r>
                  <a:rPr lang="en-US" sz="2400" dirty="0">
                    <a:solidFill>
                      <a:schemeClr val="tx1"/>
                    </a:solidFill>
                    <a:cs typeface="Times New Roman" panose="02020603050405020304" pitchFamily="18" charset="0"/>
                  </a:rPr>
                  <a:t>Does this make the individual worse off? </a:t>
                </a:r>
                <a:r>
                  <a:rPr lang="en-US" sz="2400" b="1" u="sng" dirty="0">
                    <a:solidFill>
                      <a:srgbClr val="7030A0"/>
                    </a:solidFill>
                    <a:cs typeface="Times New Roman" panose="02020603050405020304" pitchFamily="18" charset="0"/>
                  </a:rPr>
                  <a:t>Maybe, maybe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There is a tradeoff between </a:t>
            </a:r>
            <a:r>
              <a:rPr lang="en-US" sz="2400" b="1" dirty="0">
                <a:solidFill>
                  <a:schemeClr val="accent2">
                    <a:lumMod val="75000"/>
                  </a:schemeClr>
                </a:solidFill>
                <a:cs typeface="Times New Roman" panose="02020603050405020304" pitchFamily="18" charset="0"/>
              </a:rPr>
              <a:t>risk protection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moral hazard</a:t>
            </a:r>
          </a:p>
          <a:p>
            <a:pPr lvl="1"/>
            <a:r>
              <a:rPr lang="en-US" sz="2400" dirty="0">
                <a:solidFill>
                  <a:schemeClr val="tx1"/>
                </a:solidFill>
                <a:cs typeface="Times New Roman" panose="02020603050405020304" pitchFamily="18" charset="0"/>
              </a:rPr>
              <a:t>More you try to protect, more people will over-consume!</a:t>
            </a: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Source: Manning &amp; Marquis (1996, </a:t>
            </a:r>
            <a:r>
              <a:rPr lang="en-US" sz="2400" i="1" dirty="0">
                <a:solidFill>
                  <a:schemeClr val="tx1"/>
                </a:solidFill>
                <a:cs typeface="Times New Roman" panose="02020603050405020304" pitchFamily="18" charset="0"/>
              </a:rPr>
              <a:t>JHE</a:t>
            </a:r>
            <a:r>
              <a:rPr lang="en-US" sz="2400" dirty="0">
                <a:solidFill>
                  <a:schemeClr val="tx1"/>
                </a:solidFill>
                <a:cs typeface="Times New Roman" panose="02020603050405020304" pitchFamily="18" charset="0"/>
              </a:rPr>
              <a:t>)</a:t>
            </a:r>
          </a:p>
        </p:txBody>
      </p:sp>
      <p:pic>
        <p:nvPicPr>
          <p:cNvPr id="5" name="Picture 4">
            <a:extLst>
              <a:ext uri="{FF2B5EF4-FFF2-40B4-BE49-F238E27FC236}">
                <a16:creationId xmlns:a16="http://schemas.microsoft.com/office/drawing/2014/main" id="{AEB854B9-AB26-8584-8824-08D7AE2537F0}"/>
              </a:ext>
            </a:extLst>
          </p:cNvPr>
          <p:cNvPicPr>
            <a:picLocks noChangeAspect="1"/>
          </p:cNvPicPr>
          <p:nvPr/>
        </p:nvPicPr>
        <p:blipFill>
          <a:blip r:embed="rId3"/>
          <a:stretch>
            <a:fillRect/>
          </a:stretch>
        </p:blipFill>
        <p:spPr>
          <a:xfrm>
            <a:off x="1211893" y="2028400"/>
            <a:ext cx="9564251" cy="3077000"/>
          </a:xfrm>
          <a:prstGeom prst="rect">
            <a:avLst/>
          </a:prstGeom>
        </p:spPr>
      </p:pic>
    </p:spTree>
    <p:extLst>
      <p:ext uri="{BB962C8B-B14F-4D97-AF65-F5344CB8AC3E}">
        <p14:creationId xmlns:p14="http://schemas.microsoft.com/office/powerpoint/2010/main" val="40906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Model Takeaways!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951834"/>
          </a:xfrm>
          <a:prstGeom prst="rect">
            <a:avLst/>
          </a:prstGeom>
          <a:noFill/>
        </p:spPr>
        <p:txBody>
          <a:bodyPr wrap="square" rtlCol="0">
            <a:spAutoFit/>
          </a:bodyPr>
          <a:lstStyle/>
          <a:p>
            <a:pPr marL="342900" indent="-342900">
              <a:lnSpc>
                <a:spcPct val="150000"/>
              </a:lnSpc>
              <a:buFont typeface="+mj-lt"/>
              <a:buAutoNum type="arabicPeriod"/>
            </a:pPr>
            <a:r>
              <a:rPr lang="en-US" sz="3200" dirty="0"/>
              <a:t>What is the contribution of the research overall? </a:t>
            </a:r>
          </a:p>
          <a:p>
            <a:pPr marL="342900" indent="-342900">
              <a:lnSpc>
                <a:spcPct val="150000"/>
              </a:lnSpc>
              <a:buFont typeface="+mj-lt"/>
              <a:buAutoNum type="arabicPeriod"/>
            </a:pPr>
            <a:r>
              <a:rPr lang="en-US" sz="3200" dirty="0"/>
              <a:t>How does the theoretical model fit into (1)? </a:t>
            </a:r>
          </a:p>
          <a:p>
            <a:pPr marL="342900" indent="-342900">
              <a:lnSpc>
                <a:spcPct val="150000"/>
              </a:lnSpc>
              <a:buFont typeface="+mj-lt"/>
              <a:buAutoNum type="arabicPeriod"/>
            </a:pPr>
            <a:r>
              <a:rPr lang="en-US" sz="3200" dirty="0"/>
              <a:t>Where is the model’s </a:t>
            </a:r>
            <a:r>
              <a:rPr lang="en-US" sz="3200" b="1" dirty="0"/>
              <a:t>cleverness</a:t>
            </a:r>
            <a:r>
              <a:rPr lang="en-US" sz="3200" dirty="0"/>
              <a:t>? </a:t>
            </a:r>
          </a:p>
          <a:p>
            <a:pPr marL="342900" indent="-342900">
              <a:lnSpc>
                <a:spcPct val="150000"/>
              </a:lnSpc>
              <a:buFont typeface="+mj-lt"/>
              <a:buAutoNum type="arabicPeriod"/>
            </a:pPr>
            <a:r>
              <a:rPr lang="en-US" sz="3200" dirty="0"/>
              <a:t>Where is the model </a:t>
            </a:r>
            <a:r>
              <a:rPr lang="en-US" sz="3200" b="1" dirty="0"/>
              <a:t>lacking </a:t>
            </a:r>
            <a:r>
              <a:rPr lang="en-US" sz="3200" dirty="0"/>
              <a:t>for me? </a:t>
            </a:r>
          </a:p>
        </p:txBody>
      </p:sp>
    </p:spTree>
    <p:extLst>
      <p:ext uri="{BB962C8B-B14F-4D97-AF65-F5344CB8AC3E}">
        <p14:creationId xmlns:p14="http://schemas.microsoft.com/office/powerpoint/2010/main" val="2034169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Insurance Increases Takeup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BD9CB-2522-5C28-7EBE-F7FF1565B115}"/>
              </a:ext>
            </a:extLst>
          </p:cNvPr>
          <p:cNvPicPr>
            <a:picLocks noGrp="1" noChangeAspect="1"/>
          </p:cNvPicPr>
          <p:nvPr>
            <p:ph idx="1"/>
          </p:nvPr>
        </p:nvPicPr>
        <p:blipFill>
          <a:blip r:embed="rId3"/>
          <a:stretch>
            <a:fillRect/>
          </a:stretch>
        </p:blipFill>
        <p:spPr>
          <a:xfrm>
            <a:off x="609600" y="962232"/>
            <a:ext cx="8598170" cy="5652307"/>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913970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F6BE3E-FBDD-B612-32D1-2217950B5E2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E759DCB-5800-4CFF-3019-83B6F4A8E5D9}"/>
              </a:ext>
            </a:extLst>
          </p:cNvPr>
          <p:cNvPicPr>
            <a:picLocks noChangeAspect="1"/>
          </p:cNvPicPr>
          <p:nvPr/>
        </p:nvPicPr>
        <p:blipFill>
          <a:blip r:embed="rId3"/>
          <a:stretch>
            <a:fillRect/>
          </a:stretch>
        </p:blipFill>
        <p:spPr>
          <a:xfrm>
            <a:off x="698223" y="982064"/>
            <a:ext cx="9018701" cy="5538543"/>
          </a:xfrm>
          <a:prstGeom prst="rect">
            <a:avLst/>
          </a:prstGeo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319295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AFEAAE-CDAE-5A66-37E8-80C194018AEE}"/>
              </a:ext>
            </a:extLst>
          </p:cNvPr>
          <p:cNvPicPr>
            <a:picLocks noGrp="1" noChangeAspect="1"/>
          </p:cNvPicPr>
          <p:nvPr>
            <p:ph idx="1"/>
          </p:nvPr>
        </p:nvPicPr>
        <p:blipFill>
          <a:blip r:embed="rId3"/>
          <a:stretch>
            <a:fillRect/>
          </a:stretch>
        </p:blipFill>
        <p:spPr>
          <a:xfrm>
            <a:off x="726930" y="962232"/>
            <a:ext cx="9141814" cy="5209968"/>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253348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4A67CA-D991-CD4A-CDEA-690B0DC95F6F}"/>
              </a:ext>
            </a:extLst>
          </p:cNvPr>
          <p:cNvPicPr>
            <a:picLocks noChangeAspect="1"/>
          </p:cNvPicPr>
          <p:nvPr/>
        </p:nvPicPr>
        <p:blipFill>
          <a:blip r:embed="rId3"/>
          <a:stretch>
            <a:fillRect/>
          </a:stretch>
        </p:blipFill>
        <p:spPr>
          <a:xfrm>
            <a:off x="406577" y="1061507"/>
            <a:ext cx="7101128" cy="5056417"/>
          </a:xfrm>
          <a:prstGeom prst="rect">
            <a:avLst/>
          </a:prstGeom>
        </p:spPr>
      </p:pic>
    </p:spTree>
    <p:extLst>
      <p:ext uri="{BB962C8B-B14F-4D97-AF65-F5344CB8AC3E}">
        <p14:creationId xmlns:p14="http://schemas.microsoft.com/office/powerpoint/2010/main" val="3999805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BAAE273E-BEC0-1CD7-CFE2-A3BDA51619B4}"/>
              </a:ext>
            </a:extLst>
          </p:cNvPr>
          <p:cNvPicPr>
            <a:picLocks noChangeAspect="1"/>
          </p:cNvPicPr>
          <p:nvPr/>
        </p:nvPicPr>
        <p:blipFill>
          <a:blip r:embed="rId3"/>
          <a:stretch>
            <a:fillRect/>
          </a:stretch>
        </p:blipFill>
        <p:spPr>
          <a:xfrm>
            <a:off x="457200" y="962232"/>
            <a:ext cx="8458200" cy="5400595"/>
          </a:xfrm>
          <a:prstGeom prst="rect">
            <a:avLst/>
          </a:prstGeom>
        </p:spPr>
      </p:pic>
    </p:spTree>
    <p:extLst>
      <p:ext uri="{BB962C8B-B14F-4D97-AF65-F5344CB8AC3E}">
        <p14:creationId xmlns:p14="http://schemas.microsoft.com/office/powerpoint/2010/main" val="41138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(Gross et al., 2022)</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Gross, Layton, and Prinz (</a:t>
            </a:r>
            <a:r>
              <a:rPr lang="en-US" i="1" dirty="0">
                <a:cs typeface="Times New Roman" panose="02020603050405020304" pitchFamily="18" charset="0"/>
              </a:rPr>
              <a:t>AER: Insights </a:t>
            </a:r>
            <a:r>
              <a:rPr lang="en-US" dirty="0">
                <a:cs typeface="Times New Roman" panose="02020603050405020304" pitchFamily="18" charset="0"/>
              </a:rPr>
              <a:t>2022</a:t>
            </a:r>
            <a:r>
              <a:rPr lang="en-US" i="1" dirty="0">
                <a:cs typeface="Times New Roman" panose="02020603050405020304" pitchFamily="18" charset="0"/>
              </a:rPr>
              <a:t>)</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1DD5C-6112-5308-5861-D2E4459AED5B}"/>
              </a:ext>
            </a:extLst>
          </p:cNvPr>
          <p:cNvPicPr>
            <a:picLocks noChangeAspect="1"/>
          </p:cNvPicPr>
          <p:nvPr/>
        </p:nvPicPr>
        <p:blipFill>
          <a:blip r:embed="rId3"/>
          <a:stretch>
            <a:fillRect/>
          </a:stretch>
        </p:blipFill>
        <p:spPr>
          <a:xfrm>
            <a:off x="1231601" y="1118037"/>
            <a:ext cx="7088977" cy="5062100"/>
          </a:xfrm>
          <a:prstGeom prst="rect">
            <a:avLst/>
          </a:prstGeom>
        </p:spPr>
      </p:pic>
    </p:spTree>
    <p:extLst>
      <p:ext uri="{BB962C8B-B14F-4D97-AF65-F5344CB8AC3E}">
        <p14:creationId xmlns:p14="http://schemas.microsoft.com/office/powerpoint/2010/main" val="609131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449287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Prices matter for demand (lol)!</a:t>
            </a:r>
          </a:p>
          <a:p>
            <a:r>
              <a:rPr lang="en-US" sz="2400" dirty="0">
                <a:cs typeface="Times New Roman" panose="02020603050405020304" pitchFamily="18" charset="0"/>
              </a:rPr>
              <a:t>If you mess with prices, you increase risk protection, but do so at the risk of increasing unnecessary consumption of services?</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1864</TotalTime>
  <Words>3647</Words>
  <Application>Microsoft Office PowerPoint</Application>
  <PresentationFormat>Widescreen</PresentationFormat>
  <Paragraphs>379</Paragraphs>
  <Slides>56</Slides>
  <Notes>54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Cambria Math</vt:lpstr>
      <vt:lpstr>Georgia</vt:lpstr>
      <vt:lpstr>Symbol</vt:lpstr>
      <vt:lpstr>Times New Roman</vt:lpstr>
      <vt:lpstr>Times-Roman</vt:lpstr>
      <vt:lpstr>Wingdings 2</vt:lpstr>
      <vt:lpstr>View</vt:lpstr>
      <vt:lpstr>Advanced Health Economics</vt:lpstr>
      <vt:lpstr>Last time:</vt:lpstr>
      <vt:lpstr>Last time:</vt:lpstr>
      <vt:lpstr>Risk Aversion</vt:lpstr>
      <vt:lpstr>What do we mean by “moral hazard”?</vt:lpstr>
      <vt:lpstr>What do we mean by “moral hazard”?</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PowerPoint Presentation</vt:lpstr>
      <vt:lpstr>(Some) Empirical Evidence</vt:lpstr>
      <vt:lpstr>Other Key Takeaways </vt:lpstr>
      <vt:lpstr>Ways to Combat Moral Hazard</vt:lpstr>
      <vt:lpstr>Cost-Sharing in Practice </vt:lpstr>
      <vt:lpstr>Insurance Increases Takeup</vt:lpstr>
      <vt:lpstr>Insurance Increases Takeup…but Margins Matter!</vt:lpstr>
      <vt:lpstr>Insurance Increases Takeup…but Margins Matter!</vt:lpstr>
      <vt:lpstr>Some other evidence (Anderson et al., 2024)</vt:lpstr>
      <vt:lpstr>Some other evidence (Anderson et al., 2024)</vt:lpstr>
      <vt:lpstr>Some other evidence (Gross et al., 2022)</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128</cp:revision>
  <dcterms:created xsi:type="dcterms:W3CDTF">2011-01-10T00:42:42Z</dcterms:created>
  <dcterms:modified xsi:type="dcterms:W3CDTF">2024-01-16T17:13:22Z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