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357" r:id="rId3"/>
    <p:sldId id="476" r:id="rId4"/>
    <p:sldId id="341" r:id="rId5"/>
    <p:sldId id="479" r:id="rId6"/>
    <p:sldId id="477" r:id="rId7"/>
    <p:sldId id="478" r:id="rId8"/>
    <p:sldId id="414" r:id="rId9"/>
    <p:sldId id="413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766" autoAdjust="0"/>
  </p:normalViewPr>
  <p:slideViewPr>
    <p:cSldViewPr>
      <p:cViewPr varScale="1">
        <p:scale>
          <a:sx n="90" d="100"/>
          <a:sy n="90" d="100"/>
        </p:scale>
        <p:origin x="135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Focus on provider entry/exit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Focus on bargaining model – this is market concentration on prices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64"/>
                </a:solidFill>
                <a:latin typeface="Dutch801BT-Roman"/>
              </a:rPr>
              <a:t>Cover quickly, or not at all. 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000064"/>
                </a:solidFill>
                <a:latin typeface="Dutch801BT-Roman"/>
              </a:rPr>
              <a:t>Gowrisankaran</a:t>
            </a:r>
            <a:r>
              <a:rPr lang="en-US" sz="1800" b="0" i="0" u="none" strike="noStrike" baseline="0" dirty="0">
                <a:solidFill>
                  <a:srgbClr val="000064"/>
                </a:solidFill>
                <a:latin typeface="Dutch801BT-Roman"/>
              </a:rPr>
              <a:t>, </a:t>
            </a:r>
            <a:r>
              <a:rPr lang="en-US" sz="1800" b="0" i="0" u="none" strike="noStrike" baseline="0" dirty="0" err="1">
                <a:solidFill>
                  <a:srgbClr val="000064"/>
                </a:solidFill>
                <a:latin typeface="Dutch801BT-Roman"/>
              </a:rPr>
              <a:t>Nevo</a:t>
            </a:r>
            <a:r>
              <a:rPr lang="en-US" sz="1800" b="0" i="0" u="none" strike="noStrike" baseline="0" dirty="0">
                <a:solidFill>
                  <a:srgbClr val="000064"/>
                </a:solidFill>
                <a:latin typeface="Dutch801BT-Roman"/>
              </a:rPr>
              <a:t>, and Town (2015)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Dutch801BT-Roman"/>
              </a:rPr>
              <a:t>, do a structural model of hospital-insurer bargaining, while Ho and Le estimate a model of insurer competition for households in our empirical analysis and incorporating employer bargaining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Dutch801BT-Roman"/>
              </a:rPr>
              <a:t>over premiums with insurers.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 this part if there’s time? This one is more empirical but still a need-to-know design and model. Looks at why geographic variation exists in care (similar to C&amp;S from last time).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17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09800"/>
            <a:ext cx="9829800" cy="189436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Health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6: Competition and Markets in Health Systems</a:t>
            </a:r>
          </a:p>
          <a:p>
            <a:r>
              <a:rPr lang="en-US" sz="2400" dirty="0"/>
              <a:t>February 15, 2023</a:t>
            </a:r>
          </a:p>
          <a:p>
            <a:endParaRPr lang="en-US" sz="2400" dirty="0"/>
          </a:p>
          <a:p>
            <a:r>
              <a:rPr lang="en-US" sz="2400" dirty="0"/>
              <a:t>HAD 6750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8458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Patient-Physician Interactions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89154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Patient-Physician Interactions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21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00CFD6-47D4-A5ED-8B83-09DCEAB85E25}"/>
              </a:ext>
            </a:extLst>
          </p:cNvPr>
          <p:cNvSpPr txBox="1">
            <a:spLocks/>
          </p:cNvSpPr>
          <p:nvPr/>
        </p:nvSpPr>
        <p:spPr>
          <a:xfrm>
            <a:off x="597074" y="3116580"/>
            <a:ext cx="7269480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time: Health Systems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3F776D-A7DB-4AED-9B16-D81631B561AC}"/>
              </a:ext>
            </a:extLst>
          </p:cNvPr>
          <p:cNvSpPr txBox="1">
            <a:spLocks/>
          </p:cNvSpPr>
          <p:nvPr/>
        </p:nvSpPr>
        <p:spPr>
          <a:xfrm>
            <a:off x="609600" y="3774077"/>
            <a:ext cx="10439400" cy="166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Focus on competition and markets</a:t>
            </a:r>
          </a:p>
        </p:txBody>
      </p:sp>
    </p:spTree>
    <p:extLst>
      <p:ext uri="{BB962C8B-B14F-4D97-AF65-F5344CB8AC3E}">
        <p14:creationId xmlns:p14="http://schemas.microsoft.com/office/powerpoint/2010/main" val="56585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Gaynor &amp; Town (2012)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“Competition in Health Care Markets”</a:t>
            </a:r>
          </a:p>
          <a:p>
            <a:r>
              <a:rPr lang="en-US" sz="2400" i="1" dirty="0"/>
              <a:t>Handbook of Health Economics</a:t>
            </a:r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Gaynor, Ho, &amp; Town (2015)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“The Industrial Organization of Healthcare Markets”</a:t>
            </a:r>
          </a:p>
          <a:p>
            <a:r>
              <a:rPr lang="en-US" sz="2400" i="1" dirty="0"/>
              <a:t>Journal of Economic Literature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315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323383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Ho &amp; Lee (2017)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1" y="4861560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“Insurer competition in health care markets”</a:t>
            </a:r>
            <a:endParaRPr lang="en-US" sz="2400" i="1" dirty="0"/>
          </a:p>
          <a:p>
            <a:r>
              <a:rPr lang="en-US" sz="2400" i="1" dirty="0" err="1"/>
              <a:t>Econometrica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455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 fontScale="90000"/>
          </a:bodyPr>
          <a:lstStyle/>
          <a:p>
            <a:r>
              <a:rPr lang="en-US" dirty="0"/>
              <a:t>Finkelstein, Gentzkow, and Williams (2016)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1" y="4814777"/>
            <a:ext cx="941832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Sources of Geographic Variation in Health Care: Evidence from Patient Migration”</a:t>
            </a:r>
          </a:p>
          <a:p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Quarterly Journal of Economics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50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3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Moral hazard in health care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Additional work: talk about some of your own work.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adverse selection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happens when people have private information about type?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does this affect health choices?</a:t>
            </a:r>
          </a:p>
        </p:txBody>
      </p:sp>
    </p:spTree>
    <p:extLst>
      <p:ext uri="{BB962C8B-B14F-4D97-AF65-F5344CB8AC3E}">
        <p14:creationId xmlns:p14="http://schemas.microsoft.com/office/powerpoint/2010/main" val="20387803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1903</TotalTime>
  <Words>282</Words>
  <Application>Microsoft Office PowerPoint</Application>
  <PresentationFormat>Widescreen</PresentationFormat>
  <Paragraphs>42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Dutch801BT-Roman</vt:lpstr>
      <vt:lpstr>Times New Roman</vt:lpstr>
      <vt:lpstr>Wingdings 2</vt:lpstr>
      <vt:lpstr>View</vt:lpstr>
      <vt:lpstr>Advanced Health Economics</vt:lpstr>
      <vt:lpstr>Last time: Patient-Physician Interactions</vt:lpstr>
      <vt:lpstr>Last time: Patient-Physician Interactions</vt:lpstr>
      <vt:lpstr>Gaynor &amp; Town (2012)</vt:lpstr>
      <vt:lpstr>Gaynor, Ho, &amp; Town (2015)</vt:lpstr>
      <vt:lpstr>Ho &amp; Lee (2017)</vt:lpstr>
      <vt:lpstr>Finkelstein, Gentzkow, and Williams (2016)</vt:lpstr>
      <vt:lpstr>Presentations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134</cp:revision>
  <dcterms:created xsi:type="dcterms:W3CDTF">2011-01-10T00:42:42Z</dcterms:created>
  <dcterms:modified xsi:type="dcterms:W3CDTF">2022-10-17T19:49:39Z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