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357" r:id="rId3"/>
    <p:sldId id="476" r:id="rId4"/>
    <p:sldId id="341" r:id="rId5"/>
    <p:sldId id="477" r:id="rId6"/>
    <p:sldId id="478" r:id="rId7"/>
    <p:sldId id="414" r:id="rId8"/>
    <p:sldId id="413" r:id="rId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1766" autoAdjust="0"/>
  </p:normalViewPr>
  <p:slideViewPr>
    <p:cSldViewPr>
      <p:cViewPr varScale="1">
        <p:scale>
          <a:sx n="90" d="100"/>
          <a:sy n="90" d="100"/>
        </p:scale>
        <p:origin x="135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 to cover general quality models (e.g., Ma and Burgess 1993?) and then move to frontier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0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09800"/>
            <a:ext cx="9829800" cy="1894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Health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191000"/>
            <a:ext cx="9296400" cy="1981200"/>
          </a:xfrm>
        </p:spPr>
        <p:txBody>
          <a:bodyPr>
            <a:noAutofit/>
          </a:bodyPr>
          <a:lstStyle/>
          <a:p>
            <a:r>
              <a:rPr lang="en-US" sz="2400" dirty="0"/>
              <a:t>Risk Adjustment and Quality Competition</a:t>
            </a:r>
          </a:p>
          <a:p>
            <a:r>
              <a:rPr lang="en-US" sz="2400" dirty="0"/>
              <a:t>DATE</a:t>
            </a:r>
          </a:p>
          <a:p>
            <a:endParaRPr lang="en-US" sz="2400" dirty="0"/>
          </a:p>
          <a:p>
            <a:r>
              <a:rPr lang="en-US" sz="2400" dirty="0"/>
              <a:t>HAD 6750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92202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Behavioral Health Economics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51413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</p:spTree>
    <p:extLst>
      <p:ext uri="{BB962C8B-B14F-4D97-AF65-F5344CB8AC3E}">
        <p14:creationId xmlns:p14="http://schemas.microsoft.com/office/powerpoint/2010/main" val="37466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8"/>
            <a:ext cx="10058400" cy="6248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Last time: Behavioral Health Economics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2D31A3-19BE-0C56-23AB-F009C1779EED}"/>
              </a:ext>
            </a:extLst>
          </p:cNvPr>
          <p:cNvSpPr txBox="1">
            <a:spLocks/>
          </p:cNvSpPr>
          <p:nvPr/>
        </p:nvSpPr>
        <p:spPr>
          <a:xfrm>
            <a:off x="876300" y="929575"/>
            <a:ext cx="10439400" cy="21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Notes?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00CFD6-47D4-A5ED-8B83-09DCEAB85E25}"/>
              </a:ext>
            </a:extLst>
          </p:cNvPr>
          <p:cNvSpPr txBox="1">
            <a:spLocks/>
          </p:cNvSpPr>
          <p:nvPr/>
        </p:nvSpPr>
        <p:spPr>
          <a:xfrm>
            <a:off x="597074" y="3116580"/>
            <a:ext cx="8851726" cy="6248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time: Innovation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F776D-A7DB-4AED-9B16-D81631B561AC}"/>
              </a:ext>
            </a:extLst>
          </p:cNvPr>
          <p:cNvSpPr txBox="1">
            <a:spLocks/>
          </p:cNvSpPr>
          <p:nvPr/>
        </p:nvSpPr>
        <p:spPr>
          <a:xfrm>
            <a:off x="609600" y="3774077"/>
            <a:ext cx="10439400" cy="1661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cs typeface="Times New Roman" panose="02020603050405020304" pitchFamily="18" charset="0"/>
              </a:rPr>
              <a:t>What is the value of innovation?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Model of innovation incentives (R&amp;D)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Model of innovation diffusion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Model of learning</a:t>
            </a:r>
            <a:endParaRPr lang="en-US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5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290" y="3276600"/>
            <a:ext cx="10625328" cy="1298448"/>
          </a:xfrm>
        </p:spPr>
        <p:txBody>
          <a:bodyPr>
            <a:normAutofit/>
          </a:bodyPr>
          <a:lstStyle/>
          <a:p>
            <a:r>
              <a:rPr lang="en-US" dirty="0"/>
              <a:t>Glazer and McGuire (2006)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1" y="4814777"/>
            <a:ext cx="813731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“Optimal quality reporting in markets for health plans” </a:t>
            </a:r>
          </a:p>
          <a:p>
            <a:r>
              <a:rPr lang="en-US" sz="2400" i="1" dirty="0"/>
              <a:t>Journal of Health Economics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CA93B74-F2B8-A01D-35E6-916AD0BEF389}"/>
              </a:ext>
            </a:extLst>
          </p:cNvPr>
          <p:cNvSpPr txBox="1">
            <a:spLocks/>
          </p:cNvSpPr>
          <p:nvPr/>
        </p:nvSpPr>
        <p:spPr>
          <a:xfrm>
            <a:off x="1219200" y="228600"/>
            <a:ext cx="10625328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Glazer and McGuire (2000)</a:t>
            </a: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208B1E1-8FB4-BC91-68C2-9EF1BB6BDC8B}"/>
              </a:ext>
            </a:extLst>
          </p:cNvPr>
          <p:cNvSpPr txBox="1">
            <a:spLocks/>
          </p:cNvSpPr>
          <p:nvPr/>
        </p:nvSpPr>
        <p:spPr>
          <a:xfrm>
            <a:off x="1219201" y="1766777"/>
            <a:ext cx="8137310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“Optimal Risk Adjustment in Markets with Adverse Selection: An Application to Managed Care” </a:t>
            </a:r>
          </a:p>
          <a:p>
            <a:r>
              <a:rPr lang="en-US" sz="2400" i="1" dirty="0"/>
              <a:t>American Economic Review</a:t>
            </a:r>
          </a:p>
        </p:txBody>
      </p:sp>
    </p:spTree>
    <p:extLst>
      <p:ext uri="{BB962C8B-B14F-4D97-AF65-F5344CB8AC3E}">
        <p14:creationId xmlns:p14="http://schemas.microsoft.com/office/powerpoint/2010/main" val="405752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 fontScale="90000"/>
          </a:bodyPr>
          <a:lstStyle/>
          <a:p>
            <a:r>
              <a:rPr lang="en-US" dirty="0"/>
              <a:t>Eggleston, Ellis, and Lu (2012)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“Risk Adjustment and Prevention” </a:t>
            </a:r>
          </a:p>
          <a:p>
            <a:r>
              <a:rPr lang="en-US" sz="2400" i="1" dirty="0"/>
              <a:t>Canadian Journal of Economics</a:t>
            </a:r>
          </a:p>
        </p:txBody>
      </p:sp>
    </p:spTree>
    <p:extLst>
      <p:ext uri="{BB962C8B-B14F-4D97-AF65-F5344CB8AC3E}">
        <p14:creationId xmlns:p14="http://schemas.microsoft.com/office/powerpoint/2010/main" val="425140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276600"/>
            <a:ext cx="10625328" cy="1298448"/>
          </a:xfrm>
        </p:spPr>
        <p:txBody>
          <a:bodyPr>
            <a:normAutofit fontScale="90000"/>
          </a:bodyPr>
          <a:lstStyle/>
          <a:p>
            <a:r>
              <a:rPr lang="en-US" dirty="0"/>
              <a:t>Brekke, Gravelle, </a:t>
            </a:r>
            <a:br>
              <a:rPr lang="en-US" dirty="0"/>
            </a:br>
            <a:r>
              <a:rPr lang="en-US" dirty="0" err="1"/>
              <a:t>Siciliani</a:t>
            </a:r>
            <a:r>
              <a:rPr lang="en-US" dirty="0"/>
              <a:t>, &amp; </a:t>
            </a:r>
            <a:r>
              <a:rPr lang="en-US" dirty="0" err="1"/>
              <a:t>Straume</a:t>
            </a:r>
            <a:r>
              <a:rPr lang="en-US" dirty="0"/>
              <a:t> (2014)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92755C3-E09C-4692-E8D4-9A9FB12BD9A6}"/>
              </a:ext>
            </a:extLst>
          </p:cNvPr>
          <p:cNvSpPr txBox="1">
            <a:spLocks/>
          </p:cNvSpPr>
          <p:nvPr/>
        </p:nvSpPr>
        <p:spPr>
          <a:xfrm>
            <a:off x="1235290" y="4814777"/>
            <a:ext cx="9966109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</a:t>
            </a:r>
            <a:r>
              <a:rPr lang="en-US" sz="2000" dirty="0"/>
              <a:t>Patient Choice, Mobility and Competition Among Health Care Providers”</a:t>
            </a:r>
            <a:endParaRPr lang="en-US" sz="2400" dirty="0"/>
          </a:p>
          <a:p>
            <a:r>
              <a:rPr lang="en-US" sz="2400" i="1" dirty="0"/>
              <a:t>Health Care Provision and Patient Mobility</a:t>
            </a:r>
          </a:p>
        </p:txBody>
      </p:sp>
    </p:spTree>
    <p:extLst>
      <p:ext uri="{BB962C8B-B14F-4D97-AF65-F5344CB8AC3E}">
        <p14:creationId xmlns:p14="http://schemas.microsoft.com/office/powerpoint/2010/main" val="236538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9A64B-5C9A-4A9B-BA45-ADECED2E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625328" cy="4041648"/>
          </a:xfrm>
        </p:spPr>
        <p:txBody>
          <a:bodyPr/>
          <a:lstStyle/>
          <a:p>
            <a:r>
              <a:rPr lang="en-US" dirty="0"/>
              <a:t>Presentations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2D9252-3DD8-4D35-8070-32332FBE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6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2077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Moral hazard in health care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Additional work: talk about some of your own work.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Next time: adverse selection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happens when people have private information about type?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How does this affect health choices?</a:t>
            </a:r>
          </a:p>
        </p:txBody>
      </p:sp>
    </p:spTree>
    <p:extLst>
      <p:ext uri="{BB962C8B-B14F-4D97-AF65-F5344CB8AC3E}">
        <p14:creationId xmlns:p14="http://schemas.microsoft.com/office/powerpoint/2010/main" val="203878038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2084</TotalTime>
  <Words>224</Words>
  <Application>Microsoft Office PowerPoint</Application>
  <PresentationFormat>Widescreen</PresentationFormat>
  <Paragraphs>39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 2</vt:lpstr>
      <vt:lpstr>View</vt:lpstr>
      <vt:lpstr>Advanced Health Economics</vt:lpstr>
      <vt:lpstr>Last time: Behavioral Health Economics</vt:lpstr>
      <vt:lpstr>Last time: Behavioral Health Economics</vt:lpstr>
      <vt:lpstr>Glazer and McGuire (2006)</vt:lpstr>
      <vt:lpstr>Eggleston, Ellis, and Lu (2012)</vt:lpstr>
      <vt:lpstr>Brekke, Gravelle,  Siciliani, &amp; Straume (2014)</vt:lpstr>
      <vt:lpstr>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161</cp:revision>
  <dcterms:created xsi:type="dcterms:W3CDTF">2011-01-10T00:42:42Z</dcterms:created>
  <dcterms:modified xsi:type="dcterms:W3CDTF">2022-10-24T15:19:31Z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