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8.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9.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30.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3.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4.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2"/>
  </p:notesMasterIdLst>
  <p:sldIdLst>
    <p:sldId id="256" r:id="rId2"/>
    <p:sldId id="357" r:id="rId3"/>
    <p:sldId id="479" r:id="rId4"/>
    <p:sldId id="442" r:id="rId5"/>
    <p:sldId id="480" r:id="rId6"/>
    <p:sldId id="481" r:id="rId7"/>
    <p:sldId id="444" r:id="rId8"/>
    <p:sldId id="415" r:id="rId9"/>
    <p:sldId id="443" r:id="rId10"/>
    <p:sldId id="416" r:id="rId11"/>
    <p:sldId id="418" r:id="rId12"/>
    <p:sldId id="419" r:id="rId13"/>
    <p:sldId id="420" r:id="rId14"/>
    <p:sldId id="421" r:id="rId15"/>
    <p:sldId id="422" r:id="rId16"/>
    <p:sldId id="423" r:id="rId17"/>
    <p:sldId id="417" r:id="rId18"/>
    <p:sldId id="424" r:id="rId19"/>
    <p:sldId id="425" r:id="rId20"/>
    <p:sldId id="445" r:id="rId21"/>
    <p:sldId id="446" r:id="rId22"/>
    <p:sldId id="447" r:id="rId23"/>
    <p:sldId id="449" r:id="rId24"/>
    <p:sldId id="478" r:id="rId25"/>
    <p:sldId id="341" r:id="rId26"/>
    <p:sldId id="426" r:id="rId27"/>
    <p:sldId id="428" r:id="rId28"/>
    <p:sldId id="429" r:id="rId29"/>
    <p:sldId id="430" r:id="rId30"/>
    <p:sldId id="431" r:id="rId31"/>
    <p:sldId id="436" r:id="rId32"/>
    <p:sldId id="437" r:id="rId33"/>
    <p:sldId id="438" r:id="rId34"/>
    <p:sldId id="432" r:id="rId35"/>
    <p:sldId id="439" r:id="rId36"/>
    <p:sldId id="441" r:id="rId37"/>
    <p:sldId id="440" r:id="rId38"/>
    <p:sldId id="433" r:id="rId39"/>
    <p:sldId id="434" r:id="rId40"/>
    <p:sldId id="452" r:id="rId41"/>
    <p:sldId id="453" r:id="rId42"/>
    <p:sldId id="454" r:id="rId43"/>
    <p:sldId id="451" r:id="rId44"/>
    <p:sldId id="471" r:id="rId45"/>
    <p:sldId id="414" r:id="rId46"/>
    <p:sldId id="450" r:id="rId47"/>
    <p:sldId id="456" r:id="rId48"/>
    <p:sldId id="459" r:id="rId49"/>
    <p:sldId id="457" r:id="rId50"/>
    <p:sldId id="473" r:id="rId51"/>
    <p:sldId id="474" r:id="rId52"/>
    <p:sldId id="475" r:id="rId53"/>
    <p:sldId id="477" r:id="rId54"/>
    <p:sldId id="476" r:id="rId55"/>
    <p:sldId id="472" r:id="rId56"/>
    <p:sldId id="461" r:id="rId57"/>
    <p:sldId id="460" r:id="rId58"/>
    <p:sldId id="462" r:id="rId59"/>
    <p:sldId id="458" r:id="rId60"/>
    <p:sldId id="413" r:id="rId6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095441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823400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call this moral hazard</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3845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Health insurance involves a fundamental tradeoff between risk spreading and appropriate incentives. Increasing the generosity of insurance spreads risk more broadly but also leads to increased losses because individuals choose more care (moral hazard) and providers supply </a:t>
            </a:r>
            <a:r>
              <a:rPr lang="en-CA" sz="1800" b="0" i="0" u="none" strike="noStrike" baseline="0" dirty="0">
                <a:latin typeface="Times-Roman"/>
              </a:rPr>
              <a:t>more care (principal-agent problems).</a:t>
            </a:r>
          </a:p>
          <a:p>
            <a:pPr algn="l"/>
            <a:endParaRPr lang="en-CA" sz="1800" b="0" i="0" u="none" strike="noStrike" baseline="0" dirty="0">
              <a:latin typeface="Times-Roman"/>
            </a:endParaRPr>
          </a:p>
          <a:p>
            <a:pPr algn="l"/>
            <a:r>
              <a:rPr lang="en-CA" sz="1800" b="0" i="0" u="none" strike="noStrike" baseline="0" dirty="0">
                <a:latin typeface="Times-Roman"/>
              </a:rPr>
              <a:t>Also: </a:t>
            </a:r>
            <a:r>
              <a:rPr lang="en-US" sz="1800" b="0" i="0" u="none" strike="noStrike" baseline="0" dirty="0">
                <a:latin typeface="Times-Roman"/>
              </a:rPr>
              <a:t>Optimal insurance plans would pay for treatment only if the individual would have chosen the same treatment had he borne the full bill. The thought experiment here is whether the person would pay for the medical expenditure in expectation, before he knew his condition. For example, suppose that a person has income of $25,000, and faces a 1 percent probability he will have a serious illness. If he could commit in advance, he would agree to receive $50,000 of medical care when sick in exchange for a $500 premium. If fully insured, however, the individual will choose to consume $60,000 of care. The moral hazard in this example is $10,000 – the additional spending beyond the optimal amount of care he would  contract for in advance of being sick.</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501608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t>
            </a:r>
            <a:r>
              <a:rPr lang="en-CA"/>
              <a:t>is insurance not?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078208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about the </a:t>
            </a:r>
            <a:r>
              <a:rPr lang="en-CA" dirty="0" err="1"/>
              <a:t>tradeoff</a:t>
            </a:r>
            <a:r>
              <a:rPr lang="en-CA" dirty="0"/>
              <a:t> between lower prices and over-consumption. Is it </a:t>
            </a:r>
            <a:r>
              <a:rPr lang="en-CA" dirty="0" err="1"/>
              <a:t>gonna</a:t>
            </a:r>
            <a:r>
              <a:rPr lang="en-CA" dirty="0"/>
              <a:t> kill me to have an extra preventive screening? Maybe not. Is it </a:t>
            </a:r>
            <a:r>
              <a:rPr lang="en-CA" dirty="0" err="1"/>
              <a:t>gonna</a:t>
            </a:r>
            <a:r>
              <a:rPr lang="en-CA" dirty="0"/>
              <a:t> harm me to have to ration care because its expensive? Almost certainly!</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 at Kowalski (2015, nonlinear budget set JMP) if you want more details here. </a:t>
            </a:r>
          </a:p>
          <a:p>
            <a:pPr marL="171450" indent="-171450">
              <a:buFontTx/>
              <a:buChar char="-"/>
            </a:pPr>
            <a:r>
              <a:rPr lang="en-CA" dirty="0"/>
              <a:t>Uses RAND experiment (RCT of insurance) and estimates demand curves separately based on which group you went too. </a:t>
            </a:r>
          </a:p>
          <a:p>
            <a:pPr marL="171450" indent="-171450">
              <a:buFontTx/>
              <a:buChar char="-"/>
            </a:pPr>
            <a:r>
              <a:rPr lang="en-CA" dirty="0"/>
              <a:t>Can calculate expenditures for health care and associated deadweight loss</a:t>
            </a:r>
          </a:p>
          <a:p>
            <a:pPr marL="171450" indent="-171450">
              <a:buFontTx/>
              <a:buChar char="-"/>
            </a:pPr>
            <a:r>
              <a:rPr lang="en-CA" dirty="0"/>
              <a:t>Also calculate pure risk premium (amount ppl would pay in excess of actuarially fair insurance premium) at each level </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Essentially, demand for health services is endogenous – change prices, you change demand. Makes policy evaluation tricky!</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Canada: </a:t>
            </a:r>
            <a:r>
              <a:rPr lang="en-US" b="0" i="0" dirty="0">
                <a:solidFill>
                  <a:srgbClr val="333E43"/>
                </a:solidFill>
                <a:effectLst/>
                <a:latin typeface="Georgia" panose="02040502050405020303" pitchFamily="18" charset="0"/>
              </a:rPr>
              <a:t>the absence of any charge for publicly insured health care services at the point of consumption. This feature is mandated by the Canada Health Act along with a prohibition on extra-billing by health care providers. Are there problems with this? Canadians don’t even see their bills! What’s the tradeoff with the US?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9746659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OHE.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Oregon Health Experiment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384169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RAND Health Experiment. What does this imply about welfare costs? What do we need for our model to think about these </a:t>
            </a:r>
            <a:r>
              <a:rPr lang="en-CA" dirty="0" err="1"/>
              <a:t>tradeoffs</a:t>
            </a:r>
            <a:r>
              <a:rPr lang="en-CA" dirty="0"/>
              <a:t>? Think about what this might look like in a Canadian context?</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51201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0160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1415366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Moral hazard is directly tied to liquidity and income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428308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189485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has a few paragraphs in intro but covers many papers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3905224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30765043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 we should be asking ourselves all the time in this course. All </a:t>
            </a:r>
            <a:r>
              <a:rPr lang="en-CA"/>
              <a:t>model are wrong </a:t>
            </a:r>
            <a:r>
              <a:rPr lang="en-CA" dirty="0"/>
              <a:t>some are useful. Other questions: what about value of services? Are prices/insurance tied to value?</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7863525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slides on Einav et al here. (gets us </a:t>
            </a:r>
            <a:r>
              <a:rPr lang="en-CA"/>
              <a:t>to empirics)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04420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simpler example here</a:t>
            </a:r>
            <a:r>
              <a:rPr lang="en-CA"/>
              <a:t>, then come back to generals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410835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1/17/2025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1/17/2025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7.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31.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8.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32.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9.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33.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30.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32.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6.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3.xml"/><Relationship Id="rId29" Type="http://schemas.openxmlformats.org/officeDocument/2006/relationships/image" Target="../media/image96.png"/></Relationships>
</file>

<file path=ppt/slides/_rels/slide37.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4.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files.kff.org/attachment/Report-Employer-Health-Benefits-2021-Annual-Survey.pdf"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nber.org/system/files/working_papers/w28430/w28430.pdf"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1066800" y="4191000"/>
            <a:ext cx="9296400" cy="1981200"/>
          </a:xfrm>
        </p:spPr>
        <p:txBody>
          <a:bodyPr>
            <a:noAutofit/>
          </a:bodyPr>
          <a:lstStyle/>
          <a:p>
            <a:r>
              <a:rPr lang="en-US" sz="2400" dirty="0"/>
              <a:t>Lecture 2: Moral Hazard in Health Care</a:t>
            </a:r>
          </a:p>
          <a:p>
            <a:r>
              <a:rPr lang="en-US" sz="2400" dirty="0"/>
              <a:t>January 17, 2024</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links </a:t>
            </a:r>
            <a:r>
              <a:rPr lang="en-US" b="1" dirty="0">
                <a:cs typeface="Times New Roman" panose="02020603050405020304" pitchFamily="18" charset="0"/>
              </a:rPr>
              <a:t>effort </a:t>
            </a:r>
            <a:r>
              <a:rPr lang="en-US" dirty="0">
                <a:cs typeface="Times New Roman" panose="02020603050405020304" pitchFamily="18" charset="0"/>
              </a:rPr>
              <a:t>and </a:t>
            </a:r>
            <a:r>
              <a:rPr lang="en-US" b="1" dirty="0">
                <a:cs typeface="Times New Roman" panose="02020603050405020304" pitchFamily="18" charset="0"/>
              </a:rPr>
              <a:t>marginal costs?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1200" y="1066799"/>
            <a:ext cx="5181600" cy="4572000"/>
          </a:xfrm>
        </p:spPr>
        <p:txBody>
          <a:bodyPr>
            <a:normAutofit/>
          </a:bodyPr>
          <a:lstStyle/>
          <a:p>
            <a:pPr lvl="1"/>
            <a:r>
              <a:rPr lang="en-US" sz="2400" dirty="0">
                <a:cs typeface="Times New Roman" panose="02020603050405020304" pitchFamily="18" charset="0"/>
              </a:rPr>
              <a:t>Marginal costs and information </a:t>
            </a:r>
            <a:r>
              <a:rPr lang="en-US" sz="2400" b="1" dirty="0">
                <a:cs typeface="Times New Roman" panose="02020603050405020304" pitchFamily="18" charset="0"/>
              </a:rPr>
              <a:t>both </a:t>
            </a:r>
            <a:r>
              <a:rPr lang="en-US" sz="2400" dirty="0">
                <a:cs typeface="Times New Roman" panose="02020603050405020304" pitchFamily="18" charset="0"/>
              </a:rPr>
              <a:t>determine optimal contracts!</a:t>
            </a:r>
          </a:p>
          <a:p>
            <a:pPr lvl="1"/>
            <a:r>
              <a:rPr lang="en-US" sz="2400" dirty="0">
                <a:solidFill>
                  <a:schemeClr val="accent2">
                    <a:lumMod val="75000"/>
                  </a:schemeClr>
                </a:solidFill>
                <a:cs typeface="Times New Roman" panose="02020603050405020304" pitchFamily="18" charset="0"/>
              </a:rPr>
              <a:t>What is the marginal cost of choosing the optimal distribution? Marginal benefit? </a:t>
            </a:r>
          </a:p>
          <a:p>
            <a:pPr lvl="1"/>
            <a:r>
              <a:rPr lang="en-US" sz="2400" dirty="0">
                <a:solidFill>
                  <a:schemeClr val="accent2">
                    <a:lumMod val="75000"/>
                  </a:schemeClr>
                </a:solidFill>
                <a:cs typeface="Times New Roman" panose="02020603050405020304" pitchFamily="18" charset="0"/>
              </a:rPr>
              <a:t>How does insurance </a:t>
            </a:r>
            <a:r>
              <a:rPr lang="en-US" sz="2400">
                <a:solidFill>
                  <a:schemeClr val="accent2">
                    <a:lumMod val="75000"/>
                  </a:schemeClr>
                </a:solidFill>
                <a:cs typeface="Times New Roman" panose="02020603050405020304" pitchFamily="18" charset="0"/>
              </a:rPr>
              <a:t>change this?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026B6AD-FFCB-2EFC-63E6-772FB9109906}"/>
              </a:ext>
            </a:extLst>
          </p:cNvPr>
          <p:cNvPicPr>
            <a:picLocks noChangeAspect="1"/>
          </p:cNvPicPr>
          <p:nvPr/>
        </p:nvPicPr>
        <p:blipFill>
          <a:blip r:embed="rId3"/>
          <a:stretch>
            <a:fillRect/>
          </a:stretch>
        </p:blipFill>
        <p:spPr>
          <a:xfrm>
            <a:off x="275288" y="947400"/>
            <a:ext cx="5668312" cy="5320627"/>
          </a:xfrm>
          <a:prstGeom prst="rect">
            <a:avLst/>
          </a:prstGeom>
        </p:spPr>
      </p:pic>
    </p:spTree>
    <p:extLst>
      <p:ext uri="{BB962C8B-B14F-4D97-AF65-F5344CB8AC3E}">
        <p14:creationId xmlns:p14="http://schemas.microsoft.com/office/powerpoint/2010/main" val="2675316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66C0-D9BC-57C0-32C8-E3CEF0DD0FFA}"/>
              </a:ext>
            </a:extLst>
          </p:cNvPr>
          <p:cNvSpPr>
            <a:spLocks noGrp="1"/>
          </p:cNvSpPr>
          <p:nvPr>
            <p:ph type="title"/>
          </p:nvPr>
        </p:nvSpPr>
        <p:spPr/>
        <p:txBody>
          <a:bodyPr/>
          <a:lstStyle/>
          <a:p>
            <a:endParaRPr lang="en-CA"/>
          </a:p>
        </p:txBody>
      </p:sp>
      <p:pic>
        <p:nvPicPr>
          <p:cNvPr id="5" name="Content Placeholder 4" descr="A screenshot of a social media post&#10;&#10;Description automatically generated">
            <a:extLst>
              <a:ext uri="{FF2B5EF4-FFF2-40B4-BE49-F238E27FC236}">
                <a16:creationId xmlns:a16="http://schemas.microsoft.com/office/drawing/2014/main" id="{D4E7D654-5B75-28E8-B552-99415CAA9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46" y="365759"/>
            <a:ext cx="6429153" cy="5621627"/>
          </a:xfrm>
        </p:spPr>
      </p:pic>
      <p:pic>
        <p:nvPicPr>
          <p:cNvPr id="7" name="Picture 6" descr="A poster of maths and graphs&#10;&#10;Description automatically generated with medium confidence">
            <a:extLst>
              <a:ext uri="{FF2B5EF4-FFF2-40B4-BE49-F238E27FC236}">
                <a16:creationId xmlns:a16="http://schemas.microsoft.com/office/drawing/2014/main" id="{25CDFFD4-6BA0-AC18-3348-B42A7A10A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84150"/>
            <a:ext cx="5257800" cy="6673850"/>
          </a:xfrm>
          <a:prstGeom prst="rect">
            <a:avLst/>
          </a:prstGeom>
        </p:spPr>
      </p:pic>
    </p:spTree>
    <p:extLst>
      <p:ext uri="{BB962C8B-B14F-4D97-AF65-F5344CB8AC3E}">
        <p14:creationId xmlns:p14="http://schemas.microsoft.com/office/powerpoint/2010/main" val="2294892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a:p>
                <a:pPr lvl="1"/>
                <a:r>
                  <a:rPr lang="en-US" sz="2400" dirty="0">
                    <a:solidFill>
                      <a:schemeClr val="tx1"/>
                    </a:solidFill>
                    <a:cs typeface="Times New Roman" panose="02020603050405020304" pitchFamily="18" charset="0"/>
                  </a:rPr>
                  <a:t>Does this make the individual worse off? </a:t>
                </a:r>
                <a:r>
                  <a:rPr lang="en-US" sz="2400" b="1" u="sng" dirty="0">
                    <a:solidFill>
                      <a:srgbClr val="7030A0"/>
                    </a:solidFill>
                    <a:cs typeface="Times New Roman" panose="02020603050405020304" pitchFamily="18" charset="0"/>
                  </a:rPr>
                  <a:t>Maybe, maybe not!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There is a tradeoff between </a:t>
            </a:r>
            <a:r>
              <a:rPr lang="en-US" sz="2400" b="1" dirty="0">
                <a:solidFill>
                  <a:schemeClr val="accent2">
                    <a:lumMod val="75000"/>
                  </a:schemeClr>
                </a:solidFill>
                <a:cs typeface="Times New Roman" panose="02020603050405020304" pitchFamily="18" charset="0"/>
              </a:rPr>
              <a:t>risk protection </a:t>
            </a:r>
            <a:r>
              <a:rPr lang="en-US" sz="2400" dirty="0">
                <a:cs typeface="Times New Roman" panose="02020603050405020304" pitchFamily="18" charset="0"/>
              </a:rPr>
              <a:t>and </a:t>
            </a:r>
            <a:r>
              <a:rPr lang="en-US" sz="2400" b="1" dirty="0">
                <a:solidFill>
                  <a:schemeClr val="accent3">
                    <a:lumMod val="75000"/>
                  </a:schemeClr>
                </a:solidFill>
                <a:cs typeface="Times New Roman" panose="02020603050405020304" pitchFamily="18" charset="0"/>
              </a:rPr>
              <a:t>moral hazard</a:t>
            </a:r>
          </a:p>
          <a:p>
            <a:pPr lvl="1"/>
            <a:r>
              <a:rPr lang="en-US" sz="2400" dirty="0">
                <a:solidFill>
                  <a:schemeClr val="tx1"/>
                </a:solidFill>
                <a:cs typeface="Times New Roman" panose="02020603050405020304" pitchFamily="18" charset="0"/>
              </a:rPr>
              <a:t>More you try to protect, more people will over-consume!</a:t>
            </a: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Source: Manning &amp; Marquis (1996, </a:t>
            </a:r>
            <a:r>
              <a:rPr lang="en-US" sz="2400" i="1" dirty="0">
                <a:solidFill>
                  <a:schemeClr val="tx1"/>
                </a:solidFill>
                <a:cs typeface="Times New Roman" panose="02020603050405020304" pitchFamily="18" charset="0"/>
              </a:rPr>
              <a:t>JHE, </a:t>
            </a:r>
            <a:r>
              <a:rPr lang="en-US" sz="2400" u="sng" dirty="0">
                <a:solidFill>
                  <a:schemeClr val="tx1"/>
                </a:solidFill>
                <a:cs typeface="Times New Roman" panose="02020603050405020304" pitchFamily="18" charset="0"/>
              </a:rPr>
              <a:t>“The tradeoff between risk pooling and moral hazard”)</a:t>
            </a:r>
          </a:p>
        </p:txBody>
      </p:sp>
      <p:pic>
        <p:nvPicPr>
          <p:cNvPr id="5" name="Picture 4">
            <a:extLst>
              <a:ext uri="{FF2B5EF4-FFF2-40B4-BE49-F238E27FC236}">
                <a16:creationId xmlns:a16="http://schemas.microsoft.com/office/drawing/2014/main" id="{AEB854B9-AB26-8584-8824-08D7AE2537F0}"/>
              </a:ext>
            </a:extLst>
          </p:cNvPr>
          <p:cNvPicPr>
            <a:picLocks noChangeAspect="1"/>
          </p:cNvPicPr>
          <p:nvPr/>
        </p:nvPicPr>
        <p:blipFill>
          <a:blip r:embed="rId3"/>
          <a:stretch>
            <a:fillRect/>
          </a:stretch>
        </p:blipFill>
        <p:spPr>
          <a:xfrm>
            <a:off x="1211893" y="2028400"/>
            <a:ext cx="9564251" cy="3077000"/>
          </a:xfrm>
          <a:prstGeom prst="rect">
            <a:avLst/>
          </a:prstGeom>
        </p:spPr>
      </p:pic>
    </p:spTree>
    <p:extLst>
      <p:ext uri="{BB962C8B-B14F-4D97-AF65-F5344CB8AC3E}">
        <p14:creationId xmlns:p14="http://schemas.microsoft.com/office/powerpoint/2010/main" val="4090638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Model Takeaways!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951834"/>
          </a:xfrm>
          <a:prstGeom prst="rect">
            <a:avLst/>
          </a:prstGeom>
          <a:noFill/>
        </p:spPr>
        <p:txBody>
          <a:bodyPr wrap="square" rtlCol="0">
            <a:spAutoFit/>
          </a:bodyPr>
          <a:lstStyle/>
          <a:p>
            <a:pPr marL="342900" indent="-342900">
              <a:lnSpc>
                <a:spcPct val="150000"/>
              </a:lnSpc>
              <a:buFont typeface="+mj-lt"/>
              <a:buAutoNum type="arabicPeriod"/>
            </a:pPr>
            <a:r>
              <a:rPr lang="en-US" sz="3200" dirty="0"/>
              <a:t>What is the contribution of the research overall? </a:t>
            </a:r>
          </a:p>
          <a:p>
            <a:pPr marL="342900" indent="-342900">
              <a:lnSpc>
                <a:spcPct val="150000"/>
              </a:lnSpc>
              <a:buFont typeface="+mj-lt"/>
              <a:buAutoNum type="arabicPeriod"/>
            </a:pPr>
            <a:r>
              <a:rPr lang="en-US" sz="3200" dirty="0"/>
              <a:t>How does the theoretical model fit into (1)? </a:t>
            </a:r>
          </a:p>
          <a:p>
            <a:pPr marL="342900" indent="-342900">
              <a:lnSpc>
                <a:spcPct val="150000"/>
              </a:lnSpc>
              <a:buFont typeface="+mj-lt"/>
              <a:buAutoNum type="arabicPeriod"/>
            </a:pPr>
            <a:r>
              <a:rPr lang="en-US" sz="3200" dirty="0"/>
              <a:t>Where is the model’s </a:t>
            </a:r>
            <a:r>
              <a:rPr lang="en-US" sz="3200" b="1" dirty="0"/>
              <a:t>cleverness</a:t>
            </a:r>
            <a:r>
              <a:rPr lang="en-US" sz="3200" dirty="0"/>
              <a:t>? </a:t>
            </a:r>
          </a:p>
          <a:p>
            <a:pPr marL="342900" indent="-342900">
              <a:lnSpc>
                <a:spcPct val="150000"/>
              </a:lnSpc>
              <a:buFont typeface="+mj-lt"/>
              <a:buAutoNum type="arabicPeriod"/>
            </a:pPr>
            <a:r>
              <a:rPr lang="en-US" sz="3200" dirty="0"/>
              <a:t>Where is the model </a:t>
            </a:r>
            <a:r>
              <a:rPr lang="en-US" sz="3200" b="1" dirty="0"/>
              <a:t>lacking </a:t>
            </a:r>
            <a:r>
              <a:rPr lang="en-US" sz="3200" dirty="0"/>
              <a:t>for me? </a:t>
            </a:r>
          </a:p>
        </p:txBody>
      </p:sp>
    </p:spTree>
    <p:extLst>
      <p:ext uri="{BB962C8B-B14F-4D97-AF65-F5344CB8AC3E}">
        <p14:creationId xmlns:p14="http://schemas.microsoft.com/office/powerpoint/2010/main" val="203416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(Some) Empirical Evidence</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8675" y="228600"/>
            <a:ext cx="3075836" cy="1366141"/>
          </a:xfrm>
        </p:spPr>
        <p:txBody>
          <a:bodyPr>
            <a:normAutofit/>
          </a:bodyPr>
          <a:lstStyle/>
          <a:p>
            <a:r>
              <a:rPr lang="en-US" sz="3200" dirty="0">
                <a:cs typeface="Times New Roman" panose="02020603050405020304" pitchFamily="18" charset="0"/>
              </a:rPr>
              <a:t>Cost-Sharing in Practice </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76ABE3-A2D7-0A35-387E-8521C77CA5D7}"/>
              </a:ext>
            </a:extLst>
          </p:cNvPr>
          <p:cNvPicPr>
            <a:picLocks noChangeAspect="1"/>
          </p:cNvPicPr>
          <p:nvPr/>
        </p:nvPicPr>
        <p:blipFill>
          <a:blip r:embed="rId3"/>
          <a:stretch>
            <a:fillRect/>
          </a:stretch>
        </p:blipFill>
        <p:spPr>
          <a:xfrm>
            <a:off x="633998" y="801868"/>
            <a:ext cx="6927007" cy="5264524"/>
          </a:xfrm>
          <a:prstGeom prst="rect">
            <a:avLst/>
          </a:prstGeom>
        </p:spPr>
      </p:pic>
      <p:sp>
        <p:nvSpPr>
          <p:cNvPr id="3" name="Content Placeholder 2"/>
          <p:cNvSpPr>
            <a:spLocks noGrp="1"/>
          </p:cNvSpPr>
          <p:nvPr>
            <p:ph idx="1"/>
          </p:nvPr>
        </p:nvSpPr>
        <p:spPr>
          <a:xfrm>
            <a:off x="7878675" y="1594741"/>
            <a:ext cx="3075836" cy="4585395"/>
          </a:xfrm>
        </p:spPr>
        <p:txBody>
          <a:bodyPr>
            <a:noAutofit/>
          </a:bodyPr>
          <a:lstStyle/>
          <a:p>
            <a:pPr lvl="1"/>
            <a:r>
              <a:rPr lang="en-US" sz="2200" dirty="0">
                <a:cs typeface="Times New Roman" panose="02020603050405020304" pitchFamily="18" charset="0"/>
              </a:rPr>
              <a:t>It’s complicated</a:t>
            </a:r>
          </a:p>
          <a:p>
            <a:pPr lvl="1"/>
            <a:r>
              <a:rPr lang="en-US" sz="2200" dirty="0">
                <a:cs typeface="Times New Roman" panose="02020603050405020304" pitchFamily="18" charset="0"/>
              </a:rPr>
              <a:t>Canada: “first-dollar” coverage is prohibited </a:t>
            </a:r>
            <a:r>
              <a:rPr lang="en-US" sz="2200" b="1" dirty="0">
                <a:cs typeface="Times New Roman" panose="02020603050405020304" pitchFamily="18" charset="0"/>
              </a:rPr>
              <a:t>by law </a:t>
            </a:r>
            <a:r>
              <a:rPr lang="en-US" sz="2200" dirty="0">
                <a:cs typeface="Times New Roman" panose="02020603050405020304" pitchFamily="18" charset="0"/>
              </a:rPr>
              <a:t>for most services</a:t>
            </a:r>
          </a:p>
          <a:p>
            <a:pPr lvl="1"/>
            <a:r>
              <a:rPr lang="en-US" sz="2200" dirty="0">
                <a:cs typeface="Times New Roman" panose="02020603050405020304" pitchFamily="18" charset="0"/>
              </a:rPr>
              <a:t>US: cost-sharing is on the rise</a:t>
            </a:r>
          </a:p>
          <a:p>
            <a:pPr lvl="1"/>
            <a:r>
              <a:rPr lang="en-US" sz="2200" dirty="0">
                <a:cs typeface="Times New Roman" panose="02020603050405020304" pitchFamily="18" charset="0"/>
              </a:rPr>
              <a:t>What’s the tradeoff?</a:t>
            </a:r>
          </a:p>
        </p:txBody>
      </p:sp>
      <p:sp>
        <p:nvSpPr>
          <p:cNvPr id="7" name="TextBox 6">
            <a:extLst>
              <a:ext uri="{FF2B5EF4-FFF2-40B4-BE49-F238E27FC236}">
                <a16:creationId xmlns:a16="http://schemas.microsoft.com/office/drawing/2014/main" id="{3B96F789-706D-3E12-7B93-41F5A948A947}"/>
              </a:ext>
            </a:extLst>
          </p:cNvPr>
          <p:cNvSpPr txBox="1"/>
          <p:nvPr/>
        </p:nvSpPr>
        <p:spPr>
          <a:xfrm>
            <a:off x="152400" y="6056132"/>
            <a:ext cx="10084812" cy="338554"/>
          </a:xfrm>
          <a:prstGeom prst="rect">
            <a:avLst/>
          </a:prstGeom>
          <a:noFill/>
        </p:spPr>
        <p:txBody>
          <a:bodyPr wrap="none" rtlCol="0">
            <a:spAutoFit/>
          </a:bodyPr>
          <a:lstStyle/>
          <a:p>
            <a:pPr lvl="1"/>
            <a:r>
              <a:rPr lang="en-US" sz="1600" dirty="0">
                <a:cs typeface="Times New Roman" panose="02020603050405020304" pitchFamily="18" charset="0"/>
              </a:rPr>
              <a:t>Source: </a:t>
            </a:r>
            <a:r>
              <a:rPr lang="en-US" sz="1600" dirty="0">
                <a:cs typeface="Times New Roman" panose="02020603050405020304" pitchFamily="18" charset="0"/>
                <a:hlinkClick r:id="rId4"/>
              </a:rPr>
              <a:t>https://files.kff.org/attachment/Report-Employer-Health-Benefits-2021-Annual-Survey.pdf</a:t>
            </a:r>
            <a:r>
              <a:rPr lang="en-US" sz="1600" dirty="0">
                <a:cs typeface="Times New Roman" panose="02020603050405020304" pitchFamily="18" charset="0"/>
              </a:rPr>
              <a:t> </a:t>
            </a:r>
          </a:p>
        </p:txBody>
      </p:sp>
    </p:spTree>
    <p:extLst>
      <p:ext uri="{BB962C8B-B14F-4D97-AF65-F5344CB8AC3E}">
        <p14:creationId xmlns:p14="http://schemas.microsoft.com/office/powerpoint/2010/main" val="3062762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Insurance Increases Takeup</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4BD9CB-2522-5C28-7EBE-F7FF1565B115}"/>
              </a:ext>
            </a:extLst>
          </p:cNvPr>
          <p:cNvPicPr>
            <a:picLocks noGrp="1" noChangeAspect="1"/>
          </p:cNvPicPr>
          <p:nvPr>
            <p:ph idx="1"/>
          </p:nvPr>
        </p:nvPicPr>
        <p:blipFill>
          <a:blip r:embed="rId3"/>
          <a:stretch>
            <a:fillRect/>
          </a:stretch>
        </p:blipFill>
        <p:spPr>
          <a:xfrm>
            <a:off x="609600" y="962232"/>
            <a:ext cx="8598170" cy="5652307"/>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91397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DE01-BE5E-D1C7-473A-781962483F07}"/>
              </a:ext>
            </a:extLst>
          </p:cNvPr>
          <p:cNvSpPr>
            <a:spLocks noGrp="1"/>
          </p:cNvSpPr>
          <p:nvPr>
            <p:ph type="title"/>
          </p:nvPr>
        </p:nvSpPr>
        <p:spPr/>
        <p:txBody>
          <a:bodyPr/>
          <a:lstStyle/>
          <a:p>
            <a:r>
              <a:rPr lang="en-CA" dirty="0"/>
              <a:t>Why offer insurance?</a:t>
            </a:r>
          </a:p>
        </p:txBody>
      </p:sp>
      <p:sp>
        <p:nvSpPr>
          <p:cNvPr id="3" name="Content Placeholder 2">
            <a:extLst>
              <a:ext uri="{FF2B5EF4-FFF2-40B4-BE49-F238E27FC236}">
                <a16:creationId xmlns:a16="http://schemas.microsoft.com/office/drawing/2014/main" id="{BC728B1B-6FE5-1231-021E-8B4DC63A1F9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165114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F6BE3E-FBDD-B612-32D1-2217950B5E2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E759DCB-5800-4CFF-3019-83B6F4A8E5D9}"/>
              </a:ext>
            </a:extLst>
          </p:cNvPr>
          <p:cNvPicPr>
            <a:picLocks noChangeAspect="1"/>
          </p:cNvPicPr>
          <p:nvPr/>
        </p:nvPicPr>
        <p:blipFill>
          <a:blip r:embed="rId3"/>
          <a:stretch>
            <a:fillRect/>
          </a:stretch>
        </p:blipFill>
        <p:spPr>
          <a:xfrm>
            <a:off x="698223" y="982064"/>
            <a:ext cx="9018701" cy="5538543"/>
          </a:xfrm>
          <a:prstGeom prst="rect">
            <a:avLst/>
          </a:prstGeo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3192959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AFEAAE-CDAE-5A66-37E8-80C194018AEE}"/>
              </a:ext>
            </a:extLst>
          </p:cNvPr>
          <p:cNvPicPr>
            <a:picLocks noGrp="1" noChangeAspect="1"/>
          </p:cNvPicPr>
          <p:nvPr>
            <p:ph idx="1"/>
          </p:nvPr>
        </p:nvPicPr>
        <p:blipFill>
          <a:blip r:embed="rId3"/>
          <a:stretch>
            <a:fillRect/>
          </a:stretch>
        </p:blipFill>
        <p:spPr>
          <a:xfrm>
            <a:off x="726930" y="962232"/>
            <a:ext cx="9141814" cy="5209968"/>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253348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4A67CA-D991-CD4A-CDEA-690B0DC95F6F}"/>
              </a:ext>
            </a:extLst>
          </p:cNvPr>
          <p:cNvPicPr>
            <a:picLocks noChangeAspect="1"/>
          </p:cNvPicPr>
          <p:nvPr/>
        </p:nvPicPr>
        <p:blipFill>
          <a:blip r:embed="rId3"/>
          <a:stretch>
            <a:fillRect/>
          </a:stretch>
        </p:blipFill>
        <p:spPr>
          <a:xfrm>
            <a:off x="406577" y="1061507"/>
            <a:ext cx="7101128" cy="5056417"/>
          </a:xfrm>
          <a:prstGeom prst="rect">
            <a:avLst/>
          </a:prstGeom>
        </p:spPr>
      </p:pic>
    </p:spTree>
    <p:extLst>
      <p:ext uri="{BB962C8B-B14F-4D97-AF65-F5344CB8AC3E}">
        <p14:creationId xmlns:p14="http://schemas.microsoft.com/office/powerpoint/2010/main" val="3999805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BAAE273E-BEC0-1CD7-CFE2-A3BDA51619B4}"/>
              </a:ext>
            </a:extLst>
          </p:cNvPr>
          <p:cNvPicPr>
            <a:picLocks noChangeAspect="1"/>
          </p:cNvPicPr>
          <p:nvPr/>
        </p:nvPicPr>
        <p:blipFill>
          <a:blip r:embed="rId3"/>
          <a:stretch>
            <a:fillRect/>
          </a:stretch>
        </p:blipFill>
        <p:spPr>
          <a:xfrm>
            <a:off x="457200" y="962232"/>
            <a:ext cx="8458200" cy="5400595"/>
          </a:xfrm>
          <a:prstGeom prst="rect">
            <a:avLst/>
          </a:prstGeom>
        </p:spPr>
      </p:pic>
    </p:spTree>
    <p:extLst>
      <p:ext uri="{BB962C8B-B14F-4D97-AF65-F5344CB8AC3E}">
        <p14:creationId xmlns:p14="http://schemas.microsoft.com/office/powerpoint/2010/main" val="4113880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(Gross et al., 2022)</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Gross, Layton, and Prinz (</a:t>
            </a:r>
            <a:r>
              <a:rPr lang="en-US" i="1" dirty="0">
                <a:cs typeface="Times New Roman" panose="02020603050405020304" pitchFamily="18" charset="0"/>
              </a:rPr>
              <a:t>AER: Insights </a:t>
            </a:r>
            <a:r>
              <a:rPr lang="en-US" dirty="0">
                <a:cs typeface="Times New Roman" panose="02020603050405020304" pitchFamily="18" charset="0"/>
              </a:rPr>
              <a:t>2022</a:t>
            </a:r>
            <a:r>
              <a:rPr lang="en-US" i="1" dirty="0">
                <a:cs typeface="Times New Roman" panose="02020603050405020304" pitchFamily="18" charset="0"/>
              </a:rPr>
              <a:t>)</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1DD5C-6112-5308-5861-D2E4459AED5B}"/>
              </a:ext>
            </a:extLst>
          </p:cNvPr>
          <p:cNvPicPr>
            <a:picLocks noChangeAspect="1"/>
          </p:cNvPicPr>
          <p:nvPr/>
        </p:nvPicPr>
        <p:blipFill>
          <a:blip r:embed="rId3"/>
          <a:stretch>
            <a:fillRect/>
          </a:stretch>
        </p:blipFill>
        <p:spPr>
          <a:xfrm>
            <a:off x="1231601" y="1118037"/>
            <a:ext cx="7088977" cy="5062100"/>
          </a:xfrm>
          <a:prstGeom prst="rect">
            <a:avLst/>
          </a:prstGeom>
        </p:spPr>
      </p:pic>
    </p:spTree>
    <p:extLst>
      <p:ext uri="{BB962C8B-B14F-4D97-AF65-F5344CB8AC3E}">
        <p14:creationId xmlns:p14="http://schemas.microsoft.com/office/powerpoint/2010/main" val="6091311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449287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 – best summary is</a:t>
            </a:r>
            <a:r>
              <a:rPr lang="en-US" sz="2000" dirty="0">
                <a:cs typeface="Times New Roman" panose="02020603050405020304" pitchFamily="18" charset="0"/>
                <a:hlinkClick r:id="rId3"/>
              </a:rPr>
              <a:t> (Hong and </a:t>
            </a:r>
            <a:r>
              <a:rPr lang="en-US" sz="2000" dirty="0" err="1">
                <a:cs typeface="Times New Roman" panose="02020603050405020304" pitchFamily="18" charset="0"/>
                <a:hlinkClick r:id="rId3"/>
              </a:rPr>
              <a:t>Mommaerts</a:t>
            </a:r>
            <a:r>
              <a:rPr lang="en-US" sz="2000" dirty="0">
                <a:cs typeface="Times New Roman" panose="02020603050405020304" pitchFamily="18" charset="0"/>
                <a:hlinkClick r:id="rId3"/>
              </a:rPr>
              <a:t>, 2022)</a:t>
            </a:r>
            <a:r>
              <a:rPr lang="en-US" sz="2000" dirty="0">
                <a:cs typeface="Times New Roman" panose="02020603050405020304" pitchFamily="18" charset="0"/>
              </a:rPr>
              <a:t> </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3098802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85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F42F7F-0692-8BB4-0849-E076E18E1ED4}"/>
              </a:ext>
            </a:extLst>
          </p:cNvPr>
          <p:cNvSpPr txBox="1"/>
          <p:nvPr/>
        </p:nvSpPr>
        <p:spPr>
          <a:xfrm>
            <a:off x="457200" y="3124201"/>
            <a:ext cx="3200400" cy="1200329"/>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US" sz="1800" dirty="0">
                <a:solidFill>
                  <a:schemeClr val="bg1"/>
                </a:solidFill>
                <a:cs typeface="Times New Roman" panose="02020603050405020304" pitchFamily="18" charset="0"/>
              </a:rPr>
              <a:t>Symptomatic of larger question: how is the model useful, and where is it not? </a:t>
            </a:r>
          </a:p>
          <a:p>
            <a:endParaRPr lang="en-CA" dirty="0">
              <a:solidFill>
                <a:schemeClr val="bg1"/>
              </a:solidFill>
            </a:endParaRPr>
          </a:p>
        </p:txBody>
      </p:sp>
    </p:spTree>
    <p:extLst>
      <p:ext uri="{BB962C8B-B14F-4D97-AF65-F5344CB8AC3E}">
        <p14:creationId xmlns:p14="http://schemas.microsoft.com/office/powerpoint/2010/main" val="701787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633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2CF90-F9BF-12E9-58DB-6311E8CCA2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7DE992-137C-083D-B139-7C1C5F97E0E1}"/>
              </a:ext>
            </a:extLst>
          </p:cNvPr>
          <p:cNvSpPr>
            <a:spLocks noGrp="1"/>
          </p:cNvSpPr>
          <p:nvPr>
            <p:ph type="title"/>
          </p:nvPr>
        </p:nvSpPr>
        <p:spPr/>
        <p:txBody>
          <a:bodyPr/>
          <a:lstStyle/>
          <a:p>
            <a:r>
              <a:rPr lang="en-CA" dirty="0"/>
              <a:t>Why offer insurance?</a:t>
            </a:r>
          </a:p>
        </p:txBody>
      </p:sp>
      <p:pic>
        <p:nvPicPr>
          <p:cNvPr id="5" name="Content Placeholder 4" descr="A person with long hair&#10;&#10;Description automatically generated">
            <a:extLst>
              <a:ext uri="{FF2B5EF4-FFF2-40B4-BE49-F238E27FC236}">
                <a16:creationId xmlns:a16="http://schemas.microsoft.com/office/drawing/2014/main" id="{E616DEDC-4AF0-0132-8BAF-2406CED199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4986" y="1691322"/>
            <a:ext cx="6079526" cy="4963478"/>
          </a:xfrm>
        </p:spPr>
      </p:pic>
    </p:spTree>
    <p:extLst>
      <p:ext uri="{BB962C8B-B14F-4D97-AF65-F5344CB8AC3E}">
        <p14:creationId xmlns:p14="http://schemas.microsoft.com/office/powerpoint/2010/main" val="1499077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Prices matter for demand (lol)!</a:t>
            </a:r>
          </a:p>
          <a:p>
            <a:r>
              <a:rPr lang="en-US" sz="2400" dirty="0">
                <a:cs typeface="Times New Roman" panose="02020603050405020304" pitchFamily="18" charset="0"/>
              </a:rPr>
              <a:t>If you mess with prices, you increase risk protection, but do so at the risk of increasing unnecessary consumption of services?</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1886</TotalTime>
  <Words>3760</Words>
  <Application>Microsoft Office PowerPoint</Application>
  <PresentationFormat>Widescreen</PresentationFormat>
  <Paragraphs>391</Paragraphs>
  <Slides>60</Slides>
  <Notes>56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 Math</vt:lpstr>
      <vt:lpstr>Georgia</vt:lpstr>
      <vt:lpstr>Symbol</vt:lpstr>
      <vt:lpstr>Times New Roman</vt:lpstr>
      <vt:lpstr>Times-Roman</vt:lpstr>
      <vt:lpstr>Wingdings 2</vt:lpstr>
      <vt:lpstr>View</vt:lpstr>
      <vt:lpstr>Advanced Health Economics</vt:lpstr>
      <vt:lpstr>Last time:</vt:lpstr>
      <vt:lpstr>PowerPoint Presentation</vt:lpstr>
      <vt:lpstr>Last time:</vt:lpstr>
      <vt:lpstr>Why offer insurance?</vt:lpstr>
      <vt:lpstr>Why offer insurance?</vt:lpstr>
      <vt:lpstr>Risk Aversion</vt:lpstr>
      <vt:lpstr>What do we mean by “moral hazard”?</vt:lpstr>
      <vt:lpstr>What do we mean by “moral hazard”?</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What links effort and marginal costs? </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PowerPoint Presentation</vt:lpstr>
      <vt:lpstr>(Some) Empirical Evidence</vt:lpstr>
      <vt:lpstr>Other Key Takeaways </vt:lpstr>
      <vt:lpstr>Ways to Combat Moral Hazard</vt:lpstr>
      <vt:lpstr>Cost-Sharing in Practice </vt:lpstr>
      <vt:lpstr>Insurance Increases Takeup</vt:lpstr>
      <vt:lpstr>Insurance Increases Takeup…but Margins Matter!</vt:lpstr>
      <vt:lpstr>Insurance Increases Takeup…but Margins Matter!</vt:lpstr>
      <vt:lpstr>Some other evidence (Anderson et al., 2024)</vt:lpstr>
      <vt:lpstr>Some other evidence (Anderson et al., 2024)</vt:lpstr>
      <vt:lpstr>Some other evidence (Gross et al., 2022)</vt:lpstr>
      <vt:lpstr>Other Key Takeaways </vt:lpstr>
      <vt:lpstr>Some concerns with moral hazard</vt:lpstr>
      <vt:lpstr>Some concerns with moral hazard</vt:lpstr>
      <vt:lpstr>Some concerns with moral hazard</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132</cp:revision>
  <dcterms:created xsi:type="dcterms:W3CDTF">2011-01-10T00:42:42Z</dcterms:created>
  <dcterms:modified xsi:type="dcterms:W3CDTF">2025-01-17T17:14:32Z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