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285" r:id="rId3"/>
    <p:sldId id="345" r:id="rId4"/>
    <p:sldId id="348" r:id="rId5"/>
    <p:sldId id="347" r:id="rId6"/>
    <p:sldId id="313" r:id="rId7"/>
    <p:sldId id="346" r:id="rId8"/>
    <p:sldId id="314" r:id="rId9"/>
    <p:sldId id="316" r:id="rId10"/>
    <p:sldId id="315" r:id="rId11"/>
    <p:sldId id="338" r:id="rId12"/>
    <p:sldId id="331" r:id="rId13"/>
    <p:sldId id="332" r:id="rId14"/>
    <p:sldId id="333" r:id="rId15"/>
    <p:sldId id="334" r:id="rId16"/>
    <p:sldId id="317" r:id="rId17"/>
    <p:sldId id="326" r:id="rId18"/>
    <p:sldId id="341" r:id="rId19"/>
    <p:sldId id="417" r:id="rId20"/>
    <p:sldId id="448" r:id="rId21"/>
    <p:sldId id="449" r:id="rId22"/>
    <p:sldId id="450" r:id="rId23"/>
    <p:sldId id="414" r:id="rId24"/>
    <p:sldId id="447" r:id="rId25"/>
    <p:sldId id="418" r:id="rId26"/>
    <p:sldId id="419" r:id="rId27"/>
    <p:sldId id="420" r:id="rId28"/>
    <p:sldId id="421" r:id="rId29"/>
    <p:sldId id="422" r:id="rId30"/>
    <p:sldId id="423" r:id="rId31"/>
    <p:sldId id="424" r:id="rId32"/>
    <p:sldId id="425" r:id="rId33"/>
    <p:sldId id="426" r:id="rId34"/>
    <p:sldId id="427" r:id="rId35"/>
    <p:sldId id="428" r:id="rId36"/>
    <p:sldId id="431" r:id="rId37"/>
    <p:sldId id="432" r:id="rId38"/>
    <p:sldId id="433" r:id="rId39"/>
    <p:sldId id="429" r:id="rId40"/>
    <p:sldId id="430" r:id="rId41"/>
    <p:sldId id="434" r:id="rId42"/>
    <p:sldId id="438" r:id="rId43"/>
    <p:sldId id="415" r:id="rId44"/>
    <p:sldId id="439" r:id="rId45"/>
    <p:sldId id="440" r:id="rId46"/>
    <p:sldId id="442" r:id="rId47"/>
    <p:sldId id="443" r:id="rId48"/>
    <p:sldId id="444" r:id="rId49"/>
    <p:sldId id="445" r:id="rId50"/>
    <p:sldId id="446" r:id="rId51"/>
    <p:sldId id="441" r:id="rId52"/>
    <p:sldId id="416" r:id="rId53"/>
    <p:sldId id="435" r:id="rId54"/>
    <p:sldId id="452" r:id="rId55"/>
    <p:sldId id="451" r:id="rId56"/>
    <p:sldId id="436" r:id="rId57"/>
    <p:sldId id="453" r:id="rId58"/>
    <p:sldId id="413" r:id="rId5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416" autoAdjust="0"/>
  </p:normalViewPr>
  <p:slideViewPr>
    <p:cSldViewPr>
      <p:cViewPr varScale="1">
        <p:scale>
          <a:sx n="103" d="100"/>
          <a:sy n="103" d="100"/>
        </p:scale>
        <p:origin x="876"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9174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online version available. Highly recommend for all applied quant researchers.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supposed to read my negative Rate my professor reviews (to get a positive selection bias? Hungarian prof at BYU who did this), but I don’t have any reviews yet. There are no real-time emergencies in a university class setting – send me an email, and please be respectful of my time. Likewise, I will be respectful of yours. </a:t>
            </a:r>
          </a:p>
          <a:p>
            <a:endParaRPr lang="en-CA" dirty="0"/>
          </a:p>
          <a:p>
            <a:r>
              <a:rPr lang="en-CA" dirty="0"/>
              <a:t>Also </a:t>
            </a:r>
            <a:r>
              <a:rPr lang="en-CA" dirty="0" err="1"/>
              <a:t>cld</a:t>
            </a:r>
            <a:r>
              <a:rPr lang="en-CA" dirty="0"/>
              <a:t> calling – I want not to know who’s right or wrong, but also how you are receiving the course. I want us all (</a:t>
            </a:r>
            <a:r>
              <a:rPr lang="en-CA" dirty="0" err="1"/>
              <a:t>meincluded</a:t>
            </a:r>
            <a:r>
              <a:rPr lang="en-CA" dirty="0"/>
              <a:t>) to be </a:t>
            </a:r>
            <a:r>
              <a:rPr lang="en-CA" dirty="0" err="1"/>
              <a:t>comfortabl</a:t>
            </a:r>
            <a:r>
              <a:rPr lang="en-CA" dirty="0"/>
              <a:t> being wrong. So if I cold call, just try to tell me what you think (or if you’re stuck, what you’re stuck on). We’ll all get used to be </a:t>
            </a:r>
            <a:r>
              <a:rPr lang="en-CA"/>
              <a:t>wrong together.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9888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883598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64792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936557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088364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620923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864384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54601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Little u is our index. </a:t>
            </a:r>
            <a:r>
              <a:rPr lang="en-CA" dirty="0" err="1"/>
              <a:t>H_i</a:t>
            </a:r>
            <a:r>
              <a:rPr lang="en-CA" dirty="0"/>
              <a:t> is health status and </a:t>
            </a:r>
            <a:r>
              <a:rPr lang="en-CA" dirty="0" err="1"/>
              <a:t>Z_i</a:t>
            </a:r>
            <a:r>
              <a:rPr lang="en-CA" dirty="0"/>
              <a:t> is consumption of everything else (food, opera, etc.). For now we are starting with one period</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41811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Note that health is a stock (you invest in it, it grows or reduces each period) while z is a flow (you consume so much opera in each period, and opera today doesn’t rollover to opera tomorrow)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812566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92508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08389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what other kinds of constraints could exist? Note that there is still no relationship between health production and these obscure time components. How do we link them?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24261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spend about 5 weeks on regression and conditioning/matching (back-door approaches), and 7 weeks on quasi-experimental/front-door approaches (IV, DID, etc.)</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246612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sick is this model’s “outside option” – the base that all other model characteristics are related to (kind of like omitted category in dummy variables)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76677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lower case variables indicate inputs into big variables H and Z. Since health influences time sick, you can allow H to influence total income (by reducing sick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006703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change in H in each period is the investment in each period minus depreciation (at rate \delta)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472013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individuals live for T periods. Little u is our index. What do each of these assumptions on u mean?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3244399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7577257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isn’t the way it works given complementarities between H and Z – low H means low income, and hence low consumption of Z</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2244682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6172958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234504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8332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78282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solved the budget constraint for Z and plugged it in. lambda incorporates the constraint that health investment must be nonnegative. How many choice variables are there now?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3804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Marginal benefit = marginal cost! G() is the marginal benefit and </a:t>
            </a:r>
            <a:r>
              <a:rPr lang="en-CA" dirty="0" err="1"/>
              <a:t>U_z</a:t>
            </a:r>
            <a:r>
              <a:rPr lang="en-CA" dirty="0"/>
              <a:t> is the cost of not consuming z</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459669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289770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Paper options for presenting: </a:t>
            </a:r>
          </a:p>
          <a:p>
            <a:pPr marL="171450" indent="-171450">
              <a:buFont typeface="Arial" panose="020B0604020202020204" pitchFamily="34" charset="0"/>
              <a:buChar char="•"/>
            </a:pPr>
            <a:r>
              <a:rPr lang="en-CA" dirty="0" err="1"/>
              <a:t>Einav</a:t>
            </a:r>
            <a:r>
              <a:rPr lang="en-CA" dirty="0"/>
              <a:t> et al. (2013) : “Selection on moral hazard in health insurance” Heterogeneity in moral hazard (structural/applied)</a:t>
            </a:r>
          </a:p>
          <a:p>
            <a:pPr marL="171450" indent="-171450">
              <a:buFont typeface="Arial" panose="020B0604020202020204" pitchFamily="34" charset="0"/>
              <a:buChar char="•"/>
            </a:pPr>
            <a:r>
              <a:rPr lang="en-CA" dirty="0"/>
              <a:t>De Meza and Webb (2017): False Diagnosis: Pitfalls of Testing for Asymmetric Information </a:t>
            </a:r>
            <a:r>
              <a:rPr lang="en-CA" dirty="0" err="1"/>
              <a:t>ni</a:t>
            </a:r>
            <a:r>
              <a:rPr lang="en-CA" dirty="0"/>
              <a:t> Insurance Markets (?) </a:t>
            </a:r>
          </a:p>
          <a:p>
            <a:pPr marL="171450" indent="-171450">
              <a:buFont typeface="Arial" panose="020B0604020202020204" pitchFamily="34" charset="0"/>
              <a:buChar char="•"/>
            </a:pPr>
            <a:r>
              <a:rPr lang="en-CA" dirty="0"/>
              <a:t>Fang and Wu (2018): Multidimensional private information, market structure, and insurance markets (and look at citing papers)?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8227998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2325629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this model extension useful? Should we do it just for its own sake? No! But we can consider something new: how families value health within households (who gets to go to the doctor when budgets are tight)</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1148379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bundle Z at the household level – why does this simplification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489458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a:t>
            </a:r>
            <a:r>
              <a:rPr lang="en-CA" dirty="0" err="1"/>
              <a:t>productivitiy</a:t>
            </a:r>
            <a:r>
              <a:rPr lang="en-CA" dirty="0"/>
              <a:t> of household members in producing health (in old model, we could just normalize this to 1, but want to model potential comparative advantages in health production)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69252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a:t>
            </a:r>
            <a:r>
              <a:rPr lang="en-CA" dirty="0" err="1"/>
              <a:t>productivitiy</a:t>
            </a:r>
            <a:r>
              <a:rPr lang="en-CA" dirty="0"/>
              <a:t> of household members in producing health (in old model, we could just normalize this to 1, but want to model potential comparative advantages in health production)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492458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Hence, </a:t>
            </a:r>
            <a:r>
              <a:rPr lang="en-US" sz="1200" b="0" i="0" u="none" strike="noStrike" baseline="0" dirty="0">
                <a:latin typeface="Times New Roman" panose="02020603050405020304" pitchFamily="18" charset="0"/>
              </a:rPr>
              <a:t>family invests in health until the rate of marginal utilities of (lifetime</a:t>
            </a:r>
            <a:r>
              <a:rPr lang="en-US" sz="1200" b="0" i="0" u="none" strike="noStrike" baseline="0" dirty="0">
                <a:latin typeface="SizedSym151"/>
              </a:rPr>
              <a:t>) </a:t>
            </a:r>
            <a:r>
              <a:rPr lang="en-US" sz="1200" b="0" i="0" u="none" strike="noStrike" baseline="0" dirty="0">
                <a:latin typeface="Times New Roman" panose="02020603050405020304" pitchFamily="18" charset="0"/>
              </a:rPr>
              <a:t>health to effective price of health for all family members is equal and equal to the marginal utility of wealth – this is how goods are divided up in micro theory of demand. Health stock need not be equal for family members depending on productivity!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76609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different professional and academic goals!</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4591654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More $ has to be spent to bring up parents’ health to meet equation (1) , so less resources for child. But not true that households that are poorer seek out greater </a:t>
            </a:r>
            <a:r>
              <a:rPr lang="en-CA" sz="1600" b="0" i="0" u="none" strike="noStrike" baseline="0">
                <a:latin typeface="Times New Roman" panose="02020603050405020304" pitchFamily="18" charset="0"/>
                <a:cs typeface="Times New Roman" panose="02020603050405020304" pitchFamily="18" charset="0"/>
              </a:rPr>
              <a:t>health interventions (why not?)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314660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get to talking about disparities.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2491770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Paper options for presenting: </a:t>
            </a:r>
          </a:p>
          <a:p>
            <a:pPr marL="171450" indent="-171450">
              <a:buFont typeface="Arial" panose="020B0604020202020204" pitchFamily="34" charset="0"/>
              <a:buChar char="•"/>
            </a:pPr>
            <a:r>
              <a:rPr lang="en-CA" dirty="0" err="1"/>
              <a:t>Einav</a:t>
            </a:r>
            <a:r>
              <a:rPr lang="en-CA" dirty="0"/>
              <a:t> et al. (2013) : “Selection on moral hazard in health insurance” Heterogeneity in moral hazard (structural/applied)</a:t>
            </a:r>
          </a:p>
          <a:p>
            <a:pPr marL="171450" indent="-171450">
              <a:buFont typeface="Arial" panose="020B0604020202020204" pitchFamily="34" charset="0"/>
              <a:buChar char="•"/>
            </a:pPr>
            <a:r>
              <a:rPr lang="en-CA" dirty="0"/>
              <a:t>De Meza and Webb (2017): False Diagnosis: Pitfalls of Testing for Asymmetric Information </a:t>
            </a:r>
            <a:r>
              <a:rPr lang="en-CA" dirty="0" err="1"/>
              <a:t>ni</a:t>
            </a:r>
            <a:r>
              <a:rPr lang="en-CA" dirty="0"/>
              <a:t> Insurance Markets (?) </a:t>
            </a:r>
          </a:p>
          <a:p>
            <a:pPr marL="171450" indent="-171450">
              <a:buFont typeface="Arial" panose="020B0604020202020204" pitchFamily="34" charset="0"/>
              <a:buChar char="•"/>
            </a:pPr>
            <a:r>
              <a:rPr lang="en-CA" dirty="0"/>
              <a:t>Fang and Wu (2018): Multidimensional private information, market structure, and insurance markets (and look at citing papers)?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7806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this a critique we care about (multiple answers here)? Note the style of the critique – addresses core assumptions of the model. Can we weaken these assumptions? What would be the benefit of doing so? Note that critique 2 is broken out into multiple parts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025150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He’s clearly got a bone to pick here – he had a kind of longstanding animosity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8988548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4763144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395695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if you regress H on h, you treat H as a flow not a stock. If you have time, you can show this: go to page 6 of Audrey’s paper and walk through the math on the whiteboard</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96815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Click on link to go through software here. Will probably always send you a Zoom link.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 seminar is going on Fridays from 10 to 12, so I am considering moving this to be: </a:t>
            </a:r>
            <a:r>
              <a:rPr lang="en-CA" dirty="0" err="1"/>
              <a:t>TTh</a:t>
            </a:r>
            <a:r>
              <a:rPr lang="en-CA" dirty="0"/>
              <a:t> 9:30 – 10:30, Fridays from 9-10. If you have concerns email me! I’ll update this this week.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030555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Outline is due 10/21. Meet with me to talk about topics before then (very advisable) and to strategize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91926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canadiancentreforhealtheconomics.ca/cche-seminar-series-2022-2023/" TargetMode="External"/><Relationship Id="rId4" Type="http://schemas.openxmlformats.org/officeDocument/2006/relationships/hyperlink" Target="https://rstudio.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ithub.com/alex-hoagland/HAD5744_2022F/discussions" TargetMode="External"/><Relationship Id="rId5" Type="http://schemas.openxmlformats.org/officeDocument/2006/relationships/hyperlink" Target="https://github.com/alex-hoagland/HAD5744_2022F" TargetMode="External"/><Relationship Id="rId4" Type="http://schemas.openxmlformats.org/officeDocument/2006/relationships/hyperlink" Target="https://rstudio.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NUL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5.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Moral Hazard in Health Care</a:t>
            </a:r>
          </a:p>
          <a:p>
            <a:r>
              <a:rPr lang="en-US" sz="2400" dirty="0"/>
              <a:t>January 16,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marL="0" indent="0">
              <a:buNone/>
            </a:pPr>
            <a:r>
              <a:rPr lang="en-US" sz="2400" b="1" dirty="0">
                <a:solidFill>
                  <a:srgbClr val="0070C0"/>
                </a:solidFill>
              </a:rPr>
              <a:t>Software.</a:t>
            </a:r>
          </a:p>
          <a:p>
            <a:r>
              <a:rPr lang="en-US" sz="2400" dirty="0"/>
              <a:t>We will use R:</a:t>
            </a:r>
            <a:endParaRPr lang="en-US" sz="2400" u="sng" dirty="0">
              <a:effectLst/>
              <a:latin typeface="Times New Roman" panose="02020603050405020304" pitchFamily="18" charset="0"/>
              <a:ea typeface="Calibri" panose="020F0502020204030204" pitchFamily="34" charset="0"/>
            </a:endParaRPr>
          </a:p>
          <a:p>
            <a:pPr lvl="1"/>
            <a:r>
              <a:rPr lang="en-US" sz="2400" dirty="0">
                <a:latin typeface="Times New Roman" panose="02020603050405020304" pitchFamily="18" charset="0"/>
              </a:rPr>
              <a:t>You are welcome to use other software (textbooks cover STATA/Python)</a:t>
            </a:r>
          </a:p>
          <a:p>
            <a:pPr lvl="1"/>
            <a:r>
              <a:rPr lang="en-US" sz="2400" dirty="0">
                <a:latin typeface="Times New Roman" panose="02020603050405020304" pitchFamily="18" charset="0"/>
              </a:rPr>
              <a:t>R is free! Download R </a:t>
            </a:r>
            <a:r>
              <a:rPr lang="en-US" sz="2400" dirty="0">
                <a:latin typeface="Times New Roman" panose="02020603050405020304" pitchFamily="18" charset="0"/>
                <a:hlinkClick r:id="rId3"/>
              </a:rPr>
              <a:t>here</a:t>
            </a:r>
            <a:r>
              <a:rPr lang="en-US" sz="2400" dirty="0">
                <a:latin typeface="Times New Roman" panose="02020603050405020304" pitchFamily="18" charset="0"/>
              </a:rPr>
              <a:t> and an interface RStudio </a:t>
            </a:r>
            <a:r>
              <a:rPr lang="en-US" sz="2400" dirty="0">
                <a:latin typeface="Times New Roman" panose="02020603050405020304" pitchFamily="18" charset="0"/>
                <a:hlinkClick r:id="rId4"/>
              </a:rPr>
              <a:t>here</a:t>
            </a:r>
            <a:endParaRPr lang="en-US" sz="2400" dirty="0">
              <a:latin typeface="Times New Roman" panose="02020603050405020304" pitchFamily="18" charset="0"/>
            </a:endParaRPr>
          </a:p>
          <a:p>
            <a:pPr lvl="1"/>
            <a:r>
              <a:rPr lang="en-US" sz="2400" dirty="0">
                <a:latin typeface="Times New Roman" panose="02020603050405020304" pitchFamily="18" charset="0"/>
                <a:ea typeface="Calibri" panose="020F0502020204030204" pitchFamily="34" charset="0"/>
                <a:cs typeface="Times New Roman" panose="02020603050405020304" pitchFamily="18" charset="0"/>
              </a:rPr>
              <a:t>Training sessions: </a:t>
            </a:r>
            <a:r>
              <a:rPr lang="en-US" sz="2400" dirty="0">
                <a:ea typeface="Calibri" panose="020F0502020204030204" pitchFamily="34" charset="0"/>
                <a:cs typeface="Times New Roman" panose="02020603050405020304" pitchFamily="18" charset="0"/>
                <a:hlinkClick r:id="rId5"/>
              </a:rPr>
              <a:t>September 16 (R) and September 23 (STATA)</a:t>
            </a:r>
            <a:endParaRPr lang="en-US" sz="2400" dirty="0">
              <a:ea typeface="Calibri" panose="020F0502020204030204" pitchFamily="34" charset="0"/>
              <a:cs typeface="Times New Roman" panose="02020603050405020304" pitchFamily="18" charset="0"/>
            </a:endParaRPr>
          </a:p>
          <a:p>
            <a:pPr lvl="1"/>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marL="0" indent="0">
              <a:buNone/>
            </a:pPr>
            <a:r>
              <a:rPr lang="en-US" sz="2400" b="1" dirty="0">
                <a:solidFill>
                  <a:srgbClr val="0070C0"/>
                </a:solidFill>
              </a:rPr>
              <a:t>Software.</a:t>
            </a:r>
          </a:p>
          <a:p>
            <a:r>
              <a:rPr lang="en-US" sz="2400" dirty="0"/>
              <a:t>We will use R:</a:t>
            </a:r>
            <a:endParaRPr lang="en-US" sz="2400" u="sng" dirty="0">
              <a:effectLst/>
              <a:latin typeface="Times New Roman" panose="02020603050405020304" pitchFamily="18" charset="0"/>
              <a:ea typeface="Calibri" panose="020F0502020204030204" pitchFamily="34" charset="0"/>
            </a:endParaRPr>
          </a:p>
          <a:p>
            <a:pPr lvl="1"/>
            <a:r>
              <a:rPr lang="en-US" sz="2400" dirty="0">
                <a:latin typeface="Times New Roman" panose="02020603050405020304" pitchFamily="18" charset="0"/>
              </a:rPr>
              <a:t>You are welcome to use other software (textbooks cover STATA/Python)</a:t>
            </a:r>
          </a:p>
          <a:p>
            <a:pPr lvl="1"/>
            <a:r>
              <a:rPr lang="en-US" sz="2400" dirty="0">
                <a:latin typeface="Times New Roman" panose="02020603050405020304" pitchFamily="18" charset="0"/>
              </a:rPr>
              <a:t>R is free! Download R </a:t>
            </a:r>
            <a:r>
              <a:rPr lang="en-US" sz="2400" dirty="0">
                <a:latin typeface="Times New Roman" panose="02020603050405020304" pitchFamily="18" charset="0"/>
                <a:hlinkClick r:id="rId3"/>
              </a:rPr>
              <a:t>here</a:t>
            </a:r>
            <a:r>
              <a:rPr lang="en-US" sz="2400" dirty="0">
                <a:latin typeface="Times New Roman" panose="02020603050405020304" pitchFamily="18" charset="0"/>
              </a:rPr>
              <a:t> and an interface RStudio </a:t>
            </a:r>
            <a:r>
              <a:rPr lang="en-US" sz="2400" dirty="0">
                <a:latin typeface="Times New Roman" panose="02020603050405020304" pitchFamily="18" charset="0"/>
                <a:hlinkClick r:id="rId4"/>
              </a:rPr>
              <a:t>here</a:t>
            </a:r>
            <a:endParaRPr lang="en-US" sz="2400" dirty="0">
              <a:latin typeface="Times New Roman" panose="02020603050405020304" pitchFamily="18" charset="0"/>
            </a:endParaRPr>
          </a:p>
          <a:p>
            <a:pPr lvl="1"/>
            <a:r>
              <a:rPr lang="en-US" sz="2400" dirty="0">
                <a:latin typeface="Times New Roman" panose="02020603050405020304" pitchFamily="18" charset="0"/>
                <a:ea typeface="Calibri" panose="020F0502020204030204" pitchFamily="34" charset="0"/>
                <a:cs typeface="Times New Roman" panose="02020603050405020304" pitchFamily="18" charset="0"/>
              </a:rPr>
              <a:t>Training sessions: </a:t>
            </a:r>
            <a:r>
              <a:rPr lang="en-US" sz="2400" dirty="0">
                <a:ea typeface="Calibri" panose="020F0502020204030204" pitchFamily="34" charset="0"/>
                <a:cs typeface="Times New Roman" panose="02020603050405020304" pitchFamily="18" charset="0"/>
              </a:rPr>
              <a:t>September 16 (R) and September 23 (STATA)</a:t>
            </a:r>
          </a:p>
          <a:p>
            <a:r>
              <a:rPr lang="en-US" sz="2400" dirty="0" err="1">
                <a:cs typeface="Times New Roman" panose="02020603050405020304" pitchFamily="18" charset="0"/>
                <a:hlinkClick r:id="rId5"/>
              </a:rPr>
              <a:t>Github</a:t>
            </a:r>
            <a:r>
              <a:rPr lang="en-US" sz="2400" dirty="0">
                <a:cs typeface="Times New Roman" panose="02020603050405020304" pitchFamily="18" charset="0"/>
                <a:hlinkClick r:id="rId5"/>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Sample papers</a:t>
            </a:r>
          </a:p>
          <a:p>
            <a:pPr lvl="1"/>
            <a:r>
              <a:rPr lang="en-US" sz="2400" dirty="0">
                <a:cs typeface="Times New Roman" panose="02020603050405020304" pitchFamily="18" charset="0"/>
                <a:hlinkClick r:id="rId6"/>
              </a:rPr>
              <a:t>Discussion boards</a:t>
            </a:r>
            <a:endParaRPr lang="en-US" sz="2400" dirty="0"/>
          </a:p>
          <a:p>
            <a:pPr lvl="1"/>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2400" dirty="0"/>
              <a:t>We will use the </a:t>
            </a:r>
            <a:r>
              <a:rPr lang="en-US" sz="2400" b="1" dirty="0" err="1">
                <a:solidFill>
                  <a:srgbClr val="0070C0"/>
                </a:solidFill>
              </a:rPr>
              <a:t>tidyverse</a:t>
            </a:r>
            <a:endParaRPr lang="en-US" sz="24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2400" dirty="0"/>
              <a:t>We will use the </a:t>
            </a:r>
            <a:r>
              <a:rPr lang="en-US" sz="2400" b="1" dirty="0" err="1"/>
              <a:t>tidyverse</a:t>
            </a:r>
            <a:endParaRPr lang="en-US" sz="2400" b="1" dirty="0"/>
          </a:p>
          <a:p>
            <a:pPr lvl="1"/>
            <a:r>
              <a:rPr lang="en-US" sz="2400" dirty="0"/>
              <a:t>Makes R code </a:t>
            </a:r>
            <a:r>
              <a:rPr lang="en-US" sz="2400" b="1" dirty="0">
                <a:solidFill>
                  <a:srgbClr val="0070C0"/>
                </a:solidFill>
              </a:rPr>
              <a:t>read more like English!</a:t>
            </a:r>
            <a:endParaRPr lang="en-US" sz="24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098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2400" dirty="0"/>
              <a:t>We will use the </a:t>
            </a:r>
            <a:r>
              <a:rPr lang="en-US" sz="2400" b="1" dirty="0" err="1"/>
              <a:t>tidyverse</a:t>
            </a:r>
            <a:endParaRPr lang="en-US" sz="2400" b="1" dirty="0"/>
          </a:p>
          <a:p>
            <a:pPr lvl="1"/>
            <a:r>
              <a:rPr lang="en-US" sz="2400" dirty="0"/>
              <a:t>Makes R code </a:t>
            </a:r>
            <a:r>
              <a:rPr lang="en-US" sz="2400" b="1" dirty="0"/>
              <a:t>read more like English!</a:t>
            </a:r>
          </a:p>
          <a:p>
            <a:pPr lvl="1"/>
            <a:r>
              <a:rPr lang="en-US" sz="2400" dirty="0"/>
              <a:t>We will emphasize </a:t>
            </a:r>
            <a:r>
              <a:rPr lang="en-US" sz="2400" b="1" dirty="0">
                <a:solidFill>
                  <a:srgbClr val="0070C0"/>
                </a:solidFill>
              </a:rPr>
              <a:t>practical applications (e.g., coding) </a:t>
            </a:r>
            <a:r>
              <a:rPr lang="en-US" sz="24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297139"/>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pic>
        <p:nvPicPr>
          <p:cNvPr id="5" name="Picture 4">
            <a:extLst>
              <a:ext uri="{FF2B5EF4-FFF2-40B4-BE49-F238E27FC236}">
                <a16:creationId xmlns:a16="http://schemas.microsoft.com/office/drawing/2014/main" id="{C85A759E-37EC-4ED5-8E18-EBA16CB0DB6A}"/>
              </a:ext>
            </a:extLst>
          </p:cNvPr>
          <p:cNvPicPr>
            <a:picLocks noChangeAspect="1"/>
          </p:cNvPicPr>
          <p:nvPr/>
        </p:nvPicPr>
        <p:blipFill>
          <a:blip r:embed="rId3"/>
          <a:stretch>
            <a:fillRect/>
          </a:stretch>
        </p:blipFill>
        <p:spPr>
          <a:xfrm>
            <a:off x="1345692" y="1143000"/>
            <a:ext cx="3912108" cy="5540090"/>
          </a:xfrm>
          <a:prstGeom prst="rect">
            <a:avLst/>
          </a:prstGeom>
        </p:spPr>
      </p:pic>
      <p:pic>
        <p:nvPicPr>
          <p:cNvPr id="7" name="Picture 6">
            <a:extLst>
              <a:ext uri="{FF2B5EF4-FFF2-40B4-BE49-F238E27FC236}">
                <a16:creationId xmlns:a16="http://schemas.microsoft.com/office/drawing/2014/main" id="{C01CE479-C2C6-43B0-8562-8B99B35CC6F1}"/>
              </a:ext>
            </a:extLst>
          </p:cNvPr>
          <p:cNvPicPr>
            <a:picLocks noChangeAspect="1"/>
          </p:cNvPicPr>
          <p:nvPr/>
        </p:nvPicPr>
        <p:blipFill>
          <a:blip r:embed="rId4"/>
          <a:stretch>
            <a:fillRect/>
          </a:stretch>
        </p:blipFill>
        <p:spPr>
          <a:xfrm>
            <a:off x="5444750" y="1138792"/>
            <a:ext cx="3623049" cy="5560633"/>
          </a:xfrm>
          <a:prstGeom prst="rect">
            <a:avLst/>
          </a:prstGeom>
        </p:spPr>
      </p:pic>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2069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normAutofit/>
          </a:bodyPr>
          <a:lstStyle/>
          <a:p>
            <a:r>
              <a:rPr lang="en-US" sz="3600" u="sng" dirty="0">
                <a:solidFill>
                  <a:schemeClr val="accent3">
                    <a:lumMod val="75000"/>
                  </a:schemeClr>
                </a:solidFill>
              </a:rPr>
              <a:t>One Pet Peeve: </a:t>
            </a:r>
          </a:p>
        </p:txBody>
      </p:sp>
      <p:pic>
        <p:nvPicPr>
          <p:cNvPr id="3" name="Picture 2">
            <a:extLst>
              <a:ext uri="{FF2B5EF4-FFF2-40B4-BE49-F238E27FC236}">
                <a16:creationId xmlns:a16="http://schemas.microsoft.com/office/drawing/2014/main" id="{833370FD-9F6E-44BA-A617-4B97C3866C26}"/>
              </a:ext>
            </a:extLst>
          </p:cNvPr>
          <p:cNvPicPr>
            <a:picLocks noChangeAspect="1"/>
          </p:cNvPicPr>
          <p:nvPr/>
        </p:nvPicPr>
        <p:blipFill>
          <a:blip r:embed="rId3"/>
          <a:stretch>
            <a:fillRect/>
          </a:stretch>
        </p:blipFill>
        <p:spPr>
          <a:xfrm>
            <a:off x="1371600" y="1817614"/>
            <a:ext cx="9000000" cy="3222771"/>
          </a:xfrm>
          <a:prstGeom prst="rect">
            <a:avLst/>
          </a:prstGeom>
        </p:spPr>
      </p:pic>
    </p:spTree>
    <p:extLst>
      <p:ext uri="{BB962C8B-B14F-4D97-AF65-F5344CB8AC3E}">
        <p14:creationId xmlns:p14="http://schemas.microsoft.com/office/powerpoint/2010/main" val="190750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Economic Modeling</a:t>
            </a:r>
          </a:p>
        </p:txBody>
      </p:sp>
      <p:sp>
        <p:nvSpPr>
          <p:cNvPr id="3" name="Subtitle 2">
            <a:extLst>
              <a:ext uri="{FF2B5EF4-FFF2-40B4-BE49-F238E27FC236}">
                <a16:creationId xmlns:a16="http://schemas.microsoft.com/office/drawing/2014/main" id="{12575E7B-FD6C-E8A3-F2DF-EE4A2AB1175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0323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Tree>
    <p:extLst>
      <p:ext uri="{BB962C8B-B14F-4D97-AF65-F5344CB8AC3E}">
        <p14:creationId xmlns:p14="http://schemas.microsoft.com/office/powerpoint/2010/main" val="193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Why model?</a:t>
            </a:r>
          </a:p>
        </p:txBody>
      </p:sp>
    </p:spTree>
    <p:extLst>
      <p:ext uri="{BB962C8B-B14F-4D97-AF65-F5344CB8AC3E}">
        <p14:creationId xmlns:p14="http://schemas.microsoft.com/office/powerpoint/2010/main" val="2295914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Tree>
    <p:extLst>
      <p:ext uri="{BB962C8B-B14F-4D97-AF65-F5344CB8AC3E}">
        <p14:creationId xmlns:p14="http://schemas.microsoft.com/office/powerpoint/2010/main" val="2143502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066800"/>
            <a:ext cx="9372600" cy="5113339"/>
          </a:xfrm>
        </p:spPr>
        <p:txBody>
          <a:bodyPr/>
          <a:lstStyle/>
          <a:p>
            <a:pPr lvl="1"/>
            <a:r>
              <a:rPr lang="en-US" sz="2200" dirty="0" err="1"/>
              <a:t>Lagrangians</a:t>
            </a:r>
            <a:endParaRPr lang="en-US" sz="2200" dirty="0"/>
          </a:p>
          <a:p>
            <a:pPr lvl="1"/>
            <a:r>
              <a:rPr lang="en-US" sz="2200" dirty="0"/>
              <a:t>Optima and equilibria</a:t>
            </a:r>
          </a:p>
          <a:p>
            <a:pPr lvl="1"/>
            <a:r>
              <a:rPr lang="en-US" sz="2200" dirty="0"/>
              <a:t>Risk aversion</a:t>
            </a:r>
          </a:p>
          <a:p>
            <a:pPr lvl="1"/>
            <a:r>
              <a:rPr lang="en-US" sz="2200" dirty="0"/>
              <a:t>Ex-ante/ex-post</a:t>
            </a:r>
          </a:p>
          <a:p>
            <a:pPr lvl="1"/>
            <a:r>
              <a:rPr lang="en-US" sz="2200" dirty="0"/>
              <a:t>Integrals and derivatives</a:t>
            </a:r>
          </a:p>
          <a:p>
            <a:pPr lvl="1"/>
            <a:r>
              <a:rPr lang="en-US" sz="2200" dirty="0"/>
              <a:t>Others?</a:t>
            </a:r>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Some basic reviews</a:t>
            </a:r>
          </a:p>
        </p:txBody>
      </p:sp>
    </p:spTree>
    <p:extLst>
      <p:ext uri="{BB962C8B-B14F-4D97-AF65-F5344CB8AC3E}">
        <p14:creationId xmlns:p14="http://schemas.microsoft.com/office/powerpoint/2010/main" val="206534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Grossman (1972)</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In </a:t>
            </a:r>
            <a:r>
              <a:rPr lang="en-US" i="1" dirty="0"/>
              <a:t>Determinants of Health </a:t>
            </a:r>
            <a:r>
              <a:rPr lang="en-US" dirty="0"/>
              <a:t>(pp. 6-41). Columbia University Press.</a:t>
            </a:r>
          </a:p>
        </p:txBody>
      </p:sp>
    </p:spTree>
    <p:extLst>
      <p:ext uri="{BB962C8B-B14F-4D97-AF65-F5344CB8AC3E}">
        <p14:creationId xmlns:p14="http://schemas.microsoft.com/office/powerpoint/2010/main" val="197006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p:txBody>
      </p:sp>
    </p:spTree>
    <p:extLst>
      <p:ext uri="{BB962C8B-B14F-4D97-AF65-F5344CB8AC3E}">
        <p14:creationId xmlns:p14="http://schemas.microsoft.com/office/powerpoint/2010/main" val="57243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3416320"/>
              </a:xfrm>
              <a:prstGeom prst="rect">
                <a:avLst/>
              </a:prstGeom>
              <a:blipFill>
                <a:blip r:embed="rId3"/>
                <a:stretch>
                  <a:fillRect l="-807" t="-1429" b="-3214"/>
                </a:stretch>
              </a:blipFill>
            </p:spPr>
            <p:txBody>
              <a:bodyPr/>
              <a:lstStyle/>
              <a:p>
                <a:r>
                  <a:rPr lang="en-CA">
                    <a:noFill/>
                  </a:rPr>
                  <a:t> </a:t>
                </a:r>
              </a:p>
            </p:txBody>
          </p:sp>
        </mc:Fallback>
      </mc:AlternateContent>
    </p:spTree>
    <p:extLst>
      <p:ext uri="{BB962C8B-B14F-4D97-AF65-F5344CB8AC3E}">
        <p14:creationId xmlns:p14="http://schemas.microsoft.com/office/powerpoint/2010/main" val="3704543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Note: where is health </a:t>
                </a:r>
                <a:r>
                  <a:rPr lang="en-CA" sz="2400" i="1" dirty="0">
                    <a:latin typeface="Times New Roman" panose="02020603050405020304" pitchFamily="18" charset="0"/>
                    <a:cs typeface="Times New Roman" panose="02020603050405020304" pitchFamily="18" charset="0"/>
                  </a:rPr>
                  <a:t>care </a:t>
                </a:r>
                <a:r>
                  <a:rPr lang="en-CA" sz="2400" dirty="0">
                    <a:latin typeface="Times New Roman" panose="02020603050405020304" pitchFamily="18" charset="0"/>
                    <a:cs typeface="Times New Roman" panose="02020603050405020304" pitchFamily="18" charset="0"/>
                  </a:rPr>
                  <a:t>in this model? </a:t>
                </a: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4154984"/>
              </a:xfrm>
              <a:prstGeom prst="rect">
                <a:avLst/>
              </a:prstGeom>
              <a:blipFill>
                <a:blip r:embed="rId3"/>
                <a:stretch>
                  <a:fillRect l="-807" t="-1173" b="-2346"/>
                </a:stretch>
              </a:blipFill>
            </p:spPr>
            <p:txBody>
              <a:bodyPr/>
              <a:lstStyle/>
              <a:p>
                <a:r>
                  <a:rPr lang="en-CA">
                    <a:noFill/>
                  </a:rPr>
                  <a:t> </a:t>
                </a:r>
              </a:p>
            </p:txBody>
          </p:sp>
        </mc:Fallback>
      </mc:AlternateContent>
    </p:spTree>
    <p:extLst>
      <p:ext uri="{BB962C8B-B14F-4D97-AF65-F5344CB8AC3E}">
        <p14:creationId xmlns:p14="http://schemas.microsoft.com/office/powerpoint/2010/main" val="710378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594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p:txBody>
      </p:sp>
    </p:spTree>
    <p:extLst>
      <p:ext uri="{BB962C8B-B14F-4D97-AF65-F5344CB8AC3E}">
        <p14:creationId xmlns:p14="http://schemas.microsoft.com/office/powerpoint/2010/main" val="837030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55182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a:p>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Θ</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m:t>
                      </m:r>
                    </m:oMath>
                  </m:oMathPara>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working</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leisure</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health production (e.g., what is this?) </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sick</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b="1" dirty="0">
                    <a:solidFill>
                      <a:schemeClr val="accent3">
                        <a:lumMod val="75000"/>
                      </a:schemeClr>
                    </a:solidFill>
                    <a:latin typeface="Times New Roman" panose="02020603050405020304" pitchFamily="18" charset="0"/>
                    <a:cs typeface="Times New Roman" panose="02020603050405020304" pitchFamily="18" charset="0"/>
                  </a:rPr>
                  <a:t>What does the constrained problem look like now?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551824"/>
              </a:xfrm>
              <a:prstGeom prst="rect">
                <a:avLst/>
              </a:prstGeom>
              <a:blipFill>
                <a:blip r:embed="rId3"/>
                <a:stretch>
                  <a:fillRect l="-923" t="-1072"/>
                </a:stretch>
              </a:blipFill>
            </p:spPr>
            <p:txBody>
              <a:bodyPr/>
              <a:lstStyle/>
              <a:p>
                <a:r>
                  <a:rPr lang="en-CA">
                    <a:noFill/>
                  </a:rPr>
                  <a:t> </a:t>
                </a:r>
              </a:p>
            </p:txBody>
          </p:sp>
        </mc:Fallback>
      </mc:AlternateContent>
    </p:spTree>
    <p:extLst>
      <p:ext uri="{BB962C8B-B14F-4D97-AF65-F5344CB8AC3E}">
        <p14:creationId xmlns:p14="http://schemas.microsoft.com/office/powerpoint/2010/main" val="232581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8CDD0-1238-A3EA-7C33-5A931598ABD0}"/>
                  </a:ext>
                </a:extLst>
              </p:cNvPr>
              <p:cNvSpPr txBox="1"/>
              <p:nvPr/>
            </p:nvSpPr>
            <p:spPr>
              <a:xfrm>
                <a:off x="5105400" y="1143000"/>
                <a:ext cx="6172200" cy="4031873"/>
              </a:xfrm>
              <a:prstGeom prst="rect">
                <a:avLst/>
              </a:prstGeom>
              <a:noFill/>
            </p:spPr>
            <p:txBody>
              <a:bodyPr wrap="square" rtlCol="0">
                <a:spAutoFit/>
              </a:bodyPr>
              <a:lstStyle/>
              <a:p>
                <a:r>
                  <a:rPr lang="en-CA" sz="2200" b="1" dirty="0"/>
                  <a:t>From: </a:t>
                </a:r>
                <a:r>
                  <a:rPr lang="en-CA" sz="2200" dirty="0"/>
                  <a:t>USA (Texas </a:t>
                </a:r>
                <a14:m>
                  <m:oMath xmlns:m="http://schemas.openxmlformats.org/officeDocument/2006/math">
                    <m:r>
                      <a:rPr lang="en-CA" sz="2200" b="0" i="1" smtClean="0">
                        <a:latin typeface="Cambria Math" panose="02040503050406030204" pitchFamily="18" charset="0"/>
                      </a:rPr>
                      <m:t>→</m:t>
                    </m:r>
                  </m:oMath>
                </a14:m>
                <a:r>
                  <a:rPr lang="en-CA" sz="2200" dirty="0"/>
                  <a:t> Utah </a:t>
                </a:r>
                <a14:m>
                  <m:oMath xmlns:m="http://schemas.openxmlformats.org/officeDocument/2006/math">
                    <m:r>
                      <a:rPr lang="en-CA" sz="2200" b="0" i="1" smtClean="0">
                        <a:latin typeface="Cambria Math" panose="02040503050406030204" pitchFamily="18" charset="0"/>
                      </a:rPr>
                      <m:t>→</m:t>
                    </m:r>
                  </m:oMath>
                </a14:m>
                <a:r>
                  <a:rPr lang="en-CA" sz="2200" dirty="0"/>
                  <a:t> Boston)</a:t>
                </a:r>
              </a:p>
              <a:p>
                <a:endParaRPr lang="en-CA" sz="2000" dirty="0"/>
              </a:p>
              <a:p>
                <a:r>
                  <a:rPr lang="en-CA" sz="2200" b="1" dirty="0"/>
                  <a:t>Health Systems Experience: </a:t>
                </a:r>
                <a:r>
                  <a:rPr lang="en-CA" sz="2200" dirty="0"/>
                  <a:t>US, Ontario</a:t>
                </a:r>
              </a:p>
              <a:p>
                <a:endParaRPr lang="en-CA" sz="2000" b="1" dirty="0"/>
              </a:p>
              <a:p>
                <a:r>
                  <a:rPr lang="en-CA" sz="2200" b="1" dirty="0"/>
                  <a:t>Health Systems Experience 2: </a:t>
                </a:r>
              </a:p>
              <a:p>
                <a:pPr marL="285750" indent="-285750">
                  <a:buFont typeface="Arial" panose="020B0604020202020204" pitchFamily="34" charset="0"/>
                  <a:buChar char="•"/>
                </a:pPr>
                <a:r>
                  <a:rPr lang="en-CA" sz="2200" dirty="0"/>
                  <a:t>Chronic disease, innovation</a:t>
                </a:r>
              </a:p>
              <a:p>
                <a:pPr marL="285750" indent="-285750">
                  <a:buFont typeface="Arial" panose="020B0604020202020204" pitchFamily="34" charset="0"/>
                  <a:buChar char="•"/>
                </a:pPr>
                <a:endParaRPr lang="en-CA" sz="2000" b="1" dirty="0"/>
              </a:p>
              <a:p>
                <a:r>
                  <a:rPr lang="en-CA" sz="2200" b="1" dirty="0"/>
                  <a:t>Education: </a:t>
                </a:r>
                <a:r>
                  <a:rPr lang="en-CA" sz="2200" dirty="0"/>
                  <a:t>Economics PhD (Health/IO)</a:t>
                </a:r>
              </a:p>
              <a:p>
                <a:endParaRPr lang="en-CA" sz="2000" b="1" dirty="0"/>
              </a:p>
              <a:p>
                <a:r>
                  <a:rPr lang="en-CA" sz="2200" b="1" dirty="0"/>
                  <a:t>Main Goals of the Course: </a:t>
                </a:r>
              </a:p>
              <a:p>
                <a:pPr marL="285750" indent="-285750">
                  <a:buFont typeface="Arial" panose="020B0604020202020204" pitchFamily="34" charset="0"/>
                  <a:buChar char="•"/>
                </a:pPr>
                <a:r>
                  <a:rPr lang="en-CA" sz="2200" dirty="0"/>
                  <a:t>Practical over theoretical</a:t>
                </a:r>
              </a:p>
              <a:p>
                <a:pPr marL="285750" indent="-285750">
                  <a:buFont typeface="Arial" panose="020B0604020202020204" pitchFamily="34" charset="0"/>
                  <a:buChar char="•"/>
                </a:pPr>
                <a:r>
                  <a:rPr lang="en-CA" sz="2200" dirty="0"/>
                  <a:t>Emphasize applications/evaluations</a:t>
                </a:r>
              </a:p>
            </p:txBody>
          </p:sp>
        </mc:Choice>
        <mc:Fallback xmlns="">
          <p:sp>
            <p:nvSpPr>
              <p:cNvPr id="4" name="TextBox 3">
                <a:extLst>
                  <a:ext uri="{FF2B5EF4-FFF2-40B4-BE49-F238E27FC236}">
                    <a16:creationId xmlns:a16="http://schemas.microsoft.com/office/drawing/2014/main" id="{7548CDD0-1238-A3EA-7C33-5A931598ABD0}"/>
                  </a:ext>
                </a:extLst>
              </p:cNvPr>
              <p:cNvSpPr txBox="1">
                <a:spLocks noRot="1" noChangeAspect="1" noMove="1" noResize="1" noEditPoints="1" noAdjustHandles="1" noChangeArrowheads="1" noChangeShapeType="1" noTextEdit="1"/>
              </p:cNvSpPr>
              <p:nvPr/>
            </p:nvSpPr>
            <p:spPr>
              <a:xfrm>
                <a:off x="5105400" y="1143000"/>
                <a:ext cx="6172200" cy="4031873"/>
              </a:xfrm>
              <a:prstGeom prst="rect">
                <a:avLst/>
              </a:prstGeom>
              <a:blipFill>
                <a:blip r:embed="rId4"/>
                <a:stretch>
                  <a:fillRect l="-1285" t="-1059" b="-2118"/>
                </a:stretch>
              </a:blipFill>
            </p:spPr>
            <p:txBody>
              <a:bodyPr/>
              <a:lstStyle/>
              <a:p>
                <a:r>
                  <a:rPr lang="en-CA">
                    <a:noFill/>
                  </a:rPr>
                  <a:t> </a:t>
                </a:r>
              </a:p>
            </p:txBody>
          </p:sp>
        </mc:Fallback>
      </mc:AlternateContent>
    </p:spTree>
    <p:extLst>
      <p:ext uri="{BB962C8B-B14F-4D97-AF65-F5344CB8AC3E}">
        <p14:creationId xmlns:p14="http://schemas.microsoft.com/office/powerpoint/2010/main" val="273580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(nothing is produced)</a:t>
                </a: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308324"/>
              </a:xfrm>
              <a:prstGeom prst="rect">
                <a:avLst/>
              </a:prstGeom>
              <a:blipFill>
                <a:blip r:embed="rId3"/>
                <a:stretch>
                  <a:fillRect l="-807" t="-2116"/>
                </a:stretch>
              </a:blipFill>
            </p:spPr>
            <p:txBody>
              <a:bodyPr/>
              <a:lstStyle/>
              <a:p>
                <a:r>
                  <a:rPr lang="en-CA">
                    <a:noFill/>
                  </a:rPr>
                  <a:t> </a:t>
                </a:r>
              </a:p>
            </p:txBody>
          </p:sp>
        </mc:Fallback>
      </mc:AlternateContent>
    </p:spTree>
    <p:extLst>
      <p:ext uri="{BB962C8B-B14F-4D97-AF65-F5344CB8AC3E}">
        <p14:creationId xmlns:p14="http://schemas.microsoft.com/office/powerpoint/2010/main" val="2096276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h</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𝑧</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𝑌</m:t>
                          </m:r>
                        </m:e>
                        <m:sub>
                          <m:r>
                            <a:rPr lang="en-CA" sz="2400" i="1">
                              <a:latin typeface="Cambria Math" panose="02040503050406030204" pitchFamily="18" charset="0"/>
                              <a:cs typeface="Times New Roman" panose="02020603050405020304" pitchFamily="18" charset="0"/>
                            </a:rPr>
                            <m:t>𝑡</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𝑦</m:t>
                      </m:r>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923" t="-1175"/>
                </a:stretch>
              </a:blipFill>
            </p:spPr>
            <p:txBody>
              <a:bodyPr/>
              <a:lstStyle/>
              <a:p>
                <a:r>
                  <a:rPr lang="en-CA">
                    <a:noFill/>
                  </a:rPr>
                  <a:t> </a:t>
                </a:r>
              </a:p>
            </p:txBody>
          </p:sp>
        </mc:Fallback>
      </mc:AlternateContent>
    </p:spTree>
    <p:extLst>
      <p:ext uri="{BB962C8B-B14F-4D97-AF65-F5344CB8AC3E}">
        <p14:creationId xmlns:p14="http://schemas.microsoft.com/office/powerpoint/2010/main" val="4160344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22655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 can also write a </a:t>
                </a:r>
                <a:r>
                  <a:rPr lang="en-CA" sz="2400" b="1" dirty="0">
                    <a:latin typeface="Times New Roman" panose="02020603050405020304" pitchFamily="18" charset="0"/>
                    <a:cs typeface="Times New Roman" panose="02020603050405020304" pitchFamily="18" charset="0"/>
                  </a:rPr>
                  <a:t>law of motion </a:t>
                </a:r>
                <a:r>
                  <a:rPr lang="en-CA" sz="2400" dirty="0">
                    <a:latin typeface="Times New Roman" panose="02020603050405020304" pitchFamily="18" charset="0"/>
                    <a:cs typeface="Times New Roman" panose="02020603050405020304" pitchFamily="18" charset="0"/>
                  </a:rPr>
                  <a:t>for how health evolves over time: </a:t>
                </a:r>
              </a:p>
              <a:p>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den>
                      </m:f>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𝛿</m:t>
                      </m:r>
                      <m:r>
                        <a:rPr lang="en-CA" sz="2400" b="0" i="1" smtClean="0">
                          <a:latin typeface="Cambria Math" panose="02040503050406030204" pitchFamily="18" charset="0"/>
                          <a:cs typeface="Times New Roman" panose="02020603050405020304" pitchFamily="18" charset="0"/>
                        </a:rPr>
                        <m:t>𝐻</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226559"/>
              </a:xfrm>
              <a:prstGeom prst="rect">
                <a:avLst/>
              </a:prstGeom>
              <a:blipFill>
                <a:blip r:embed="rId3"/>
                <a:stretch>
                  <a:fillRect l="-923" t="-933"/>
                </a:stretch>
              </a:blipFill>
            </p:spPr>
            <p:txBody>
              <a:bodyPr/>
              <a:lstStyle/>
              <a:p>
                <a:r>
                  <a:rPr lang="en-CA">
                    <a:noFill/>
                  </a:rPr>
                  <a:t> </a:t>
                </a:r>
              </a:p>
            </p:txBody>
          </p:sp>
        </mc:Fallback>
      </mc:AlternateContent>
    </p:spTree>
    <p:extLst>
      <p:ext uri="{BB962C8B-B14F-4D97-AF65-F5344CB8AC3E}">
        <p14:creationId xmlns:p14="http://schemas.microsoft.com/office/powerpoint/2010/main" val="17716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508268"/>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508268"/>
              </a:xfrm>
              <a:prstGeom prst="rect">
                <a:avLst/>
              </a:prstGeom>
              <a:blipFill>
                <a:blip r:embed="rId3"/>
                <a:stretch>
                  <a:fillRect l="-807" t="-1391" r="-865"/>
                </a:stretch>
              </a:blipFill>
            </p:spPr>
            <p:txBody>
              <a:bodyPr/>
              <a:lstStyle/>
              <a:p>
                <a:r>
                  <a:rPr lang="en-CA">
                    <a:noFill/>
                  </a:rPr>
                  <a:t> </a:t>
                </a:r>
              </a:p>
            </p:txBody>
          </p:sp>
        </mc:Fallback>
      </mc:AlternateContent>
    </p:spTree>
    <p:extLst>
      <p:ext uri="{BB962C8B-B14F-4D97-AF65-F5344CB8AC3E}">
        <p14:creationId xmlns:p14="http://schemas.microsoft.com/office/powerpoint/2010/main" val="3443307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94917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 to: </a:t>
                </a:r>
              </a:p>
              <a:p>
                <a14:m>
                  <m:oMathPara xmlns:m="http://schemas.openxmlformats.org/officeDocument/2006/math">
                    <m:oMathParaPr>
                      <m:jc m:val="centerGroup"/>
                    </m:oMathParaPr>
                    <m:oMath xmlns:m="http://schemas.openxmlformats.org/officeDocument/2006/math">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𝐻</m:t>
                          </m:r>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r>
                        <a:rPr lang="en-CA" sz="2400" i="1">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e>
                      </m:d>
                      <m:r>
                        <a:rPr lang="en-CA" sz="2400" b="0" i="1" smtClean="0">
                          <a:latin typeface="Cambria Math" panose="02040503050406030204" pitchFamily="18" charset="0"/>
                          <a:cs typeface="Times New Roman" panose="02020603050405020304" pitchFamily="18" charset="0"/>
                        </a:rPr>
                        <m:t>𝐿𝑎𝑤</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𝑜𝑓</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𝑚𝑜𝑡𝑖𝑜𝑛</m:t>
                      </m:r>
                    </m:oMath>
                  </m:oMathPara>
                </a14:m>
                <a:endParaRPr lang="en-CA" sz="2400" dirty="0">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𝑤</m:t>
                          </m:r>
                        </m:sup>
                      </m:s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2</m:t>
                          </m:r>
                        </m:e>
                      </m:d>
                      <m:r>
                        <a:rPr lang="en-CA" sz="2400" b="0" i="1" smtClean="0">
                          <a:latin typeface="Cambria Math" panose="02040503050406030204" pitchFamily="18" charset="0"/>
                          <a:cs typeface="Times New Roman" panose="02020603050405020304" pitchFamily="18" charset="0"/>
                        </a:rPr>
                        <m:t>𝐵𝑢𝑑𝑔𝑒𝑡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𝑐𝑜𝑛𝑠𝑡𝑟𝑎𝑖𝑛𝑡</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𝑝𝑒𝑟𝑖𝑜𝑑</m:t>
                          </m:r>
                        </m:e>
                      </m:d>
                    </m:oMath>
                  </m:oMathPara>
                </a14:m>
                <a:endParaRPr lang="en-CA" sz="2400" b="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949175"/>
              </a:xfrm>
              <a:prstGeom prst="rect">
                <a:avLst/>
              </a:prstGeom>
              <a:blipFill>
                <a:blip r:embed="rId3"/>
                <a:stretch>
                  <a:fillRect l="-923" t="-985" r="-865"/>
                </a:stretch>
              </a:blipFill>
            </p:spPr>
            <p:txBody>
              <a:bodyPr/>
              <a:lstStyle/>
              <a:p>
                <a:r>
                  <a:rPr lang="en-CA">
                    <a:noFill/>
                  </a:rPr>
                  <a:t> </a:t>
                </a:r>
              </a:p>
            </p:txBody>
          </p:sp>
        </mc:Fallback>
      </mc:AlternateContent>
    </p:spTree>
    <p:extLst>
      <p:ext uri="{BB962C8B-B14F-4D97-AF65-F5344CB8AC3E}">
        <p14:creationId xmlns:p14="http://schemas.microsoft.com/office/powerpoint/2010/main" val="2349673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F18C-CBDD-3F10-2C0A-42D6543BF6E9}"/>
              </a:ext>
            </a:extLst>
          </p:cNvPr>
          <p:cNvPicPr>
            <a:picLocks noChangeAspect="1"/>
          </p:cNvPicPr>
          <p:nvPr/>
        </p:nvPicPr>
        <p:blipFill>
          <a:blip r:embed="rId3"/>
          <a:stretch>
            <a:fillRect/>
          </a:stretch>
        </p:blipFill>
        <p:spPr>
          <a:xfrm>
            <a:off x="3209963" y="1364348"/>
            <a:ext cx="4915586" cy="4858428"/>
          </a:xfrm>
          <a:prstGeom prst="rect">
            <a:avLst/>
          </a:prstGeom>
        </p:spPr>
      </p:pic>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spTree>
    <p:extLst>
      <p:ext uri="{BB962C8B-B14F-4D97-AF65-F5344CB8AC3E}">
        <p14:creationId xmlns:p14="http://schemas.microsoft.com/office/powerpoint/2010/main" val="2972320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294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9127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C002C49B-E187-8CD7-4840-8A7C53F05FB1}"/>
              </a:ext>
            </a:extLst>
          </p:cNvPr>
          <p:cNvSpPr/>
          <p:nvPr/>
        </p:nvSpPr>
        <p:spPr>
          <a:xfrm>
            <a:off x="6499134" y="2971800"/>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88ABD440-54A7-8E01-84B8-7B1E4CF69B4E}"/>
              </a:ext>
            </a:extLst>
          </p:cNvPr>
          <p:cNvSpPr/>
          <p:nvPr/>
        </p:nvSpPr>
        <p:spPr>
          <a:xfrm>
            <a:off x="6858984" y="25293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4E18FE9-9E0D-A41A-163E-97A766B097A9}"/>
              </a:ext>
            </a:extLst>
          </p:cNvPr>
          <p:cNvSpPr/>
          <p:nvPr/>
        </p:nvSpPr>
        <p:spPr>
          <a:xfrm>
            <a:off x="6651533" y="27094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5C8888D2-770C-24A8-B283-8907E4C71101}"/>
              </a:ext>
            </a:extLst>
          </p:cNvPr>
          <p:cNvSpPr/>
          <p:nvPr/>
        </p:nvSpPr>
        <p:spPr>
          <a:xfrm>
            <a:off x="7179697" y="2120771"/>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1328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CA1C3643-665B-1FA8-3CBF-91DFCE933DE3}"/>
              </a:ext>
            </a:extLst>
          </p:cNvPr>
          <p:cNvSpPr txBox="1"/>
          <p:nvPr/>
        </p:nvSpPr>
        <p:spPr>
          <a:xfrm>
            <a:off x="988118" y="3314134"/>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i="0" dirty="0">
                <a:solidFill>
                  <a:schemeClr val="accent2">
                    <a:lumMod val="75000"/>
                  </a:schemeClr>
                </a:solidFill>
                <a:effectLst/>
                <a:latin typeface="Arial" panose="020B0604020202020204" pitchFamily="34" charset="0"/>
              </a:rPr>
              <a:t>I am currently a nurse and have 10 years' worth of experience in clinical research.</a:t>
            </a:r>
            <a:endParaRPr lang="en-CA" sz="2400" dirty="0">
              <a:solidFill>
                <a:schemeClr val="accent2">
                  <a:lumMod val="75000"/>
                </a:schemeClr>
              </a:solidFill>
            </a:endParaRPr>
          </a:p>
        </p:txBody>
      </p:sp>
      <p:sp>
        <p:nvSpPr>
          <p:cNvPr id="15" name="TextBox 14">
            <a:extLst>
              <a:ext uri="{FF2B5EF4-FFF2-40B4-BE49-F238E27FC236}">
                <a16:creationId xmlns:a16="http://schemas.microsoft.com/office/drawing/2014/main" id="{6A45EBA3-6688-AE2D-E845-0A9843EE531D}"/>
              </a:ext>
            </a:extLst>
          </p:cNvPr>
          <p:cNvSpPr txBox="1"/>
          <p:nvPr/>
        </p:nvSpPr>
        <p:spPr>
          <a:xfrm>
            <a:off x="988119" y="4490799"/>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dirty="0">
                <a:solidFill>
                  <a:schemeClr val="accent2">
                    <a:lumMod val="75000"/>
                  </a:schemeClr>
                </a:solidFill>
                <a:effectLst/>
                <a:latin typeface="Roboto" panose="02000000000000000000" pitchFamily="2" charset="0"/>
              </a:rPr>
              <a:t>I have been working for the last four years as a Director in a specialized mental health hospital. </a:t>
            </a:r>
            <a:endParaRPr lang="en-CA" sz="2400" dirty="0">
              <a:solidFill>
                <a:schemeClr val="accent2">
                  <a:lumMod val="75000"/>
                </a:schemeClr>
              </a:solidFill>
            </a:endParaRPr>
          </a:p>
        </p:txBody>
      </p:sp>
      <p:sp>
        <p:nvSpPr>
          <p:cNvPr id="16" name="TextBox 15">
            <a:extLst>
              <a:ext uri="{FF2B5EF4-FFF2-40B4-BE49-F238E27FC236}">
                <a16:creationId xmlns:a16="http://schemas.microsoft.com/office/drawing/2014/main" id="{044AD57E-3F5D-52D7-2D73-D98C8B80C9C7}"/>
              </a:ext>
            </a:extLst>
          </p:cNvPr>
          <p:cNvSpPr txBox="1"/>
          <p:nvPr/>
        </p:nvSpPr>
        <p:spPr>
          <a:xfrm>
            <a:off x="988119" y="2137470"/>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dirty="0">
                <a:solidFill>
                  <a:schemeClr val="accent2">
                    <a:lumMod val="75000"/>
                  </a:schemeClr>
                </a:solidFill>
                <a:effectLst/>
                <a:latin typeface="Roboto" panose="02000000000000000000" pitchFamily="2" charset="0"/>
              </a:rPr>
              <a:t>I have worked as a research assistant within the health services/policy field</a:t>
            </a:r>
            <a:endParaRPr lang="en-CA" sz="2400" dirty="0">
              <a:solidFill>
                <a:schemeClr val="accent2">
                  <a:lumMod val="75000"/>
                </a:schemeClr>
              </a:solidFill>
            </a:endParaRP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8573181"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US" sz="2400" b="0" i="0" dirty="0">
                <a:solidFill>
                  <a:schemeClr val="accent2">
                    <a:lumMod val="75000"/>
                  </a:schemeClr>
                </a:solidFill>
                <a:effectLst/>
                <a:latin typeface="Roboto" panose="02000000000000000000" pitchFamily="2" charset="0"/>
              </a:rPr>
              <a:t>I now work in the Ontario system as a plastic surgery resident</a:t>
            </a:r>
            <a:endParaRPr lang="en-CA" sz="2400" dirty="0">
              <a:solidFill>
                <a:schemeClr val="accent2">
                  <a:lumMod val="75000"/>
                </a:schemeClr>
              </a:solidFill>
            </a:endParaRPr>
          </a:p>
        </p:txBody>
      </p:sp>
    </p:spTree>
    <p:extLst>
      <p:ext uri="{BB962C8B-B14F-4D97-AF65-F5344CB8AC3E}">
        <p14:creationId xmlns:p14="http://schemas.microsoft.com/office/powerpoint/2010/main" val="1999073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1200329"/>
              </a:xfrm>
              <a:prstGeom prst="rect">
                <a:avLst/>
              </a:prstGeom>
              <a:blipFill>
                <a:blip r:embed="rId3"/>
                <a:stretch>
                  <a:fillRect l="-807" t="-4061"/>
                </a:stretch>
              </a:blipFill>
            </p:spPr>
            <p:txBody>
              <a:bodyPr/>
              <a:lstStyle/>
              <a:p>
                <a:r>
                  <a:rPr lang="en-CA">
                    <a:noFill/>
                  </a:rPr>
                  <a:t> </a:t>
                </a:r>
              </a:p>
            </p:txBody>
          </p:sp>
        </mc:Fallback>
      </mc:AlternateContent>
    </p:spTree>
    <p:extLst>
      <p:ext uri="{BB962C8B-B14F-4D97-AF65-F5344CB8AC3E}">
        <p14:creationId xmlns:p14="http://schemas.microsoft.com/office/powerpoint/2010/main" val="3241168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641236"/>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b="0" dirty="0">
                  <a:latin typeface="Times New Roman" panose="02020603050405020304" pitchFamily="18" charset="0"/>
                  <a:cs typeface="Times New Roman" panose="02020603050405020304" pitchFamily="18" charset="0"/>
                </a:endParaRPr>
              </a:p>
              <a:p>
                <a:pPr algn="ct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First order conditions: </a:t>
                </a:r>
              </a:p>
              <a:p>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ℒ</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den>
                      </m:f>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𝐺</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≡0</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we interpret this? </a:t>
                </a: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641236"/>
              </a:xfrm>
              <a:prstGeom prst="rect">
                <a:avLst/>
              </a:prstGeom>
              <a:blipFill>
                <a:blip r:embed="rId3"/>
                <a:stretch>
                  <a:fillRect l="-923" t="-1848" b="-4388"/>
                </a:stretch>
              </a:blipFill>
            </p:spPr>
            <p:txBody>
              <a:bodyPr/>
              <a:lstStyle/>
              <a:p>
                <a:r>
                  <a:rPr lang="en-CA">
                    <a:noFill/>
                  </a:rPr>
                  <a:t> </a:t>
                </a:r>
              </a:p>
            </p:txBody>
          </p:sp>
        </mc:Fallback>
      </mc:AlternateContent>
    </p:spTree>
    <p:extLst>
      <p:ext uri="{BB962C8B-B14F-4D97-AF65-F5344CB8AC3E}">
        <p14:creationId xmlns:p14="http://schemas.microsoft.com/office/powerpoint/2010/main" val="3650047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Shows that health production can be modeled as a stock/investment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Helps to model long term decision-making for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has this model been used empirically?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theoretically justify </a:t>
                </a:r>
                <a:r>
                  <a:rPr lang="en-CA" sz="2400" b="1" dirty="0">
                    <a:latin typeface="Times New Roman" panose="02020603050405020304" pitchFamily="18" charset="0"/>
                    <a:cs typeface="Times New Roman" panose="02020603050405020304" pitchFamily="18" charset="0"/>
                  </a:rPr>
                  <a:t>SES Health Gradient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Model health </a:t>
                </a:r>
                <a:r>
                  <a:rPr lang="en-CA" sz="2400" b="1" dirty="0">
                    <a:latin typeface="Times New Roman" panose="02020603050405020304" pitchFamily="18" charset="0"/>
                    <a:cs typeface="Times New Roman" panose="02020603050405020304" pitchFamily="18" charset="0"/>
                  </a:rPr>
                  <a:t>optimally deteriorating with age</a:t>
                </a:r>
              </a:p>
              <a:p>
                <a:pPr marL="342900" indent="-342900">
                  <a:buFont typeface="Arial" panose="020B0604020202020204" pitchFamily="34" charset="0"/>
                  <a:buChar char="•"/>
                </a:pPr>
                <a:endParaRPr lang="en-CA"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limitations exist?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Requires certainty – known function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 savings</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a:stretch>
              </a:blipFill>
            </p:spPr>
            <p:txBody>
              <a:bodyPr/>
              <a:lstStyle/>
              <a:p>
                <a:r>
                  <a:rPr lang="en-CA">
                    <a:noFill/>
                  </a:rPr>
                  <a:t> </a:t>
                </a:r>
              </a:p>
            </p:txBody>
          </p:sp>
        </mc:Fallback>
      </mc:AlternateContent>
    </p:spTree>
    <p:extLst>
      <p:ext uri="{BB962C8B-B14F-4D97-AF65-F5344CB8AC3E}">
        <p14:creationId xmlns:p14="http://schemas.microsoft.com/office/powerpoint/2010/main" val="3085919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Jacobson (2000)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“The family as producer of health—an extended Grossman model.”            </a:t>
            </a:r>
            <a:r>
              <a:rPr lang="en-US" i="1" dirty="0"/>
              <a:t>Journal of Health Economics.</a:t>
            </a:r>
          </a:p>
        </p:txBody>
      </p:sp>
    </p:spTree>
    <p:extLst>
      <p:ext uri="{BB962C8B-B14F-4D97-AF65-F5344CB8AC3E}">
        <p14:creationId xmlns:p14="http://schemas.microsoft.com/office/powerpoint/2010/main" val="3381344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 </a:t>
            </a:r>
            <a:r>
              <a:rPr lang="en-CA" sz="24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3" name="Screen Recording 2">
            <a:hlinkClick r:id="" action="ppaction://media"/>
            <a:extLst>
              <a:ext uri="{FF2B5EF4-FFF2-40B4-BE49-F238E27FC236}">
                <a16:creationId xmlns:a16="http://schemas.microsoft.com/office/drawing/2014/main" id="{4FA9783E-E385-A2F7-0646-B5570050FA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5000" y="1500126"/>
            <a:ext cx="7359396" cy="3857748"/>
          </a:xfrm>
          <a:prstGeom prst="rect">
            <a:avLst/>
          </a:prstGeom>
        </p:spPr>
      </p:pic>
    </p:spTree>
    <p:extLst>
      <p:ext uri="{BB962C8B-B14F-4D97-AF65-F5344CB8AC3E}">
        <p14:creationId xmlns:p14="http://schemas.microsoft.com/office/powerpoint/2010/main" val="40149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Family members’ investments </a:t>
            </a:r>
            <a:r>
              <a:rPr lang="en-CA" sz="2400" b="1" dirty="0">
                <a:latin typeface="Times New Roman" panose="02020603050405020304" pitchFamily="18" charset="0"/>
                <a:cs typeface="Times New Roman" panose="02020603050405020304" pitchFamily="18" charset="0"/>
              </a:rPr>
              <a:t>spill over </a:t>
            </a:r>
            <a:r>
              <a:rPr lang="en-CA" sz="2400" dirty="0">
                <a:latin typeface="Times New Roman" panose="02020603050405020304" pitchFamily="18" charset="0"/>
                <a:cs typeface="Times New Roman" panose="02020603050405020304" pitchFamily="18" charset="0"/>
              </a:rPr>
              <a:t>to others’ health</a:t>
            </a:r>
          </a:p>
          <a:p>
            <a:pPr marL="800100" lvl="1" indent="-342900">
              <a:buFont typeface="Arial" panose="020B0604020202020204" pitchFamily="34" charset="0"/>
              <a:buChar char="•"/>
            </a:pPr>
            <a:r>
              <a:rPr lang="en-CA" sz="2400" b="1" dirty="0">
                <a:solidFill>
                  <a:schemeClr val="accent2">
                    <a:lumMod val="75000"/>
                  </a:schemeClr>
                </a:solidFill>
                <a:latin typeface="Times New Roman" panose="02020603050405020304" pitchFamily="18" charset="0"/>
                <a:cs typeface="Times New Roman" panose="02020603050405020304" pitchFamily="18" charset="0"/>
              </a:rPr>
              <a:t> What questions does this allow us to answer?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98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27190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271904"/>
              </a:xfrm>
              <a:prstGeom prst="rect">
                <a:avLst/>
              </a:prstGeom>
              <a:blipFill>
                <a:blip r:embed="rId3"/>
                <a:stretch>
                  <a:fillRect l="-807" t="-2151"/>
                </a:stretch>
              </a:blipFill>
            </p:spPr>
            <p:txBody>
              <a:bodyPr/>
              <a:lstStyle/>
              <a:p>
                <a:r>
                  <a:rPr lang="en-CA">
                    <a:noFill/>
                  </a:rPr>
                  <a:t> </a:t>
                </a:r>
              </a:p>
            </p:txBody>
          </p:sp>
        </mc:Fallback>
      </mc:AlternateContent>
    </p:spTree>
    <p:extLst>
      <p:ext uri="{BB962C8B-B14F-4D97-AF65-F5344CB8AC3E}">
        <p14:creationId xmlns:p14="http://schemas.microsoft.com/office/powerpoint/2010/main" val="1603853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59589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Suppose, though that the child’s production function depends on parental investment: </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 </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2</m:t>
                              </m:r>
                            </m:sub>
                          </m:sSub>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constraints also evolve for each family member to take care of one’s own sick time </a:t>
                </a:r>
                <a:r>
                  <a:rPr lang="en-CA" sz="2400" i="1" dirty="0">
                    <a:latin typeface="Times New Roman" panose="02020603050405020304" pitchFamily="18" charset="0"/>
                    <a:cs typeface="Times New Roman" panose="02020603050405020304" pitchFamily="18" charset="0"/>
                  </a:rPr>
                  <a:t>and </a:t>
                </a:r>
                <a:r>
                  <a:rPr lang="en-CA" sz="2400" dirty="0">
                    <a:latin typeface="Times New Roman" panose="02020603050405020304" pitchFamily="18" charset="0"/>
                    <a:cs typeface="Times New Roman" panose="02020603050405020304" pitchFamily="18" charset="0"/>
                  </a:rPr>
                  <a:t>child’s sick time, when needed (how would you write these?)</a:t>
                </a:r>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595891"/>
              </a:xfrm>
              <a:prstGeom prst="rect">
                <a:avLst/>
              </a:prstGeom>
              <a:blipFill>
                <a:blip r:embed="rId3"/>
                <a:stretch>
                  <a:fillRect l="-807" t="-871"/>
                </a:stretch>
              </a:blipFill>
            </p:spPr>
            <p:txBody>
              <a:bodyPr/>
              <a:lstStyle/>
              <a:p>
                <a:r>
                  <a:rPr lang="en-CA">
                    <a:noFill/>
                  </a:rPr>
                  <a:t> </a:t>
                </a:r>
              </a:p>
            </p:txBody>
          </p:sp>
        </mc:Fallback>
      </mc:AlternateContent>
    </p:spTree>
    <p:extLst>
      <p:ext uri="{BB962C8B-B14F-4D97-AF65-F5344CB8AC3E}">
        <p14:creationId xmlns:p14="http://schemas.microsoft.com/office/powerpoint/2010/main" val="4084571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7184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The </a:t>
                </a:r>
                <a:r>
                  <a:rPr lang="en-CA" sz="2400" dirty="0" err="1">
                    <a:solidFill>
                      <a:schemeClr val="tx1"/>
                    </a:solidFill>
                    <a:latin typeface="Times New Roman" panose="02020603050405020304" pitchFamily="18" charset="0"/>
                    <a:cs typeface="Times New Roman" panose="02020603050405020304" pitchFamily="18" charset="0"/>
                  </a:rPr>
                  <a:t>Lagrangian</a:t>
                </a:r>
                <a:r>
                  <a:rPr lang="en-CA" sz="2400" dirty="0">
                    <a:solidFill>
                      <a:schemeClr val="tx1"/>
                    </a:solidFill>
                    <a:latin typeface="Times New Roman" panose="02020603050405020304" pitchFamily="18" charset="0"/>
                    <a:cs typeface="Times New Roman" panose="02020603050405020304" pitchFamily="18" charset="0"/>
                  </a:rPr>
                  <a:t> is now given by </a:t>
                </a:r>
              </a:p>
              <a:p>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r>
                            <m:rPr>
                              <m:sty m:val="p"/>
                            </m:rPr>
                            <a:rPr lang="en-CA" sz="2400" b="0" i="0" smtClean="0">
                              <a:solidFill>
                                <a:schemeClr val="tx1"/>
                              </a:solidFill>
                              <a:latin typeface="Cambria Math" panose="02040503050406030204" pitchFamily="18" charset="0"/>
                              <a:cs typeface="Times New Roman" panose="02020603050405020304" pitchFamily="18" charset="0"/>
                            </a:rPr>
                            <m:t>max</m:t>
                          </m:r>
                        </m:fName>
                        <m:e>
                          <m:r>
                            <a:rPr lang="en-CA" sz="2400" b="0" i="1" smtClean="0">
                              <a:solidFill>
                                <a:schemeClr val="tx1"/>
                              </a:solidFill>
                              <a:latin typeface="Cambria Math" panose="02040503050406030204" pitchFamily="18" charset="0"/>
                              <a:cs typeface="Times New Roman" panose="02020603050405020304" pitchFamily="18" charset="0"/>
                            </a:rPr>
                            <m:t>𝑈</m:t>
                          </m:r>
                        </m:e>
                      </m:func>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𝑇</m:t>
                          </m:r>
                        </m:sup>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𝑒</m:t>
                              </m:r>
                            </m:e>
                            <m: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𝜌</m:t>
                              </m:r>
                              <m:r>
                                <a:rPr lang="en-CA" sz="2400" b="0" i="1" smtClean="0">
                                  <a:solidFill>
                                    <a:schemeClr val="tx1"/>
                                  </a:solidFill>
                                  <a:latin typeface="Cambria Math" panose="02040503050406030204" pitchFamily="18" charset="0"/>
                                  <a:cs typeface="Times New Roman" panose="02020603050405020304" pitchFamily="18" charset="0"/>
                                </a:rPr>
                                <m:t>𝑡</m:t>
                              </m:r>
                            </m:sup>
                          </m:sSup>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r>
                            <a:rPr lang="en-CA" sz="2400" b="0" i="1" smtClean="0">
                              <a:solidFill>
                                <a:schemeClr val="tx1"/>
                              </a:solidFill>
                              <a:latin typeface="Cambria Math" panose="02040503050406030204" pitchFamily="18" charset="0"/>
                              <a:cs typeface="Times New Roman" panose="02020603050405020304" pitchFamily="18" charset="0"/>
                            </a:rPr>
                            <m:t>𝑑𝑡</m:t>
                          </m:r>
                          <m:r>
                            <a:rPr lang="en-CA" sz="2400" b="0" i="1" smtClean="0">
                              <a:solidFill>
                                <a:schemeClr val="tx1"/>
                              </a:solidFill>
                              <a:latin typeface="Cambria Math" panose="02040503050406030204" pitchFamily="18" charset="0"/>
                              <a:cs typeface="Times New Roman" panose="02020603050405020304" pitchFamily="18" charset="0"/>
                            </a:rPr>
                            <m:t> </m:t>
                          </m:r>
                        </m:e>
                      </m:nary>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𝑠𝑢𝑏𝑗𝑒𝑐𝑡</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𝑡𝑜</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m:t>
                              </m:r>
                            </m:sub>
                          </m:sSub>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𝐺</m:t>
                          </m:r>
                        </m:e>
                        <m:sub>
                          <m:r>
                            <a:rPr lang="en-CA" sz="2400" i="1">
                              <a:latin typeface="Cambria Math" panose="02040503050406030204" pitchFamily="18" charset="0"/>
                              <a:cs typeface="Times New Roman" panose="02020603050405020304" pitchFamily="18" charset="0"/>
                            </a:rPr>
                            <m:t>𝑖</m:t>
                          </m:r>
                        </m:sub>
                      </m:sSub>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𝛿</m:t>
                          </m:r>
                        </m:e>
                        <m:sub>
                          <m:r>
                            <a:rPr lang="en-CA" sz="2400" i="1">
                              <a:latin typeface="Cambria Math" panose="02040503050406030204" pitchFamily="18" charset="0"/>
                              <a:cs typeface="Times New Roman" panose="02020603050405020304" pitchFamily="18" charset="0"/>
                            </a:rPr>
                            <m:t>𝑖</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b="0" dirty="0">
                  <a:solidFill>
                    <a:schemeClr val="tx1"/>
                  </a:solidFill>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𝑡𝑖𝑚𝑒</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𝑛𝑜𝑛𝑛𝑒𝑔𝑎𝑡𝑖𝑣𝑖𝑡𝑦</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Many more choice variables! </a:t>
                </a: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71848"/>
              </a:xfrm>
              <a:prstGeom prst="rect">
                <a:avLst/>
              </a:prstGeom>
              <a:blipFill>
                <a:blip r:embed="rId3"/>
                <a:stretch>
                  <a:fillRect l="-807" t="-1406"/>
                </a:stretch>
              </a:blipFill>
            </p:spPr>
            <p:txBody>
              <a:bodyPr/>
              <a:lstStyle/>
              <a:p>
                <a:r>
                  <a:rPr lang="en-CA">
                    <a:noFill/>
                  </a:rPr>
                  <a:t> </a:t>
                </a:r>
              </a:p>
            </p:txBody>
          </p:sp>
        </mc:Fallback>
      </mc:AlternateContent>
    </p:spTree>
    <p:extLst>
      <p:ext uri="{BB962C8B-B14F-4D97-AF65-F5344CB8AC3E}">
        <p14:creationId xmlns:p14="http://schemas.microsoft.com/office/powerpoint/2010/main" val="501167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41840"/>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41840"/>
              </a:xfrm>
              <a:prstGeom prst="rect">
                <a:avLst/>
              </a:prstGeom>
              <a:blipFill>
                <a:blip r:embed="rId3"/>
                <a:stretch>
                  <a:fillRect l="-923" t="-1418" b="-3191"/>
                </a:stretch>
              </a:blipFill>
            </p:spPr>
            <p:txBody>
              <a:bodyPr/>
              <a:lstStyle/>
              <a:p>
                <a:r>
                  <a:rPr lang="en-CA">
                    <a:noFill/>
                  </a:rPr>
                  <a:t> </a:t>
                </a:r>
              </a:p>
            </p:txBody>
          </p:sp>
        </mc:Fallback>
      </mc:AlternateContent>
    </p:spTree>
    <p:extLst>
      <p:ext uri="{BB962C8B-B14F-4D97-AF65-F5344CB8AC3E}">
        <p14:creationId xmlns:p14="http://schemas.microsoft.com/office/powerpoint/2010/main" val="180886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Goals from Course</a:t>
            </a:r>
          </a:p>
        </p:txBody>
      </p:sp>
      <p:sp>
        <p:nvSpPr>
          <p:cNvPr id="14" name="TextBox 13">
            <a:extLst>
              <a:ext uri="{FF2B5EF4-FFF2-40B4-BE49-F238E27FC236}">
                <a16:creationId xmlns:a16="http://schemas.microsoft.com/office/drawing/2014/main" id="{EEAEDE12-3D45-001A-D408-204AE08E9795}"/>
              </a:ext>
            </a:extLst>
          </p:cNvPr>
          <p:cNvSpPr txBox="1"/>
          <p:nvPr/>
        </p:nvSpPr>
        <p:spPr>
          <a:xfrm>
            <a:off x="914399" y="2407206"/>
            <a:ext cx="7467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To know more about research and apply it to make impact</a:t>
            </a:r>
            <a:endParaRPr lang="en-CA"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914399" y="3262789"/>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Hoping to get hard skills that can be to evaluate and improve the health system (specifically the mental health system)</a:t>
            </a:r>
            <a:endParaRPr lang="en-CA"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453869E-425F-F7DD-38B4-4A6E25DFA2A7}"/>
              </a:ext>
            </a:extLst>
          </p:cNvPr>
          <p:cNvSpPr txBox="1"/>
          <p:nvPr/>
        </p:nvSpPr>
        <p:spPr>
          <a:xfrm>
            <a:off x="914399" y="4526995"/>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Ideally focus on redistributing resources to upstream preventative care, while maintaining quality curative care. </a:t>
            </a:r>
            <a:endParaRPr lang="en-CA" sz="2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914399" y="5791201"/>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I am hoping to further advance and inform health care funding models for mental health</a:t>
            </a:r>
            <a:endParaRPr lang="en-CA"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914399" y="1143000"/>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I hope to go on to work as a policy analyst for provincial/territorial ministries of health.</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877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65783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r>
                        <a:rPr lang="en-CA" sz="2400" b="0" i="1" smtClean="0">
                          <a:solidFill>
                            <a:schemeClr val="tx1"/>
                          </a:solidFill>
                          <a:latin typeface="Cambria Math" panose="02040503050406030204" pitchFamily="18" charset="0"/>
                          <a:cs typeface="Times New Roman" panose="02020603050405020304" pitchFamily="18" charset="0"/>
                        </a:rPr>
                        <m:t> </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1</m:t>
                          </m:r>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a:p>
                <a:pPr marL="342900" indent="-342900" algn="l">
                  <a:buFont typeface="Arial" panose="020B0604020202020204" pitchFamily="34" charset="0"/>
                  <a:buChar char="•"/>
                </a:pPr>
                <a:endParaRPr lang="en-CA" sz="2400" i="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Note that you can rearrange (1) to get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𝐻𝑐</m:t>
                        </m:r>
                      </m:sub>
                    </m:sSub>
                  </m:oMath>
                </a14:m>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Families whose wealth constraint is binding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&gt;0)</m:t>
                    </m:r>
                  </m:oMath>
                </a14:m>
                <a:r>
                  <a:rPr lang="en-CA" sz="2400" dirty="0">
                    <a:solidFill>
                      <a:schemeClr val="tx1"/>
                    </a:solidFill>
                    <a:latin typeface="Times New Roman" panose="02020603050405020304" pitchFamily="18" charset="0"/>
                    <a:cs typeface="Times New Roman" panose="02020603050405020304" pitchFamily="18" charset="0"/>
                  </a:rPr>
                  <a:t> value marginal change in child’s health </a:t>
                </a:r>
                <a:r>
                  <a:rPr lang="en-CA" sz="2400" i="1" dirty="0">
                    <a:solidFill>
                      <a:schemeClr val="tx1"/>
                    </a:solidFill>
                    <a:latin typeface="Times New Roman" panose="02020603050405020304" pitchFamily="18" charset="0"/>
                    <a:cs typeface="Times New Roman" panose="02020603050405020304" pitchFamily="18" charset="0"/>
                  </a:rPr>
                  <a:t>more </a:t>
                </a:r>
                <a:r>
                  <a:rPr lang="en-CA" sz="2400" dirty="0">
                    <a:solidFill>
                      <a:schemeClr val="tx1"/>
                    </a:solidFill>
                    <a:latin typeface="Times New Roman" panose="02020603050405020304" pitchFamily="18" charset="0"/>
                    <a:cs typeface="Times New Roman" panose="02020603050405020304" pitchFamily="18" charset="0"/>
                  </a:rPr>
                  <a:t>than unconstrained (wealthy) families. </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Further, children with unhealthy parents tend to be less healthy</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Does this make sense? Is it empirically validated. </a:t>
                </a: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657831"/>
              </a:xfrm>
              <a:prstGeom prst="rect">
                <a:avLst/>
              </a:prstGeom>
              <a:blipFill>
                <a:blip r:embed="rId3"/>
                <a:stretch>
                  <a:fillRect l="-923" t="-862" r="-173" b="-1509"/>
                </a:stretch>
              </a:blipFill>
            </p:spPr>
            <p:txBody>
              <a:bodyPr/>
              <a:lstStyle/>
              <a:p>
                <a:r>
                  <a:rPr lang="en-CA">
                    <a:noFill/>
                  </a:rPr>
                  <a:t> </a:t>
                </a:r>
              </a:p>
            </p:txBody>
          </p:sp>
        </mc:Fallback>
      </mc:AlternateContent>
    </p:spTree>
    <p:extLst>
      <p:ext uri="{BB962C8B-B14F-4D97-AF65-F5344CB8AC3E}">
        <p14:creationId xmlns:p14="http://schemas.microsoft.com/office/powerpoint/2010/main" val="3463383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Health spills over across families, particularly from parents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children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This can further compound the long-term dynamics of health production!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Does this contribute to health disparities?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other extensions might be interesting?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chronic conditions affect investment within households?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16320"/>
              </a:xfrm>
              <a:prstGeom prst="rect">
                <a:avLst/>
              </a:prstGeom>
              <a:blipFill>
                <a:blip r:embed="rId3"/>
                <a:stretch>
                  <a:fillRect l="-807" t="-1429"/>
                </a:stretch>
              </a:blipFill>
            </p:spPr>
            <p:txBody>
              <a:bodyPr/>
              <a:lstStyle/>
              <a:p>
                <a:r>
                  <a:rPr lang="en-CA">
                    <a:noFill/>
                  </a:rPr>
                  <a:t> </a:t>
                </a:r>
              </a:p>
            </p:txBody>
          </p:sp>
        </mc:Fallback>
      </mc:AlternateContent>
    </p:spTree>
    <p:extLst>
      <p:ext uri="{BB962C8B-B14F-4D97-AF65-F5344CB8AC3E}">
        <p14:creationId xmlns:p14="http://schemas.microsoft.com/office/powerpoint/2010/main" val="382010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Discussions on Grossman	</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Zweifel</a:t>
            </a:r>
            <a:r>
              <a:rPr lang="en-US" dirty="0"/>
              <a:t>, P. (2012). “The Grossman model after 40 years”.</a:t>
            </a:r>
            <a:r>
              <a:rPr lang="en-US" i="1" dirty="0"/>
              <a:t> The European Journal of Health Economics</a:t>
            </a:r>
          </a:p>
          <a:p>
            <a:pPr marL="342900" indent="-342900">
              <a:buFont typeface="Arial" panose="020B0604020202020204" pitchFamily="34" charset="0"/>
              <a:buChar char="•"/>
            </a:pPr>
            <a:r>
              <a:rPr lang="en-US" dirty="0" err="1"/>
              <a:t>Kaestner</a:t>
            </a:r>
            <a:r>
              <a:rPr lang="en-US" dirty="0"/>
              <a:t>, R. (2013). “The Grossman model after 40 years: a reply to Peter </a:t>
            </a:r>
            <a:r>
              <a:rPr lang="en-US" dirty="0" err="1"/>
              <a:t>Zweifel</a:t>
            </a:r>
            <a:r>
              <a:rPr lang="en-US" dirty="0"/>
              <a:t>”. </a:t>
            </a:r>
            <a:r>
              <a:rPr lang="en-US" i="1" dirty="0"/>
              <a:t>The European Journal of Health Economics</a:t>
            </a:r>
          </a:p>
        </p:txBody>
      </p:sp>
    </p:spTree>
    <p:extLst>
      <p:ext uri="{BB962C8B-B14F-4D97-AF65-F5344CB8AC3E}">
        <p14:creationId xmlns:p14="http://schemas.microsoft.com/office/powerpoint/2010/main" val="1861497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Tree>
    <p:extLst>
      <p:ext uri="{BB962C8B-B14F-4D97-AF65-F5344CB8AC3E}">
        <p14:creationId xmlns:p14="http://schemas.microsoft.com/office/powerpoint/2010/main" val="1853523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
        <p:nvSpPr>
          <p:cNvPr id="5" name="TextBox 4">
            <a:extLst>
              <a:ext uri="{FF2B5EF4-FFF2-40B4-BE49-F238E27FC236}">
                <a16:creationId xmlns:a16="http://schemas.microsoft.com/office/drawing/2014/main" id="{00D7B428-141D-40F2-1CD7-5C711BDA33AD}"/>
              </a:ext>
            </a:extLst>
          </p:cNvPr>
          <p:cNvSpPr txBox="1"/>
          <p:nvPr/>
        </p:nvSpPr>
        <p:spPr>
          <a:xfrm>
            <a:off x="1204899" y="2326254"/>
            <a:ext cx="8925713" cy="1200329"/>
          </a:xfrm>
          <a:prstGeom prst="rect">
            <a:avLst/>
          </a:prstGeom>
          <a:solidFill>
            <a:schemeClr val="accent2"/>
          </a:solidFill>
          <a:ln>
            <a:solidFill>
              <a:schemeClr val="accent2">
                <a:lumMod val="50000"/>
              </a:schemeClr>
            </a:solidFill>
          </a:ln>
        </p:spPr>
        <p:txBody>
          <a:bodyPr wrap="none" rtlCol="0">
            <a:spAutoFit/>
          </a:bodyPr>
          <a:lstStyle/>
          <a:p>
            <a:r>
              <a:rPr lang="en-US" sz="2400" dirty="0">
                <a:solidFill>
                  <a:schemeClr val="bg1"/>
                </a:solidFill>
                <a:latin typeface="Garamond" panose="02020404030301010803" pitchFamily="18" charset="0"/>
              </a:rPr>
              <a:t>“However, the acronym MGM already suggests that the model amounts </a:t>
            </a:r>
          </a:p>
          <a:p>
            <a:r>
              <a:rPr lang="en-US" sz="2400" dirty="0">
                <a:solidFill>
                  <a:schemeClr val="bg1"/>
                </a:solidFill>
                <a:latin typeface="Garamond" panose="02020404030301010803" pitchFamily="18" charset="0"/>
              </a:rPr>
              <a:t>to something like the Hollywood dream factory </a:t>
            </a:r>
            <a:r>
              <a:rPr lang="en-US" sz="2400" b="0" i="0" u="none" strike="noStrike" baseline="0" dirty="0">
                <a:solidFill>
                  <a:schemeClr val="bg1"/>
                </a:solidFill>
                <a:latin typeface="Garamond" panose="02020404030301010803" pitchFamily="18" charset="0"/>
              </a:rPr>
              <a:t>Metro-Goldwyn-Mayer: </a:t>
            </a:r>
          </a:p>
          <a:p>
            <a:r>
              <a:rPr lang="en-US" sz="2400" b="0" i="0" u="none" strike="noStrike" baseline="0" dirty="0">
                <a:solidFill>
                  <a:schemeClr val="bg1"/>
                </a:solidFill>
                <a:latin typeface="Garamond" panose="02020404030301010803" pitchFamily="18" charset="0"/>
              </a:rPr>
              <a:t>much elegance, very inspiring, but of limited relevance to the real world.”</a:t>
            </a:r>
            <a:endParaRPr lang="en-CA" sz="24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753BF961-7F59-74FF-3691-F875B37F5B1A}"/>
              </a:ext>
            </a:extLst>
          </p:cNvPr>
          <p:cNvSpPr txBox="1"/>
          <p:nvPr/>
        </p:nvSpPr>
        <p:spPr>
          <a:xfrm>
            <a:off x="1357299" y="3962400"/>
            <a:ext cx="7253301" cy="1569660"/>
          </a:xfrm>
          <a:prstGeom prst="rect">
            <a:avLst/>
          </a:prstGeom>
          <a:solidFill>
            <a:schemeClr val="accent2"/>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“It is amazing that neither the reviewers nor the editors of</a:t>
            </a:r>
          </a:p>
          <a:p>
            <a:r>
              <a:rPr lang="en-US" sz="2400" dirty="0">
                <a:solidFill>
                  <a:schemeClr val="bg1"/>
                </a:solidFill>
                <a:latin typeface="Garamond" panose="02020404030301010803" pitchFamily="18" charset="0"/>
              </a:rPr>
              <a:t>Health Economics recognized this. Or was there collusion</a:t>
            </a:r>
          </a:p>
          <a:p>
            <a:r>
              <a:rPr lang="en-US" sz="2400" dirty="0">
                <a:solidFill>
                  <a:schemeClr val="bg1"/>
                </a:solidFill>
                <a:latin typeface="Garamond" panose="02020404030301010803" pitchFamily="18" charset="0"/>
              </a:rPr>
              <a:t>between the journal and the author, serving their shared</a:t>
            </a:r>
          </a:p>
          <a:p>
            <a:r>
              <a:rPr lang="en-US" sz="2400" dirty="0">
                <a:solidFill>
                  <a:schemeClr val="bg1"/>
                </a:solidFill>
                <a:latin typeface="Garamond" panose="02020404030301010803" pitchFamily="18" charset="0"/>
              </a:rPr>
              <a:t>interest in keeping the MGM bandwagon rolling? </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67179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a:p>
                <a:pPr marL="457200" indent="-457200">
                  <a:buFont typeface="+mj-lt"/>
                  <a:buAutoNum type="arabicPeriod"/>
                </a:pPr>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Fundamental critique: Grossman predicts complementarities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in empirical work, sicker people (lower health status) are, found to visit the doctor more frequently!</a:t>
                </a:r>
                <a:endParaRPr lang="en-CA" sz="2400" dirty="0">
                  <a:latin typeface="Times New Roman" panose="02020603050405020304" pitchFamily="18" charset="0"/>
                  <a:cs typeface="Times New Roman" panose="02020603050405020304" pitchFamily="18" charset="0"/>
                </a:endParaRPr>
              </a:p>
              <a:p>
                <a:pPr lvl="1"/>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Thankfully, he proposes an alternative model, based on </a:t>
                </a:r>
                <a:r>
                  <a:rPr lang="en-CA" sz="2400" b="1" dirty="0">
                    <a:latin typeface="Times New Roman" panose="02020603050405020304" pitchFamily="18" charset="0"/>
                    <a:cs typeface="Times New Roman" panose="02020603050405020304" pitchFamily="18" charset="0"/>
                  </a:rPr>
                  <a:t>stochastic state dependence </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investment return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therefore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it depends a lot on where you were yesterday</a:t>
                </a:r>
              </a:p>
            </p:txBody>
          </p:sp>
        </mc:Choice>
        <mc:Fallback>
          <p:sp>
            <p:nvSpPr>
              <p:cNvPr id="3" name="TextBox 2">
                <a:extLst>
                  <a:ext uri="{FF2B5EF4-FFF2-40B4-BE49-F238E27FC236}">
                    <a16:creationId xmlns:a16="http://schemas.microsoft.com/office/drawing/2014/main" id="{132F25E1-D8BA-BC55-3995-27EE46EBBB02}"/>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r="-461" b="-1995"/>
                </a:stretch>
              </a:blipFill>
            </p:spPr>
            <p:txBody>
              <a:bodyPr/>
              <a:lstStyle/>
              <a:p>
                <a:r>
                  <a:rPr lang="en-CA">
                    <a:noFill/>
                  </a:rPr>
                  <a:t> </a:t>
                </a:r>
              </a:p>
            </p:txBody>
          </p:sp>
        </mc:Fallback>
      </mc:AlternateContent>
    </p:spTree>
    <p:extLst>
      <p:ext uri="{BB962C8B-B14F-4D97-AF65-F5344CB8AC3E}">
        <p14:creationId xmlns:p14="http://schemas.microsoft.com/office/powerpoint/2010/main" val="285526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26C97C57-C13D-F525-E143-7F105608FABE}"/>
              </a:ext>
            </a:extLst>
          </p:cNvPr>
          <p:cNvSpPr txBox="1"/>
          <p:nvPr/>
        </p:nvSpPr>
        <p:spPr>
          <a:xfrm>
            <a:off x="1295400" y="2970550"/>
            <a:ext cx="9448800" cy="1938992"/>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CA" sz="2400" dirty="0">
                <a:solidFill>
                  <a:schemeClr val="bg1"/>
                </a:solidFill>
                <a:latin typeface="Garamond" panose="02020404030301010803" pitchFamily="18" charset="0"/>
              </a:rPr>
              <a:t>“</a:t>
            </a:r>
            <a:r>
              <a:rPr lang="en-US" sz="2400" dirty="0" err="1">
                <a:solidFill>
                  <a:schemeClr val="bg1"/>
                </a:solidFill>
                <a:latin typeface="Garamond" panose="02020404030301010803" pitchFamily="18" charset="0"/>
              </a:rPr>
              <a:t>Zweifel</a:t>
            </a:r>
            <a:r>
              <a:rPr lang="en-US" sz="2400" dirty="0">
                <a:solidFill>
                  <a:schemeClr val="bg1"/>
                </a:solidFill>
                <a:latin typeface="Garamond" panose="02020404030301010803" pitchFamily="18" charset="0"/>
              </a:rPr>
              <a:t> suggests, disconcertingly, that there is a conspiracy within the health economics community to shield the Grossman model from meaningful criticism (‘‘Or was there collusion between the journal and the author, serving</a:t>
            </a:r>
          </a:p>
          <a:p>
            <a:r>
              <a:rPr lang="en-US" sz="2400" dirty="0">
                <a:solidFill>
                  <a:schemeClr val="bg1"/>
                </a:solidFill>
                <a:latin typeface="Garamond" panose="02020404030301010803" pitchFamily="18" charset="0"/>
              </a:rPr>
              <a:t>their shared interest in keeping the MGM bandwagon rolling?’’). This barely disguised (as a question) accusation is unjustified and disingenuous.”</a:t>
            </a:r>
            <a:endParaRPr lang="en-CA" sz="2400" dirty="0">
              <a:solidFill>
                <a:schemeClr val="bg1"/>
              </a:solidFill>
              <a:latin typeface="Garamond" panose="02020404030301010803" pitchFamily="18" charset="0"/>
            </a:endParaRPr>
          </a:p>
        </p:txBody>
      </p:sp>
      <p:sp>
        <p:nvSpPr>
          <p:cNvPr id="5" name="TextBox 4">
            <a:extLst>
              <a:ext uri="{FF2B5EF4-FFF2-40B4-BE49-F238E27FC236}">
                <a16:creationId xmlns:a16="http://schemas.microsoft.com/office/drawing/2014/main" id="{BD8EFBDC-DB6F-B295-FB56-E829E107FA4B}"/>
              </a:ext>
            </a:extLst>
          </p:cNvPr>
          <p:cNvSpPr txBox="1"/>
          <p:nvPr/>
        </p:nvSpPr>
        <p:spPr>
          <a:xfrm>
            <a:off x="1295400" y="5080963"/>
            <a:ext cx="9448800" cy="1569660"/>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“Is the Grossman model perfect? No, but it provides a logically consistent framework to: (1) explain observed differences in health, investments in health including medical care, and consumption; and (2) evaluate public and private policies to affect these outcomes. It is as relevant today as it was 40 years ago.”</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190803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Laporte (2014) walks through a credible way to test this claim: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a:t>
                </a:r>
                <a:r>
                  <a:rPr lang="en-CA" sz="2400" dirty="0">
                    <a:latin typeface="Times New Roman" panose="02020603050405020304" pitchFamily="18" charset="0"/>
                    <a:cs typeface="Times New Roman" panose="02020603050405020304" pitchFamily="18" charset="0"/>
                  </a:rPr>
                  <a:t> is treating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effectively as non-durable in his critique</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That’s the opposite of what Grossman assumed!</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 can show directly that higher levels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may reduce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tomorrow, but this is because of the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lower returns from increasing an already high level of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807" t="-1175" r="-1557"/>
                </a:stretch>
              </a:blipFill>
            </p:spPr>
            <p:txBody>
              <a:bodyPr/>
              <a:lstStyle/>
              <a:p>
                <a:r>
                  <a:rPr lang="en-CA">
                    <a:noFill/>
                  </a:rPr>
                  <a:t> </a:t>
                </a:r>
              </a:p>
            </p:txBody>
          </p:sp>
        </mc:Fallback>
      </mc:AlternateContent>
    </p:spTree>
    <p:extLst>
      <p:ext uri="{BB962C8B-B14F-4D97-AF65-F5344CB8AC3E}">
        <p14:creationId xmlns:p14="http://schemas.microsoft.com/office/powerpoint/2010/main" val="108464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Small decisions add up to large changes in health</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pPr marL="0" indent="0">
              <a:buNone/>
            </a:pPr>
            <a:r>
              <a:rPr lang="en-US" sz="2400" b="1" dirty="0">
                <a:solidFill>
                  <a:srgbClr val="0070C0"/>
                </a:solidFill>
                <a:cs typeface="Times New Roman" panose="02020603050405020304" pitchFamily="18" charset="0"/>
              </a:rPr>
              <a:t>Next time: moral hazard in health care</a:t>
            </a: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20387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 Fridays from 9 to 11</a:t>
            </a:r>
          </a:p>
          <a:p>
            <a:pPr lvl="1"/>
            <a:r>
              <a:rPr lang="en-US" sz="2400" dirty="0"/>
              <a:t>Zoom: Tuesdays and Wednesdays, 10-10:30</a:t>
            </a:r>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 </a:t>
            </a:r>
            <a:r>
              <a:rPr lang="en-US" sz="2400" b="1" dirty="0">
                <a:solidFill>
                  <a:srgbClr val="FF0000"/>
                </a:solidFill>
              </a:rPr>
              <a:t>Wednesdays, 9:30-10:30; </a:t>
            </a:r>
            <a:r>
              <a:rPr lang="en-US" sz="2400" dirty="0"/>
              <a:t>Fridays from 9 to </a:t>
            </a:r>
            <a:r>
              <a:rPr lang="en-US" sz="2400" b="1" dirty="0">
                <a:solidFill>
                  <a:srgbClr val="FF0000"/>
                </a:solidFill>
              </a:rPr>
              <a:t>10</a:t>
            </a:r>
          </a:p>
          <a:p>
            <a:pPr lvl="1"/>
            <a:r>
              <a:rPr lang="en-US" sz="2400" dirty="0"/>
              <a:t>Zoom: Tuesdays and Wednesdays, </a:t>
            </a:r>
            <a:r>
              <a:rPr lang="en-US" sz="2400" b="1" dirty="0">
                <a:solidFill>
                  <a:srgbClr val="FF0000"/>
                </a:solidFill>
              </a:rPr>
              <a:t>9:30</a:t>
            </a:r>
            <a:r>
              <a:rPr lang="en-US" sz="2400" dirty="0"/>
              <a:t>-10:30</a:t>
            </a:r>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3804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222250" indent="0" algn="just">
              <a:spcBef>
                <a:spcPts val="45"/>
              </a:spcBef>
              <a:spcAft>
                <a:spcPts val="0"/>
              </a:spcAft>
              <a:buNone/>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Assignments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spc="-50" dirty="0">
                <a:latin typeface="Times New Roman" panose="02020603050405020304" pitchFamily="18" charset="0"/>
                <a:ea typeface="Calibri" panose="020F0502020204030204" pitchFamily="34" charset="0"/>
                <a:cs typeface="Times New Roman" panose="02020603050405020304" pitchFamily="18" charset="0"/>
              </a:rPr>
              <a:t> 3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assignments,</a:t>
            </a:r>
            <a:r>
              <a:rPr lang="en-US" sz="2400" spc="-2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each</a:t>
            </a:r>
            <a:r>
              <a:rPr lang="en-US" sz="2400" spc="-3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20%</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grade.</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p>
          <a:p>
            <a:pPr marL="0" marR="222250" indent="0" algn="just">
              <a:spcBef>
                <a:spcPts val="45"/>
              </a:spcBef>
              <a:spcAft>
                <a:spcPts val="0"/>
              </a:spcAft>
              <a:buNone/>
            </a:pPr>
            <a:endParaRPr lang="en-US" sz="2400" spc="-2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2400" spc="-20" dirty="0">
                <a:ea typeface="Calibri" panose="020F0502020204030204" pitchFamily="34" charset="0"/>
                <a:cs typeface="Times New Roman" panose="02020603050405020304" pitchFamily="18" charset="0"/>
              </a:rPr>
              <a:t>Please submit by email before class on the due date</a:t>
            </a:r>
          </a:p>
          <a:p>
            <a:pPr marR="222250" algn="just">
              <a:spcBef>
                <a:spcPts val="45"/>
              </a:spcBef>
              <a:spcAft>
                <a:spcPts val="0"/>
              </a:spcAft>
            </a:pPr>
            <a:r>
              <a:rPr lang="en-US" sz="2400" spc="-20" dirty="0">
                <a:latin typeface="Times New Roman" panose="02020603050405020304" pitchFamily="18" charset="0"/>
                <a:ea typeface="Calibri" panose="020F0502020204030204" pitchFamily="34" charset="0"/>
                <a:cs typeface="Times New Roman" panose="02020603050405020304" pitchFamily="18" charset="0"/>
              </a:rPr>
              <a:t>Include both your code and your output</a:t>
            </a:r>
            <a:endParaRPr lang="en-US" sz="2400" spc="5"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Please </a:t>
            </a:r>
            <a:r>
              <a:rPr lang="en-US" sz="2400" spc="-5" dirty="0">
                <a:latin typeface="Times New Roman" panose="02020603050405020304" pitchFamily="18" charset="0"/>
                <a:ea typeface="Calibri" panose="020F0502020204030204" pitchFamily="34" charset="0"/>
                <a:cs typeface="Times New Roman" panose="02020603050405020304" pitchFamily="18" charset="0"/>
              </a:rPr>
              <a:t>include</a:t>
            </a:r>
            <a:r>
              <a:rPr lang="en-US" sz="2400" spc="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Econometrics_AssignmentX_LastName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spc="-4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a:t>
            </a:r>
            <a:r>
              <a:rPr lang="en-US" sz="2400" spc="-25"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subject</a:t>
            </a:r>
            <a:r>
              <a:rPr lang="en-US" sz="2400" spc="-25"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line</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787128" cy="5486401"/>
          </a:xfrm>
        </p:spPr>
        <p:txBody>
          <a:bodyPr>
            <a:no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22250" indent="-342900" algn="just">
              <a:spcBef>
                <a:spcPts val="45"/>
              </a:spcBef>
              <a:spcAft>
                <a:spcPts val="0"/>
              </a:spcAft>
              <a:buFont typeface="Symbol" panose="05050102010706020507" pitchFamily="18" charset="2"/>
              <a:buChar cha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Assignments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spc="-50" dirty="0">
                <a:latin typeface="Times New Roman" panose="02020603050405020304" pitchFamily="18" charset="0"/>
                <a:ea typeface="Calibri" panose="020F0502020204030204" pitchFamily="34" charset="0"/>
                <a:cs typeface="Times New Roman" panose="02020603050405020304" pitchFamily="18" charset="0"/>
              </a:rPr>
              <a:t> 3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assignments,</a:t>
            </a:r>
            <a:r>
              <a:rPr lang="en-US" sz="2400" spc="-2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each</a:t>
            </a:r>
            <a:r>
              <a:rPr lang="en-US" sz="2400" spc="-3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20%</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final</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grade.</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222250" indent="-342900" algn="just">
              <a:spcBef>
                <a:spcPts val="45"/>
              </a:spcBef>
              <a:spcAft>
                <a:spcPts val="0"/>
              </a:spcAft>
              <a:buFont typeface="Symbol" panose="05050102010706020507" pitchFamily="18" charset="2"/>
              <a:buChar char=""/>
            </a:pPr>
            <a:r>
              <a:rPr lang="en-US" sz="2400" u="sng" dirty="0">
                <a:effectLst/>
                <a:latin typeface="Times New Roman" panose="02020603050405020304" pitchFamily="18" charset="0"/>
                <a:ea typeface="Calibri" panose="020F0502020204030204" pitchFamily="34" charset="0"/>
                <a:cs typeface="Times New Roman" panose="02020603050405020304" pitchFamily="18" charset="0"/>
              </a:rPr>
              <a:t>Major Paper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worth 40% of the final grade. </a:t>
            </a:r>
          </a:p>
          <a:p>
            <a:pPr marL="0" marR="222250" indent="0" algn="just">
              <a:lnSpc>
                <a:spcPct val="100000"/>
              </a:lnSpc>
              <a:spcBef>
                <a:spcPts val="45"/>
              </a:spcBef>
              <a:spcAft>
                <a:spcPts val="0"/>
              </a:spcAf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73660" indent="0">
              <a:lnSpc>
                <a:spcPct val="100000"/>
              </a:lnSpc>
              <a:spcBef>
                <a:spcPts val="0"/>
              </a:spcBef>
              <a:spcAft>
                <a:spcPts val="0"/>
              </a:spcAft>
              <a:buNone/>
            </a:pPr>
            <a:r>
              <a:rPr lang="en-US" sz="2400" u="sng" spc="-5" dirty="0">
                <a:latin typeface="Times New Roman" panose="02020603050405020304" pitchFamily="18" charset="0"/>
                <a:ea typeface="Calibri" panose="020F0502020204030204" pitchFamily="34" charset="0"/>
                <a:cs typeface="Times New Roman" panose="02020603050405020304" pitchFamily="18" charset="0"/>
              </a:rPr>
              <a:t>Ma</a:t>
            </a:r>
            <a:r>
              <a:rPr lang="en-US" sz="2400" u="sng" spc="-10" dirty="0">
                <a:latin typeface="Times New Roman" panose="02020603050405020304" pitchFamily="18" charset="0"/>
                <a:ea typeface="Calibri" panose="020F0502020204030204" pitchFamily="34" charset="0"/>
                <a:cs typeface="Times New Roman" panose="02020603050405020304" pitchFamily="18" charset="0"/>
              </a:rPr>
              <a:t>j</a:t>
            </a:r>
            <a:r>
              <a:rPr lang="en-US" sz="2400" u="sng" spc="-5" dirty="0">
                <a:latin typeface="Times New Roman" panose="02020603050405020304" pitchFamily="18" charset="0"/>
                <a:ea typeface="Calibri" panose="020F0502020204030204" pitchFamily="34" charset="0"/>
                <a:cs typeface="Times New Roman" panose="02020603050405020304" pitchFamily="18" charset="0"/>
              </a:rPr>
              <a:t>or</a:t>
            </a:r>
            <a:r>
              <a:rPr lang="en-US" sz="2400" u="sng" spc="-25" dirty="0">
                <a:latin typeface="Times New Roman" panose="02020603050405020304" pitchFamily="18" charset="0"/>
                <a:ea typeface="Calibri" panose="020F0502020204030204" pitchFamily="34" charset="0"/>
                <a:cs typeface="Times New Roman" panose="02020603050405020304" pitchFamily="18" charset="0"/>
              </a:rPr>
              <a:t> </a:t>
            </a:r>
            <a:r>
              <a:rPr lang="en-US" sz="2400" u="sng" spc="-5" dirty="0">
                <a:latin typeface="Times New Roman" panose="02020603050405020304" pitchFamily="18" charset="0"/>
                <a:ea typeface="Calibri" panose="020F0502020204030204" pitchFamily="34" charset="0"/>
                <a:cs typeface="Times New Roman" panose="02020603050405020304" pitchFamily="18" charset="0"/>
              </a:rPr>
              <a:t>paper</a:t>
            </a:r>
            <a:r>
              <a:rPr lang="en-US" sz="2400" b="1" spc="-5" dirty="0">
                <a:latin typeface="Times New Roman" panose="02020603050405020304" pitchFamily="18" charset="0"/>
                <a:ea typeface="Calibri" panose="020F0502020204030204" pitchFamily="34" charset="0"/>
                <a:cs typeface="Times New Roman" panose="02020603050405020304" pitchFamily="18" charset="0"/>
              </a:rPr>
              <a:t>:</a:t>
            </a:r>
            <a:r>
              <a:rPr lang="en-US" sz="2400" spc="-30" dirty="0">
                <a:latin typeface="Times New Roman" panose="02020603050405020304" pitchFamily="18" charset="0"/>
                <a:ea typeface="Calibri" panose="020F0502020204030204" pitchFamily="34" charset="0"/>
                <a:cs typeface="Times New Roman" panose="02020603050405020304" pitchFamily="18" charset="0"/>
              </a:rPr>
              <a:t> I</a:t>
            </a:r>
            <a:r>
              <a:rPr lang="en-US" sz="2400" spc="-5" dirty="0">
                <a:latin typeface="Times New Roman" panose="02020603050405020304" pitchFamily="18" charset="0"/>
                <a:ea typeface="Calibri" panose="020F0502020204030204" pitchFamily="34" charset="0"/>
                <a:cs typeface="Times New Roman" panose="02020603050405020304" pitchFamily="18" charset="0"/>
              </a:rPr>
              <a:t>nvestigation</a:t>
            </a:r>
            <a:r>
              <a:rPr lang="en-US" sz="2400" spc="4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3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2400" spc="-5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research</a:t>
            </a:r>
            <a:r>
              <a:rPr lang="en-US" sz="2400" spc="-45"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question</a:t>
            </a:r>
            <a:r>
              <a:rPr lang="en-US" sz="2400" spc="-3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4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your</a:t>
            </a:r>
            <a:r>
              <a:rPr lang="en-US" sz="2400" spc="-4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own</a:t>
            </a:r>
            <a:r>
              <a:rPr lang="en-US" sz="2400" spc="-4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choosing</a:t>
            </a:r>
            <a:r>
              <a:rPr lang="en-US" sz="2400" spc="-40" dirty="0">
                <a:latin typeface="Times New Roman" panose="02020603050405020304" pitchFamily="18" charset="0"/>
                <a:ea typeface="Calibri" panose="020F0502020204030204" pitchFamily="34" charset="0"/>
                <a:cs typeface="Times New Roman" panose="02020603050405020304" pitchFamily="18" charset="0"/>
              </a:rPr>
              <a:t> </a:t>
            </a:r>
          </a:p>
          <a:p>
            <a:pPr marR="73660">
              <a:lnSpc>
                <a:spcPct val="100000"/>
              </a:lnSpc>
              <a:spcBef>
                <a:spcPts val="0"/>
              </a:spcBef>
              <a:spcAft>
                <a:spcPts val="0"/>
              </a:spcAft>
            </a:pPr>
            <a:r>
              <a:rPr lang="en-US" sz="2400" b="1"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Pair up in groups of two or three to produce a paper.</a:t>
            </a:r>
          </a:p>
          <a:p>
            <a:pPr marR="73660">
              <a:lnSpc>
                <a:spcPct val="100000"/>
              </a:lnSpc>
              <a:spcBef>
                <a:spcPts val="0"/>
              </a:spcBef>
              <a:spcAft>
                <a:spcPts val="0"/>
              </a:spcAft>
            </a:pPr>
            <a:r>
              <a:rPr lang="en-US" sz="2400" spc="-5" dirty="0">
                <a:latin typeface="Times New Roman" panose="02020603050405020304" pitchFamily="18" charset="0"/>
                <a:ea typeface="Calibri" panose="020F0502020204030204" pitchFamily="34" charset="0"/>
                <a:cs typeface="Times New Roman" panose="02020603050405020304" pitchFamily="18" charset="0"/>
              </a:rPr>
              <a:t>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utline</a:t>
            </a:r>
            <a:r>
              <a:rPr lang="en-US" sz="2400" spc="5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400" spc="40"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major</a:t>
            </a:r>
            <a:r>
              <a:rPr lang="en-US" sz="2400" spc="4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a:t>
            </a:r>
            <a:r>
              <a:rPr lang="en-US" sz="2400" spc="65"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due</a:t>
            </a:r>
            <a:r>
              <a:rPr lang="en-US" sz="2400" spc="7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October</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21</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2400" spc="55" dirty="0">
                <a:latin typeface="Times New Roman" panose="02020603050405020304" pitchFamily="18" charset="0"/>
                <a:ea typeface="Calibri" panose="020F0502020204030204" pitchFamily="34" charset="0"/>
                <a:cs typeface="Times New Roman" panose="02020603050405020304" pitchFamily="18" charset="0"/>
              </a:rPr>
              <a:t> :</a:t>
            </a:r>
          </a:p>
          <a:p>
            <a:pPr marR="73660">
              <a:lnSpc>
                <a:spcPct val="100000"/>
              </a:lnSpc>
              <a:spcBef>
                <a:spcPts val="0"/>
              </a:spcBef>
              <a:spcAft>
                <a:spcPts val="0"/>
              </a:spcAft>
            </a:pPr>
            <a:r>
              <a:rPr lang="en-US" sz="2400" spc="5" dirty="0">
                <a:latin typeface="Times New Roman" panose="02020603050405020304" pitchFamily="18" charset="0"/>
                <a:ea typeface="Calibri" panose="020F0502020204030204" pitchFamily="34" charset="0"/>
                <a:cs typeface="Times New Roman" panose="02020603050405020304" pitchFamily="18" charset="0"/>
              </a:rPr>
              <a:t>S</a:t>
            </a:r>
            <a:r>
              <a:rPr lang="en-US" sz="2400" spc="-5" dirty="0">
                <a:latin typeface="Times New Roman" panose="02020603050405020304" pitchFamily="18" charset="0"/>
                <a:ea typeface="Calibri" panose="020F0502020204030204" pitchFamily="34" charset="0"/>
                <a:cs typeface="Times New Roman" panose="02020603050405020304" pitchFamily="18" charset="0"/>
              </a:rPr>
              <a:t>hould</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presented</a:t>
            </a:r>
            <a:r>
              <a:rPr lang="en-US" sz="2400" spc="25"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 dirty="0">
                <a:latin typeface="Times New Roman" panose="02020603050405020304" pitchFamily="18" charset="0"/>
                <a:ea typeface="Calibri" panose="020F0502020204030204" pitchFamily="34" charset="0"/>
                <a:cs typeface="Times New Roman" panose="02020603050405020304" pitchFamily="18" charset="0"/>
              </a:rPr>
              <a:t>in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the </a:t>
            </a:r>
            <a:r>
              <a:rPr lang="en-US" sz="2400" spc="-5" dirty="0">
                <a:latin typeface="Times New Roman" panose="02020603050405020304" pitchFamily="18" charset="0"/>
                <a:ea typeface="Calibri" panose="020F0502020204030204" pitchFamily="34" charset="0"/>
                <a:cs typeface="Times New Roman" panose="02020603050405020304" pitchFamily="18" charset="0"/>
              </a:rPr>
              <a:t>form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of a</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journal</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manuscript</a:t>
            </a:r>
            <a:r>
              <a:rPr lang="en-US" sz="2400" dirty="0">
                <a:ea typeface="Calibri" panose="020F0502020204030204" pitchFamily="34" charset="0"/>
                <a:cs typeface="Times New Roman" panose="02020603050405020304" pitchFamily="18" charset="0"/>
              </a:rPr>
              <a:t> (econ or policy)</a:t>
            </a:r>
            <a:endParaRPr lang="en-US" sz="2400" spc="-5" dirty="0">
              <a:latin typeface="Times New Roman" panose="02020603050405020304" pitchFamily="18" charset="0"/>
              <a:ea typeface="Calibri" panose="020F0502020204030204" pitchFamily="34" charset="0"/>
              <a:cs typeface="Times New Roman" panose="02020603050405020304" pitchFamily="18" charset="0"/>
            </a:endParaRPr>
          </a:p>
          <a:p>
            <a:pPr marR="73660">
              <a:lnSpc>
                <a:spcPct val="100000"/>
              </a:lnSpc>
              <a:spcBef>
                <a:spcPts val="0"/>
              </a:spcBef>
              <a:spcAft>
                <a:spcPts val="0"/>
              </a:spcAft>
            </a:pPr>
            <a:r>
              <a:rPr lang="en-US" sz="2400" spc="-5" dirty="0">
                <a:latin typeface="Times New Roman" panose="02020603050405020304" pitchFamily="18" charset="0"/>
                <a:ea typeface="Calibri" panose="020F0502020204030204" pitchFamily="34" charset="0"/>
                <a:cs typeface="Times New Roman" panose="02020603050405020304" pitchFamily="18" charset="0"/>
              </a:rPr>
              <a:t>Final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a:t>
            </a:r>
            <a:r>
              <a:rPr lang="en-US" sz="2400" spc="-5"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spc="5" dirty="0">
                <a:latin typeface="Times New Roman" panose="02020603050405020304" pitchFamily="18" charset="0"/>
                <a:ea typeface="Calibri" panose="020F0502020204030204" pitchFamily="34" charset="0"/>
                <a:cs typeface="Times New Roman" panose="02020603050405020304" pitchFamily="18" charset="0"/>
              </a:rPr>
              <a:t>due</a:t>
            </a:r>
            <a:r>
              <a:rPr lang="en-US" sz="2400" spc="15" dirty="0">
                <a:latin typeface="Times New Roman" panose="02020603050405020304" pitchFamily="18" charset="0"/>
                <a:ea typeface="Calibri" panose="020F0502020204030204" pitchFamily="34" charset="0"/>
                <a:cs typeface="Times New Roman" panose="02020603050405020304" pitchFamily="18" charset="0"/>
              </a:rPr>
              <a:t> </a:t>
            </a:r>
            <a:r>
              <a:rPr lang="en-US" sz="2400" spc="-10" dirty="0">
                <a:latin typeface="Times New Roman" panose="02020603050405020304" pitchFamily="18" charset="0"/>
                <a:ea typeface="Calibri" panose="020F0502020204030204" pitchFamily="34" charset="0"/>
                <a:cs typeface="Times New Roman" panose="02020603050405020304" pitchFamily="18" charset="0"/>
              </a:rPr>
              <a:t>D</a:t>
            </a:r>
            <a:r>
              <a:rPr lang="en-US" sz="2400" spc="-5" dirty="0">
                <a:latin typeface="Times New Roman" panose="02020603050405020304" pitchFamily="18" charset="0"/>
                <a:ea typeface="Calibri" panose="020F0502020204030204" pitchFamily="34" charset="0"/>
                <a:cs typeface="Times New Roman" panose="02020603050405020304" pitchFamily="18" charset="0"/>
              </a:rPr>
              <a:t>e</a:t>
            </a:r>
            <a:r>
              <a:rPr lang="en-US" sz="2400" spc="-10" dirty="0">
                <a:latin typeface="Times New Roman" panose="02020603050405020304" pitchFamily="18" charset="0"/>
                <a:ea typeface="Calibri" panose="020F0502020204030204" pitchFamily="34" charset="0"/>
                <a:cs typeface="Times New Roman" panose="02020603050405020304" pitchFamily="18" charset="0"/>
              </a:rPr>
              <a:t>c</a:t>
            </a:r>
            <a:r>
              <a:rPr lang="en-US" sz="2400" spc="-5" dirty="0">
                <a:latin typeface="Times New Roman" panose="02020603050405020304" pitchFamily="18" charset="0"/>
                <a:ea typeface="Calibri" panose="020F0502020204030204" pitchFamily="34" charset="0"/>
                <a:cs typeface="Times New Roman" panose="02020603050405020304" pitchFamily="18" charset="0"/>
              </a:rPr>
              <a:t>ember</a:t>
            </a:r>
            <a:r>
              <a:rPr lang="en-US" sz="2400" spc="-35" dirty="0">
                <a:latin typeface="Times New Roman" panose="02020603050405020304" pitchFamily="18" charset="0"/>
                <a:ea typeface="Calibri" panose="020F0502020204030204" pitchFamily="34" charset="0"/>
                <a:cs typeface="Times New Roman" panose="02020603050405020304" pitchFamily="18" charset="0"/>
              </a:rPr>
              <a:t> 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AB9CABD2-957B-4662-975E-DA68FC464FE1}"/>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43496972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1760</TotalTime>
  <Words>4396</Words>
  <Application>Microsoft Office PowerPoint</Application>
  <PresentationFormat>Widescreen</PresentationFormat>
  <Paragraphs>463</Paragraphs>
  <Slides>58</Slides>
  <Notes>57</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58</vt:i4>
      </vt:variant>
    </vt:vector>
  </HeadingPairs>
  <TitlesOfParts>
    <vt:vector size="69" baseType="lpstr">
      <vt:lpstr>Arial</vt:lpstr>
      <vt:lpstr>Calibri</vt:lpstr>
      <vt:lpstr>Cambria Math</vt:lpstr>
      <vt:lpstr>Century Schoolbook</vt:lpstr>
      <vt:lpstr>Garamond</vt:lpstr>
      <vt:lpstr>Roboto</vt:lpstr>
      <vt:lpstr>SizedSym151</vt:lpstr>
      <vt:lpstr>Symbol</vt:lpstr>
      <vt:lpstr>Times New Roman</vt:lpstr>
      <vt:lpstr>Wingdings 2</vt:lpstr>
      <vt:lpstr>View</vt:lpstr>
      <vt:lpstr>Advanced Health Economics</vt:lpstr>
      <vt:lpstr>Introductions</vt:lpstr>
      <vt:lpstr>Introductions</vt:lpstr>
      <vt:lpstr>Introductions: Backgrounds</vt:lpstr>
      <vt:lpstr>Introductions: Goals from Course</vt:lpstr>
      <vt:lpstr>PowerPoint Presentation</vt:lpstr>
      <vt:lpstr>PowerPoint Presentation</vt:lpstr>
      <vt:lpstr> </vt:lpstr>
      <vt:lpstr> </vt:lpstr>
      <vt:lpstr> </vt:lpstr>
      <vt:lpstr> </vt:lpstr>
      <vt:lpstr> </vt:lpstr>
      <vt:lpstr> </vt:lpstr>
      <vt:lpstr> </vt:lpstr>
      <vt:lpstr> </vt:lpstr>
      <vt:lpstr> </vt:lpstr>
      <vt:lpstr>One Pet Peeve: </vt:lpstr>
      <vt:lpstr>Economic Modeling</vt:lpstr>
      <vt:lpstr>PowerPoint Presentation</vt:lpstr>
      <vt:lpstr>PowerPoint Presentation</vt:lpstr>
      <vt:lpstr>PowerPoint Presentation</vt:lpstr>
      <vt:lpstr>PowerPoint Presentation</vt:lpstr>
      <vt:lpstr>Grossman (1972)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Jacobson (2000)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 on Grossman </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117</cp:revision>
  <dcterms:created xsi:type="dcterms:W3CDTF">2011-01-10T00:42:42Z</dcterms:created>
  <dcterms:modified xsi:type="dcterms:W3CDTF">2022-10-05T20:04:27Z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